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4"/>
  </p:notesMasterIdLst>
  <p:sldIdLst>
    <p:sldId id="256" r:id="rId3"/>
    <p:sldId id="257" r:id="rId4"/>
    <p:sldId id="258" r:id="rId5"/>
    <p:sldId id="259" r:id="rId6"/>
    <p:sldId id="260" r:id="rId7"/>
    <p:sldId id="261" r:id="rId8"/>
    <p:sldId id="271" r:id="rId9"/>
    <p:sldId id="263" r:id="rId10"/>
    <p:sldId id="264" r:id="rId11"/>
    <p:sldId id="265" r:id="rId12"/>
    <p:sldId id="266" r:id="rId13"/>
    <p:sldId id="273" r:id="rId14"/>
    <p:sldId id="274" r:id="rId15"/>
    <p:sldId id="275" r:id="rId16"/>
    <p:sldId id="267" r:id="rId17"/>
    <p:sldId id="272" r:id="rId18"/>
    <p:sldId id="268" r:id="rId19"/>
    <p:sldId id="276" r:id="rId20"/>
    <p:sldId id="278" r:id="rId21"/>
    <p:sldId id="269" r:id="rId22"/>
    <p:sldId id="270"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931ED3-FB58-41D6-90F2-09FE25B42597}">
  <a:tblStyle styleId="{58931ED3-FB58-41D6-90F2-09FE25B4259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69E45C7-3622-4DBE-8911-09F81ABE67E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01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00eb7d493b_2_75:notes"/>
          <p:cNvSpPr txBox="1">
            <a:spLocks noGrp="1"/>
          </p:cNvSpPr>
          <p:nvPr>
            <p:ph type="body" idx="1"/>
          </p:nvPr>
        </p:nvSpPr>
        <p:spPr>
          <a:xfrm>
            <a:off x="709614" y="4862514"/>
            <a:ext cx="5680075" cy="46053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00eb7d493b_2_75:notes"/>
          <p:cNvSpPr>
            <a:spLocks noGrp="1" noRot="1" noChangeAspect="1"/>
          </p:cNvSpPr>
          <p:nvPr>
            <p:ph type="sldImg" idx="2"/>
          </p:nvPr>
        </p:nvSpPr>
        <p:spPr>
          <a:xfrm>
            <a:off x="138113" y="766763"/>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00eb7d493b_2_128:notes"/>
          <p:cNvSpPr txBox="1">
            <a:spLocks noGrp="1"/>
          </p:cNvSpPr>
          <p:nvPr>
            <p:ph type="body" idx="1"/>
          </p:nvPr>
        </p:nvSpPr>
        <p:spPr>
          <a:xfrm>
            <a:off x="709614" y="4862514"/>
            <a:ext cx="5680075" cy="46053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200eb7d493b_2_128:notes"/>
          <p:cNvSpPr>
            <a:spLocks noGrp="1" noRot="1" noChangeAspect="1"/>
          </p:cNvSpPr>
          <p:nvPr>
            <p:ph type="sldImg" idx="2"/>
          </p:nvPr>
        </p:nvSpPr>
        <p:spPr>
          <a:xfrm>
            <a:off x="138113" y="766763"/>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00eb7d493b_2_133:notes"/>
          <p:cNvSpPr txBox="1">
            <a:spLocks noGrp="1"/>
          </p:cNvSpPr>
          <p:nvPr>
            <p:ph type="body" idx="1"/>
          </p:nvPr>
        </p:nvSpPr>
        <p:spPr>
          <a:xfrm>
            <a:off x="709614" y="4862514"/>
            <a:ext cx="5680075" cy="46053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200eb7d493b_2_133:notes"/>
          <p:cNvSpPr>
            <a:spLocks noGrp="1" noRot="1" noChangeAspect="1"/>
          </p:cNvSpPr>
          <p:nvPr>
            <p:ph type="sldImg" idx="2"/>
          </p:nvPr>
        </p:nvSpPr>
        <p:spPr>
          <a:xfrm>
            <a:off x="138113" y="766763"/>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00eb7d493b_2_93:notes"/>
          <p:cNvSpPr txBox="1">
            <a:spLocks noGrp="1"/>
          </p:cNvSpPr>
          <p:nvPr>
            <p:ph type="body" idx="1"/>
          </p:nvPr>
        </p:nvSpPr>
        <p:spPr>
          <a:xfrm>
            <a:off x="709614" y="4862514"/>
            <a:ext cx="5680075" cy="46053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200eb7d493b_2_93:notes"/>
          <p:cNvSpPr>
            <a:spLocks noGrp="1" noRot="1" noChangeAspect="1"/>
          </p:cNvSpPr>
          <p:nvPr>
            <p:ph type="sldImg" idx="2"/>
          </p:nvPr>
        </p:nvSpPr>
        <p:spPr>
          <a:xfrm>
            <a:off x="138113" y="766763"/>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4200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00eb7d493b_2_138:notes"/>
          <p:cNvSpPr txBox="1">
            <a:spLocks noGrp="1"/>
          </p:cNvSpPr>
          <p:nvPr>
            <p:ph type="body" idx="1"/>
          </p:nvPr>
        </p:nvSpPr>
        <p:spPr>
          <a:xfrm>
            <a:off x="709614" y="4862514"/>
            <a:ext cx="5680075" cy="46053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200eb7d493b_2_138:notes"/>
          <p:cNvSpPr>
            <a:spLocks noGrp="1" noRot="1" noChangeAspect="1"/>
          </p:cNvSpPr>
          <p:nvPr>
            <p:ph type="sldImg" idx="2"/>
          </p:nvPr>
        </p:nvSpPr>
        <p:spPr>
          <a:xfrm>
            <a:off x="138113" y="766763"/>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00eb7d493b_2_143:notes"/>
          <p:cNvSpPr txBox="1">
            <a:spLocks noGrp="1"/>
          </p:cNvSpPr>
          <p:nvPr>
            <p:ph type="body" idx="1"/>
          </p:nvPr>
        </p:nvSpPr>
        <p:spPr>
          <a:xfrm>
            <a:off x="709614" y="4862514"/>
            <a:ext cx="5680075" cy="46053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g200eb7d493b_2_143:notes"/>
          <p:cNvSpPr>
            <a:spLocks noGrp="1" noRot="1" noChangeAspect="1"/>
          </p:cNvSpPr>
          <p:nvPr>
            <p:ph type="sldImg" idx="2"/>
          </p:nvPr>
        </p:nvSpPr>
        <p:spPr>
          <a:xfrm>
            <a:off x="138113" y="766763"/>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00eb7d493b_2_148:notes"/>
          <p:cNvSpPr txBox="1">
            <a:spLocks noGrp="1"/>
          </p:cNvSpPr>
          <p:nvPr>
            <p:ph type="body" idx="1"/>
          </p:nvPr>
        </p:nvSpPr>
        <p:spPr>
          <a:xfrm>
            <a:off x="709614" y="4862514"/>
            <a:ext cx="5680075" cy="46053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200eb7d493b_2_148:notes"/>
          <p:cNvSpPr>
            <a:spLocks noGrp="1" noRot="1" noChangeAspect="1"/>
          </p:cNvSpPr>
          <p:nvPr>
            <p:ph type="sldImg" idx="2"/>
          </p:nvPr>
        </p:nvSpPr>
        <p:spPr>
          <a:xfrm>
            <a:off x="138113" y="766763"/>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00eb7d493b_2_83:notes"/>
          <p:cNvSpPr txBox="1">
            <a:spLocks noGrp="1"/>
          </p:cNvSpPr>
          <p:nvPr>
            <p:ph type="body" idx="1"/>
          </p:nvPr>
        </p:nvSpPr>
        <p:spPr>
          <a:xfrm>
            <a:off x="709614" y="4862514"/>
            <a:ext cx="5680075" cy="46053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200eb7d493b_2_83:notes"/>
          <p:cNvSpPr>
            <a:spLocks noGrp="1" noRot="1" noChangeAspect="1"/>
          </p:cNvSpPr>
          <p:nvPr>
            <p:ph type="sldImg" idx="2"/>
          </p:nvPr>
        </p:nvSpPr>
        <p:spPr>
          <a:xfrm>
            <a:off x="138113" y="766763"/>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00eb7d493b_2_88:notes"/>
          <p:cNvSpPr txBox="1">
            <a:spLocks noGrp="1"/>
          </p:cNvSpPr>
          <p:nvPr>
            <p:ph type="body" idx="1"/>
          </p:nvPr>
        </p:nvSpPr>
        <p:spPr>
          <a:xfrm>
            <a:off x="709614" y="4862514"/>
            <a:ext cx="5680075" cy="46053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200eb7d493b_2_88:notes"/>
          <p:cNvSpPr>
            <a:spLocks noGrp="1" noRot="1" noChangeAspect="1"/>
          </p:cNvSpPr>
          <p:nvPr>
            <p:ph type="sldImg" idx="2"/>
          </p:nvPr>
        </p:nvSpPr>
        <p:spPr>
          <a:xfrm>
            <a:off x="138113" y="766763"/>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00eb7d493b_2_93:notes"/>
          <p:cNvSpPr txBox="1">
            <a:spLocks noGrp="1"/>
          </p:cNvSpPr>
          <p:nvPr>
            <p:ph type="body" idx="1"/>
          </p:nvPr>
        </p:nvSpPr>
        <p:spPr>
          <a:xfrm>
            <a:off x="709614" y="4862514"/>
            <a:ext cx="5680075" cy="46053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200eb7d493b_2_93:notes"/>
          <p:cNvSpPr>
            <a:spLocks noGrp="1" noRot="1" noChangeAspect="1"/>
          </p:cNvSpPr>
          <p:nvPr>
            <p:ph type="sldImg" idx="2"/>
          </p:nvPr>
        </p:nvSpPr>
        <p:spPr>
          <a:xfrm>
            <a:off x="138113" y="766763"/>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00eb7d493b_2_98:notes"/>
          <p:cNvSpPr txBox="1">
            <a:spLocks noGrp="1"/>
          </p:cNvSpPr>
          <p:nvPr>
            <p:ph type="body" idx="1"/>
          </p:nvPr>
        </p:nvSpPr>
        <p:spPr>
          <a:xfrm>
            <a:off x="709614" y="4862514"/>
            <a:ext cx="5680075" cy="46053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200eb7d493b_2_98:notes"/>
          <p:cNvSpPr>
            <a:spLocks noGrp="1" noRot="1" noChangeAspect="1"/>
          </p:cNvSpPr>
          <p:nvPr>
            <p:ph type="sldImg" idx="2"/>
          </p:nvPr>
        </p:nvSpPr>
        <p:spPr>
          <a:xfrm>
            <a:off x="138113" y="766763"/>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00eb7d493b_2_103:notes"/>
          <p:cNvSpPr txBox="1">
            <a:spLocks noGrp="1"/>
          </p:cNvSpPr>
          <p:nvPr>
            <p:ph type="body" idx="1"/>
          </p:nvPr>
        </p:nvSpPr>
        <p:spPr>
          <a:xfrm>
            <a:off x="709614" y="4862514"/>
            <a:ext cx="5680075" cy="46053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g200eb7d493b_2_103:notes"/>
          <p:cNvSpPr>
            <a:spLocks noGrp="1" noRot="1" noChangeAspect="1"/>
          </p:cNvSpPr>
          <p:nvPr>
            <p:ph type="sldImg" idx="2"/>
          </p:nvPr>
        </p:nvSpPr>
        <p:spPr>
          <a:xfrm>
            <a:off x="138113" y="766763"/>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00eb7d493b_2_113:notes"/>
          <p:cNvSpPr txBox="1">
            <a:spLocks noGrp="1"/>
          </p:cNvSpPr>
          <p:nvPr>
            <p:ph type="body" idx="1"/>
          </p:nvPr>
        </p:nvSpPr>
        <p:spPr>
          <a:xfrm>
            <a:off x="709614" y="4862514"/>
            <a:ext cx="5680075" cy="46053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200eb7d493b_2_113:notes"/>
          <p:cNvSpPr>
            <a:spLocks noGrp="1" noRot="1" noChangeAspect="1"/>
          </p:cNvSpPr>
          <p:nvPr>
            <p:ph type="sldImg" idx="2"/>
          </p:nvPr>
        </p:nvSpPr>
        <p:spPr>
          <a:xfrm>
            <a:off x="138113" y="766763"/>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00eb7d493b_2_118:notes"/>
          <p:cNvSpPr txBox="1">
            <a:spLocks noGrp="1"/>
          </p:cNvSpPr>
          <p:nvPr>
            <p:ph type="body" idx="1"/>
          </p:nvPr>
        </p:nvSpPr>
        <p:spPr>
          <a:xfrm>
            <a:off x="709614" y="4862514"/>
            <a:ext cx="5680075" cy="46053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200eb7d493b_2_118:notes"/>
          <p:cNvSpPr>
            <a:spLocks noGrp="1" noRot="1" noChangeAspect="1"/>
          </p:cNvSpPr>
          <p:nvPr>
            <p:ph type="sldImg" idx="2"/>
          </p:nvPr>
        </p:nvSpPr>
        <p:spPr>
          <a:xfrm>
            <a:off x="138113" y="766763"/>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00eb7d493b_2_123:notes"/>
          <p:cNvSpPr txBox="1">
            <a:spLocks noGrp="1"/>
          </p:cNvSpPr>
          <p:nvPr>
            <p:ph type="body" idx="1"/>
          </p:nvPr>
        </p:nvSpPr>
        <p:spPr>
          <a:xfrm>
            <a:off x="709614" y="4862514"/>
            <a:ext cx="5680075" cy="46053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200eb7d493b_2_123:notes"/>
          <p:cNvSpPr>
            <a:spLocks noGrp="1" noRot="1" noChangeAspect="1"/>
          </p:cNvSpPr>
          <p:nvPr>
            <p:ph type="sldImg" idx="2"/>
          </p:nvPr>
        </p:nvSpPr>
        <p:spPr>
          <a:xfrm>
            <a:off x="138113" y="766763"/>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200150"/>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9" name="Google Shape;59;p14"/>
          <p:cNvSpPr txBox="1">
            <a:spLocks noGrp="1"/>
          </p:cNvSpPr>
          <p:nvPr>
            <p:ph type="body" idx="2"/>
          </p:nvPr>
        </p:nvSpPr>
        <p:spPr>
          <a:xfrm>
            <a:off x="4648200" y="1200150"/>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0" name="Google Shape;60;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5"/>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9"/>
        <p:cNvGrpSpPr/>
        <p:nvPr/>
      </p:nvGrpSpPr>
      <p:grpSpPr>
        <a:xfrm>
          <a:off x="0" y="0"/>
          <a:ext cx="0" cy="0"/>
          <a:chOff x="0" y="0"/>
          <a:chExt cx="0" cy="0"/>
        </a:xfrm>
      </p:grpSpPr>
      <p:sp>
        <p:nvSpPr>
          <p:cNvPr id="70" name="Google Shape;70;p16"/>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6"/>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72" name="Google Shape;72;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722313" y="3305175"/>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7"/>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8" name="Google Shape;78;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04788"/>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076325"/>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459581"/>
            <a:ext cx="5486400" cy="3086100"/>
          </a:xfrm>
          <a:prstGeom prst="rect">
            <a:avLst/>
          </a:prstGeom>
          <a:noFill/>
          <a:ln>
            <a:noFill/>
          </a:ln>
        </p:spPr>
      </p:sp>
      <p:sp>
        <p:nvSpPr>
          <p:cNvPr id="109" name="Google Shape;109;p22"/>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874764" y="-1217414"/>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463778" y="1371600"/>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272778" y="-609600"/>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39974" y="1547515"/>
            <a:ext cx="7931224" cy="109728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2060"/>
              </a:buClr>
              <a:buSzPts val="2400"/>
              <a:buFont typeface="Times New Roman"/>
              <a:buNone/>
            </a:pPr>
            <a:r>
              <a:rPr lang="en-US" sz="2400" b="1" dirty="0">
                <a:solidFill>
                  <a:srgbClr val="002060"/>
                </a:solidFill>
                <a:latin typeface="Times New Roman"/>
                <a:ea typeface="Times New Roman"/>
                <a:cs typeface="Times New Roman"/>
                <a:sym typeface="Times New Roman"/>
              </a:rPr>
              <a:t>SMART TRAFFIC CLEARANCE AND SIGNAL CONTROL SYSTEM USING RSSI AND RFID</a:t>
            </a:r>
            <a:endParaRPr lang="en-IN" sz="2400" b="1" dirty="0">
              <a:solidFill>
                <a:srgbClr val="002060"/>
              </a:solidFill>
              <a:latin typeface="Times New Roman"/>
              <a:ea typeface="Times New Roman"/>
              <a:cs typeface="Times New Roman"/>
              <a:sym typeface="Times New Roman"/>
            </a:endParaRPr>
          </a:p>
        </p:txBody>
      </p:sp>
      <p:sp>
        <p:nvSpPr>
          <p:cNvPr id="130" name="Google Shape;130;p25"/>
          <p:cNvSpPr txBox="1">
            <a:spLocks noGrp="1"/>
          </p:cNvSpPr>
          <p:nvPr>
            <p:ph type="body" idx="1"/>
          </p:nvPr>
        </p:nvSpPr>
        <p:spPr>
          <a:xfrm>
            <a:off x="639974" y="2802190"/>
            <a:ext cx="3657600" cy="195966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000"/>
              <a:buNone/>
            </a:pPr>
            <a:r>
              <a:rPr lang="en-GB"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Batch Members :</a:t>
            </a:r>
            <a:endParaRPr dirty="0">
              <a:latin typeface="Times New Roman" panose="02020603050405020304" pitchFamily="18" charset="0"/>
              <a:cs typeface="Times New Roman" panose="02020603050405020304" pitchFamily="18" charset="0"/>
            </a:endParaRPr>
          </a:p>
          <a:p>
            <a:pPr marL="342900" lvl="0" indent="-342900" algn="l" rtl="0">
              <a:spcBef>
                <a:spcPts val="360"/>
              </a:spcBef>
              <a:spcAft>
                <a:spcPts val="0"/>
              </a:spcAft>
              <a:buClr>
                <a:schemeClr val="dk1"/>
              </a:buClr>
              <a:buSzPts val="1800"/>
              <a:buChar char="•"/>
            </a:pPr>
            <a:r>
              <a:rPr lang="en-GB"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Kamesh Kumar K (190801073)</a:t>
            </a:r>
            <a:endParaRPr dirty="0">
              <a:latin typeface="Times New Roman" panose="02020603050405020304" pitchFamily="18" charset="0"/>
              <a:cs typeface="Times New Roman" panose="02020603050405020304" pitchFamily="18" charset="0"/>
            </a:endParaRPr>
          </a:p>
          <a:p>
            <a:pPr marL="342900" lvl="0" indent="-342900" algn="l" rtl="0">
              <a:spcBef>
                <a:spcPts val="360"/>
              </a:spcBef>
              <a:spcAft>
                <a:spcPts val="0"/>
              </a:spcAft>
              <a:buClr>
                <a:schemeClr val="dk1"/>
              </a:buClr>
              <a:buSzPts val="1800"/>
              <a:buChar char="•"/>
            </a:pPr>
            <a:r>
              <a:rPr lang="en-GB" sz="1800" b="1" dirty="0">
                <a:latin typeface="Times New Roman" panose="02020603050405020304" pitchFamily="18" charset="0"/>
                <a:ea typeface="Times New Roman"/>
                <a:cs typeface="Times New Roman" panose="02020603050405020304" pitchFamily="18" charset="0"/>
                <a:sym typeface="Times New Roman"/>
              </a:rPr>
              <a:t>Karthikeyan H (190801081)</a:t>
            </a:r>
            <a:endParaRPr dirty="0">
              <a:latin typeface="Times New Roman" panose="02020603050405020304" pitchFamily="18" charset="0"/>
              <a:cs typeface="Times New Roman" panose="02020603050405020304" pitchFamily="18" charset="0"/>
            </a:endParaRPr>
          </a:p>
          <a:p>
            <a:pPr marL="342900" lvl="0" indent="-342900" algn="l" rtl="0">
              <a:spcBef>
                <a:spcPts val="360"/>
              </a:spcBef>
              <a:spcAft>
                <a:spcPts val="0"/>
              </a:spcAft>
              <a:buClr>
                <a:schemeClr val="dk1"/>
              </a:buClr>
              <a:buSzPts val="1800"/>
              <a:buChar char="•"/>
            </a:pPr>
            <a:r>
              <a:rPr lang="en-GB" sz="1800" b="1" dirty="0" err="1">
                <a:solidFill>
                  <a:schemeClr val="dk1"/>
                </a:solidFill>
                <a:latin typeface="Times New Roman" panose="02020603050405020304" pitchFamily="18" charset="0"/>
                <a:ea typeface="Times New Roman"/>
                <a:cs typeface="Times New Roman" panose="02020603050405020304" pitchFamily="18" charset="0"/>
                <a:sym typeface="Times New Roman"/>
              </a:rPr>
              <a:t>Hariprasad</a:t>
            </a:r>
            <a:r>
              <a:rPr lang="en-GB"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 R (190801504)</a:t>
            </a:r>
            <a:endParaRPr dirty="0">
              <a:latin typeface="Times New Roman" panose="02020603050405020304" pitchFamily="18" charset="0"/>
              <a:cs typeface="Times New Roman" panose="02020603050405020304" pitchFamily="18" charset="0"/>
            </a:endParaRPr>
          </a:p>
          <a:p>
            <a:pPr marL="342900" lvl="0" indent="-165100" algn="l" rtl="0">
              <a:spcBef>
                <a:spcPts val="560"/>
              </a:spcBef>
              <a:spcAft>
                <a:spcPts val="0"/>
              </a:spcAft>
              <a:buClr>
                <a:schemeClr val="dk1"/>
              </a:buClr>
              <a:buSzPts val="2800"/>
              <a:buNone/>
            </a:pPr>
            <a:endParaRPr dirty="0">
              <a:latin typeface="Times New Roman" panose="02020603050405020304" pitchFamily="18" charset="0"/>
              <a:ea typeface="Times New Roman"/>
              <a:cs typeface="Times New Roman" panose="02020603050405020304" pitchFamily="18" charset="0"/>
              <a:sym typeface="Times New Roman"/>
            </a:endParaRPr>
          </a:p>
        </p:txBody>
      </p:sp>
      <p:sp>
        <p:nvSpPr>
          <p:cNvPr id="131" name="Google Shape;131;p25"/>
          <p:cNvSpPr txBox="1"/>
          <p:nvPr/>
        </p:nvSpPr>
        <p:spPr>
          <a:xfrm>
            <a:off x="5314462" y="2824298"/>
            <a:ext cx="3383743" cy="20312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Guide:</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GB"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Mr. S. Mohanraj B.Tech., M.E., AP(SS)/ECE</a:t>
            </a:r>
            <a:endParaRPr sz="18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r" rtl="0">
              <a:spcBef>
                <a:spcPts val="0"/>
              </a:spcBef>
              <a:spcAft>
                <a:spcPts val="0"/>
              </a:spcAft>
              <a:buNone/>
            </a:pP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pic>
        <p:nvPicPr>
          <p:cNvPr id="132" name="Google Shape;132;p25" descr="Home | Rajalakshmi Engineering College (REC)"/>
          <p:cNvPicPr preferRelativeResize="0"/>
          <p:nvPr/>
        </p:nvPicPr>
        <p:blipFill rotWithShape="1">
          <a:blip r:embed="rId3">
            <a:alphaModFix/>
          </a:blip>
          <a:srcRect/>
          <a:stretch/>
        </p:blipFill>
        <p:spPr>
          <a:xfrm>
            <a:off x="2536033" y="381644"/>
            <a:ext cx="3053950" cy="9863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GB" sz="4000" dirty="0">
                <a:latin typeface="Times New Roman"/>
                <a:ea typeface="Times New Roman"/>
                <a:cs typeface="Times New Roman"/>
                <a:sym typeface="Times New Roman"/>
              </a:rPr>
              <a:t>Block Diagram (Contd..)</a:t>
            </a:r>
            <a:endParaRPr sz="4000" dirty="0"/>
          </a:p>
        </p:txBody>
      </p:sp>
      <p:grpSp>
        <p:nvGrpSpPr>
          <p:cNvPr id="4" name="Group 3">
            <a:extLst>
              <a:ext uri="{FF2B5EF4-FFF2-40B4-BE49-F238E27FC236}">
                <a16:creationId xmlns:a16="http://schemas.microsoft.com/office/drawing/2014/main" id="{D3147ED6-A183-9C9C-951E-6E3DAD6C4C42}"/>
              </a:ext>
            </a:extLst>
          </p:cNvPr>
          <p:cNvGrpSpPr/>
          <p:nvPr/>
        </p:nvGrpSpPr>
        <p:grpSpPr>
          <a:xfrm>
            <a:off x="1687107" y="1970002"/>
            <a:ext cx="5943600" cy="3173498"/>
            <a:chOff x="2374200" y="2155988"/>
            <a:chExt cx="5943600" cy="3248025"/>
          </a:xfrm>
        </p:grpSpPr>
        <p:grpSp>
          <p:nvGrpSpPr>
            <p:cNvPr id="5" name="Group 4">
              <a:extLst>
                <a:ext uri="{FF2B5EF4-FFF2-40B4-BE49-F238E27FC236}">
                  <a16:creationId xmlns:a16="http://schemas.microsoft.com/office/drawing/2014/main" id="{C2EB5494-316D-16C9-BA19-B0894044E6C7}"/>
                </a:ext>
              </a:extLst>
            </p:cNvPr>
            <p:cNvGrpSpPr/>
            <p:nvPr/>
          </p:nvGrpSpPr>
          <p:grpSpPr>
            <a:xfrm>
              <a:off x="2374200" y="2155988"/>
              <a:ext cx="5943600" cy="3248025"/>
              <a:chOff x="0" y="0"/>
              <a:chExt cx="5943600" cy="3248025"/>
            </a:xfrm>
          </p:grpSpPr>
          <p:sp>
            <p:nvSpPr>
              <p:cNvPr id="6" name="Rectangle 5">
                <a:extLst>
                  <a:ext uri="{FF2B5EF4-FFF2-40B4-BE49-F238E27FC236}">
                    <a16:creationId xmlns:a16="http://schemas.microsoft.com/office/drawing/2014/main" id="{0821E429-6681-6973-D4D9-8B5769C6E5E3}"/>
                  </a:ext>
                </a:extLst>
              </p:cNvPr>
              <p:cNvSpPr/>
              <p:nvPr/>
            </p:nvSpPr>
            <p:spPr>
              <a:xfrm>
                <a:off x="0" y="0"/>
                <a:ext cx="5943600" cy="3248025"/>
              </a:xfrm>
              <a:prstGeom prst="rect">
                <a:avLst/>
              </a:prstGeom>
              <a:noFill/>
              <a:ln>
                <a:noFill/>
              </a:ln>
            </p:spPr>
            <p:txBody>
              <a:bodyPr spcFirstLastPara="1" wrap="square" lIns="91425" tIns="91425" rIns="91425" bIns="91425" anchor="ctr" anchorCtr="0">
                <a:noAutofit/>
              </a:bodyPr>
              <a:lstStyle/>
              <a:p>
                <a:r>
                  <a:rPr lang="en-US" sz="1100">
                    <a:effectLst/>
                    <a:latin typeface="Times New Roman" panose="02020603050405020304" pitchFamily="18" charset="0"/>
                    <a:ea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1FF19BCD-8D51-B7EE-B0D0-552E12A5BFC5}"/>
                  </a:ext>
                </a:extLst>
              </p:cNvPr>
              <p:cNvCxnSpPr/>
              <p:nvPr/>
            </p:nvCxnSpPr>
            <p:spPr>
              <a:xfrm>
                <a:off x="3477200" y="1316910"/>
                <a:ext cx="490899" cy="700"/>
              </a:xfrm>
              <a:prstGeom prst="straightConnector1">
                <a:avLst/>
              </a:prstGeom>
              <a:solidFill>
                <a:srgbClr val="FFFFFF"/>
              </a:solidFill>
              <a:ln w="19050" cap="flat" cmpd="sng">
                <a:solidFill>
                  <a:srgbClr val="000000"/>
                </a:solidFill>
                <a:prstDash val="solid"/>
                <a:round/>
                <a:headEnd type="none" w="sm" len="sm"/>
                <a:tailEnd type="triangle" w="med" len="med"/>
              </a:ln>
            </p:spPr>
          </p:cxnSp>
          <p:cxnSp>
            <p:nvCxnSpPr>
              <p:cNvPr id="8" name="Straight Arrow Connector 7">
                <a:extLst>
                  <a:ext uri="{FF2B5EF4-FFF2-40B4-BE49-F238E27FC236}">
                    <a16:creationId xmlns:a16="http://schemas.microsoft.com/office/drawing/2014/main" id="{9E55BD14-33FC-E5AA-D0B9-9CD2ACDB14B4}"/>
                  </a:ext>
                </a:extLst>
              </p:cNvPr>
              <p:cNvCxnSpPr/>
              <p:nvPr/>
            </p:nvCxnSpPr>
            <p:spPr>
              <a:xfrm>
                <a:off x="1912600" y="1374710"/>
                <a:ext cx="403200" cy="700"/>
              </a:xfrm>
              <a:prstGeom prst="straightConnector1">
                <a:avLst/>
              </a:prstGeom>
              <a:solidFill>
                <a:srgbClr val="FFFFFF"/>
              </a:solidFill>
              <a:ln w="19050" cap="flat" cmpd="sng">
                <a:solidFill>
                  <a:srgbClr val="000000"/>
                </a:solidFill>
                <a:prstDash val="solid"/>
                <a:round/>
                <a:headEnd type="triangle" w="med" len="med"/>
                <a:tailEnd type="triangle" w="med" len="med"/>
              </a:ln>
            </p:spPr>
          </p:cxnSp>
          <p:sp>
            <p:nvSpPr>
              <p:cNvPr id="9" name="Rectangle 8">
                <a:extLst>
                  <a:ext uri="{FF2B5EF4-FFF2-40B4-BE49-F238E27FC236}">
                    <a16:creationId xmlns:a16="http://schemas.microsoft.com/office/drawing/2014/main" id="{73849A7A-1544-BFAD-8662-38556CB48305}"/>
                  </a:ext>
                </a:extLst>
              </p:cNvPr>
              <p:cNvSpPr/>
              <p:nvPr/>
            </p:nvSpPr>
            <p:spPr>
              <a:xfrm>
                <a:off x="617200" y="1163908"/>
                <a:ext cx="1295400" cy="454703"/>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88900" tIns="38100" rIns="88900" bIns="38100" anchor="ctr" anchorCtr="0">
                <a:noAutofit/>
              </a:bodyPr>
              <a:lstStyle/>
              <a:p>
                <a:pPr algn="ctr"/>
                <a:r>
                  <a:rPr lang="en-US" sz="1200" b="1">
                    <a:solidFill>
                      <a:srgbClr val="000000"/>
                    </a:solidFill>
                    <a:effectLst/>
                    <a:latin typeface="Times New Roman" panose="02020603050405020304" pitchFamily="18" charset="0"/>
                    <a:ea typeface="Times New Roman" panose="02020603050405020304" pitchFamily="18" charset="0"/>
                  </a:rPr>
                  <a:t>ZIGBEE RX</a:t>
                </a:r>
                <a:endParaRPr lang="en-IN" sz="1100">
                  <a:effectLst/>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id="{44AEC4FC-0D8E-626D-C88F-0A9BE0642ACE}"/>
                  </a:ext>
                </a:extLst>
              </p:cNvPr>
              <p:cNvSpPr/>
              <p:nvPr/>
            </p:nvSpPr>
            <p:spPr>
              <a:xfrm>
                <a:off x="2315800" y="1003307"/>
                <a:ext cx="1161400" cy="1625612"/>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88900" tIns="38100" rIns="88900" bIns="38100" anchor="ctr" anchorCtr="0">
                <a:noAutofit/>
              </a:bodyPr>
              <a:lstStyle/>
              <a:p>
                <a:pPr algn="ctr"/>
                <a:r>
                  <a:rPr lang="en-US" sz="1200" b="1">
                    <a:solidFill>
                      <a:srgbClr val="000000"/>
                    </a:solidFill>
                    <a:effectLst/>
                    <a:latin typeface="Times New Roman" panose="02020603050405020304" pitchFamily="18" charset="0"/>
                    <a:ea typeface="Times New Roman" panose="02020603050405020304" pitchFamily="18" charset="0"/>
                  </a:rPr>
                  <a:t>ARDUINO UNO</a:t>
                </a:r>
                <a:endParaRPr lang="en-IN" sz="1100">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1F1049AB-D87C-5FA0-F115-C8F168740023}"/>
                  </a:ext>
                </a:extLst>
              </p:cNvPr>
              <p:cNvSpPr/>
              <p:nvPr/>
            </p:nvSpPr>
            <p:spPr>
              <a:xfrm>
                <a:off x="3968100" y="1059808"/>
                <a:ext cx="1295400" cy="495903"/>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88900" tIns="38100" rIns="88900" bIns="38100" anchor="ctr" anchorCtr="0">
                <a:noAutofit/>
              </a:bodyPr>
              <a:lstStyle/>
              <a:p>
                <a:pPr algn="ctr"/>
                <a:r>
                  <a:rPr lang="en-US" sz="1200" b="1">
                    <a:solidFill>
                      <a:srgbClr val="000000"/>
                    </a:solidFill>
                    <a:effectLst/>
                    <a:latin typeface="Times New Roman" panose="02020603050405020304" pitchFamily="18" charset="0"/>
                    <a:ea typeface="Times New Roman" panose="02020603050405020304" pitchFamily="18" charset="0"/>
                  </a:rPr>
                  <a:t>TRAFFIC SETUP</a:t>
                </a:r>
                <a:endParaRPr lang="en-IN" sz="1100">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3B923516-266F-9D8F-D433-E9FACDC92390}"/>
                  </a:ext>
                </a:extLst>
              </p:cNvPr>
              <p:cNvSpPr/>
              <p:nvPr/>
            </p:nvSpPr>
            <p:spPr>
              <a:xfrm>
                <a:off x="2237100" y="168201"/>
                <a:ext cx="1297300" cy="469903"/>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88900" tIns="38100" rIns="88900" bIns="38100" anchor="ctr" anchorCtr="0">
                <a:noAutofit/>
              </a:bodyPr>
              <a:lstStyle/>
              <a:p>
                <a:pPr algn="ctr"/>
                <a:r>
                  <a:rPr lang="en-US" sz="1100" b="1" dirty="0">
                    <a:solidFill>
                      <a:srgbClr val="000000"/>
                    </a:solidFill>
                    <a:effectLst/>
                    <a:latin typeface="Times New Roman" panose="02020603050405020304" pitchFamily="18" charset="0"/>
                    <a:ea typeface="Times New Roman" panose="02020603050405020304" pitchFamily="18" charset="0"/>
                  </a:rPr>
                  <a:t>POWER SUPPLY</a:t>
                </a:r>
                <a:endParaRPr lang="en-IN" sz="1100" dirty="0">
                  <a:effectLst/>
                  <a:latin typeface="Times New Roman" panose="02020603050405020304" pitchFamily="18" charset="0"/>
                  <a:ea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58ADB2E1-1321-09A9-DB79-31F672B25388}"/>
                  </a:ext>
                </a:extLst>
              </p:cNvPr>
              <p:cNvCxnSpPr/>
              <p:nvPr/>
            </p:nvCxnSpPr>
            <p:spPr>
              <a:xfrm>
                <a:off x="2897500" y="670505"/>
                <a:ext cx="600" cy="332802"/>
              </a:xfrm>
              <a:prstGeom prst="straightConnector1">
                <a:avLst/>
              </a:prstGeom>
              <a:solidFill>
                <a:srgbClr val="FFFFFF"/>
              </a:solidFill>
              <a:ln w="19050" cap="flat" cmpd="sng">
                <a:solidFill>
                  <a:srgbClr val="000000"/>
                </a:solidFill>
                <a:prstDash val="solid"/>
                <a:round/>
                <a:headEnd type="none" w="sm" len="sm"/>
                <a:tailEnd type="triangle" w="med" len="med"/>
              </a:ln>
            </p:spPr>
          </p:cxnSp>
          <p:cxnSp>
            <p:nvCxnSpPr>
              <p:cNvPr id="14" name="Straight Arrow Connector 13">
                <a:extLst>
                  <a:ext uri="{FF2B5EF4-FFF2-40B4-BE49-F238E27FC236}">
                    <a16:creationId xmlns:a16="http://schemas.microsoft.com/office/drawing/2014/main" id="{806F4BDA-303F-E56E-AFEB-3AF369F0EA99}"/>
                  </a:ext>
                </a:extLst>
              </p:cNvPr>
              <p:cNvCxnSpPr/>
              <p:nvPr/>
            </p:nvCxnSpPr>
            <p:spPr>
              <a:xfrm>
                <a:off x="3477200" y="1898014"/>
                <a:ext cx="490899" cy="600"/>
              </a:xfrm>
              <a:prstGeom prst="straightConnector1">
                <a:avLst/>
              </a:prstGeom>
              <a:solidFill>
                <a:srgbClr val="FFFFFF"/>
              </a:solidFill>
              <a:ln w="19050" cap="flat" cmpd="sng">
                <a:solidFill>
                  <a:srgbClr val="000000"/>
                </a:solidFill>
                <a:prstDash val="solid"/>
                <a:round/>
                <a:headEnd type="none" w="sm" len="sm"/>
                <a:tailEnd type="triangle" w="med" len="med"/>
              </a:ln>
            </p:spPr>
          </p:cxnSp>
          <p:sp>
            <p:nvSpPr>
              <p:cNvPr id="15" name="Rectangle 14">
                <a:extLst>
                  <a:ext uri="{FF2B5EF4-FFF2-40B4-BE49-F238E27FC236}">
                    <a16:creationId xmlns:a16="http://schemas.microsoft.com/office/drawing/2014/main" id="{775B6367-5FAF-7B8A-699D-227E86821A41}"/>
                  </a:ext>
                </a:extLst>
              </p:cNvPr>
              <p:cNvSpPr/>
              <p:nvPr/>
            </p:nvSpPr>
            <p:spPr>
              <a:xfrm>
                <a:off x="3968100" y="1697913"/>
                <a:ext cx="1295400" cy="416603"/>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88900" tIns="38100" rIns="88900" bIns="38100" anchor="ctr" anchorCtr="0">
                <a:noAutofit/>
              </a:bodyPr>
              <a:lstStyle/>
              <a:p>
                <a:pPr algn="ctr"/>
                <a:r>
                  <a:rPr lang="en-US" sz="1200" b="1">
                    <a:solidFill>
                      <a:srgbClr val="000000"/>
                    </a:solidFill>
                    <a:effectLst/>
                    <a:latin typeface="Times New Roman" panose="02020603050405020304" pitchFamily="18" charset="0"/>
                    <a:ea typeface="Times New Roman" panose="02020603050405020304" pitchFamily="18" charset="0"/>
                  </a:rPr>
                  <a:t>RFID READER</a:t>
                </a:r>
                <a:endParaRPr lang="en-IN" sz="1100">
                  <a:effectLst/>
                  <a:latin typeface="Times New Roman" panose="02020603050405020304" pitchFamily="18" charset="0"/>
                  <a:ea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D151B76B-94D5-070E-FE56-2DAC1CEABD88}"/>
                  </a:ext>
                </a:extLst>
              </p:cNvPr>
              <p:cNvCxnSpPr/>
              <p:nvPr/>
            </p:nvCxnSpPr>
            <p:spPr>
              <a:xfrm>
                <a:off x="4563100" y="2114516"/>
                <a:ext cx="0" cy="311802"/>
              </a:xfrm>
              <a:prstGeom prst="straightConnector1">
                <a:avLst/>
              </a:prstGeom>
              <a:solidFill>
                <a:srgbClr val="FFFFFF"/>
              </a:solidFill>
              <a:ln w="19050" cap="flat" cmpd="sng">
                <a:solidFill>
                  <a:srgbClr val="000000"/>
                </a:solidFill>
                <a:prstDash val="solid"/>
                <a:round/>
                <a:headEnd type="none" w="sm" len="sm"/>
                <a:tailEnd type="triangle" w="med" len="med"/>
              </a:ln>
            </p:spPr>
          </p:cxnSp>
          <p:sp>
            <p:nvSpPr>
              <p:cNvPr id="17" name="Rectangle 16">
                <a:extLst>
                  <a:ext uri="{FF2B5EF4-FFF2-40B4-BE49-F238E27FC236}">
                    <a16:creationId xmlns:a16="http://schemas.microsoft.com/office/drawing/2014/main" id="{C2DB0F4C-8C98-498E-B330-CA3A2D2393BE}"/>
                  </a:ext>
                </a:extLst>
              </p:cNvPr>
              <p:cNvSpPr/>
              <p:nvPr/>
            </p:nvSpPr>
            <p:spPr>
              <a:xfrm>
                <a:off x="3968100" y="2440918"/>
                <a:ext cx="1146800" cy="378502"/>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88900" tIns="38100" rIns="88900" bIns="38100" anchor="ctr" anchorCtr="0">
                <a:noAutofit/>
              </a:bodyPr>
              <a:lstStyle/>
              <a:p>
                <a:pPr algn="ctr"/>
                <a:r>
                  <a:rPr lang="en-US" sz="1200" b="1">
                    <a:solidFill>
                      <a:srgbClr val="000000"/>
                    </a:solidFill>
                    <a:effectLst/>
                    <a:latin typeface="Times New Roman" panose="02020603050405020304" pitchFamily="18" charset="0"/>
                    <a:ea typeface="Times New Roman" panose="02020603050405020304" pitchFamily="18" charset="0"/>
                  </a:rPr>
                  <a:t>RFID TAG</a:t>
                </a:r>
                <a:endParaRPr lang="en-IN" sz="1100">
                  <a:effectLst/>
                  <a:latin typeface="Times New Roman" panose="02020603050405020304" pitchFamily="18" charset="0"/>
                  <a:ea typeface="Times New Roman" panose="02020603050405020304" pitchFamily="18" charset="0"/>
                </a:endParaRPr>
              </a:p>
            </p:txBody>
          </p:sp>
        </p:grpSp>
      </p:grpSp>
      <p:sp>
        <p:nvSpPr>
          <p:cNvPr id="3" name="TextBox 2">
            <a:extLst>
              <a:ext uri="{FF2B5EF4-FFF2-40B4-BE49-F238E27FC236}">
                <a16:creationId xmlns:a16="http://schemas.microsoft.com/office/drawing/2014/main" id="{8BECEB32-A3B1-BA84-B73B-BEE3F90F6B3C}"/>
              </a:ext>
            </a:extLst>
          </p:cNvPr>
          <p:cNvSpPr txBox="1"/>
          <p:nvPr/>
        </p:nvSpPr>
        <p:spPr>
          <a:xfrm>
            <a:off x="666007" y="1301421"/>
            <a:ext cx="4572000" cy="297004"/>
          </a:xfrm>
          <a:prstGeom prst="rect">
            <a:avLst/>
          </a:prstGeom>
          <a:noFill/>
        </p:spPr>
        <p:txBody>
          <a:bodyPr wrap="square">
            <a:spAutoFit/>
          </a:bodyPr>
          <a:lstStyle/>
          <a:p>
            <a:pPr marR="119380" indent="182880" algn="ctr">
              <a:lnSpc>
                <a:spcPct val="95000"/>
              </a:lnSpc>
              <a:spcAft>
                <a:spcPts val="600"/>
              </a:spcAft>
              <a:tabLst>
                <a:tab pos="182880" algn="l"/>
              </a:tabLst>
            </a:pPr>
            <a:r>
              <a:rPr lang="en-US" sz="1400" b="1" spc="-5" dirty="0">
                <a:effectLst/>
                <a:latin typeface="Times New Roman" panose="02020603050405020304" pitchFamily="18" charset="0"/>
                <a:ea typeface="SimSun" panose="02010600030101010101" pitchFamily="2" charset="-122"/>
              </a:rPr>
              <a:t>Receiver section 2: Traffic signal</a:t>
            </a:r>
            <a:endParaRPr lang="en-IN" sz="1400" b="1" spc="-5" dirty="0">
              <a:effectLst/>
              <a:latin typeface="Times New Roman" panose="02020603050405020304" pitchFamily="18" charset="0"/>
              <a:ea typeface="SimSun"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5"/>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sz="4000" dirty="0">
                <a:latin typeface="Times New Roman" panose="02020603050405020304" pitchFamily="18" charset="0"/>
                <a:cs typeface="Times New Roman" panose="02020603050405020304" pitchFamily="18" charset="0"/>
              </a:rPr>
              <a:t>Hardware/Software Requirements </a:t>
            </a:r>
            <a:endParaRPr sz="4000" dirty="0">
              <a:latin typeface="Times New Roman" panose="02020603050405020304" pitchFamily="18" charset="0"/>
              <a:cs typeface="Times New Roman" panose="02020603050405020304" pitchFamily="18" charset="0"/>
            </a:endParaRPr>
          </a:p>
        </p:txBody>
      </p:sp>
      <p:graphicFrame>
        <p:nvGraphicFramePr>
          <p:cNvPr id="193" name="Google Shape;193;p35"/>
          <p:cNvGraphicFramePr/>
          <p:nvPr>
            <p:extLst>
              <p:ext uri="{D42A27DB-BD31-4B8C-83A1-F6EECF244321}">
                <p14:modId xmlns:p14="http://schemas.microsoft.com/office/powerpoint/2010/main" val="318213952"/>
              </p:ext>
            </p:extLst>
          </p:nvPr>
        </p:nvGraphicFramePr>
        <p:xfrm>
          <a:off x="457200" y="1200150"/>
          <a:ext cx="8229600" cy="3269200"/>
        </p:xfrm>
        <a:graphic>
          <a:graphicData uri="http://schemas.openxmlformats.org/drawingml/2006/table">
            <a:tbl>
              <a:tblPr firstRow="1" bandRow="1">
                <a:noFill/>
                <a:tableStyleId>{58931ED3-FB58-41D6-90F2-09FE25B42597}</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278125">
                <a:tc>
                  <a:txBody>
                    <a:bodyPr/>
                    <a:lstStyle/>
                    <a:p>
                      <a:pPr marL="0" marR="0" lvl="0" indent="0" algn="ctr" rtl="0">
                        <a:spcBef>
                          <a:spcPts val="0"/>
                        </a:spcBef>
                        <a:spcAft>
                          <a:spcPts val="0"/>
                        </a:spcAft>
                        <a:buNone/>
                      </a:pPr>
                      <a:r>
                        <a:rPr lang="en-GB" sz="1400">
                          <a:latin typeface="Times New Roman" panose="02020603050405020304" pitchFamily="18" charset="0"/>
                          <a:cs typeface="Times New Roman" panose="02020603050405020304" pitchFamily="18" charset="0"/>
                        </a:rPr>
                        <a:t>Hardware</a:t>
                      </a:r>
                      <a:endParaRPr sz="140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ctr" rtl="0">
                        <a:spcBef>
                          <a:spcPts val="0"/>
                        </a:spcBef>
                        <a:spcAft>
                          <a:spcPts val="0"/>
                        </a:spcAft>
                        <a:buNone/>
                      </a:pPr>
                      <a:r>
                        <a:rPr lang="en-GB" sz="1400">
                          <a:latin typeface="Times New Roman" panose="02020603050405020304" pitchFamily="18" charset="0"/>
                          <a:cs typeface="Times New Roman" panose="02020603050405020304" pitchFamily="18" charset="0"/>
                        </a:rPr>
                        <a:t>Software</a:t>
                      </a:r>
                      <a:endParaRPr sz="1400">
                        <a:latin typeface="Times New Roman" panose="02020603050405020304" pitchFamily="18" charset="0"/>
                        <a:cs typeface="Times New Roman" panose="02020603050405020304" pitchFamily="18" charset="0"/>
                      </a:endParaRPr>
                    </a:p>
                  </a:txBody>
                  <a:tcPr marL="91450" marR="91450" marT="34300" marB="34300"/>
                </a:tc>
                <a:extLst>
                  <a:ext uri="{0D108BD9-81ED-4DB2-BD59-A6C34878D82A}">
                    <a16:rowId xmlns:a16="http://schemas.microsoft.com/office/drawing/2014/main" val="10000"/>
                  </a:ext>
                </a:extLst>
              </a:tr>
              <a:tr h="278125">
                <a:tc>
                  <a:txBody>
                    <a:bodyPr/>
                    <a:lstStyle/>
                    <a:p>
                      <a:pPr marL="0" marR="0" lvl="0" indent="0" algn="l" rtl="0">
                        <a:lnSpc>
                          <a:spcPct val="100000"/>
                        </a:lnSpc>
                        <a:spcBef>
                          <a:spcPts val="0"/>
                        </a:spcBef>
                        <a:spcAft>
                          <a:spcPts val="0"/>
                        </a:spcAft>
                        <a:buClr>
                          <a:schemeClr val="dk1"/>
                        </a:buClr>
                        <a:buSzPts val="1400"/>
                        <a:buFont typeface="Calibri"/>
                        <a:buNone/>
                      </a:pPr>
                      <a:r>
                        <a:rPr lang="en-GB" sz="1400">
                          <a:latin typeface="Times New Roman" panose="02020603050405020304" pitchFamily="18" charset="0"/>
                          <a:cs typeface="Times New Roman" panose="02020603050405020304" pitchFamily="18" charset="0"/>
                        </a:rPr>
                        <a:t>ARDUINO UNO</a:t>
                      </a:r>
                      <a:endParaRPr sz="110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l" rtl="0">
                        <a:lnSpc>
                          <a:spcPct val="100000"/>
                        </a:lnSpc>
                        <a:spcBef>
                          <a:spcPts val="0"/>
                        </a:spcBef>
                        <a:spcAft>
                          <a:spcPts val="0"/>
                        </a:spcAft>
                        <a:buClr>
                          <a:schemeClr val="dk1"/>
                        </a:buClr>
                        <a:buSzPts val="1400"/>
                        <a:buFont typeface="Calibri"/>
                        <a:buNone/>
                      </a:pPr>
                      <a:r>
                        <a:rPr lang="en-GB" sz="1400">
                          <a:latin typeface="Times New Roman" panose="02020603050405020304" pitchFamily="18" charset="0"/>
                          <a:cs typeface="Times New Roman" panose="02020603050405020304" pitchFamily="18" charset="0"/>
                        </a:rPr>
                        <a:t>ARDUINO IDE</a:t>
                      </a:r>
                      <a:endParaRPr sz="1100">
                        <a:latin typeface="Times New Roman" panose="02020603050405020304" pitchFamily="18" charset="0"/>
                        <a:cs typeface="Times New Roman" panose="02020603050405020304" pitchFamily="18" charset="0"/>
                      </a:endParaRPr>
                    </a:p>
                  </a:txBody>
                  <a:tcPr marL="91450" marR="91450" marT="34300" marB="34300"/>
                </a:tc>
                <a:extLst>
                  <a:ext uri="{0D108BD9-81ED-4DB2-BD59-A6C34878D82A}">
                    <a16:rowId xmlns:a16="http://schemas.microsoft.com/office/drawing/2014/main" val="10001"/>
                  </a:ext>
                </a:extLst>
              </a:tr>
              <a:tr h="278125">
                <a:tc>
                  <a:txBody>
                    <a:bodyPr/>
                    <a:lstStyle/>
                    <a:p>
                      <a:pPr marL="0" marR="0" lvl="0" indent="0" algn="l" rtl="0">
                        <a:lnSpc>
                          <a:spcPct val="100000"/>
                        </a:lnSpc>
                        <a:spcBef>
                          <a:spcPts val="0"/>
                        </a:spcBef>
                        <a:spcAft>
                          <a:spcPts val="0"/>
                        </a:spcAft>
                        <a:buClr>
                          <a:schemeClr val="dk1"/>
                        </a:buClr>
                        <a:buSzPts val="1400"/>
                        <a:buFont typeface="Calibri"/>
                        <a:buNone/>
                      </a:pPr>
                      <a:r>
                        <a:rPr lang="en-GB" sz="1400">
                          <a:latin typeface="Times New Roman" panose="02020603050405020304" pitchFamily="18" charset="0"/>
                          <a:cs typeface="Times New Roman" panose="02020603050405020304" pitchFamily="18" charset="0"/>
                        </a:rPr>
                        <a:t>ESP-8266</a:t>
                      </a:r>
                      <a:endParaRPr sz="140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l" rtl="0">
                        <a:spcBef>
                          <a:spcPts val="0"/>
                        </a:spcBef>
                        <a:spcAft>
                          <a:spcPts val="0"/>
                        </a:spcAft>
                        <a:buNone/>
                      </a:pPr>
                      <a:r>
                        <a:rPr lang="en-GB" sz="1400">
                          <a:latin typeface="Times New Roman" panose="02020603050405020304" pitchFamily="18" charset="0"/>
                          <a:cs typeface="Times New Roman" panose="02020603050405020304" pitchFamily="18" charset="0"/>
                        </a:rPr>
                        <a:t>EMBEDDED C LANGUAGE</a:t>
                      </a:r>
                      <a:endParaRPr sz="1400">
                        <a:latin typeface="Times New Roman" panose="02020603050405020304" pitchFamily="18" charset="0"/>
                        <a:cs typeface="Times New Roman" panose="02020603050405020304" pitchFamily="18" charset="0"/>
                      </a:endParaRPr>
                    </a:p>
                  </a:txBody>
                  <a:tcPr marL="91450" marR="91450" marT="34300" marB="34300"/>
                </a:tc>
                <a:extLst>
                  <a:ext uri="{0D108BD9-81ED-4DB2-BD59-A6C34878D82A}">
                    <a16:rowId xmlns:a16="http://schemas.microsoft.com/office/drawing/2014/main" val="10002"/>
                  </a:ext>
                </a:extLst>
              </a:tr>
              <a:tr h="278125">
                <a:tc>
                  <a:txBody>
                    <a:bodyPr/>
                    <a:lstStyle/>
                    <a:p>
                      <a:pPr marL="0" marR="0" lvl="0" indent="0" algn="l" rtl="0">
                        <a:lnSpc>
                          <a:spcPct val="100000"/>
                        </a:lnSpc>
                        <a:spcBef>
                          <a:spcPts val="0"/>
                        </a:spcBef>
                        <a:spcAft>
                          <a:spcPts val="0"/>
                        </a:spcAft>
                        <a:buClr>
                          <a:schemeClr val="dk1"/>
                        </a:buClr>
                        <a:buSzPts val="1400"/>
                        <a:buFont typeface="Calibri"/>
                        <a:buNone/>
                      </a:pPr>
                      <a:r>
                        <a:rPr lang="en-GB" sz="1400" dirty="0">
                          <a:latin typeface="Times New Roman" panose="02020603050405020304" pitchFamily="18" charset="0"/>
                          <a:cs typeface="Times New Roman" panose="02020603050405020304" pitchFamily="18" charset="0"/>
                        </a:rPr>
                        <a:t>RSSI (</a:t>
                      </a:r>
                      <a:r>
                        <a:rPr lang="en-IN"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Received Signal Strength Indicator)</a:t>
                      </a:r>
                      <a:endParaRPr sz="11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l" rtl="0">
                        <a:spcBef>
                          <a:spcPts val="0"/>
                        </a:spcBef>
                        <a:spcAft>
                          <a:spcPts val="0"/>
                        </a:spcAft>
                        <a:buNone/>
                      </a:pPr>
                      <a:endParaRPr sz="1400">
                        <a:latin typeface="Times New Roman" panose="02020603050405020304" pitchFamily="18" charset="0"/>
                        <a:cs typeface="Times New Roman" panose="02020603050405020304" pitchFamily="18" charset="0"/>
                      </a:endParaRPr>
                    </a:p>
                  </a:txBody>
                  <a:tcPr marL="91450" marR="91450" marT="34300" marB="34300"/>
                </a:tc>
                <a:extLst>
                  <a:ext uri="{0D108BD9-81ED-4DB2-BD59-A6C34878D82A}">
                    <a16:rowId xmlns:a16="http://schemas.microsoft.com/office/drawing/2014/main" val="10003"/>
                  </a:ext>
                </a:extLst>
              </a:tr>
              <a:tr h="278125">
                <a:tc>
                  <a:txBody>
                    <a:bodyPr/>
                    <a:lstStyle/>
                    <a:p>
                      <a:pPr marL="0" marR="0" lvl="0" indent="0" algn="l" rtl="0">
                        <a:lnSpc>
                          <a:spcPct val="100000"/>
                        </a:lnSpc>
                        <a:spcBef>
                          <a:spcPts val="0"/>
                        </a:spcBef>
                        <a:spcAft>
                          <a:spcPts val="0"/>
                        </a:spcAft>
                        <a:buClr>
                          <a:schemeClr val="dk1"/>
                        </a:buClr>
                        <a:buSzPts val="1400"/>
                        <a:buFont typeface="Calibri"/>
                        <a:buNone/>
                      </a:pPr>
                      <a:r>
                        <a:rPr lang="en-GB" sz="1400">
                          <a:latin typeface="Times New Roman" panose="02020603050405020304" pitchFamily="18" charset="0"/>
                          <a:cs typeface="Times New Roman" panose="02020603050405020304" pitchFamily="18" charset="0"/>
                        </a:rPr>
                        <a:t>ZIGBEE PAIR</a:t>
                      </a:r>
                      <a:endParaRPr sz="110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l" rtl="0">
                        <a:spcBef>
                          <a:spcPts val="0"/>
                        </a:spcBef>
                        <a:spcAft>
                          <a:spcPts val="0"/>
                        </a:spcAft>
                        <a:buNone/>
                      </a:pPr>
                      <a:endParaRPr sz="1400">
                        <a:latin typeface="Times New Roman" panose="02020603050405020304" pitchFamily="18" charset="0"/>
                        <a:cs typeface="Times New Roman" panose="02020603050405020304" pitchFamily="18" charset="0"/>
                      </a:endParaRPr>
                    </a:p>
                  </a:txBody>
                  <a:tcPr marL="91450" marR="91450" marT="34300" marB="34300"/>
                </a:tc>
                <a:extLst>
                  <a:ext uri="{0D108BD9-81ED-4DB2-BD59-A6C34878D82A}">
                    <a16:rowId xmlns:a16="http://schemas.microsoft.com/office/drawing/2014/main" val="10004"/>
                  </a:ext>
                </a:extLst>
              </a:tr>
              <a:tr h="278125">
                <a:tc>
                  <a:txBody>
                    <a:bodyPr/>
                    <a:lstStyle/>
                    <a:p>
                      <a:pPr marL="0" marR="0" lvl="0" indent="0" algn="l" rtl="0">
                        <a:spcBef>
                          <a:spcPts val="0"/>
                        </a:spcBef>
                        <a:spcAft>
                          <a:spcPts val="0"/>
                        </a:spcAft>
                        <a:buNone/>
                      </a:pPr>
                      <a:r>
                        <a:rPr lang="en-GB" sz="1400" dirty="0">
                          <a:latin typeface="Times New Roman" panose="02020603050405020304" pitchFamily="18" charset="0"/>
                          <a:cs typeface="Times New Roman" panose="02020603050405020304" pitchFamily="18" charset="0"/>
                        </a:rPr>
                        <a:t>DC MOTOR</a:t>
                      </a:r>
                      <a:endParaRPr sz="14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l" rtl="0">
                        <a:spcBef>
                          <a:spcPts val="0"/>
                        </a:spcBef>
                        <a:spcAft>
                          <a:spcPts val="0"/>
                        </a:spcAft>
                        <a:buNone/>
                      </a:pPr>
                      <a:endParaRPr sz="1400">
                        <a:latin typeface="Times New Roman" panose="02020603050405020304" pitchFamily="18" charset="0"/>
                        <a:cs typeface="Times New Roman" panose="02020603050405020304" pitchFamily="18" charset="0"/>
                      </a:endParaRPr>
                    </a:p>
                  </a:txBody>
                  <a:tcPr marL="91450" marR="91450" marT="34300" marB="34300"/>
                </a:tc>
                <a:extLst>
                  <a:ext uri="{0D108BD9-81ED-4DB2-BD59-A6C34878D82A}">
                    <a16:rowId xmlns:a16="http://schemas.microsoft.com/office/drawing/2014/main" val="10005"/>
                  </a:ext>
                </a:extLst>
              </a:tr>
              <a:tr h="278125">
                <a:tc>
                  <a:txBody>
                    <a:bodyPr/>
                    <a:lstStyle/>
                    <a:p>
                      <a:pPr marL="0" marR="0" lvl="0" indent="0" algn="l" rtl="0">
                        <a:spcBef>
                          <a:spcPts val="0"/>
                        </a:spcBef>
                        <a:spcAft>
                          <a:spcPts val="0"/>
                        </a:spcAft>
                        <a:buNone/>
                      </a:pPr>
                      <a:r>
                        <a:rPr lang="en-GB" sz="1400">
                          <a:latin typeface="Times New Roman" panose="02020603050405020304" pitchFamily="18" charset="0"/>
                          <a:cs typeface="Times New Roman" panose="02020603050405020304" pitchFamily="18" charset="0"/>
                        </a:rPr>
                        <a:t>APR VOICE MODULE</a:t>
                      </a:r>
                      <a:endParaRPr sz="110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l" rtl="0">
                        <a:spcBef>
                          <a:spcPts val="0"/>
                        </a:spcBef>
                        <a:spcAft>
                          <a:spcPts val="0"/>
                        </a:spcAft>
                        <a:buNone/>
                      </a:pPr>
                      <a:endParaRPr sz="1400">
                        <a:latin typeface="Times New Roman" panose="02020603050405020304" pitchFamily="18" charset="0"/>
                        <a:cs typeface="Times New Roman" panose="02020603050405020304" pitchFamily="18" charset="0"/>
                      </a:endParaRPr>
                    </a:p>
                  </a:txBody>
                  <a:tcPr marL="91450" marR="91450" marT="34300" marB="34300"/>
                </a:tc>
                <a:extLst>
                  <a:ext uri="{0D108BD9-81ED-4DB2-BD59-A6C34878D82A}">
                    <a16:rowId xmlns:a16="http://schemas.microsoft.com/office/drawing/2014/main" val="10006"/>
                  </a:ext>
                </a:extLst>
              </a:tr>
              <a:tr h="278125">
                <a:tc>
                  <a:txBody>
                    <a:bodyPr/>
                    <a:lstStyle/>
                    <a:p>
                      <a:pPr marL="0" marR="0" lvl="0" indent="0" algn="l" rtl="0">
                        <a:spcBef>
                          <a:spcPts val="0"/>
                        </a:spcBef>
                        <a:spcAft>
                          <a:spcPts val="0"/>
                        </a:spcAft>
                        <a:buNone/>
                      </a:pPr>
                      <a:r>
                        <a:rPr lang="en-GB" sz="1400" dirty="0">
                          <a:latin typeface="Times New Roman" panose="02020603050405020304" pitchFamily="18" charset="0"/>
                          <a:cs typeface="Times New Roman" panose="02020603050405020304" pitchFamily="18" charset="0"/>
                        </a:rPr>
                        <a:t>SPEAKER</a:t>
                      </a:r>
                      <a:endParaRPr sz="14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l" rtl="0">
                        <a:spcBef>
                          <a:spcPts val="0"/>
                        </a:spcBef>
                        <a:spcAft>
                          <a:spcPts val="0"/>
                        </a:spcAft>
                        <a:buNone/>
                      </a:pPr>
                      <a:endParaRPr sz="1400">
                        <a:latin typeface="Times New Roman" panose="02020603050405020304" pitchFamily="18" charset="0"/>
                        <a:cs typeface="Times New Roman" panose="02020603050405020304" pitchFamily="18" charset="0"/>
                      </a:endParaRPr>
                    </a:p>
                  </a:txBody>
                  <a:tcPr marL="91450" marR="91450" marT="34300" marB="34300"/>
                </a:tc>
                <a:extLst>
                  <a:ext uri="{0D108BD9-81ED-4DB2-BD59-A6C34878D82A}">
                    <a16:rowId xmlns:a16="http://schemas.microsoft.com/office/drawing/2014/main" val="10007"/>
                  </a:ext>
                </a:extLst>
              </a:tr>
              <a:tr h="278125">
                <a:tc>
                  <a:txBody>
                    <a:bodyPr/>
                    <a:lstStyle/>
                    <a:p>
                      <a:pPr marL="0" marR="0" lvl="0" indent="0" algn="l" rtl="0">
                        <a:spcBef>
                          <a:spcPts val="0"/>
                        </a:spcBef>
                        <a:spcAft>
                          <a:spcPts val="0"/>
                        </a:spcAft>
                        <a:buNone/>
                      </a:pPr>
                      <a:r>
                        <a:rPr lang="en-GB" sz="1400">
                          <a:latin typeface="Times New Roman" panose="02020603050405020304" pitchFamily="18" charset="0"/>
                          <a:cs typeface="Times New Roman" panose="02020603050405020304" pitchFamily="18" charset="0"/>
                        </a:rPr>
                        <a:t>BUZZER</a:t>
                      </a:r>
                      <a:endParaRPr sz="140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l" rtl="0">
                        <a:spcBef>
                          <a:spcPts val="0"/>
                        </a:spcBef>
                        <a:spcAft>
                          <a:spcPts val="0"/>
                        </a:spcAft>
                        <a:buNone/>
                      </a:pPr>
                      <a:endParaRPr sz="1400">
                        <a:latin typeface="Times New Roman" panose="02020603050405020304" pitchFamily="18" charset="0"/>
                        <a:cs typeface="Times New Roman" panose="02020603050405020304" pitchFamily="18" charset="0"/>
                      </a:endParaRPr>
                    </a:p>
                  </a:txBody>
                  <a:tcPr marL="91450" marR="91450" marT="34300" marB="34300"/>
                </a:tc>
                <a:extLst>
                  <a:ext uri="{0D108BD9-81ED-4DB2-BD59-A6C34878D82A}">
                    <a16:rowId xmlns:a16="http://schemas.microsoft.com/office/drawing/2014/main" val="10008"/>
                  </a:ext>
                </a:extLst>
              </a:tr>
              <a:tr h="278125">
                <a:tc>
                  <a:txBody>
                    <a:bodyPr/>
                    <a:lstStyle/>
                    <a:p>
                      <a:pPr marL="0" marR="0" lvl="0" indent="0" algn="l" rtl="0">
                        <a:spcBef>
                          <a:spcPts val="0"/>
                        </a:spcBef>
                        <a:spcAft>
                          <a:spcPts val="0"/>
                        </a:spcAft>
                        <a:buNone/>
                      </a:pPr>
                      <a:r>
                        <a:rPr lang="en-GB" sz="1400">
                          <a:latin typeface="Times New Roman" panose="02020603050405020304" pitchFamily="18" charset="0"/>
                          <a:cs typeface="Times New Roman" panose="02020603050405020304" pitchFamily="18" charset="0"/>
                        </a:rPr>
                        <a:t>LCD</a:t>
                      </a:r>
                      <a:endParaRPr sz="140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l" rtl="0">
                        <a:spcBef>
                          <a:spcPts val="0"/>
                        </a:spcBef>
                        <a:spcAft>
                          <a:spcPts val="0"/>
                        </a:spcAft>
                        <a:buNone/>
                      </a:pPr>
                      <a:endParaRPr sz="1400">
                        <a:latin typeface="Times New Roman" panose="02020603050405020304" pitchFamily="18" charset="0"/>
                        <a:cs typeface="Times New Roman" panose="02020603050405020304" pitchFamily="18" charset="0"/>
                      </a:endParaRPr>
                    </a:p>
                  </a:txBody>
                  <a:tcPr marL="91450" marR="91450" marT="34300" marB="34300"/>
                </a:tc>
                <a:extLst>
                  <a:ext uri="{0D108BD9-81ED-4DB2-BD59-A6C34878D82A}">
                    <a16:rowId xmlns:a16="http://schemas.microsoft.com/office/drawing/2014/main" val="10009"/>
                  </a:ext>
                </a:extLst>
              </a:tr>
              <a:tr h="278125">
                <a:tc>
                  <a:txBody>
                    <a:bodyPr/>
                    <a:lstStyle/>
                    <a:p>
                      <a:pPr marL="0" marR="0" lvl="0" indent="0" algn="l" rtl="0">
                        <a:lnSpc>
                          <a:spcPct val="100000"/>
                        </a:lnSpc>
                        <a:spcBef>
                          <a:spcPts val="0"/>
                        </a:spcBef>
                        <a:spcAft>
                          <a:spcPts val="0"/>
                        </a:spcAft>
                        <a:buClr>
                          <a:schemeClr val="dk1"/>
                        </a:buClr>
                        <a:buSzPts val="1400"/>
                        <a:buFont typeface="Calibri"/>
                        <a:buNone/>
                      </a:pPr>
                      <a:r>
                        <a:rPr lang="en-IN" sz="1400" dirty="0">
                          <a:latin typeface="Times New Roman" panose="02020603050405020304" pitchFamily="18" charset="0"/>
                          <a:cs typeface="Times New Roman" panose="02020603050405020304" pitchFamily="18" charset="0"/>
                        </a:rPr>
                        <a:t>POWER SUPPLY</a:t>
                      </a:r>
                    </a:p>
                    <a:p>
                      <a:pPr marL="0" marR="0" lvl="0" indent="0" algn="l" rtl="0">
                        <a:lnSpc>
                          <a:spcPct val="100000"/>
                        </a:lnSpc>
                        <a:spcBef>
                          <a:spcPts val="0"/>
                        </a:spcBef>
                        <a:spcAft>
                          <a:spcPts val="0"/>
                        </a:spcAft>
                        <a:buClr>
                          <a:schemeClr val="dk1"/>
                        </a:buClr>
                        <a:buSzPts val="1400"/>
                        <a:buFont typeface="Calibri"/>
                        <a:buNone/>
                      </a:pPr>
                      <a:endParaRPr sz="11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l" rtl="0">
                        <a:spcBef>
                          <a:spcPts val="0"/>
                        </a:spcBef>
                        <a:spcAft>
                          <a:spcPts val="0"/>
                        </a:spcAft>
                        <a:buNone/>
                      </a:pPr>
                      <a:endParaRPr sz="1400" dirty="0">
                        <a:latin typeface="Times New Roman" panose="02020603050405020304" pitchFamily="18" charset="0"/>
                        <a:cs typeface="Times New Roman" panose="02020603050405020304" pitchFamily="18" charset="0"/>
                      </a:endParaRPr>
                    </a:p>
                  </a:txBody>
                  <a:tcPr marL="91450" marR="91450" marT="34300" marB="34300"/>
                </a:tc>
                <a:extLst>
                  <a:ext uri="{0D108BD9-81ED-4DB2-BD59-A6C34878D82A}">
                    <a16:rowId xmlns:a16="http://schemas.microsoft.com/office/drawing/2014/main" val="1001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5380C-AC65-EA58-2004-AF6280089863}"/>
              </a:ext>
            </a:extLst>
          </p:cNvPr>
          <p:cNvSpPr>
            <a:spLocks noGrp="1"/>
          </p:cNvSpPr>
          <p:nvPr>
            <p:ph type="title"/>
          </p:nvPr>
        </p:nvSpPr>
        <p:spPr>
          <a:xfrm>
            <a:off x="485774" y="222020"/>
            <a:ext cx="8229600" cy="857250"/>
          </a:xfrm>
        </p:spPr>
        <p:txBody>
          <a:bodyPr>
            <a:normAutofit/>
          </a:bodyPr>
          <a:lstStyle/>
          <a:p>
            <a:r>
              <a:rPr lang="en-US" sz="4000" dirty="0">
                <a:latin typeface="Times New Roman" panose="02020603050405020304" pitchFamily="18" charset="0"/>
                <a:cs typeface="Times New Roman" panose="02020603050405020304" pitchFamily="18" charset="0"/>
              </a:rPr>
              <a:t>V2V Communication Using RSSI</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9EAB826-A8D9-CCA1-06C0-BEAC4C0EBB96}"/>
              </a:ext>
            </a:extLst>
          </p:cNvPr>
          <p:cNvSpPr>
            <a:spLocks noGrp="1"/>
          </p:cNvSpPr>
          <p:nvPr>
            <p:ph type="body" idx="1"/>
          </p:nvPr>
        </p:nvSpPr>
        <p:spPr>
          <a:xfrm>
            <a:off x="4600574" y="1200150"/>
            <a:ext cx="4086225" cy="3394472"/>
          </a:xfrm>
        </p:spPr>
        <p:txBody>
          <a:bodyPr>
            <a:noAutofit/>
          </a:bodyPr>
          <a:lstStyle/>
          <a:p>
            <a:pPr marL="114300" indent="0" algn="just">
              <a:buNone/>
            </a:pPr>
            <a:r>
              <a:rPr lang="en-US" sz="1800" dirty="0">
                <a:latin typeface="Times New Roman" panose="02020603050405020304" pitchFamily="18" charset="0"/>
                <a:cs typeface="Times New Roman" panose="02020603050405020304" pitchFamily="18" charset="0"/>
              </a:rPr>
              <a:t>In this module we interface DC motor and RSSI with </a:t>
            </a:r>
            <a:r>
              <a:rPr lang="en-US" sz="1800" dirty="0" err="1">
                <a:latin typeface="Times New Roman" panose="02020603050405020304" pitchFamily="18" charset="0"/>
                <a:cs typeface="Times New Roman" panose="02020603050405020304" pitchFamily="18" charset="0"/>
              </a:rPr>
              <a:t>arduino</a:t>
            </a:r>
            <a:r>
              <a:rPr lang="en-US" sz="1800" dirty="0">
                <a:latin typeface="Times New Roman" panose="02020603050405020304" pitchFamily="18" charset="0"/>
                <a:cs typeface="Times New Roman" panose="02020603050405020304" pitchFamily="18" charset="0"/>
              </a:rPr>
              <a:t> UNO controller. Here DC motor act as vehicle. The RSSI(</a:t>
            </a:r>
            <a:r>
              <a:rPr lang="en-US" sz="1800" dirty="0" err="1">
                <a:latin typeface="Times New Roman" panose="02020603050405020304" pitchFamily="18" charset="0"/>
                <a:cs typeface="Times New Roman" panose="02020603050405020304" pitchFamily="18" charset="0"/>
              </a:rPr>
              <a:t>Reveived</a:t>
            </a:r>
            <a:r>
              <a:rPr lang="en-US" sz="1800" dirty="0">
                <a:latin typeface="Times New Roman" panose="02020603050405020304" pitchFamily="18" charset="0"/>
                <a:cs typeface="Times New Roman" panose="02020603050405020304" pitchFamily="18" charset="0"/>
              </a:rPr>
              <a:t> Signal Strength Indicator) is used to detect the range of ambulance vehicle. RSSI is a measurement of how well your device can hear a signal from an access point or router. It's a value that is useful for determining if you have enough signal to get a good wireless connection.</a:t>
            </a:r>
            <a:endParaRPr lang="en-IN" sz="1800" dirty="0">
              <a:latin typeface="Times New Roman" panose="02020603050405020304" pitchFamily="18" charset="0"/>
              <a:cs typeface="Times New Roman" panose="02020603050405020304" pitchFamily="18" charset="0"/>
            </a:endParaRPr>
          </a:p>
          <a:p>
            <a:pPr marL="114300" indent="0" algn="just">
              <a:buNone/>
            </a:pP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20F2065-7517-C345-B144-FAD0AB1B7376}"/>
              </a:ext>
            </a:extLst>
          </p:cNvPr>
          <p:cNvPicPr>
            <a:picLocks noChangeAspect="1"/>
          </p:cNvPicPr>
          <p:nvPr/>
        </p:nvPicPr>
        <p:blipFill>
          <a:blip r:embed="rId2"/>
          <a:stretch>
            <a:fillRect/>
          </a:stretch>
        </p:blipFill>
        <p:spPr>
          <a:xfrm>
            <a:off x="457200" y="1193915"/>
            <a:ext cx="4086225" cy="3541690"/>
          </a:xfrm>
          <a:prstGeom prst="rect">
            <a:avLst/>
          </a:prstGeom>
        </p:spPr>
      </p:pic>
    </p:spTree>
    <p:extLst>
      <p:ext uri="{BB962C8B-B14F-4D97-AF65-F5344CB8AC3E}">
        <p14:creationId xmlns:p14="http://schemas.microsoft.com/office/powerpoint/2010/main" val="3848583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0A8BC-B919-B2DF-328C-1686339A4137}"/>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APR Intimation</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297404F-DC1D-6BE5-7655-C456C8FFEBD5}"/>
              </a:ext>
            </a:extLst>
          </p:cNvPr>
          <p:cNvSpPr>
            <a:spLocks noGrp="1"/>
          </p:cNvSpPr>
          <p:nvPr>
            <p:ph type="body" idx="1"/>
          </p:nvPr>
        </p:nvSpPr>
        <p:spPr>
          <a:xfrm>
            <a:off x="4947138" y="1200150"/>
            <a:ext cx="3739662" cy="3394472"/>
          </a:xfrm>
        </p:spPr>
        <p:txBody>
          <a:bodyPr>
            <a:normAutofit/>
          </a:bodyPr>
          <a:lstStyle/>
          <a:p>
            <a:pPr marL="114300" indent="0" algn="just">
              <a:buNone/>
            </a:pPr>
            <a:r>
              <a:rPr lang="en-US" sz="1800" dirty="0">
                <a:latin typeface="Times New Roman" panose="02020603050405020304" pitchFamily="18" charset="0"/>
                <a:cs typeface="Times New Roman" panose="02020603050405020304" pitchFamily="18" charset="0"/>
              </a:rPr>
              <a:t>In this module we interface APR voice module and Liquid crystal display with Arduino uno controller. By interfacing APR voice module to alert the vehicle when the ambulance is near to traffic or far away to the  traffic signal. All the information are showed in liquid crystal display.  </a:t>
            </a:r>
            <a:endParaRPr lang="en-IN" sz="1800" dirty="0">
              <a:latin typeface="Times New Roman" panose="02020603050405020304" pitchFamily="18" charset="0"/>
              <a:cs typeface="Times New Roman" panose="02020603050405020304" pitchFamily="18" charset="0"/>
            </a:endParaRPr>
          </a:p>
          <a:p>
            <a:pPr marL="114300" indent="0" algn="just">
              <a:buNone/>
            </a:pP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3E4D979-8630-5A9F-DBA1-7FD475AE0F0A}"/>
              </a:ext>
            </a:extLst>
          </p:cNvPr>
          <p:cNvPicPr>
            <a:picLocks noChangeAspect="1"/>
          </p:cNvPicPr>
          <p:nvPr/>
        </p:nvPicPr>
        <p:blipFill>
          <a:blip r:embed="rId2"/>
          <a:stretch>
            <a:fillRect/>
          </a:stretch>
        </p:blipFill>
        <p:spPr>
          <a:xfrm>
            <a:off x="685800" y="1063228"/>
            <a:ext cx="3886200" cy="3194794"/>
          </a:xfrm>
          <a:prstGeom prst="rect">
            <a:avLst/>
          </a:prstGeom>
        </p:spPr>
      </p:pic>
    </p:spTree>
    <p:extLst>
      <p:ext uri="{BB962C8B-B14F-4D97-AF65-F5344CB8AC3E}">
        <p14:creationId xmlns:p14="http://schemas.microsoft.com/office/powerpoint/2010/main" val="2589699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C6FB1-C6AC-D3B2-C8E3-85C3F98FCBBB}"/>
              </a:ext>
            </a:extLst>
          </p:cNvPr>
          <p:cNvSpPr>
            <a:spLocks noGrp="1"/>
          </p:cNvSpPr>
          <p:nvPr>
            <p:ph type="title"/>
          </p:nvPr>
        </p:nvSpPr>
        <p:spPr/>
        <p:txBody>
          <a:bodyPr>
            <a:normAutofit/>
          </a:bodyPr>
          <a:lstStyle/>
          <a:p>
            <a:r>
              <a:rPr lang="en-US" sz="3000" dirty="0">
                <a:latin typeface="Times New Roman" panose="02020603050405020304" pitchFamily="18" charset="0"/>
                <a:cs typeface="Times New Roman" panose="02020603050405020304" pitchFamily="18" charset="0"/>
              </a:rPr>
              <a:t>ZIGBEE TRANSMITTING DATA</a:t>
            </a:r>
            <a:endParaRPr lang="en-IN" sz="3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F25F82D-439C-3AE7-53E9-3C5AEEF3437C}"/>
              </a:ext>
            </a:extLst>
          </p:cNvPr>
          <p:cNvSpPr>
            <a:spLocks noGrp="1"/>
          </p:cNvSpPr>
          <p:nvPr>
            <p:ph type="body" idx="1"/>
          </p:nvPr>
        </p:nvSpPr>
        <p:spPr>
          <a:xfrm>
            <a:off x="4689231" y="1200150"/>
            <a:ext cx="3997569" cy="3394472"/>
          </a:xfrm>
        </p:spPr>
        <p:txBody>
          <a:bodyPr>
            <a:normAutofit/>
          </a:bodyPr>
          <a:lstStyle/>
          <a:p>
            <a:pPr algn="just"/>
            <a:r>
              <a:rPr lang="en-US" sz="1800" dirty="0">
                <a:latin typeface="Times New Roman" panose="02020603050405020304" pitchFamily="18" charset="0"/>
                <a:cs typeface="Times New Roman" panose="02020603050405020304" pitchFamily="18" charset="0"/>
              </a:rPr>
              <a:t>In this module we interface </a:t>
            </a:r>
            <a:r>
              <a:rPr lang="en-US" sz="1800" dirty="0" err="1">
                <a:latin typeface="Times New Roman" panose="02020603050405020304" pitchFamily="18" charset="0"/>
                <a:cs typeface="Times New Roman" panose="02020603050405020304" pitchFamily="18" charset="0"/>
              </a:rPr>
              <a:t>zigbee</a:t>
            </a:r>
            <a:r>
              <a:rPr lang="en-US" sz="1800" dirty="0">
                <a:latin typeface="Times New Roman" panose="02020603050405020304" pitchFamily="18" charset="0"/>
                <a:cs typeface="Times New Roman" panose="02020603050405020304" pitchFamily="18" charset="0"/>
              </a:rPr>
              <a:t> and Esp-8266 with </a:t>
            </a:r>
            <a:r>
              <a:rPr lang="en-US" sz="1800" dirty="0" err="1">
                <a:latin typeface="Times New Roman" panose="02020603050405020304" pitchFamily="18" charset="0"/>
                <a:cs typeface="Times New Roman" panose="02020603050405020304" pitchFamily="18" charset="0"/>
              </a:rPr>
              <a:t>arduino</a:t>
            </a:r>
            <a:r>
              <a:rPr lang="en-US" sz="1800" dirty="0">
                <a:latin typeface="Times New Roman" panose="02020603050405020304" pitchFamily="18" charset="0"/>
                <a:cs typeface="Times New Roman" panose="02020603050405020304" pitchFamily="18" charset="0"/>
              </a:rPr>
              <a:t> uno controller. By interfacing ZigBee technology </a:t>
            </a:r>
            <a:r>
              <a:rPr lang="en-IN" sz="1800" dirty="0">
                <a:latin typeface="Times New Roman" panose="02020603050405020304" pitchFamily="18" charset="0"/>
                <a:cs typeface="Times New Roman" panose="02020603050405020304" pitchFamily="18" charset="0"/>
              </a:rPr>
              <a:t>supports the transfer of data coming from the sensors at a rate of about 250 kbps. The ESP8266 module enables microcontrollers to connect to 2.4 GHz Wi-Fi, using IEEE 802.11 </a:t>
            </a:r>
            <a:r>
              <a:rPr lang="en-IN" sz="1800" dirty="0" err="1">
                <a:latin typeface="Times New Roman" panose="02020603050405020304" pitchFamily="18" charset="0"/>
                <a:cs typeface="Times New Roman" panose="02020603050405020304" pitchFamily="18" charset="0"/>
              </a:rPr>
              <a:t>bgn</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CE02E7E-8BF2-D81F-46FE-A88F196B7FFD}"/>
              </a:ext>
            </a:extLst>
          </p:cNvPr>
          <p:cNvPicPr>
            <a:picLocks noGrp="1" noChangeAspect="1"/>
          </p:cNvPicPr>
          <p:nvPr>
            <p:ph idx="1"/>
          </p:nvPr>
        </p:nvPicPr>
        <p:blipFill>
          <a:blip r:embed="rId2"/>
          <a:stretch>
            <a:fillRect/>
          </a:stretch>
        </p:blipFill>
        <p:spPr>
          <a:xfrm>
            <a:off x="338406" y="1200150"/>
            <a:ext cx="4724400" cy="3859191"/>
          </a:xfrm>
          <a:prstGeom prst="rect">
            <a:avLst/>
          </a:prstGeom>
        </p:spPr>
      </p:pic>
    </p:spTree>
    <p:extLst>
      <p:ext uri="{BB962C8B-B14F-4D97-AF65-F5344CB8AC3E}">
        <p14:creationId xmlns:p14="http://schemas.microsoft.com/office/powerpoint/2010/main" val="2051104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6"/>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sz="4000" dirty="0">
                <a:latin typeface="Times New Roman" panose="02020603050405020304" pitchFamily="18" charset="0"/>
                <a:cs typeface="Times New Roman" panose="02020603050405020304" pitchFamily="18" charset="0"/>
              </a:rPr>
              <a:t>Novelty in Proposed System</a:t>
            </a:r>
            <a:endParaRPr sz="4000" dirty="0">
              <a:latin typeface="Times New Roman" panose="02020603050405020304" pitchFamily="18" charset="0"/>
              <a:cs typeface="Times New Roman" panose="02020603050405020304" pitchFamily="18" charset="0"/>
            </a:endParaRPr>
          </a:p>
        </p:txBody>
      </p:sp>
      <p:sp>
        <p:nvSpPr>
          <p:cNvPr id="199" name="Google Shape;199;p36"/>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000"/>
              <a:buChar char="•"/>
            </a:pPr>
            <a:r>
              <a:rPr lang="en-GB" sz="1800" dirty="0">
                <a:latin typeface="Times New Roman" panose="02020603050405020304" pitchFamily="18" charset="0"/>
                <a:ea typeface="Times New Roman"/>
                <a:cs typeface="Times New Roman" panose="02020603050405020304" pitchFamily="18" charset="0"/>
                <a:sym typeface="Times New Roman"/>
              </a:rPr>
              <a:t>One new method that could be introduced in traffic control for emergency vehicles is the use of Vehicle-to-Vehicle (V2V) communication technology. This technology would allow emergency vehicles to communicate with other vehicles on the road, alerting them of the emergency vehicle's location and movements and also control their speed using a DC Motor.</a:t>
            </a:r>
            <a:endParaRPr sz="1800" dirty="0">
              <a:latin typeface="Times New Roman" panose="02020603050405020304" pitchFamily="18" charset="0"/>
              <a:cs typeface="Times New Roman" panose="02020603050405020304" pitchFamily="18" charset="0"/>
            </a:endParaRPr>
          </a:p>
          <a:p>
            <a:pPr marL="342900" lvl="0" indent="-215900" algn="just" rtl="0">
              <a:spcBef>
                <a:spcPts val="400"/>
              </a:spcBef>
              <a:spcAft>
                <a:spcPts val="0"/>
              </a:spcAft>
              <a:buClr>
                <a:schemeClr val="dk1"/>
              </a:buClr>
              <a:buSzPts val="2000"/>
              <a:buNone/>
            </a:pPr>
            <a:endParaRPr sz="1800"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just" rtl="0">
              <a:spcBef>
                <a:spcPts val="400"/>
              </a:spcBef>
              <a:spcAft>
                <a:spcPts val="0"/>
              </a:spcAft>
              <a:buClr>
                <a:schemeClr val="dk1"/>
              </a:buClr>
              <a:buSzPts val="2000"/>
              <a:buChar char="•"/>
            </a:pPr>
            <a:r>
              <a:rPr lang="en-GB" sz="1800" dirty="0">
                <a:latin typeface="Times New Roman" panose="02020603050405020304" pitchFamily="18" charset="0"/>
                <a:ea typeface="Times New Roman"/>
                <a:cs typeface="Times New Roman" panose="02020603050405020304" pitchFamily="18" charset="0"/>
                <a:sym typeface="Times New Roman"/>
              </a:rPr>
              <a:t>This could help to clear a path for the emergency vehicle and allow it to reach its destination more quickly and safely. </a:t>
            </a:r>
            <a:endParaRPr sz="18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457200" y="-83190"/>
            <a:ext cx="8229600" cy="857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50000"/>
              </a:lnSpc>
              <a:spcBef>
                <a:spcPts val="0"/>
              </a:spcBef>
              <a:spcAft>
                <a:spcPts val="0"/>
              </a:spcAft>
              <a:buClr>
                <a:schemeClr val="dk1"/>
              </a:buClr>
              <a:buSzPts val="4400"/>
              <a:buFont typeface="Times New Roman"/>
              <a:buNone/>
            </a:pPr>
            <a:r>
              <a:rPr lang="en-GB" dirty="0">
                <a:latin typeface="Times New Roman"/>
                <a:ea typeface="Times New Roman"/>
                <a:cs typeface="Times New Roman"/>
                <a:sym typeface="Times New Roman"/>
              </a:rPr>
              <a:t>Advantages</a:t>
            </a:r>
            <a:endParaRPr dirty="0"/>
          </a:p>
        </p:txBody>
      </p:sp>
      <p:sp>
        <p:nvSpPr>
          <p:cNvPr id="150" name="Google Shape;150;p28"/>
          <p:cNvSpPr txBox="1">
            <a:spLocks noGrp="1"/>
          </p:cNvSpPr>
          <p:nvPr>
            <p:ph type="body" idx="1"/>
          </p:nvPr>
        </p:nvSpPr>
        <p:spPr>
          <a:xfrm>
            <a:off x="457200" y="634603"/>
            <a:ext cx="8229600" cy="387429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200"/>
              <a:buNone/>
            </a:pPr>
            <a:r>
              <a:rPr lang="en-GB" sz="1800" b="1" dirty="0">
                <a:latin typeface="Times New Roman"/>
                <a:ea typeface="Times New Roman"/>
                <a:cs typeface="Times New Roman"/>
                <a:sym typeface="Times New Roman"/>
              </a:rPr>
              <a:t>Our approach would aim to achieve the following goals:</a:t>
            </a:r>
          </a:p>
          <a:p>
            <a:pPr marL="0" lvl="0" indent="0" algn="ctr" rtl="0">
              <a:spcBef>
                <a:spcPts val="0"/>
              </a:spcBef>
              <a:spcAft>
                <a:spcPts val="0"/>
              </a:spcAft>
              <a:buClr>
                <a:schemeClr val="dk1"/>
              </a:buClr>
              <a:buSzPts val="3200"/>
              <a:buNone/>
            </a:pPr>
            <a:endParaRPr sz="1800" dirty="0">
              <a:latin typeface="Times New Roman"/>
              <a:ea typeface="Times New Roman"/>
              <a:cs typeface="Times New Roman"/>
              <a:sym typeface="Times New Roman"/>
            </a:endParaRPr>
          </a:p>
          <a:p>
            <a:pPr marL="342900" lvl="0" indent="-317500" algn="just" rtl="0">
              <a:spcBef>
                <a:spcPts val="400"/>
              </a:spcBef>
              <a:spcAft>
                <a:spcPts val="0"/>
              </a:spcAft>
              <a:buClr>
                <a:schemeClr val="dk1"/>
              </a:buClr>
              <a:buSzPts val="1600"/>
              <a:buChar char="•"/>
            </a:pPr>
            <a:r>
              <a:rPr lang="en-GB" sz="1800" b="1" dirty="0">
                <a:latin typeface="Times New Roman"/>
                <a:ea typeface="Times New Roman"/>
                <a:cs typeface="Times New Roman"/>
                <a:sym typeface="Times New Roman"/>
              </a:rPr>
              <a:t>Reduce delays for Emergency vehicles: </a:t>
            </a:r>
            <a:r>
              <a:rPr lang="en-GB" sz="1800" dirty="0">
                <a:latin typeface="Times New Roman"/>
                <a:ea typeface="Times New Roman"/>
                <a:cs typeface="Times New Roman"/>
                <a:sym typeface="Times New Roman"/>
              </a:rPr>
              <a:t>It reduce the time for the Emergency vehicles to pass through multi-intersection signals, so they can reach their destination faster and provide critical services more efficiently.</a:t>
            </a:r>
            <a:endParaRPr sz="1800" dirty="0">
              <a:latin typeface="Times New Roman"/>
              <a:ea typeface="Times New Roman"/>
              <a:cs typeface="Times New Roman"/>
              <a:sym typeface="Times New Roman"/>
            </a:endParaRPr>
          </a:p>
          <a:p>
            <a:pPr marL="342900" lvl="0" indent="-215900" algn="just" rtl="0">
              <a:spcBef>
                <a:spcPts val="400"/>
              </a:spcBef>
              <a:spcAft>
                <a:spcPts val="0"/>
              </a:spcAft>
              <a:buClr>
                <a:schemeClr val="dk1"/>
              </a:buClr>
              <a:buSzPts val="3200"/>
              <a:buNone/>
            </a:pPr>
            <a:endParaRPr sz="1800" dirty="0">
              <a:latin typeface="Times New Roman"/>
              <a:ea typeface="Times New Roman"/>
              <a:cs typeface="Times New Roman"/>
              <a:sym typeface="Times New Roman"/>
            </a:endParaRPr>
          </a:p>
          <a:p>
            <a:pPr marL="342900" lvl="0" indent="-317500" algn="just" rtl="0">
              <a:spcBef>
                <a:spcPts val="400"/>
              </a:spcBef>
              <a:spcAft>
                <a:spcPts val="0"/>
              </a:spcAft>
              <a:buClr>
                <a:schemeClr val="dk1"/>
              </a:buClr>
              <a:buSzPts val="1600"/>
              <a:buChar char="•"/>
            </a:pPr>
            <a:r>
              <a:rPr lang="en-GB" sz="1800" b="1" dirty="0">
                <a:latin typeface="Times New Roman"/>
                <a:ea typeface="Times New Roman"/>
                <a:cs typeface="Times New Roman"/>
                <a:sym typeface="Times New Roman"/>
              </a:rPr>
              <a:t>Minimize the risk of collisions: </a:t>
            </a:r>
            <a:r>
              <a:rPr lang="en-GB" sz="1800" dirty="0">
                <a:latin typeface="Times New Roman"/>
                <a:ea typeface="Times New Roman"/>
                <a:cs typeface="Times New Roman"/>
                <a:sym typeface="Times New Roman"/>
              </a:rPr>
              <a:t>It reduce the risk of collisions between emergency vehicles and other road users, to ensure the safety of all parties involved.</a:t>
            </a:r>
            <a:endParaRPr sz="1800" dirty="0">
              <a:latin typeface="Times New Roman"/>
              <a:ea typeface="Times New Roman"/>
              <a:cs typeface="Times New Roman"/>
              <a:sym typeface="Times New Roman"/>
            </a:endParaRPr>
          </a:p>
          <a:p>
            <a:pPr marL="342900" lvl="0" indent="-215900" algn="just" rtl="0">
              <a:spcBef>
                <a:spcPts val="400"/>
              </a:spcBef>
              <a:spcAft>
                <a:spcPts val="0"/>
              </a:spcAft>
              <a:buClr>
                <a:schemeClr val="dk1"/>
              </a:buClr>
              <a:buSzPts val="3200"/>
              <a:buNone/>
            </a:pPr>
            <a:endParaRPr sz="1800" dirty="0">
              <a:latin typeface="Times New Roman"/>
              <a:ea typeface="Times New Roman"/>
              <a:cs typeface="Times New Roman"/>
              <a:sym typeface="Times New Roman"/>
            </a:endParaRPr>
          </a:p>
          <a:p>
            <a:pPr marL="342900" lvl="0" indent="-317500" algn="just" rtl="0">
              <a:spcBef>
                <a:spcPts val="400"/>
              </a:spcBef>
              <a:spcAft>
                <a:spcPts val="0"/>
              </a:spcAft>
              <a:buClr>
                <a:schemeClr val="dk1"/>
              </a:buClr>
              <a:buSzPts val="1600"/>
              <a:buChar char="•"/>
            </a:pPr>
            <a:r>
              <a:rPr lang="en-GB" sz="1800" b="1" dirty="0">
                <a:latin typeface="Times New Roman"/>
                <a:ea typeface="Times New Roman"/>
                <a:cs typeface="Times New Roman"/>
                <a:sym typeface="Times New Roman"/>
              </a:rPr>
              <a:t>Improve overall traffic flow: </a:t>
            </a:r>
            <a:r>
              <a:rPr lang="en-GB" sz="1800" dirty="0">
                <a:latin typeface="Times New Roman"/>
                <a:ea typeface="Times New Roman"/>
                <a:cs typeface="Times New Roman"/>
                <a:sym typeface="Times New Roman"/>
              </a:rPr>
              <a:t>It optimizes traffic flow to reduce congestion and improve mobility for emergency vehicles and for all road users.</a:t>
            </a:r>
            <a:endParaRPr sz="1800" dirty="0">
              <a:latin typeface="Times New Roman"/>
              <a:ea typeface="Times New Roman"/>
              <a:cs typeface="Times New Roman"/>
              <a:sym typeface="Times New Roman"/>
            </a:endParaRPr>
          </a:p>
          <a:p>
            <a:pPr marL="342900" lvl="0" indent="-215900" algn="just" rtl="0">
              <a:spcBef>
                <a:spcPts val="400"/>
              </a:spcBef>
              <a:spcAft>
                <a:spcPts val="0"/>
              </a:spcAft>
              <a:buClr>
                <a:schemeClr val="dk1"/>
              </a:buClr>
              <a:buSzPts val="3200"/>
              <a:buNone/>
            </a:pPr>
            <a:endParaRPr sz="1800" dirty="0">
              <a:latin typeface="Times New Roman"/>
              <a:ea typeface="Times New Roman"/>
              <a:cs typeface="Times New Roman"/>
              <a:sym typeface="Times New Roman"/>
            </a:endParaRPr>
          </a:p>
          <a:p>
            <a:pPr marL="342900" lvl="0" indent="-317500" algn="just" rtl="0">
              <a:spcBef>
                <a:spcPts val="400"/>
              </a:spcBef>
              <a:spcAft>
                <a:spcPts val="0"/>
              </a:spcAft>
              <a:buClr>
                <a:srgbClr val="000000"/>
              </a:buClr>
              <a:buSzPts val="1600"/>
              <a:buChar char="•"/>
            </a:pPr>
            <a:r>
              <a:rPr lang="en-GB" sz="1800" b="1" dirty="0">
                <a:solidFill>
                  <a:srgbClr val="000000"/>
                </a:solidFill>
                <a:latin typeface="Times New Roman"/>
                <a:ea typeface="Times New Roman"/>
                <a:cs typeface="Times New Roman"/>
                <a:sym typeface="Times New Roman"/>
              </a:rPr>
              <a:t>Optimize the use of resources: : </a:t>
            </a:r>
            <a:r>
              <a:rPr lang="en-GB" sz="1800" dirty="0">
                <a:solidFill>
                  <a:srgbClr val="000000"/>
                </a:solidFill>
                <a:latin typeface="Times New Roman"/>
                <a:ea typeface="Times New Roman"/>
                <a:cs typeface="Times New Roman"/>
                <a:sym typeface="Times New Roman"/>
              </a:rPr>
              <a:t>Whenever the ambulance approaches the vehicles in road at a certain range it alerts them, and speed of the vehicle is controlled.</a:t>
            </a:r>
            <a:endParaRPr sz="18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87995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7"/>
          <p:cNvSpPr txBox="1">
            <a:spLocks noGrp="1"/>
          </p:cNvSpPr>
          <p:nvPr>
            <p:ph type="title"/>
          </p:nvPr>
        </p:nvSpPr>
        <p:spPr>
          <a:xfrm>
            <a:off x="457200" y="205978"/>
            <a:ext cx="8229600" cy="44372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GB" sz="4000" dirty="0">
                <a:latin typeface="Times New Roman"/>
                <a:ea typeface="Times New Roman"/>
                <a:cs typeface="Times New Roman"/>
                <a:sym typeface="Times New Roman"/>
              </a:rPr>
              <a:t>Results and Discussion</a:t>
            </a:r>
            <a:endParaRPr sz="4000" dirty="0"/>
          </a:p>
        </p:txBody>
      </p:sp>
      <p:pic>
        <p:nvPicPr>
          <p:cNvPr id="2" name="Picture 1">
            <a:extLst>
              <a:ext uri="{FF2B5EF4-FFF2-40B4-BE49-F238E27FC236}">
                <a16:creationId xmlns:a16="http://schemas.microsoft.com/office/drawing/2014/main" id="{9E6F1437-72FA-8E0C-1643-0A59BB4A844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509" t="5533" r="4421" b="5289"/>
          <a:stretch/>
        </p:blipFill>
        <p:spPr bwMode="auto">
          <a:xfrm>
            <a:off x="2188464" y="833878"/>
            <a:ext cx="4767072" cy="3815858"/>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027EFA89-6E6E-E247-B2EF-7A037B33E084}"/>
              </a:ext>
            </a:extLst>
          </p:cNvPr>
          <p:cNvSpPr txBox="1"/>
          <p:nvPr/>
        </p:nvSpPr>
        <p:spPr>
          <a:xfrm>
            <a:off x="2286000" y="4360426"/>
            <a:ext cx="4572000" cy="695575"/>
          </a:xfrm>
          <a:prstGeom prst="rect">
            <a:avLst/>
          </a:prstGeom>
          <a:noFill/>
        </p:spPr>
        <p:txBody>
          <a:bodyPr wrap="square">
            <a:spAutoFit/>
          </a:bodyPr>
          <a:lstStyle/>
          <a:p>
            <a:pPr indent="182880" algn="ctr">
              <a:lnSpc>
                <a:spcPct val="95000"/>
              </a:lnSpc>
              <a:spcAft>
                <a:spcPts val="600"/>
              </a:spcAft>
              <a:tabLst>
                <a:tab pos="182880" algn="l"/>
              </a:tabLst>
            </a:pPr>
            <a:r>
              <a:rPr lang="en-US" sz="1800" spc="-5" dirty="0">
                <a:effectLst/>
                <a:latin typeface="Times New Roman" panose="02020603050405020304" pitchFamily="18" charset="0"/>
                <a:ea typeface="SimSun" panose="02010600030101010101" pitchFamily="2" charset="-122"/>
              </a:rPr>
              <a:t>Fig.1: Traffic control system for </a:t>
            </a:r>
            <a:endParaRPr lang="en-IN" sz="1800" spc="-5" dirty="0">
              <a:effectLst/>
              <a:latin typeface="Times New Roman" panose="02020603050405020304" pitchFamily="18" charset="0"/>
              <a:ea typeface="SimSun" panose="02010600030101010101" pitchFamily="2" charset="-122"/>
            </a:endParaRPr>
          </a:p>
          <a:p>
            <a:pPr indent="182880" algn="ctr">
              <a:lnSpc>
                <a:spcPct val="95000"/>
              </a:lnSpc>
              <a:spcAft>
                <a:spcPts val="600"/>
              </a:spcAft>
              <a:tabLst>
                <a:tab pos="182880" algn="l"/>
              </a:tabLst>
            </a:pPr>
            <a:r>
              <a:rPr lang="x-none" sz="1800" spc="-5" dirty="0">
                <a:effectLst/>
                <a:latin typeface="Times New Roman" panose="02020603050405020304" pitchFamily="18" charset="0"/>
                <a:ea typeface="SimSun" panose="02010600030101010101" pitchFamily="2" charset="-122"/>
              </a:rPr>
              <a:t>emergency vehicle</a:t>
            </a:r>
            <a:endParaRPr lang="en-IN" sz="1800" spc="-5" dirty="0">
              <a:effectLst/>
              <a:latin typeface="Times New Roman" panose="02020603050405020304" pitchFamily="18" charset="0"/>
              <a:ea typeface="SimSun"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BE3D-C90F-F06C-CD5B-410A88485622}"/>
              </a:ext>
            </a:extLst>
          </p:cNvPr>
          <p:cNvSpPr>
            <a:spLocks noGrp="1"/>
          </p:cNvSpPr>
          <p:nvPr>
            <p:ph type="title"/>
          </p:nvPr>
        </p:nvSpPr>
        <p:spPr>
          <a:xfrm>
            <a:off x="457200" y="205978"/>
            <a:ext cx="8229600" cy="507896"/>
          </a:xfrm>
        </p:spPr>
        <p:txBody>
          <a:bodyPr>
            <a:normAutofit fontScale="90000"/>
          </a:bodyPr>
          <a:lstStyle/>
          <a:p>
            <a:r>
              <a:rPr lang="en-GB" sz="4400" dirty="0">
                <a:latin typeface="Times New Roman"/>
                <a:ea typeface="Times New Roman"/>
                <a:cs typeface="Times New Roman"/>
                <a:sym typeface="Times New Roman"/>
              </a:rPr>
              <a:t>Results and Discussion (Contd..)</a:t>
            </a:r>
            <a:endParaRPr lang="en-IN" dirty="0"/>
          </a:p>
        </p:txBody>
      </p:sp>
      <p:sp>
        <p:nvSpPr>
          <p:cNvPr id="3" name="Text Placeholder 2">
            <a:extLst>
              <a:ext uri="{FF2B5EF4-FFF2-40B4-BE49-F238E27FC236}">
                <a16:creationId xmlns:a16="http://schemas.microsoft.com/office/drawing/2014/main" id="{200BFBA5-C4A8-F6BA-37EA-60431773E55D}"/>
              </a:ext>
            </a:extLst>
          </p:cNvPr>
          <p:cNvSpPr>
            <a:spLocks noGrp="1"/>
          </p:cNvSpPr>
          <p:nvPr>
            <p:ph type="body" idx="1"/>
          </p:nvPr>
        </p:nvSpPr>
        <p:spPr>
          <a:xfrm>
            <a:off x="457200" y="874295"/>
            <a:ext cx="8229600" cy="3720327"/>
          </a:xfrm>
        </p:spPr>
        <p:txBody>
          <a:bodyPr>
            <a:normAutofit/>
          </a:bodyPr>
          <a:lstStyle/>
          <a:p>
            <a:endParaRPr lang="en-US" sz="2000" dirty="0"/>
          </a:p>
          <a:p>
            <a:endParaRPr lang="en-IN" sz="2000" dirty="0"/>
          </a:p>
        </p:txBody>
      </p:sp>
      <p:pic>
        <p:nvPicPr>
          <p:cNvPr id="4" name="Picture 3">
            <a:extLst>
              <a:ext uri="{FF2B5EF4-FFF2-40B4-BE49-F238E27FC236}">
                <a16:creationId xmlns:a16="http://schemas.microsoft.com/office/drawing/2014/main" id="{EB7E0517-FF04-01C2-5670-9CA60A7868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860" y="1248219"/>
            <a:ext cx="2206478" cy="2018612"/>
          </a:xfrm>
          <a:prstGeom prst="rect">
            <a:avLst/>
          </a:prstGeom>
        </p:spPr>
      </p:pic>
      <p:pic>
        <p:nvPicPr>
          <p:cNvPr id="5" name="Picture 4">
            <a:extLst>
              <a:ext uri="{FF2B5EF4-FFF2-40B4-BE49-F238E27FC236}">
                <a16:creationId xmlns:a16="http://schemas.microsoft.com/office/drawing/2014/main" id="{4F3947F9-1FD4-6C55-EC30-DDD4E86C5A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5827" y="1248219"/>
            <a:ext cx="1915277" cy="2018612"/>
          </a:xfrm>
          <a:prstGeom prst="rect">
            <a:avLst/>
          </a:prstGeom>
        </p:spPr>
      </p:pic>
      <p:pic>
        <p:nvPicPr>
          <p:cNvPr id="7" name="Picture 6">
            <a:extLst>
              <a:ext uri="{FF2B5EF4-FFF2-40B4-BE49-F238E27FC236}">
                <a16:creationId xmlns:a16="http://schemas.microsoft.com/office/drawing/2014/main" id="{1A35A4A6-9F2A-6D47-E937-37FB4DBBA6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8174" y="1248219"/>
            <a:ext cx="1792411" cy="2018612"/>
          </a:xfrm>
          <a:prstGeom prst="rect">
            <a:avLst/>
          </a:prstGeom>
        </p:spPr>
      </p:pic>
      <p:sp>
        <p:nvSpPr>
          <p:cNvPr id="9" name="TextBox 8">
            <a:extLst>
              <a:ext uri="{FF2B5EF4-FFF2-40B4-BE49-F238E27FC236}">
                <a16:creationId xmlns:a16="http://schemas.microsoft.com/office/drawing/2014/main" id="{8E34BA99-90D3-81DB-A75C-54F06A87E5EB}"/>
              </a:ext>
            </a:extLst>
          </p:cNvPr>
          <p:cNvSpPr txBox="1"/>
          <p:nvPr/>
        </p:nvSpPr>
        <p:spPr>
          <a:xfrm>
            <a:off x="2015099" y="4115316"/>
            <a:ext cx="5785104" cy="646331"/>
          </a:xfrm>
          <a:prstGeom prst="rect">
            <a:avLst/>
          </a:prstGeom>
          <a:noFill/>
        </p:spPr>
        <p:txBody>
          <a:bodyPr wrap="square">
            <a:spAutoFit/>
          </a:bodyPr>
          <a:lstStyle/>
          <a:p>
            <a:pPr algn="ctr"/>
            <a:r>
              <a:rPr lang="en-US" sz="1800" dirty="0">
                <a:latin typeface="Times New Roman" panose="02020603050405020304" pitchFamily="18" charset="0"/>
                <a:cs typeface="Times New Roman" panose="02020603050405020304" pitchFamily="18" charset="0"/>
              </a:rPr>
              <a:t>Fig.2: Alert message to apprise people in the vicinity of an Ambulance</a:t>
            </a:r>
            <a:endParaRPr lang="en-IN" sz="1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FD1B704-5C48-554E-4A6D-728EC0D80816}"/>
              </a:ext>
            </a:extLst>
          </p:cNvPr>
          <p:cNvSpPr txBox="1"/>
          <p:nvPr/>
        </p:nvSpPr>
        <p:spPr>
          <a:xfrm>
            <a:off x="1065530" y="3407506"/>
            <a:ext cx="1899138" cy="523220"/>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When an Ambulance is Closer (10 Meters)</a:t>
            </a:r>
          </a:p>
        </p:txBody>
      </p:sp>
      <p:sp>
        <p:nvSpPr>
          <p:cNvPr id="13" name="TextBox 12">
            <a:extLst>
              <a:ext uri="{FF2B5EF4-FFF2-40B4-BE49-F238E27FC236}">
                <a16:creationId xmlns:a16="http://schemas.microsoft.com/office/drawing/2014/main" id="{BA834FBD-D611-ED6F-760C-D1B265F18A30}"/>
              </a:ext>
            </a:extLst>
          </p:cNvPr>
          <p:cNvSpPr txBox="1"/>
          <p:nvPr/>
        </p:nvSpPr>
        <p:spPr>
          <a:xfrm>
            <a:off x="3339338" y="3407506"/>
            <a:ext cx="1899138" cy="523220"/>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When an Ambulance is Near (50 Meters)</a:t>
            </a:r>
          </a:p>
        </p:txBody>
      </p:sp>
      <p:sp>
        <p:nvSpPr>
          <p:cNvPr id="14" name="TextBox 13">
            <a:extLst>
              <a:ext uri="{FF2B5EF4-FFF2-40B4-BE49-F238E27FC236}">
                <a16:creationId xmlns:a16="http://schemas.microsoft.com/office/drawing/2014/main" id="{61A74A72-D462-5691-3AE0-752D26CA6967}"/>
              </a:ext>
            </a:extLst>
          </p:cNvPr>
          <p:cNvSpPr txBox="1"/>
          <p:nvPr/>
        </p:nvSpPr>
        <p:spPr>
          <a:xfrm>
            <a:off x="5611447" y="3403804"/>
            <a:ext cx="1899138" cy="523220"/>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When an Ambulance is Far (100 Meters)</a:t>
            </a:r>
          </a:p>
        </p:txBody>
      </p:sp>
    </p:spTree>
    <p:extLst>
      <p:ext uri="{BB962C8B-B14F-4D97-AF65-F5344CB8AC3E}">
        <p14:creationId xmlns:p14="http://schemas.microsoft.com/office/powerpoint/2010/main" val="2459278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87BE6-83C4-52CE-44E9-59EA79523D68}"/>
              </a:ext>
            </a:extLst>
          </p:cNvPr>
          <p:cNvSpPr>
            <a:spLocks noGrp="1"/>
          </p:cNvSpPr>
          <p:nvPr>
            <p:ph type="title"/>
          </p:nvPr>
        </p:nvSpPr>
        <p:spPr>
          <a:xfrm>
            <a:off x="457200" y="422548"/>
            <a:ext cx="8229600" cy="588106"/>
          </a:xfrm>
        </p:spPr>
        <p:txBody>
          <a:bodyPr>
            <a:normAutofit fontScale="90000"/>
          </a:bodyPr>
          <a:lstStyle/>
          <a:p>
            <a:r>
              <a:rPr lang="en-GB" sz="4400" dirty="0">
                <a:latin typeface="Times New Roman"/>
                <a:ea typeface="Times New Roman"/>
                <a:cs typeface="Times New Roman"/>
                <a:sym typeface="Times New Roman"/>
              </a:rPr>
              <a:t>Results and Discussion (Contd..)</a:t>
            </a:r>
            <a:br>
              <a:rPr lang="en-GB" sz="4400" dirty="0">
                <a:latin typeface="Times New Roman"/>
                <a:ea typeface="Times New Roman"/>
                <a:cs typeface="Times New Roman"/>
                <a:sym typeface="Times New Roman"/>
              </a:rPr>
            </a:br>
            <a:endParaRPr lang="en-IN" sz="33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0AFE6E4-CAB2-7512-025C-D7321CF9DEC5}"/>
              </a:ext>
            </a:extLst>
          </p:cNvPr>
          <p:cNvPicPr>
            <a:picLocks noChangeAspect="1"/>
          </p:cNvPicPr>
          <p:nvPr/>
        </p:nvPicPr>
        <p:blipFill>
          <a:blip r:embed="rId2"/>
          <a:stretch>
            <a:fillRect/>
          </a:stretch>
        </p:blipFill>
        <p:spPr>
          <a:xfrm>
            <a:off x="1002632" y="1010654"/>
            <a:ext cx="7034463" cy="3498823"/>
          </a:xfrm>
          <a:prstGeom prst="rect">
            <a:avLst/>
          </a:prstGeom>
        </p:spPr>
      </p:pic>
      <p:sp>
        <p:nvSpPr>
          <p:cNvPr id="3" name="TextBox 2">
            <a:extLst>
              <a:ext uri="{FF2B5EF4-FFF2-40B4-BE49-F238E27FC236}">
                <a16:creationId xmlns:a16="http://schemas.microsoft.com/office/drawing/2014/main" id="{B7A28C22-C78A-C0AC-4EB2-BAD6BC068188}"/>
              </a:ext>
            </a:extLst>
          </p:cNvPr>
          <p:cNvSpPr txBox="1"/>
          <p:nvPr/>
        </p:nvSpPr>
        <p:spPr>
          <a:xfrm>
            <a:off x="3485662" y="4627167"/>
            <a:ext cx="2735384"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3: RSSI Result</a:t>
            </a:r>
            <a:endParaRPr lang="en-IN" dirty="0"/>
          </a:p>
        </p:txBody>
      </p:sp>
    </p:spTree>
    <p:extLst>
      <p:ext uri="{BB962C8B-B14F-4D97-AF65-F5344CB8AC3E}">
        <p14:creationId xmlns:p14="http://schemas.microsoft.com/office/powerpoint/2010/main" val="719957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GB" sz="4000" dirty="0">
                <a:latin typeface="Times New Roman"/>
                <a:ea typeface="Times New Roman"/>
                <a:cs typeface="Times New Roman"/>
                <a:sym typeface="Times New Roman"/>
              </a:rPr>
              <a:t>Outline</a:t>
            </a:r>
            <a:endParaRPr sz="4000" dirty="0"/>
          </a:p>
        </p:txBody>
      </p:sp>
      <p:sp>
        <p:nvSpPr>
          <p:cNvPr id="138" name="Google Shape;138;p26"/>
          <p:cNvSpPr txBox="1">
            <a:spLocks noGrp="1"/>
          </p:cNvSpPr>
          <p:nvPr>
            <p:ph type="body" idx="1"/>
          </p:nvPr>
        </p:nvSpPr>
        <p:spPr>
          <a:xfrm>
            <a:off x="457200" y="872728"/>
            <a:ext cx="8229600" cy="4064794"/>
          </a:xfrm>
          <a:prstGeom prst="rect">
            <a:avLst/>
          </a:prstGeom>
          <a:noFill/>
          <a:ln>
            <a:noFill/>
          </a:ln>
        </p:spPr>
        <p:txBody>
          <a:bodyPr spcFirstLastPara="1" wrap="square" lIns="91425" tIns="45700" rIns="91425" bIns="45700" anchor="t" anchorCtr="0">
            <a:normAutofit fontScale="25000" lnSpcReduction="20000"/>
          </a:bodyPr>
          <a:lstStyle/>
          <a:p>
            <a:pPr marL="342900" lvl="0" indent="-342900" algn="l" rtl="0">
              <a:lnSpc>
                <a:spcPct val="150000"/>
              </a:lnSpc>
              <a:spcBef>
                <a:spcPts val="0"/>
              </a:spcBef>
              <a:spcAft>
                <a:spcPts val="0"/>
              </a:spcAft>
              <a:buClr>
                <a:schemeClr val="dk1"/>
              </a:buClr>
              <a:buSzPct val="100000"/>
              <a:buChar char="•"/>
            </a:pPr>
            <a:r>
              <a:rPr lang="en-GB" sz="6800" dirty="0">
                <a:latin typeface="Times New Roman" panose="02020603050405020304" pitchFamily="18" charset="0"/>
                <a:ea typeface="Times New Roman"/>
                <a:cs typeface="Times New Roman" panose="02020603050405020304" pitchFamily="18" charset="0"/>
                <a:sym typeface="Times New Roman"/>
              </a:rPr>
              <a:t>Motivation</a:t>
            </a:r>
            <a:endParaRPr sz="6800" dirty="0">
              <a:latin typeface="Times New Roman" panose="02020603050405020304" pitchFamily="18" charset="0"/>
              <a:cs typeface="Times New Roman" panose="02020603050405020304" pitchFamily="18" charset="0"/>
            </a:endParaRPr>
          </a:p>
          <a:p>
            <a:pPr marL="342900" lvl="0" indent="-342900" algn="l" rtl="0">
              <a:lnSpc>
                <a:spcPct val="150000"/>
              </a:lnSpc>
              <a:spcBef>
                <a:spcPts val="312"/>
              </a:spcBef>
              <a:spcAft>
                <a:spcPts val="0"/>
              </a:spcAft>
              <a:buClr>
                <a:schemeClr val="dk1"/>
              </a:buClr>
              <a:buSzPct val="100000"/>
              <a:buChar char="•"/>
            </a:pPr>
            <a:r>
              <a:rPr lang="en-GB" sz="6800" dirty="0">
                <a:latin typeface="Times New Roman" panose="02020603050405020304" pitchFamily="18" charset="0"/>
                <a:ea typeface="Times New Roman"/>
                <a:cs typeface="Times New Roman" panose="02020603050405020304" pitchFamily="18" charset="0"/>
                <a:sym typeface="Times New Roman"/>
              </a:rPr>
              <a:t>Objectives</a:t>
            </a:r>
            <a:endParaRPr sz="6800" dirty="0">
              <a:latin typeface="Times New Roman" panose="02020603050405020304" pitchFamily="18" charset="0"/>
              <a:cs typeface="Times New Roman" panose="02020603050405020304" pitchFamily="18" charset="0"/>
            </a:endParaRPr>
          </a:p>
          <a:p>
            <a:pPr marL="342900" lvl="0" indent="-342900" algn="l" rtl="0">
              <a:lnSpc>
                <a:spcPct val="150000"/>
              </a:lnSpc>
              <a:spcBef>
                <a:spcPts val="312"/>
              </a:spcBef>
              <a:spcAft>
                <a:spcPts val="0"/>
              </a:spcAft>
              <a:buClr>
                <a:schemeClr val="dk1"/>
              </a:buClr>
              <a:buSzPct val="100000"/>
              <a:buChar char="•"/>
            </a:pPr>
            <a:r>
              <a:rPr lang="en-GB" sz="6800" dirty="0">
                <a:latin typeface="Times New Roman" panose="02020603050405020304" pitchFamily="18" charset="0"/>
                <a:ea typeface="Times New Roman"/>
                <a:cs typeface="Times New Roman" panose="02020603050405020304" pitchFamily="18" charset="0"/>
                <a:sym typeface="Times New Roman"/>
              </a:rPr>
              <a:t>Literature Survey</a:t>
            </a:r>
            <a:endParaRPr sz="6800" dirty="0">
              <a:latin typeface="Times New Roman" panose="02020603050405020304" pitchFamily="18" charset="0"/>
              <a:cs typeface="Times New Roman" panose="02020603050405020304" pitchFamily="18" charset="0"/>
            </a:endParaRPr>
          </a:p>
          <a:p>
            <a:pPr marL="342900" lvl="0" indent="-342900" algn="l" rtl="0">
              <a:lnSpc>
                <a:spcPct val="150000"/>
              </a:lnSpc>
              <a:spcBef>
                <a:spcPts val="312"/>
              </a:spcBef>
              <a:spcAft>
                <a:spcPts val="0"/>
              </a:spcAft>
              <a:buClr>
                <a:schemeClr val="dk1"/>
              </a:buClr>
              <a:buSzPct val="100000"/>
              <a:buChar char="•"/>
            </a:pPr>
            <a:r>
              <a:rPr lang="en-GB" sz="6800" dirty="0">
                <a:latin typeface="Times New Roman" panose="02020603050405020304" pitchFamily="18" charset="0"/>
                <a:ea typeface="Times New Roman"/>
                <a:cs typeface="Times New Roman" panose="02020603050405020304" pitchFamily="18" charset="0"/>
                <a:sym typeface="Times New Roman"/>
              </a:rPr>
              <a:t>Summary of Literature</a:t>
            </a:r>
            <a:endParaRPr sz="6800" dirty="0">
              <a:latin typeface="Times New Roman" panose="02020603050405020304" pitchFamily="18" charset="0"/>
              <a:cs typeface="Times New Roman" panose="02020603050405020304" pitchFamily="18" charset="0"/>
            </a:endParaRPr>
          </a:p>
          <a:p>
            <a:pPr marL="342900" lvl="0" indent="-342900" algn="l" rtl="0">
              <a:lnSpc>
                <a:spcPct val="150000"/>
              </a:lnSpc>
              <a:spcBef>
                <a:spcPts val="312"/>
              </a:spcBef>
              <a:spcAft>
                <a:spcPts val="0"/>
              </a:spcAft>
              <a:buClr>
                <a:schemeClr val="dk1"/>
              </a:buClr>
              <a:buSzPct val="100000"/>
              <a:buChar char="•"/>
            </a:pPr>
            <a:r>
              <a:rPr lang="en-GB" sz="6800" dirty="0">
                <a:latin typeface="Times New Roman" panose="02020603050405020304" pitchFamily="18" charset="0"/>
                <a:ea typeface="Times New Roman"/>
                <a:cs typeface="Times New Roman" panose="02020603050405020304" pitchFamily="18" charset="0"/>
                <a:sym typeface="Times New Roman"/>
              </a:rPr>
              <a:t>Proposed System</a:t>
            </a:r>
            <a:endParaRPr sz="6800" dirty="0">
              <a:latin typeface="Times New Roman" panose="02020603050405020304" pitchFamily="18" charset="0"/>
              <a:cs typeface="Times New Roman" panose="02020603050405020304" pitchFamily="18" charset="0"/>
            </a:endParaRPr>
          </a:p>
          <a:p>
            <a:pPr marL="342900" lvl="0" indent="-342900" algn="l" rtl="0">
              <a:lnSpc>
                <a:spcPct val="150000"/>
              </a:lnSpc>
              <a:spcBef>
                <a:spcPts val="312"/>
              </a:spcBef>
              <a:spcAft>
                <a:spcPts val="0"/>
              </a:spcAft>
              <a:buClr>
                <a:schemeClr val="dk1"/>
              </a:buClr>
              <a:buSzPct val="100000"/>
              <a:buChar char="•"/>
            </a:pPr>
            <a:r>
              <a:rPr lang="en-GB" sz="6800" dirty="0">
                <a:latin typeface="Times New Roman" panose="02020603050405020304" pitchFamily="18" charset="0"/>
                <a:ea typeface="Times New Roman"/>
                <a:cs typeface="Times New Roman" panose="02020603050405020304" pitchFamily="18" charset="0"/>
                <a:sym typeface="Times New Roman"/>
              </a:rPr>
              <a:t>Block Diagram</a:t>
            </a:r>
            <a:endParaRPr sz="6800" dirty="0">
              <a:latin typeface="Times New Roman" panose="02020603050405020304" pitchFamily="18" charset="0"/>
              <a:cs typeface="Times New Roman" panose="02020603050405020304" pitchFamily="18" charset="0"/>
            </a:endParaRPr>
          </a:p>
          <a:p>
            <a:pPr marL="342900" lvl="0" indent="-342900" algn="l" rtl="0">
              <a:lnSpc>
                <a:spcPct val="150000"/>
              </a:lnSpc>
              <a:spcBef>
                <a:spcPts val="312"/>
              </a:spcBef>
              <a:spcAft>
                <a:spcPts val="0"/>
              </a:spcAft>
              <a:buClr>
                <a:schemeClr val="dk1"/>
              </a:buClr>
              <a:buSzPct val="100000"/>
              <a:buChar char="•"/>
            </a:pPr>
            <a:r>
              <a:rPr lang="en-GB" sz="6800" dirty="0">
                <a:latin typeface="Times New Roman" panose="02020603050405020304" pitchFamily="18" charset="0"/>
                <a:ea typeface="Times New Roman"/>
                <a:cs typeface="Times New Roman" panose="02020603050405020304" pitchFamily="18" charset="0"/>
                <a:sym typeface="Times New Roman"/>
              </a:rPr>
              <a:t>Hardware/Software requirements</a:t>
            </a:r>
            <a:endParaRPr sz="6800" dirty="0">
              <a:latin typeface="Times New Roman" panose="02020603050405020304" pitchFamily="18" charset="0"/>
              <a:cs typeface="Times New Roman" panose="02020603050405020304" pitchFamily="18" charset="0"/>
            </a:endParaRPr>
          </a:p>
          <a:p>
            <a:pPr marL="342900" lvl="0" indent="-342900" algn="l" rtl="0">
              <a:lnSpc>
                <a:spcPct val="150000"/>
              </a:lnSpc>
              <a:spcBef>
                <a:spcPts val="312"/>
              </a:spcBef>
              <a:spcAft>
                <a:spcPts val="0"/>
              </a:spcAft>
              <a:buClr>
                <a:schemeClr val="dk1"/>
              </a:buClr>
              <a:buSzPct val="100000"/>
              <a:buChar char="•"/>
            </a:pPr>
            <a:r>
              <a:rPr lang="en-GB" sz="6800" dirty="0">
                <a:latin typeface="Times New Roman" panose="02020603050405020304" pitchFamily="18" charset="0"/>
                <a:ea typeface="Times New Roman"/>
                <a:cs typeface="Times New Roman" panose="02020603050405020304" pitchFamily="18" charset="0"/>
                <a:sym typeface="Times New Roman"/>
              </a:rPr>
              <a:t>Novelty in Proposed System</a:t>
            </a:r>
            <a:endParaRPr sz="6800" dirty="0">
              <a:latin typeface="Times New Roman" panose="02020603050405020304" pitchFamily="18" charset="0"/>
              <a:cs typeface="Times New Roman" panose="02020603050405020304" pitchFamily="18" charset="0"/>
            </a:endParaRPr>
          </a:p>
          <a:p>
            <a:pPr marL="342900" lvl="0" indent="-342900" algn="l" rtl="0">
              <a:lnSpc>
                <a:spcPct val="150000"/>
              </a:lnSpc>
              <a:spcBef>
                <a:spcPts val="312"/>
              </a:spcBef>
              <a:spcAft>
                <a:spcPts val="0"/>
              </a:spcAft>
              <a:buClr>
                <a:schemeClr val="dk1"/>
              </a:buClr>
              <a:buSzPct val="100000"/>
              <a:buChar char="•"/>
            </a:pPr>
            <a:r>
              <a:rPr lang="en-GB" sz="6800" dirty="0">
                <a:latin typeface="Times New Roman" panose="02020603050405020304" pitchFamily="18" charset="0"/>
                <a:ea typeface="Times New Roman"/>
                <a:cs typeface="Times New Roman" panose="02020603050405020304" pitchFamily="18" charset="0"/>
                <a:sym typeface="Times New Roman"/>
              </a:rPr>
              <a:t>Results and Discussion</a:t>
            </a:r>
            <a:endParaRPr sz="6800" dirty="0">
              <a:latin typeface="Times New Roman" panose="02020603050405020304" pitchFamily="18" charset="0"/>
              <a:cs typeface="Times New Roman" panose="02020603050405020304" pitchFamily="18" charset="0"/>
            </a:endParaRPr>
          </a:p>
          <a:p>
            <a:pPr marL="342900" lvl="0" indent="-342900" algn="l" rtl="0">
              <a:lnSpc>
                <a:spcPct val="150000"/>
              </a:lnSpc>
              <a:spcBef>
                <a:spcPts val="312"/>
              </a:spcBef>
              <a:spcAft>
                <a:spcPts val="0"/>
              </a:spcAft>
              <a:buClr>
                <a:schemeClr val="dk1"/>
              </a:buClr>
              <a:buSzPct val="100000"/>
              <a:buChar char="•"/>
            </a:pPr>
            <a:r>
              <a:rPr lang="en-GB" sz="6800" dirty="0">
                <a:latin typeface="Times New Roman" panose="02020603050405020304" pitchFamily="18" charset="0"/>
                <a:ea typeface="Times New Roman"/>
                <a:cs typeface="Times New Roman" panose="02020603050405020304" pitchFamily="18" charset="0"/>
                <a:sym typeface="Times New Roman"/>
              </a:rPr>
              <a:t>Future work</a:t>
            </a:r>
            <a:endParaRPr sz="6800" dirty="0">
              <a:latin typeface="Times New Roman" panose="02020603050405020304" pitchFamily="18" charset="0"/>
              <a:cs typeface="Times New Roman" panose="02020603050405020304" pitchFamily="18" charset="0"/>
            </a:endParaRPr>
          </a:p>
          <a:p>
            <a:pPr marL="342900" lvl="0" indent="-342900" algn="l" rtl="0">
              <a:lnSpc>
                <a:spcPct val="150000"/>
              </a:lnSpc>
              <a:spcBef>
                <a:spcPts val="312"/>
              </a:spcBef>
              <a:spcAft>
                <a:spcPts val="0"/>
              </a:spcAft>
              <a:buClr>
                <a:schemeClr val="dk1"/>
              </a:buClr>
              <a:buSzPct val="100000"/>
              <a:buChar char="•"/>
            </a:pPr>
            <a:r>
              <a:rPr lang="en-GB" sz="6800" dirty="0">
                <a:latin typeface="Times New Roman" panose="02020603050405020304" pitchFamily="18" charset="0"/>
                <a:ea typeface="Times New Roman"/>
                <a:cs typeface="Times New Roman" panose="02020603050405020304" pitchFamily="18" charset="0"/>
                <a:sym typeface="Times New Roman"/>
              </a:rPr>
              <a:t>References</a:t>
            </a:r>
            <a:endParaRPr sz="6800" dirty="0">
              <a:latin typeface="Times New Roman" panose="02020603050405020304" pitchFamily="18" charset="0"/>
              <a:cs typeface="Times New Roman" panose="02020603050405020304" pitchFamily="18" charset="0"/>
            </a:endParaRPr>
          </a:p>
          <a:p>
            <a:pPr marL="342900" lvl="0" indent="-243840" algn="l" rtl="0">
              <a:lnSpc>
                <a:spcPct val="150000"/>
              </a:lnSpc>
              <a:spcBef>
                <a:spcPts val="312"/>
              </a:spcBef>
              <a:spcAft>
                <a:spcPts val="0"/>
              </a:spcAft>
              <a:buClr>
                <a:schemeClr val="dk1"/>
              </a:buClr>
              <a:buSzPct val="100000"/>
              <a:buNone/>
            </a:pPr>
            <a:endParaRPr dirty="0">
              <a:latin typeface="Times New Roman"/>
              <a:ea typeface="Times New Roman"/>
              <a:cs typeface="Times New Roman"/>
              <a:sym typeface="Times New Roman"/>
            </a:endParaRPr>
          </a:p>
          <a:p>
            <a:pPr marL="342900" lvl="0" indent="-342900" algn="l" rtl="0">
              <a:lnSpc>
                <a:spcPct val="150000"/>
              </a:lnSpc>
              <a:spcBef>
                <a:spcPts val="312"/>
              </a:spcBef>
              <a:spcAft>
                <a:spcPts val="0"/>
              </a:spcAft>
              <a:buClr>
                <a:schemeClr val="dk1"/>
              </a:buClr>
              <a:buSzPct val="100000"/>
              <a:buNone/>
            </a:pPr>
            <a:endParaRPr dirty="0">
              <a:latin typeface="Times New Roman"/>
              <a:ea typeface="Times New Roman"/>
              <a:cs typeface="Times New Roman"/>
              <a:sym typeface="Times New Roman"/>
            </a:endParaRPr>
          </a:p>
          <a:p>
            <a:pPr marL="342900" lvl="0" indent="-243840" algn="l" rtl="0">
              <a:spcBef>
                <a:spcPts val="312"/>
              </a:spcBef>
              <a:spcAft>
                <a:spcPts val="0"/>
              </a:spcAft>
              <a:buClr>
                <a:schemeClr val="dk1"/>
              </a:buClr>
              <a:buSzPct val="1000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8"/>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sz="4000" dirty="0">
                <a:latin typeface="Times New Roman" panose="02020603050405020304" pitchFamily="18" charset="0"/>
                <a:cs typeface="Times New Roman" panose="02020603050405020304" pitchFamily="18" charset="0"/>
              </a:rPr>
              <a:t>Future work</a:t>
            </a:r>
            <a:endParaRPr sz="4000" dirty="0">
              <a:latin typeface="Times New Roman" panose="02020603050405020304" pitchFamily="18" charset="0"/>
              <a:cs typeface="Times New Roman" panose="02020603050405020304" pitchFamily="18" charset="0"/>
            </a:endParaRPr>
          </a:p>
        </p:txBody>
      </p:sp>
      <p:sp>
        <p:nvSpPr>
          <p:cNvPr id="211" name="Google Shape;211;p38"/>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rmAutofit fontScale="92500" lnSpcReduction="10000"/>
          </a:bodyPr>
          <a:lstStyle/>
          <a:p>
            <a:pPr marL="285750" indent="-285750">
              <a:spcBef>
                <a:spcPts val="0"/>
              </a:spcBef>
              <a:buSzPct val="120000"/>
            </a:pPr>
            <a:r>
              <a:rPr lang="en-GB" sz="1700" dirty="0">
                <a:latin typeface="Times New Roman" panose="02020603050405020304" pitchFamily="18" charset="0"/>
                <a:cs typeface="Times New Roman" panose="02020603050405020304" pitchFamily="18" charset="0"/>
              </a:rPr>
              <a:t>Traffic control for emergency vehicles using Zigbee and RSSI could involve the use of cameras by capturing image and enhanced video processing techniques to detect and track emergency vehicles in real-time. </a:t>
            </a:r>
          </a:p>
          <a:p>
            <a:pPr marL="285750" indent="-285750">
              <a:spcBef>
                <a:spcPts val="0"/>
              </a:spcBef>
              <a:buSzPct val="120000"/>
            </a:pPr>
            <a:endParaRPr lang="en-GB" sz="1700" dirty="0">
              <a:latin typeface="Times New Roman" panose="02020603050405020304" pitchFamily="18" charset="0"/>
              <a:cs typeface="Times New Roman" panose="02020603050405020304" pitchFamily="18" charset="0"/>
            </a:endParaRPr>
          </a:p>
          <a:p>
            <a:pPr marL="285750" indent="-285750">
              <a:spcBef>
                <a:spcPts val="0"/>
              </a:spcBef>
              <a:buSzPct val="120000"/>
            </a:pPr>
            <a:r>
              <a:rPr lang="en-GB" sz="1700" dirty="0">
                <a:latin typeface="Times New Roman" panose="02020603050405020304" pitchFamily="18" charset="0"/>
                <a:cs typeface="Times New Roman" panose="02020603050405020304" pitchFamily="18" charset="0"/>
              </a:rPr>
              <a:t>This could involve the use of deep learning algorithms and machine learning techniques to analyse video data and identify emergency vehicles, even in crowded or complex traffic scenes</a:t>
            </a:r>
            <a:endParaRPr sz="1700" dirty="0">
              <a:latin typeface="Times New Roman" panose="02020603050405020304" pitchFamily="18" charset="0"/>
              <a:cs typeface="Times New Roman" panose="02020603050405020304" pitchFamily="18" charset="0"/>
            </a:endParaRPr>
          </a:p>
          <a:p>
            <a:pPr marL="285750" indent="-285750">
              <a:spcBef>
                <a:spcPts val="0"/>
              </a:spcBef>
              <a:buSzPct val="120000"/>
            </a:pPr>
            <a:endParaRPr sz="1700" dirty="0">
              <a:latin typeface="Times New Roman" panose="02020603050405020304" pitchFamily="18" charset="0"/>
              <a:cs typeface="Times New Roman" panose="02020603050405020304" pitchFamily="18" charset="0"/>
            </a:endParaRPr>
          </a:p>
          <a:p>
            <a:pPr marL="285750" indent="-285750">
              <a:spcBef>
                <a:spcPts val="0"/>
              </a:spcBef>
              <a:buSzPct val="120000"/>
            </a:pPr>
            <a:r>
              <a:rPr lang="en-GB" sz="1700" dirty="0">
                <a:latin typeface="Times New Roman" panose="02020603050405020304" pitchFamily="18" charset="0"/>
                <a:cs typeface="Times New Roman" panose="02020603050405020304" pitchFamily="18" charset="0"/>
              </a:rPr>
              <a:t>Another potential application could be the use of cameras to monitor traffic flow and detect congestion, allowing traffic lights to be adjusted in real-time to reduce delays for emergency vehicles. Another innovative way, using cameras with specialized software that can detect emergency vehicles even in low visibility conditions such as fog or heavy rain. </a:t>
            </a:r>
          </a:p>
          <a:p>
            <a:pPr marL="285750" indent="-285750">
              <a:spcBef>
                <a:spcPts val="0"/>
              </a:spcBef>
              <a:buSzPct val="120000"/>
            </a:pPr>
            <a:endParaRPr lang="en-GB" sz="1700" dirty="0">
              <a:latin typeface="Times New Roman" panose="02020603050405020304" pitchFamily="18" charset="0"/>
              <a:cs typeface="Times New Roman" panose="02020603050405020304" pitchFamily="18" charset="0"/>
            </a:endParaRPr>
          </a:p>
          <a:p>
            <a:pPr marL="285750" indent="-285750">
              <a:spcBef>
                <a:spcPts val="0"/>
              </a:spcBef>
              <a:buSzPct val="120000"/>
            </a:pPr>
            <a:r>
              <a:rPr lang="en-GB" sz="1700" dirty="0">
                <a:latin typeface="Times New Roman" panose="02020603050405020304" pitchFamily="18" charset="0"/>
                <a:cs typeface="Times New Roman" panose="02020603050405020304" pitchFamily="18" charset="0"/>
              </a:rPr>
              <a:t>Another possible development could be the integration of cameras with GPS, to provide real-time location information for emergency vehicles, allowing for more efficient and effective traffic control.</a:t>
            </a:r>
            <a:endParaRPr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9"/>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GB" sz="4000" dirty="0">
                <a:latin typeface="Times New Roman"/>
                <a:ea typeface="Times New Roman"/>
                <a:cs typeface="Times New Roman"/>
                <a:sym typeface="Times New Roman"/>
              </a:rPr>
              <a:t>References</a:t>
            </a:r>
            <a:endParaRPr sz="4000" dirty="0"/>
          </a:p>
        </p:txBody>
      </p:sp>
      <p:sp>
        <p:nvSpPr>
          <p:cNvPr id="217" name="Google Shape;217;p39"/>
          <p:cNvSpPr txBox="1">
            <a:spLocks noGrp="1"/>
          </p:cNvSpPr>
          <p:nvPr>
            <p:ph type="body" idx="1"/>
          </p:nvPr>
        </p:nvSpPr>
        <p:spPr>
          <a:xfrm>
            <a:off x="457200" y="1063229"/>
            <a:ext cx="8229600" cy="3874293"/>
          </a:xfrm>
          <a:prstGeom prst="rect">
            <a:avLst/>
          </a:prstGeom>
          <a:noFill/>
          <a:ln>
            <a:noFill/>
          </a:ln>
        </p:spPr>
        <p:txBody>
          <a:bodyPr spcFirstLastPara="1" wrap="square" lIns="91425" tIns="45700" rIns="91425" bIns="45700" anchor="t" anchorCtr="0">
            <a:normAutofit fontScale="66875" lnSpcReduction="20000"/>
          </a:bodyPr>
          <a:lstStyle/>
          <a:p>
            <a:pPr marL="342900" lvl="0" indent="-342923" algn="just" rtl="0">
              <a:spcBef>
                <a:spcPts val="0"/>
              </a:spcBef>
              <a:spcAft>
                <a:spcPts val="0"/>
              </a:spcAft>
              <a:buClr>
                <a:schemeClr val="dk1"/>
              </a:buClr>
              <a:buSzPct val="100000"/>
              <a:buChar char="•"/>
            </a:pPr>
            <a:r>
              <a:rPr lang="en-GB" sz="2100" dirty="0">
                <a:latin typeface="Times New Roman"/>
                <a:ea typeface="Times New Roman"/>
                <a:cs typeface="Times New Roman"/>
                <a:sym typeface="Times New Roman"/>
              </a:rPr>
              <a:t>Umar Mahmud, Shariq Hussain, Amber Sarwar, and </a:t>
            </a:r>
            <a:r>
              <a:rPr lang="en-GB" sz="2100" dirty="0" err="1">
                <a:latin typeface="Times New Roman"/>
                <a:ea typeface="Times New Roman"/>
                <a:cs typeface="Times New Roman"/>
                <a:sym typeface="Times New Roman"/>
              </a:rPr>
              <a:t>Ibrahima</a:t>
            </a:r>
            <a:r>
              <a:rPr lang="en-GB" sz="2100" dirty="0">
                <a:latin typeface="Times New Roman"/>
                <a:ea typeface="Times New Roman"/>
                <a:cs typeface="Times New Roman"/>
                <a:sym typeface="Times New Roman"/>
              </a:rPr>
              <a:t> </a:t>
            </a:r>
            <a:r>
              <a:rPr lang="en-GB" sz="2100" dirty="0" err="1">
                <a:latin typeface="Times New Roman"/>
                <a:ea typeface="Times New Roman"/>
                <a:cs typeface="Times New Roman"/>
                <a:sym typeface="Times New Roman"/>
              </a:rPr>
              <a:t>Kalil</a:t>
            </a:r>
            <a:r>
              <a:rPr lang="en-GB" sz="2100" dirty="0">
                <a:latin typeface="Times New Roman"/>
                <a:ea typeface="Times New Roman"/>
                <a:cs typeface="Times New Roman"/>
                <a:sym typeface="Times New Roman"/>
              </a:rPr>
              <a:t> </a:t>
            </a:r>
            <a:r>
              <a:rPr lang="en-GB" sz="2100" dirty="0" err="1">
                <a:latin typeface="Times New Roman"/>
                <a:ea typeface="Times New Roman"/>
                <a:cs typeface="Times New Roman"/>
                <a:sym typeface="Times New Roman"/>
              </a:rPr>
              <a:t>Toure</a:t>
            </a:r>
            <a:r>
              <a:rPr lang="en-GB" sz="2100" dirty="0">
                <a:latin typeface="Times New Roman"/>
                <a:ea typeface="Times New Roman"/>
                <a:cs typeface="Times New Roman"/>
                <a:sym typeface="Times New Roman"/>
              </a:rPr>
              <a:t> in the paper titled "A Distributed Emergency Vehicle Transit System Utilizing Artificial Intelligence of Things (</a:t>
            </a:r>
            <a:r>
              <a:rPr lang="en-GB" sz="2100" dirty="0" err="1">
                <a:latin typeface="Times New Roman"/>
                <a:ea typeface="Times New Roman"/>
                <a:cs typeface="Times New Roman"/>
                <a:sym typeface="Times New Roman"/>
              </a:rPr>
              <a:t>DEVeTS-AIoT</a:t>
            </a:r>
            <a:r>
              <a:rPr lang="en-GB" sz="2100" dirty="0">
                <a:latin typeface="Times New Roman"/>
                <a:ea typeface="Times New Roman"/>
                <a:cs typeface="Times New Roman"/>
                <a:sym typeface="Times New Roman"/>
              </a:rPr>
              <a:t>)". Published on August 30, 2022, in </a:t>
            </a:r>
            <a:r>
              <a:rPr lang="en-GB" sz="2100" dirty="0" err="1">
                <a:latin typeface="Times New Roman"/>
                <a:ea typeface="Times New Roman"/>
                <a:cs typeface="Times New Roman"/>
                <a:sym typeface="Times New Roman"/>
              </a:rPr>
              <a:t>Hindwai</a:t>
            </a:r>
            <a:r>
              <a:rPr lang="en-GB" sz="2100" dirty="0">
                <a:latin typeface="Times New Roman"/>
                <a:ea typeface="Times New Roman"/>
                <a:cs typeface="Times New Roman"/>
                <a:sym typeface="Times New Roman"/>
              </a:rPr>
              <a:t>.</a:t>
            </a:r>
          </a:p>
          <a:p>
            <a:pPr marL="342900" lvl="0" indent="-342923" algn="just" rtl="0">
              <a:spcBef>
                <a:spcPts val="0"/>
              </a:spcBef>
              <a:spcAft>
                <a:spcPts val="0"/>
              </a:spcAft>
              <a:buClr>
                <a:schemeClr val="dk1"/>
              </a:buClr>
              <a:buSzPct val="100000"/>
              <a:buChar char="•"/>
            </a:pPr>
            <a:endParaRPr lang="en-GB" sz="2100" dirty="0">
              <a:latin typeface="Times New Roman"/>
              <a:ea typeface="Times New Roman"/>
              <a:cs typeface="Times New Roman"/>
              <a:sym typeface="Times New Roman"/>
            </a:endParaRPr>
          </a:p>
          <a:p>
            <a:pPr marL="342900" lvl="0" indent="-342923" algn="just" rtl="0">
              <a:spcBef>
                <a:spcPts val="0"/>
              </a:spcBef>
              <a:spcAft>
                <a:spcPts val="0"/>
              </a:spcAft>
              <a:buClr>
                <a:schemeClr val="dk1"/>
              </a:buClr>
              <a:buSzPct val="100000"/>
              <a:buChar char="•"/>
            </a:pPr>
            <a:r>
              <a:rPr lang="en-GB" sz="2100" dirty="0">
                <a:latin typeface="Times New Roman"/>
                <a:ea typeface="Times New Roman"/>
                <a:cs typeface="Times New Roman"/>
                <a:sym typeface="Times New Roman"/>
              </a:rPr>
              <a:t>S.S. Anusha et al. in their 2022 International Journal of Advanced Science and Technology (IJAST) article titled "Wireless Traffic Control System for Emergency Vehicles Utilizing ZigBee and RSSI."</a:t>
            </a:r>
          </a:p>
          <a:p>
            <a:pPr marL="342900" lvl="0" indent="-342923" algn="just" rtl="0">
              <a:spcBef>
                <a:spcPts val="0"/>
              </a:spcBef>
              <a:spcAft>
                <a:spcPts val="0"/>
              </a:spcAft>
              <a:buClr>
                <a:schemeClr val="dk1"/>
              </a:buClr>
              <a:buSzPct val="100000"/>
              <a:buChar char="•"/>
            </a:pPr>
            <a:endParaRPr lang="en-GB" sz="2100" dirty="0">
              <a:latin typeface="Times New Roman"/>
              <a:ea typeface="Times New Roman"/>
              <a:cs typeface="Times New Roman"/>
              <a:sym typeface="Times New Roman"/>
            </a:endParaRPr>
          </a:p>
          <a:p>
            <a:pPr marL="342900" lvl="0" indent="-342923" algn="just" rtl="0">
              <a:spcBef>
                <a:spcPts val="0"/>
              </a:spcBef>
              <a:spcAft>
                <a:spcPts val="0"/>
              </a:spcAft>
              <a:buClr>
                <a:schemeClr val="dk1"/>
              </a:buClr>
              <a:buSzPct val="100000"/>
              <a:buChar char="•"/>
            </a:pPr>
            <a:r>
              <a:rPr lang="en-GB" sz="2100" dirty="0">
                <a:latin typeface="Times New Roman"/>
                <a:ea typeface="Times New Roman"/>
                <a:cs typeface="Times New Roman"/>
                <a:sym typeface="Times New Roman"/>
              </a:rPr>
              <a:t>"Car e-talk: an IoT-enabled cloud-assisted smart fleet maintenance system" published in IEEE Internet of Things Journal, vol. 1-1 on 2021 by S. Hussain, U. Mahmud, and S. Yang.</a:t>
            </a:r>
          </a:p>
          <a:p>
            <a:pPr marL="342900" lvl="0" indent="-342923" algn="just" rtl="0">
              <a:spcBef>
                <a:spcPts val="0"/>
              </a:spcBef>
              <a:spcAft>
                <a:spcPts val="0"/>
              </a:spcAft>
              <a:buClr>
                <a:schemeClr val="dk1"/>
              </a:buClr>
              <a:buSzPct val="100000"/>
              <a:buChar char="•"/>
            </a:pPr>
            <a:endParaRPr lang="en-GB" sz="2100" dirty="0">
              <a:latin typeface="Times New Roman"/>
              <a:ea typeface="Times New Roman"/>
              <a:cs typeface="Times New Roman"/>
              <a:sym typeface="Times New Roman"/>
            </a:endParaRPr>
          </a:p>
          <a:p>
            <a:pPr marL="342900" lvl="0" indent="-342923" algn="just" rtl="0">
              <a:spcBef>
                <a:spcPts val="0"/>
              </a:spcBef>
              <a:spcAft>
                <a:spcPts val="0"/>
              </a:spcAft>
              <a:buClr>
                <a:schemeClr val="dk1"/>
              </a:buClr>
              <a:buSzPct val="100000"/>
              <a:buChar char="•"/>
            </a:pPr>
            <a:r>
              <a:rPr lang="en-GB" sz="2100" dirty="0">
                <a:latin typeface="Times New Roman"/>
                <a:ea typeface="Times New Roman"/>
                <a:cs typeface="Times New Roman"/>
                <a:sym typeface="Times New Roman"/>
              </a:rPr>
              <a:t>An IoT-based congestion control framework for intelligent traffic management system, Advances in Artificial Intelligence and Data Engineering, by M. A. Mondal and Z. </a:t>
            </a:r>
            <a:r>
              <a:rPr lang="en-GB" sz="2100" dirty="0" err="1">
                <a:latin typeface="Times New Roman"/>
                <a:ea typeface="Times New Roman"/>
                <a:cs typeface="Times New Roman"/>
                <a:sym typeface="Times New Roman"/>
              </a:rPr>
              <a:t>Rehena</a:t>
            </a:r>
            <a:r>
              <a:rPr lang="en-GB" sz="2100" dirty="0">
                <a:latin typeface="Times New Roman"/>
                <a:ea typeface="Times New Roman"/>
                <a:cs typeface="Times New Roman"/>
                <a:sym typeface="Times New Roman"/>
              </a:rPr>
              <a:t>, published in Singapore by Springer in 2021.</a:t>
            </a:r>
          </a:p>
          <a:p>
            <a:pPr marL="342900" lvl="0" indent="-342923" algn="just" rtl="0">
              <a:spcBef>
                <a:spcPts val="0"/>
              </a:spcBef>
              <a:spcAft>
                <a:spcPts val="0"/>
              </a:spcAft>
              <a:buClr>
                <a:schemeClr val="dk1"/>
              </a:buClr>
              <a:buSzPct val="100000"/>
              <a:buChar char="•"/>
            </a:pPr>
            <a:endParaRPr lang="en-GB" sz="2100" dirty="0">
              <a:latin typeface="Times New Roman"/>
              <a:ea typeface="Times New Roman"/>
              <a:cs typeface="Times New Roman"/>
              <a:sym typeface="Times New Roman"/>
            </a:endParaRPr>
          </a:p>
          <a:p>
            <a:pPr marL="342900" lvl="0" indent="-342923" algn="just" rtl="0">
              <a:spcBef>
                <a:spcPts val="0"/>
              </a:spcBef>
              <a:spcAft>
                <a:spcPts val="0"/>
              </a:spcAft>
              <a:buClr>
                <a:schemeClr val="dk1"/>
              </a:buClr>
              <a:buSzPct val="100000"/>
              <a:buChar char="•"/>
            </a:pPr>
            <a:r>
              <a:rPr lang="en-GB" sz="2100" dirty="0">
                <a:latin typeface="Times New Roman"/>
                <a:ea typeface="Times New Roman"/>
                <a:cs typeface="Times New Roman"/>
                <a:sym typeface="Times New Roman"/>
              </a:rPr>
              <a:t>A. Guillen-Perez and M.-D. Cano in the paper titled "Intelligent IoT system for traffic control" published on IET Intelligent Transport Systems, vol. 15, no. 2, 2021.</a:t>
            </a:r>
          </a:p>
          <a:p>
            <a:pPr marL="342900" lvl="0" indent="-342923" algn="just" rtl="0">
              <a:spcBef>
                <a:spcPts val="0"/>
              </a:spcBef>
              <a:spcAft>
                <a:spcPts val="0"/>
              </a:spcAft>
              <a:buClr>
                <a:schemeClr val="dk1"/>
              </a:buClr>
              <a:buSzPct val="100000"/>
              <a:buChar char="•"/>
            </a:pPr>
            <a:endParaRPr lang="en-GB" sz="2100" dirty="0">
              <a:latin typeface="Times New Roman"/>
              <a:ea typeface="Times New Roman"/>
              <a:cs typeface="Times New Roman"/>
              <a:sym typeface="Times New Roman"/>
            </a:endParaRPr>
          </a:p>
          <a:p>
            <a:pPr marL="342900" lvl="0" indent="-342923" algn="just" rtl="0">
              <a:spcBef>
                <a:spcPts val="0"/>
              </a:spcBef>
              <a:spcAft>
                <a:spcPts val="0"/>
              </a:spcAft>
              <a:buClr>
                <a:schemeClr val="dk1"/>
              </a:buClr>
              <a:buSzPct val="100000"/>
              <a:buChar char="•"/>
            </a:pPr>
            <a:r>
              <a:rPr lang="en-GB" sz="2100" dirty="0">
                <a:latin typeface="Times New Roman"/>
                <a:ea typeface="Times New Roman"/>
                <a:cs typeface="Times New Roman"/>
                <a:sym typeface="Times New Roman"/>
              </a:rPr>
              <a:t>P. Sankar and G. </a:t>
            </a:r>
            <a:r>
              <a:rPr lang="en-GB" sz="2100" dirty="0" err="1">
                <a:latin typeface="Times New Roman"/>
                <a:ea typeface="Times New Roman"/>
                <a:cs typeface="Times New Roman"/>
                <a:sym typeface="Times New Roman"/>
              </a:rPr>
              <a:t>Voorandoori</a:t>
            </a:r>
            <a:r>
              <a:rPr lang="en-GB" sz="2100" dirty="0">
                <a:latin typeface="Times New Roman"/>
                <a:ea typeface="Times New Roman"/>
                <a:cs typeface="Times New Roman"/>
                <a:sym typeface="Times New Roman"/>
              </a:rPr>
              <a:t> in the paper titled "Intelligent transportation systems in diverse traffic conditions" published in Internet of Vehicles and Its Applications in Autonomous Driving, 2021.</a:t>
            </a:r>
          </a:p>
          <a:p>
            <a:pPr marL="342900" lvl="0" indent="-233743" algn="just" rtl="0">
              <a:spcBef>
                <a:spcPts val="344"/>
              </a:spcBef>
              <a:spcAft>
                <a:spcPts val="0"/>
              </a:spcAft>
              <a:buClr>
                <a:schemeClr val="dk1"/>
              </a:buClr>
              <a:buSzPct val="100000"/>
              <a:buNone/>
            </a:pPr>
            <a:endParaRPr sz="2100" dirty="0">
              <a:latin typeface="Times New Roman"/>
              <a:ea typeface="Times New Roman"/>
              <a:cs typeface="Times New Roman"/>
              <a:sym typeface="Times New Roman"/>
            </a:endParaRPr>
          </a:p>
          <a:p>
            <a:pPr marL="342900" lvl="0" indent="-233743" algn="just" rtl="0">
              <a:spcBef>
                <a:spcPts val="344"/>
              </a:spcBef>
              <a:spcAft>
                <a:spcPts val="0"/>
              </a:spcAft>
              <a:buClr>
                <a:schemeClr val="dk1"/>
              </a:buClr>
              <a:buSzPct val="100000"/>
              <a:buNone/>
            </a:pPr>
            <a:endParaRPr sz="2100" dirty="0">
              <a:latin typeface="Times New Roman"/>
              <a:ea typeface="Times New Roman"/>
              <a:cs typeface="Times New Roman"/>
              <a:sym typeface="Times New Roman"/>
            </a:endParaRPr>
          </a:p>
          <a:p>
            <a:pPr marL="342900" lvl="0" indent="-342900" algn="just" rtl="0">
              <a:spcBef>
                <a:spcPts val="524"/>
              </a:spcBef>
              <a:spcAft>
                <a:spcPts val="0"/>
              </a:spcAft>
              <a:buClr>
                <a:schemeClr val="dk1"/>
              </a:buClr>
              <a:buSzPct val="100000"/>
              <a:buNone/>
            </a:pPr>
            <a:endParaRPr dirty="0">
              <a:latin typeface="Times New Roman"/>
              <a:ea typeface="Times New Roman"/>
              <a:cs typeface="Times New Roman"/>
              <a:sym typeface="Times New Roman"/>
            </a:endParaRPr>
          </a:p>
          <a:p>
            <a:pPr marL="342900" lvl="0" indent="-342900" algn="just" rtl="0">
              <a:spcBef>
                <a:spcPts val="524"/>
              </a:spcBef>
              <a:spcAft>
                <a:spcPts val="0"/>
              </a:spcAft>
              <a:buClr>
                <a:schemeClr val="dk1"/>
              </a:buClr>
              <a:buSzPct val="100000"/>
              <a:buNone/>
            </a:pPr>
            <a:endParaRPr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457200" y="474202"/>
            <a:ext cx="8229600" cy="85725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a:buNone/>
            </a:pPr>
            <a:r>
              <a:rPr lang="en-GB" dirty="0">
                <a:latin typeface="Times New Roman"/>
                <a:ea typeface="Times New Roman"/>
                <a:cs typeface="Times New Roman"/>
                <a:sym typeface="Times New Roman"/>
              </a:rPr>
              <a:t>Motivation</a:t>
            </a:r>
            <a:br>
              <a:rPr lang="en-GB" dirty="0">
                <a:latin typeface="Times New Roman"/>
                <a:ea typeface="Times New Roman"/>
                <a:cs typeface="Times New Roman"/>
                <a:sym typeface="Times New Roman"/>
              </a:rPr>
            </a:br>
            <a:endParaRPr dirty="0">
              <a:latin typeface="Times New Roman"/>
              <a:ea typeface="Times New Roman"/>
              <a:cs typeface="Times New Roman"/>
              <a:sym typeface="Times New Roman"/>
            </a:endParaRPr>
          </a:p>
        </p:txBody>
      </p:sp>
      <p:sp>
        <p:nvSpPr>
          <p:cNvPr id="144" name="Google Shape;144;p27"/>
          <p:cNvSpPr txBox="1">
            <a:spLocks noGrp="1"/>
          </p:cNvSpPr>
          <p:nvPr>
            <p:ph type="body" idx="1"/>
          </p:nvPr>
        </p:nvSpPr>
        <p:spPr>
          <a:xfrm>
            <a:off x="457200" y="1138946"/>
            <a:ext cx="8229600" cy="364452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ct val="100000"/>
              <a:buNone/>
            </a:pPr>
            <a:r>
              <a:rPr lang="en-GB" sz="1800" b="1" dirty="0">
                <a:latin typeface="Times New Roman" panose="02020603050405020304" pitchFamily="18" charset="0"/>
                <a:ea typeface="Times New Roman"/>
                <a:cs typeface="Times New Roman" panose="02020603050405020304" pitchFamily="18" charset="0"/>
                <a:sym typeface="Times New Roman"/>
              </a:rPr>
              <a:t>“The delay makes the patient's condition worsen, often leading to death”</a:t>
            </a:r>
            <a:endParaRPr sz="1800" dirty="0">
              <a:latin typeface="Times New Roman" panose="02020603050405020304" pitchFamily="18" charset="0"/>
              <a:cs typeface="Times New Roman" panose="02020603050405020304" pitchFamily="18" charset="0"/>
            </a:endParaRPr>
          </a:p>
          <a:p>
            <a:pPr marL="0" lvl="0" indent="0" algn="just" rtl="0">
              <a:spcBef>
                <a:spcPts val="400"/>
              </a:spcBef>
              <a:spcAft>
                <a:spcPts val="0"/>
              </a:spcAft>
              <a:buClr>
                <a:schemeClr val="dk1"/>
              </a:buClr>
              <a:buSzPct val="100000"/>
              <a:buNone/>
            </a:pPr>
            <a:endParaRPr sz="1800" b="1" dirty="0">
              <a:latin typeface="Times New Roman" panose="02020603050405020304" pitchFamily="18" charset="0"/>
              <a:ea typeface="Times New Roman"/>
              <a:cs typeface="Times New Roman" panose="02020603050405020304" pitchFamily="18" charset="0"/>
              <a:sym typeface="Times New Roman"/>
            </a:endParaRPr>
          </a:p>
          <a:p>
            <a:pPr marL="342900" lvl="0" indent="-333375" algn="just" rtl="0">
              <a:spcBef>
                <a:spcPts val="400"/>
              </a:spcBef>
              <a:spcAft>
                <a:spcPts val="0"/>
              </a:spcAft>
              <a:buClr>
                <a:schemeClr val="dk1"/>
              </a:buClr>
              <a:buSzPct val="100000"/>
              <a:buChar char="•"/>
            </a:pPr>
            <a:r>
              <a:rPr lang="en-GB" sz="1800" dirty="0">
                <a:latin typeface="Times New Roman" panose="02020603050405020304" pitchFamily="18" charset="0"/>
                <a:ea typeface="Times New Roman"/>
                <a:cs typeface="Times New Roman" panose="02020603050405020304" pitchFamily="18" charset="0"/>
                <a:sym typeface="Times New Roman"/>
              </a:rPr>
              <a:t>The primary motivation for this project is likely to improve the efficiency and safety of emergency vehicle traffic at multi-intersection. This could involve reducing delays for emergency vehicles, minimizing the risk of collisions, and improving overall traffic flow at these intersections. Additionally, the project may also aim to optimize the use of resources, such as traffic signal timing, to benefit both emergency vehicles and other road users.</a:t>
            </a:r>
            <a:endParaRPr sz="1800" dirty="0">
              <a:latin typeface="Times New Roman" panose="02020603050405020304" pitchFamily="18" charset="0"/>
              <a:cs typeface="Times New Roman" panose="02020603050405020304" pitchFamily="18" charset="0"/>
            </a:endParaRPr>
          </a:p>
          <a:p>
            <a:pPr marL="342900" lvl="0" indent="-215900" algn="just" rtl="0">
              <a:spcBef>
                <a:spcPts val="400"/>
              </a:spcBef>
              <a:spcAft>
                <a:spcPts val="0"/>
              </a:spcAft>
              <a:buClr>
                <a:schemeClr val="dk1"/>
              </a:buClr>
              <a:buSzPct val="100000"/>
              <a:buNone/>
            </a:pPr>
            <a:endParaRPr sz="1800" dirty="0">
              <a:latin typeface="Times New Roman" panose="02020603050405020304" pitchFamily="18" charset="0"/>
              <a:ea typeface="Times New Roman"/>
              <a:cs typeface="Times New Roman" panose="02020603050405020304" pitchFamily="18" charset="0"/>
              <a:sym typeface="Times New Roman"/>
            </a:endParaRPr>
          </a:p>
          <a:p>
            <a:pPr marL="342900" lvl="0" indent="-333375" algn="just" rtl="0">
              <a:spcBef>
                <a:spcPts val="400"/>
              </a:spcBef>
              <a:spcAft>
                <a:spcPts val="0"/>
              </a:spcAft>
              <a:buClr>
                <a:schemeClr val="dk1"/>
              </a:buClr>
              <a:buSzPct val="100000"/>
              <a:buChar char="•"/>
            </a:pPr>
            <a:r>
              <a:rPr lang="en-GB" sz="1800" dirty="0">
                <a:latin typeface="Times New Roman" panose="02020603050405020304" pitchFamily="18" charset="0"/>
                <a:ea typeface="Times New Roman"/>
                <a:cs typeface="Times New Roman" panose="02020603050405020304" pitchFamily="18" charset="0"/>
                <a:sym typeface="Times New Roman"/>
              </a:rPr>
              <a:t>Bengaluru Jun 14, 2022: The death of an elderly man who died while waiting for an ambulance has brought to light the irregularities in the city’s traffic system.</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50000"/>
              </a:lnSpc>
              <a:spcBef>
                <a:spcPts val="0"/>
              </a:spcBef>
              <a:spcAft>
                <a:spcPts val="0"/>
              </a:spcAft>
              <a:buClr>
                <a:schemeClr val="dk1"/>
              </a:buClr>
              <a:buSzPts val="4400"/>
              <a:buFont typeface="Times New Roman"/>
              <a:buNone/>
            </a:pPr>
            <a:r>
              <a:rPr lang="en-GB" dirty="0">
                <a:latin typeface="Times New Roman"/>
                <a:ea typeface="Times New Roman"/>
                <a:cs typeface="Times New Roman"/>
                <a:sym typeface="Times New Roman"/>
              </a:rPr>
              <a:t>Objectives</a:t>
            </a:r>
            <a:endParaRPr dirty="0"/>
          </a:p>
        </p:txBody>
      </p:sp>
      <p:sp>
        <p:nvSpPr>
          <p:cNvPr id="150" name="Google Shape;150;p28"/>
          <p:cNvSpPr txBox="1">
            <a:spLocks noGrp="1"/>
          </p:cNvSpPr>
          <p:nvPr>
            <p:ph type="body" idx="1"/>
          </p:nvPr>
        </p:nvSpPr>
        <p:spPr>
          <a:xfrm>
            <a:off x="457200" y="1063229"/>
            <a:ext cx="8229600" cy="3874293"/>
          </a:xfrm>
          <a:prstGeom prst="rect">
            <a:avLst/>
          </a:prstGeom>
          <a:noFill/>
          <a:ln>
            <a:noFill/>
          </a:ln>
        </p:spPr>
        <p:txBody>
          <a:bodyPr spcFirstLastPara="1" wrap="square" lIns="91425" tIns="45700" rIns="91425" bIns="45700" anchor="t" anchorCtr="0">
            <a:noAutofit/>
          </a:bodyPr>
          <a:lstStyle/>
          <a:p>
            <a:pPr marL="285750" indent="-285750" algn="just">
              <a:spcBef>
                <a:spcPts val="0"/>
              </a:spcBef>
              <a:buSzPts val="3200"/>
            </a:pPr>
            <a:r>
              <a:rPr lang="en-US" sz="1800" dirty="0">
                <a:solidFill>
                  <a:srgbClr val="000000"/>
                </a:solidFill>
                <a:latin typeface="Times New Roman"/>
                <a:ea typeface="Times New Roman"/>
                <a:cs typeface="Times New Roman"/>
                <a:sym typeface="Times New Roman"/>
              </a:rPr>
              <a:t>To design and develop a smart traffic clearance and signal control system using Radio Frequency Identification (RFID) and Received Signal Strength Indication (RSSI) technologies. </a:t>
            </a:r>
          </a:p>
          <a:p>
            <a:pPr marL="285750" indent="-285750" algn="just">
              <a:spcBef>
                <a:spcPts val="0"/>
              </a:spcBef>
              <a:buSzPts val="3200"/>
            </a:pPr>
            <a:endParaRPr lang="en-US" sz="1800" dirty="0">
              <a:solidFill>
                <a:srgbClr val="000000"/>
              </a:solidFill>
              <a:latin typeface="Times New Roman"/>
              <a:ea typeface="Times New Roman"/>
              <a:cs typeface="Times New Roman"/>
              <a:sym typeface="Times New Roman"/>
            </a:endParaRPr>
          </a:p>
          <a:p>
            <a:pPr marL="285750" indent="-285750" algn="just">
              <a:spcBef>
                <a:spcPts val="0"/>
              </a:spcBef>
              <a:buSzPts val="3200"/>
            </a:pPr>
            <a:r>
              <a:rPr lang="en-US" sz="1800" dirty="0">
                <a:solidFill>
                  <a:srgbClr val="000000"/>
                </a:solidFill>
                <a:latin typeface="Times New Roman"/>
                <a:ea typeface="Times New Roman"/>
                <a:cs typeface="Times New Roman"/>
                <a:sym typeface="Times New Roman"/>
              </a:rPr>
              <a:t>The system aims to improve traffic flow efficiency and reduce congestion at intersections by using RFID tags to identify vehicles lane and RSSI to determine the presence of the Emergency Vehicles. </a:t>
            </a:r>
          </a:p>
          <a:p>
            <a:pPr marL="285750" indent="-285750" algn="just">
              <a:spcBef>
                <a:spcPts val="0"/>
              </a:spcBef>
              <a:buSzPts val="3200"/>
            </a:pPr>
            <a:endParaRPr lang="en-US" sz="1800" dirty="0">
              <a:solidFill>
                <a:srgbClr val="000000"/>
              </a:solidFill>
              <a:latin typeface="Times New Roman"/>
              <a:ea typeface="Times New Roman"/>
              <a:cs typeface="Times New Roman"/>
              <a:sym typeface="Times New Roman"/>
            </a:endParaRPr>
          </a:p>
          <a:p>
            <a:pPr marL="285750" indent="-285750" algn="just">
              <a:spcBef>
                <a:spcPts val="0"/>
              </a:spcBef>
              <a:buSzPts val="3200"/>
            </a:pPr>
            <a:r>
              <a:rPr lang="en-US" sz="1800" dirty="0">
                <a:solidFill>
                  <a:srgbClr val="000000"/>
                </a:solidFill>
                <a:latin typeface="Times New Roman"/>
                <a:ea typeface="Times New Roman"/>
                <a:cs typeface="Times New Roman"/>
                <a:sym typeface="Times New Roman"/>
              </a:rPr>
              <a:t>The system will also dynamically adjust traffic signals based on real-time traffic conditions, providing optimized and safe traffic flow for all road users. </a:t>
            </a:r>
          </a:p>
          <a:p>
            <a:pPr marL="285750" indent="-285750" algn="just">
              <a:spcBef>
                <a:spcPts val="0"/>
              </a:spcBef>
              <a:buSzPts val="3200"/>
            </a:pPr>
            <a:endParaRPr lang="en-US" sz="1800" dirty="0">
              <a:solidFill>
                <a:srgbClr val="000000"/>
              </a:solidFill>
              <a:latin typeface="Times New Roman"/>
              <a:ea typeface="Times New Roman"/>
              <a:cs typeface="Times New Roman"/>
              <a:sym typeface="Times New Roman"/>
            </a:endParaRPr>
          </a:p>
          <a:p>
            <a:pPr marL="285750" indent="-285750" algn="just">
              <a:spcBef>
                <a:spcPts val="0"/>
              </a:spcBef>
              <a:buSzPts val="3200"/>
            </a:pPr>
            <a:r>
              <a:rPr lang="en-US" sz="1800" dirty="0">
                <a:solidFill>
                  <a:srgbClr val="000000"/>
                </a:solidFill>
                <a:latin typeface="Times New Roman"/>
                <a:ea typeface="Times New Roman"/>
                <a:cs typeface="Times New Roman"/>
                <a:sym typeface="Times New Roman"/>
              </a:rPr>
              <a:t>The project will demonstrate the feasibility and effectiveness of using advanced technologies to enhance traffic management and create a safer and more efficient transportation system.</a:t>
            </a:r>
            <a:endParaRPr sz="18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50000"/>
              </a:lnSpc>
              <a:spcBef>
                <a:spcPts val="0"/>
              </a:spcBef>
              <a:spcAft>
                <a:spcPts val="0"/>
              </a:spcAft>
              <a:buClr>
                <a:schemeClr val="dk1"/>
              </a:buClr>
              <a:buSzPts val="4400"/>
              <a:buFont typeface="Times New Roman"/>
              <a:buNone/>
            </a:pPr>
            <a:r>
              <a:rPr lang="en-GB" dirty="0">
                <a:latin typeface="Times New Roman"/>
                <a:ea typeface="Times New Roman"/>
                <a:cs typeface="Times New Roman"/>
                <a:sym typeface="Times New Roman"/>
              </a:rPr>
              <a:t>Literature Survey</a:t>
            </a:r>
            <a:endParaRPr dirty="0"/>
          </a:p>
        </p:txBody>
      </p:sp>
      <p:graphicFrame>
        <p:nvGraphicFramePr>
          <p:cNvPr id="156" name="Google Shape;156;p29"/>
          <p:cNvGraphicFramePr/>
          <p:nvPr>
            <p:extLst>
              <p:ext uri="{D42A27DB-BD31-4B8C-83A1-F6EECF244321}">
                <p14:modId xmlns:p14="http://schemas.microsoft.com/office/powerpoint/2010/main" val="1382788781"/>
              </p:ext>
            </p:extLst>
          </p:nvPr>
        </p:nvGraphicFramePr>
        <p:xfrm>
          <a:off x="457200" y="1063228"/>
          <a:ext cx="8229600" cy="3817910"/>
        </p:xfrm>
        <a:graphic>
          <a:graphicData uri="http://schemas.openxmlformats.org/drawingml/2006/table">
            <a:tbl>
              <a:tblPr firstRow="1" bandRow="1">
                <a:noFill/>
                <a:tableStyleId>{58931ED3-FB58-41D6-90F2-09FE25B42597}</a:tableStyleId>
              </a:tblPr>
              <a:tblGrid>
                <a:gridCol w="448275">
                  <a:extLst>
                    <a:ext uri="{9D8B030D-6E8A-4147-A177-3AD203B41FA5}">
                      <a16:colId xmlns:a16="http://schemas.microsoft.com/office/drawing/2014/main" val="20000"/>
                    </a:ext>
                  </a:extLst>
                </a:gridCol>
                <a:gridCol w="1886493">
                  <a:extLst>
                    <a:ext uri="{9D8B030D-6E8A-4147-A177-3AD203B41FA5}">
                      <a16:colId xmlns:a16="http://schemas.microsoft.com/office/drawing/2014/main" val="20001"/>
                    </a:ext>
                  </a:extLst>
                </a:gridCol>
                <a:gridCol w="1292352">
                  <a:extLst>
                    <a:ext uri="{9D8B030D-6E8A-4147-A177-3AD203B41FA5}">
                      <a16:colId xmlns:a16="http://schemas.microsoft.com/office/drawing/2014/main" val="20002"/>
                    </a:ext>
                  </a:extLst>
                </a:gridCol>
                <a:gridCol w="755904">
                  <a:extLst>
                    <a:ext uri="{9D8B030D-6E8A-4147-A177-3AD203B41FA5}">
                      <a16:colId xmlns:a16="http://schemas.microsoft.com/office/drawing/2014/main" val="20003"/>
                    </a:ext>
                  </a:extLst>
                </a:gridCol>
                <a:gridCol w="3846576">
                  <a:extLst>
                    <a:ext uri="{9D8B030D-6E8A-4147-A177-3AD203B41FA5}">
                      <a16:colId xmlns:a16="http://schemas.microsoft.com/office/drawing/2014/main" val="20004"/>
                    </a:ext>
                  </a:extLst>
                </a:gridCol>
              </a:tblGrid>
              <a:tr h="393446">
                <a:tc>
                  <a:txBody>
                    <a:bodyPr/>
                    <a:lstStyle/>
                    <a:p>
                      <a:pPr marL="0" marR="0" lvl="0" indent="0" algn="ctr" rtl="0">
                        <a:spcBef>
                          <a:spcPts val="0"/>
                        </a:spcBef>
                        <a:spcAft>
                          <a:spcPts val="0"/>
                        </a:spcAft>
                        <a:buNone/>
                      </a:pPr>
                      <a:r>
                        <a:rPr lang="en-GB" sz="1200" u="none" strike="noStrike" cap="none">
                          <a:latin typeface="Times New Roman" panose="02020603050405020304" pitchFamily="18" charset="0"/>
                          <a:cs typeface="Times New Roman" panose="02020603050405020304" pitchFamily="18" charset="0"/>
                        </a:rPr>
                        <a:t>S.N</a:t>
                      </a:r>
                      <a:r>
                        <a:rPr lang="en-GB" sz="1200">
                          <a:latin typeface="Times New Roman" panose="02020603050405020304" pitchFamily="18" charset="0"/>
                          <a:cs typeface="Times New Roman" panose="02020603050405020304" pitchFamily="18" charset="0"/>
                        </a:rPr>
                        <a:t>o</a:t>
                      </a:r>
                      <a:endParaRPr sz="120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ctr" rtl="0">
                        <a:spcBef>
                          <a:spcPts val="0"/>
                        </a:spcBef>
                        <a:spcAft>
                          <a:spcPts val="0"/>
                        </a:spcAft>
                        <a:buNone/>
                      </a:pPr>
                      <a:r>
                        <a:rPr lang="en-GB" sz="1200">
                          <a:latin typeface="Times New Roman" panose="02020603050405020304" pitchFamily="18" charset="0"/>
                          <a:cs typeface="Times New Roman" panose="02020603050405020304" pitchFamily="18" charset="0"/>
                        </a:rPr>
                        <a:t>Title</a:t>
                      </a:r>
                      <a:endParaRPr sz="120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ctr" rtl="0">
                        <a:spcBef>
                          <a:spcPts val="0"/>
                        </a:spcBef>
                        <a:spcAft>
                          <a:spcPts val="0"/>
                        </a:spcAft>
                        <a:buNone/>
                      </a:pPr>
                      <a:r>
                        <a:rPr lang="en-GB" sz="1200">
                          <a:latin typeface="Times New Roman" panose="02020603050405020304" pitchFamily="18" charset="0"/>
                          <a:cs typeface="Times New Roman" panose="02020603050405020304" pitchFamily="18" charset="0"/>
                        </a:rPr>
                        <a:t>Author Name</a:t>
                      </a:r>
                      <a:endParaRPr sz="120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ctr" rtl="0">
                        <a:spcBef>
                          <a:spcPts val="0"/>
                        </a:spcBef>
                        <a:spcAft>
                          <a:spcPts val="0"/>
                        </a:spcAft>
                        <a:buNone/>
                      </a:pPr>
                      <a:r>
                        <a:rPr lang="en-GB" sz="1200">
                          <a:latin typeface="Times New Roman" panose="02020603050405020304" pitchFamily="18" charset="0"/>
                          <a:cs typeface="Times New Roman" panose="02020603050405020304" pitchFamily="18" charset="0"/>
                        </a:rPr>
                        <a:t>Year</a:t>
                      </a:r>
                      <a:endParaRPr sz="120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ctr" rtl="0">
                        <a:spcBef>
                          <a:spcPts val="0"/>
                        </a:spcBef>
                        <a:spcAft>
                          <a:spcPts val="0"/>
                        </a:spcAft>
                        <a:buNone/>
                      </a:pPr>
                      <a:r>
                        <a:rPr lang="en-GB" sz="1200" dirty="0">
                          <a:latin typeface="Times New Roman" panose="02020603050405020304" pitchFamily="18" charset="0"/>
                          <a:cs typeface="Times New Roman" panose="02020603050405020304" pitchFamily="18" charset="0"/>
                        </a:rPr>
                        <a:t>Technique</a:t>
                      </a:r>
                      <a:endParaRPr sz="1200" dirty="0">
                        <a:latin typeface="Times New Roman" panose="02020603050405020304" pitchFamily="18" charset="0"/>
                        <a:cs typeface="Times New Roman" panose="02020603050405020304" pitchFamily="18" charset="0"/>
                      </a:endParaRPr>
                    </a:p>
                  </a:txBody>
                  <a:tcPr marL="91450" marR="91450" marT="34300" marB="34300"/>
                </a:tc>
                <a:extLst>
                  <a:ext uri="{0D108BD9-81ED-4DB2-BD59-A6C34878D82A}">
                    <a16:rowId xmlns:a16="http://schemas.microsoft.com/office/drawing/2014/main" val="10000"/>
                  </a:ext>
                </a:extLst>
              </a:tr>
              <a:tr h="1071358">
                <a:tc>
                  <a:txBody>
                    <a:bodyPr/>
                    <a:lstStyle/>
                    <a:p>
                      <a:pPr marL="0" marR="0" lvl="0" indent="0" algn="l" rtl="0">
                        <a:spcBef>
                          <a:spcPts val="0"/>
                        </a:spcBef>
                        <a:spcAft>
                          <a:spcPts val="0"/>
                        </a:spcAft>
                        <a:buNone/>
                      </a:pPr>
                      <a:r>
                        <a:rPr lang="en-IN" sz="1200" dirty="0">
                          <a:latin typeface="Times New Roman" panose="02020603050405020304" pitchFamily="18" charset="0"/>
                          <a:cs typeface="Times New Roman" panose="02020603050405020304" pitchFamily="18" charset="0"/>
                        </a:rPr>
                        <a:t>1</a:t>
                      </a:r>
                      <a:endParaRPr sz="12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just" rtl="0">
                        <a:spcBef>
                          <a:spcPts val="0"/>
                        </a:spcBef>
                        <a:spcAft>
                          <a:spcPts val="0"/>
                        </a:spcAft>
                        <a:buNone/>
                      </a:pPr>
                      <a: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A Distributed Emergency Vehicle Transit System Using Artificial Intelligence of Things (</a:t>
                      </a:r>
                      <a:r>
                        <a:rPr lang="en-US" sz="12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DEVeTS-AIoT</a:t>
                      </a:r>
                      <a: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a:t>
                      </a:r>
                      <a:endParaRPr sz="12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l" rtl="0">
                        <a:spcBef>
                          <a:spcPts val="0"/>
                        </a:spcBef>
                        <a:spcAft>
                          <a:spcPts val="0"/>
                        </a:spcAft>
                        <a:buNone/>
                      </a:pPr>
                      <a: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Mahmud, U., Ahmad, B., Roy, N., &amp; Imran, M. A.</a:t>
                      </a:r>
                      <a:endParaRPr sz="12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l" rtl="0">
                        <a:spcBef>
                          <a:spcPts val="0"/>
                        </a:spcBef>
                        <a:spcAft>
                          <a:spcPts val="0"/>
                        </a:spcAft>
                        <a:buNone/>
                      </a:pPr>
                      <a:r>
                        <a:rPr lang="en-IN" sz="1200" dirty="0">
                          <a:latin typeface="Times New Roman" panose="02020603050405020304" pitchFamily="18" charset="0"/>
                          <a:cs typeface="Times New Roman" panose="02020603050405020304" pitchFamily="18" charset="0"/>
                        </a:rPr>
                        <a:t>2022</a:t>
                      </a:r>
                      <a:endParaRPr sz="12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just" rtl="0">
                        <a:spcBef>
                          <a:spcPts val="0"/>
                        </a:spcBef>
                        <a:spcAft>
                          <a:spcPts val="0"/>
                        </a:spcAft>
                        <a:buNone/>
                      </a:pPr>
                      <a:r>
                        <a:rPr lang="en-US" sz="12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DEVets-AIoT</a:t>
                      </a:r>
                      <a: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system collects real-time traffic data through sensors and cameras on emergency vehicles and traffic lights, and processes it using AI to identify the best route for emergency vehicles to reach their destination quickly and safely. </a:t>
                      </a:r>
                      <a:endParaRPr sz="1200" dirty="0">
                        <a:latin typeface="Times New Roman" panose="02020603050405020304" pitchFamily="18" charset="0"/>
                        <a:cs typeface="Times New Roman" panose="02020603050405020304" pitchFamily="18" charset="0"/>
                      </a:endParaRPr>
                    </a:p>
                  </a:txBody>
                  <a:tcPr marL="91450" marR="91450" marT="34300" marB="34300"/>
                </a:tc>
                <a:extLst>
                  <a:ext uri="{0D108BD9-81ED-4DB2-BD59-A6C34878D82A}">
                    <a16:rowId xmlns:a16="http://schemas.microsoft.com/office/drawing/2014/main" val="919091045"/>
                  </a:ext>
                </a:extLst>
              </a:tr>
              <a:tr h="901879">
                <a:tc>
                  <a:txBody>
                    <a:bodyPr/>
                    <a:lstStyle/>
                    <a:p>
                      <a:pPr marL="0" marR="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2</a:t>
                      </a:r>
                      <a:endParaRPr sz="12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Car e-talk: an IoT-enabled cloud-assisted smart fleet maintenance system</a:t>
                      </a:r>
                      <a:endParaRPr sz="12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Hussain, S., Javaid, N., Sajjad, M. K., Qureshi</a:t>
                      </a:r>
                      <a:endParaRPr sz="12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2022</a:t>
                      </a:r>
                      <a:endParaRPr sz="12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Car e-talk utilizes IoT sensors to collect real-time vehicle data and cloud computing to analyze it, using machine learning to predict maintenance issues and scheduling repairs to improve fleet maintenance operations.</a:t>
                      </a:r>
                      <a:endParaRPr sz="1200" dirty="0">
                        <a:latin typeface="Times New Roman" panose="02020603050405020304" pitchFamily="18" charset="0"/>
                        <a:cs typeface="Times New Roman" panose="02020603050405020304" pitchFamily="18" charset="0"/>
                      </a:endParaRPr>
                    </a:p>
                  </a:txBody>
                  <a:tcPr marL="91450" marR="91450" marT="34300" marB="34300"/>
                </a:tc>
                <a:extLst>
                  <a:ext uri="{0D108BD9-81ED-4DB2-BD59-A6C34878D82A}">
                    <a16:rowId xmlns:a16="http://schemas.microsoft.com/office/drawing/2014/main" val="10001"/>
                  </a:ext>
                </a:extLst>
              </a:tr>
              <a:tr h="1410313">
                <a:tc>
                  <a:txBody>
                    <a:bodyPr/>
                    <a:lstStyle/>
                    <a:p>
                      <a:pPr marL="0" marR="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3</a:t>
                      </a:r>
                      <a:endParaRPr sz="12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Wireless Traffic Control System for Emergency Vehicles Using ZigBee and RSSI</a:t>
                      </a:r>
                      <a:endParaRPr sz="12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l" rtl="0">
                        <a:spcBef>
                          <a:spcPts val="0"/>
                        </a:spcBef>
                        <a:spcAft>
                          <a:spcPts val="0"/>
                        </a:spcAft>
                        <a:buNone/>
                      </a:pPr>
                      <a:r>
                        <a:rPr lang="en-IN" sz="1200" dirty="0">
                          <a:latin typeface="Times New Roman" panose="02020603050405020304" pitchFamily="18" charset="0"/>
                          <a:cs typeface="Times New Roman" panose="02020603050405020304" pitchFamily="18" charset="0"/>
                        </a:rPr>
                        <a:t>SS. Anusha, </a:t>
                      </a:r>
                    </a:p>
                    <a:p>
                      <a:pPr marL="0" marR="0" lvl="0" indent="0" algn="l" rtl="0">
                        <a:spcBef>
                          <a:spcPts val="0"/>
                        </a:spcBef>
                        <a:spcAft>
                          <a:spcPts val="0"/>
                        </a:spcAft>
                        <a:buNone/>
                      </a:pPr>
                      <a:r>
                        <a:rPr lang="en-IN" sz="1200" dirty="0">
                          <a:latin typeface="Times New Roman" panose="02020603050405020304" pitchFamily="18" charset="0"/>
                          <a:cs typeface="Times New Roman" panose="02020603050405020304" pitchFamily="18" charset="0"/>
                        </a:rPr>
                        <a:t>R. Mohan </a:t>
                      </a:r>
                      <a:endParaRPr sz="12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2021</a:t>
                      </a:r>
                      <a:endParaRPr sz="12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The system works by using ZigBee-enabled sensors on emergency vehicles and intersections, measuring the strength of the signal with RSSI to prioritize emergency vehicles' passage through intersections, controlling traffic signals and creating a "green corridor" for them to pass through quickly and safely.</a:t>
                      </a:r>
                      <a:endParaRPr sz="1200" dirty="0">
                        <a:latin typeface="Times New Roman" panose="02020603050405020304" pitchFamily="18" charset="0"/>
                        <a:cs typeface="Times New Roman" panose="02020603050405020304" pitchFamily="18" charset="0"/>
                      </a:endParaRPr>
                    </a:p>
                  </a:txBody>
                  <a:tcPr marL="91450" marR="91450" marT="34300" marB="34300"/>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457200" y="483664"/>
            <a:ext cx="8229600" cy="39957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ct val="100000"/>
              <a:buFont typeface="Times New Roman"/>
              <a:buNone/>
            </a:pPr>
            <a:br>
              <a:rPr lang="en-GB" sz="4000" dirty="0">
                <a:latin typeface="Times New Roman"/>
                <a:ea typeface="Times New Roman"/>
                <a:cs typeface="Times New Roman"/>
                <a:sym typeface="Times New Roman"/>
              </a:rPr>
            </a:br>
            <a:r>
              <a:rPr lang="en-GB" sz="4000" dirty="0">
                <a:latin typeface="Times New Roman"/>
                <a:ea typeface="Times New Roman"/>
                <a:cs typeface="Times New Roman"/>
                <a:sym typeface="Times New Roman"/>
              </a:rPr>
              <a:t>Literature Survey</a:t>
            </a:r>
            <a:br>
              <a:rPr lang="en-GB" sz="4000" dirty="0">
                <a:latin typeface="Times New Roman"/>
                <a:ea typeface="Times New Roman"/>
                <a:cs typeface="Times New Roman"/>
                <a:sym typeface="Times New Roman"/>
              </a:rPr>
            </a:br>
            <a:endParaRPr sz="4000" dirty="0"/>
          </a:p>
        </p:txBody>
      </p:sp>
      <p:graphicFrame>
        <p:nvGraphicFramePr>
          <p:cNvPr id="162" name="Google Shape;162;p30"/>
          <p:cNvGraphicFramePr/>
          <p:nvPr>
            <p:extLst>
              <p:ext uri="{D42A27DB-BD31-4B8C-83A1-F6EECF244321}">
                <p14:modId xmlns:p14="http://schemas.microsoft.com/office/powerpoint/2010/main" val="1017117533"/>
              </p:ext>
            </p:extLst>
          </p:nvPr>
        </p:nvGraphicFramePr>
        <p:xfrm>
          <a:off x="457200" y="1224374"/>
          <a:ext cx="8229600" cy="2917779"/>
        </p:xfrm>
        <a:graphic>
          <a:graphicData uri="http://schemas.openxmlformats.org/drawingml/2006/table">
            <a:tbl>
              <a:tblPr firstRow="1" bandRow="1">
                <a:noFill/>
                <a:tableStyleId>{58931ED3-FB58-41D6-90F2-09FE25B42597}</a:tableStyleId>
              </a:tblPr>
              <a:tblGrid>
                <a:gridCol w="465221">
                  <a:extLst>
                    <a:ext uri="{9D8B030D-6E8A-4147-A177-3AD203B41FA5}">
                      <a16:colId xmlns:a16="http://schemas.microsoft.com/office/drawing/2014/main" val="20000"/>
                    </a:ext>
                  </a:extLst>
                </a:gridCol>
                <a:gridCol w="2049379">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3581400">
                  <a:extLst>
                    <a:ext uri="{9D8B030D-6E8A-4147-A177-3AD203B41FA5}">
                      <a16:colId xmlns:a16="http://schemas.microsoft.com/office/drawing/2014/main" val="20004"/>
                    </a:ext>
                  </a:extLst>
                </a:gridCol>
              </a:tblGrid>
              <a:tr h="447087">
                <a:tc>
                  <a:txBody>
                    <a:bodyPr/>
                    <a:lstStyle/>
                    <a:p>
                      <a:pPr marL="0" marR="0" lvl="0" indent="0" algn="l" rtl="0">
                        <a:spcBef>
                          <a:spcPts val="0"/>
                        </a:spcBef>
                        <a:spcAft>
                          <a:spcPts val="0"/>
                        </a:spcAft>
                        <a:buNone/>
                      </a:pPr>
                      <a:r>
                        <a:rPr lang="en-GB" sz="1200">
                          <a:latin typeface="Times New Roman" panose="02020603050405020304" pitchFamily="18" charset="0"/>
                          <a:cs typeface="Times New Roman" panose="02020603050405020304" pitchFamily="18" charset="0"/>
                        </a:rPr>
                        <a:t>S.No</a:t>
                      </a:r>
                      <a:endParaRPr sz="120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just" rtl="0">
                        <a:spcBef>
                          <a:spcPts val="0"/>
                        </a:spcBef>
                        <a:spcAft>
                          <a:spcPts val="0"/>
                        </a:spcAft>
                        <a:buNone/>
                      </a:pPr>
                      <a:r>
                        <a:rPr lang="en-GB" sz="1200" dirty="0">
                          <a:latin typeface="Times New Roman" panose="02020603050405020304" pitchFamily="18" charset="0"/>
                          <a:cs typeface="Times New Roman" panose="02020603050405020304" pitchFamily="18" charset="0"/>
                        </a:rPr>
                        <a:t>Title</a:t>
                      </a:r>
                      <a:endParaRPr sz="12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l" rtl="0">
                        <a:spcBef>
                          <a:spcPts val="0"/>
                        </a:spcBef>
                        <a:spcAft>
                          <a:spcPts val="0"/>
                        </a:spcAft>
                        <a:buNone/>
                      </a:pPr>
                      <a:r>
                        <a:rPr lang="en-GB" sz="1200">
                          <a:latin typeface="Times New Roman" panose="02020603050405020304" pitchFamily="18" charset="0"/>
                          <a:cs typeface="Times New Roman" panose="02020603050405020304" pitchFamily="18" charset="0"/>
                        </a:rPr>
                        <a:t>Author Name</a:t>
                      </a:r>
                      <a:endParaRPr sz="120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l" rtl="0">
                        <a:spcBef>
                          <a:spcPts val="0"/>
                        </a:spcBef>
                        <a:spcAft>
                          <a:spcPts val="0"/>
                        </a:spcAft>
                        <a:buNone/>
                      </a:pPr>
                      <a:r>
                        <a:rPr lang="en-GB" sz="1200">
                          <a:latin typeface="Times New Roman" panose="02020603050405020304" pitchFamily="18" charset="0"/>
                          <a:cs typeface="Times New Roman" panose="02020603050405020304" pitchFamily="18" charset="0"/>
                        </a:rPr>
                        <a:t>Year</a:t>
                      </a:r>
                      <a:endParaRPr sz="120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just" rtl="0">
                        <a:spcBef>
                          <a:spcPts val="0"/>
                        </a:spcBef>
                        <a:spcAft>
                          <a:spcPts val="0"/>
                        </a:spcAft>
                        <a:buNone/>
                      </a:pPr>
                      <a:r>
                        <a:rPr lang="en-GB" sz="1200" dirty="0">
                          <a:latin typeface="Times New Roman" panose="02020603050405020304" pitchFamily="18" charset="0"/>
                          <a:cs typeface="Times New Roman" panose="02020603050405020304" pitchFamily="18" charset="0"/>
                        </a:rPr>
                        <a:t>Technique</a:t>
                      </a:r>
                      <a:endParaRPr sz="1200" dirty="0">
                        <a:latin typeface="Times New Roman" panose="02020603050405020304" pitchFamily="18" charset="0"/>
                        <a:cs typeface="Times New Roman" panose="02020603050405020304" pitchFamily="18" charset="0"/>
                      </a:endParaRPr>
                    </a:p>
                  </a:txBody>
                  <a:tcPr marL="91450" marR="91450" marT="34300" marB="34300"/>
                </a:tc>
                <a:extLst>
                  <a:ext uri="{0D108BD9-81ED-4DB2-BD59-A6C34878D82A}">
                    <a16:rowId xmlns:a16="http://schemas.microsoft.com/office/drawing/2014/main" val="10000"/>
                  </a:ext>
                </a:extLst>
              </a:tr>
              <a:tr h="823564">
                <a:tc>
                  <a:txBody>
                    <a:bodyPr/>
                    <a:lstStyle/>
                    <a:p>
                      <a:pPr marL="0" marR="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4</a:t>
                      </a:r>
                      <a:endParaRPr sz="12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just" rtl="0">
                        <a:spcBef>
                          <a:spcPts val="0"/>
                        </a:spcBef>
                        <a:spcAft>
                          <a:spcPts val="0"/>
                        </a:spcAft>
                        <a:buNone/>
                      </a:pPr>
                      <a:r>
                        <a:rPr lang="en-GB" sz="1200" b="0" i="0" dirty="0">
                          <a:solidFill>
                            <a:schemeClr val="dk1"/>
                          </a:solidFill>
                          <a:latin typeface="Times New Roman" panose="02020603050405020304" pitchFamily="18" charset="0"/>
                          <a:ea typeface="Calibri"/>
                          <a:cs typeface="Times New Roman" panose="02020603050405020304" pitchFamily="18" charset="0"/>
                          <a:sym typeface="Calibri"/>
                        </a:rPr>
                        <a:t>Intelligent IoT system for traffic control</a:t>
                      </a:r>
                      <a:endParaRPr sz="12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l" rtl="0">
                        <a:spcBef>
                          <a:spcPts val="0"/>
                        </a:spcBef>
                        <a:spcAft>
                          <a:spcPts val="0"/>
                        </a:spcAft>
                        <a:buNone/>
                      </a:pPr>
                      <a:r>
                        <a:rPr lang="en-US" sz="1200" b="0" i="0" dirty="0">
                          <a:solidFill>
                            <a:schemeClr val="dk1"/>
                          </a:solidFill>
                          <a:latin typeface="Times New Roman" panose="02020603050405020304" pitchFamily="18" charset="0"/>
                          <a:ea typeface="Calibri"/>
                          <a:cs typeface="Times New Roman" panose="02020603050405020304" pitchFamily="18" charset="0"/>
                          <a:sym typeface="Calibri"/>
                        </a:rPr>
                        <a:t>A. Guillen-Perez and M.-D. Cano</a:t>
                      </a:r>
                      <a:endParaRPr sz="12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2021</a:t>
                      </a:r>
                      <a:endParaRPr sz="12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just" rtl="0">
                        <a:spcBef>
                          <a:spcPts val="0"/>
                        </a:spcBef>
                        <a:spcAft>
                          <a:spcPts val="0"/>
                        </a:spcAft>
                        <a:buNone/>
                      </a:pPr>
                      <a:r>
                        <a:rPr lang="en-US" sz="1200" b="0" i="0" dirty="0">
                          <a:solidFill>
                            <a:schemeClr val="dk1"/>
                          </a:solidFill>
                          <a:latin typeface="Times New Roman" panose="02020603050405020304" pitchFamily="18" charset="0"/>
                          <a:ea typeface="Calibri"/>
                          <a:cs typeface="Times New Roman" panose="02020603050405020304" pitchFamily="18" charset="0"/>
                          <a:sym typeface="Calibri"/>
                        </a:rPr>
                        <a:t>A network of connected sensors and cameras to collect real-time traffic data, which is then processed using AI algorithms to optimize traffic flow and reduce congestion.</a:t>
                      </a:r>
                      <a:endParaRPr sz="1200" dirty="0">
                        <a:latin typeface="Times New Roman" panose="02020603050405020304" pitchFamily="18" charset="0"/>
                        <a:cs typeface="Times New Roman" panose="02020603050405020304" pitchFamily="18" charset="0"/>
                      </a:endParaRPr>
                    </a:p>
                  </a:txBody>
                  <a:tcPr marL="91450" marR="91450" marT="34300" marB="34300"/>
                </a:tc>
                <a:extLst>
                  <a:ext uri="{0D108BD9-81ED-4DB2-BD59-A6C34878D82A}">
                    <a16:rowId xmlns:a16="http://schemas.microsoft.com/office/drawing/2014/main" val="2427633176"/>
                  </a:ext>
                </a:extLst>
              </a:tr>
              <a:tr h="823564">
                <a:tc>
                  <a:txBody>
                    <a:bodyPr/>
                    <a:lstStyle/>
                    <a:p>
                      <a:pPr marL="0" marR="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5</a:t>
                      </a:r>
                      <a:endParaRPr sz="12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IoT based traffic signal management</a:t>
                      </a:r>
                      <a:endParaRPr sz="12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lvl="0" indent="0" algn="l" rtl="0">
                        <a:spcBef>
                          <a:spcPts val="0"/>
                        </a:spcBef>
                        <a:spcAft>
                          <a:spcPts val="0"/>
                        </a:spcAft>
                        <a:buNone/>
                      </a:pPr>
                      <a: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K. Lalitha and M. </a:t>
                      </a:r>
                      <a:r>
                        <a:rPr lang="en-US" sz="12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Pounambal</a:t>
                      </a:r>
                      <a:endParaRPr sz="12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2020</a:t>
                      </a:r>
                      <a:endParaRPr sz="12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System works by using sensors and cameras to collect real-time traffic data, which is then processed and analyzed to optimize traffic signal timings and reduce congestion. T</a:t>
                      </a:r>
                      <a:endParaRPr sz="1200" dirty="0">
                        <a:latin typeface="Times New Roman" panose="02020603050405020304" pitchFamily="18" charset="0"/>
                        <a:cs typeface="Times New Roman" panose="02020603050405020304" pitchFamily="18" charset="0"/>
                      </a:endParaRPr>
                    </a:p>
                  </a:txBody>
                  <a:tcPr marL="91450" marR="91450" marT="34300" marB="34300"/>
                </a:tc>
                <a:extLst>
                  <a:ext uri="{0D108BD9-81ED-4DB2-BD59-A6C34878D82A}">
                    <a16:rowId xmlns:a16="http://schemas.microsoft.com/office/drawing/2014/main" val="10001"/>
                  </a:ext>
                </a:extLst>
              </a:tr>
              <a:tr h="823564">
                <a:tc>
                  <a:txBody>
                    <a:bodyPr/>
                    <a:lstStyle/>
                    <a:p>
                      <a:pPr marL="0" marR="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6</a:t>
                      </a:r>
                      <a:endParaRPr sz="12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just" rtl="0">
                        <a:spcBef>
                          <a:spcPts val="0"/>
                        </a:spcBef>
                        <a:spcAft>
                          <a:spcPts val="0"/>
                        </a:spcAft>
                        <a:buNone/>
                      </a:pPr>
                      <a:r>
                        <a:rPr lang="en-GB" sz="1200" b="0" i="0">
                          <a:solidFill>
                            <a:schemeClr val="dk1"/>
                          </a:solidFill>
                          <a:latin typeface="Times New Roman" panose="02020603050405020304" pitchFamily="18" charset="0"/>
                          <a:ea typeface="Calibri"/>
                          <a:cs typeface="Times New Roman" panose="02020603050405020304" pitchFamily="18" charset="0"/>
                          <a:sym typeface="Calibri"/>
                        </a:rPr>
                        <a:t>Efficient dynamic traffic control system using wireless sensor networks</a:t>
                      </a:r>
                      <a:endParaRPr sz="120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l" rtl="0">
                        <a:spcBef>
                          <a:spcPts val="0"/>
                        </a:spcBef>
                        <a:spcAft>
                          <a:spcPts val="0"/>
                        </a:spcAft>
                        <a:buNone/>
                      </a:pPr>
                      <a:r>
                        <a:rPr lang="en-GB" sz="1200" b="0" i="0" dirty="0">
                          <a:solidFill>
                            <a:schemeClr val="dk1"/>
                          </a:solidFill>
                          <a:latin typeface="Times New Roman" panose="02020603050405020304" pitchFamily="18" charset="0"/>
                          <a:ea typeface="Calibri"/>
                          <a:cs typeface="Times New Roman" panose="02020603050405020304" pitchFamily="18" charset="0"/>
                          <a:sym typeface="Calibri"/>
                        </a:rPr>
                        <a:t>Bharadwaj R., Deepak J., </a:t>
                      </a:r>
                      <a:r>
                        <a:rPr lang="en-GB" sz="1200" b="0" i="0" dirty="0" err="1">
                          <a:solidFill>
                            <a:schemeClr val="dk1"/>
                          </a:solidFill>
                          <a:latin typeface="Times New Roman" panose="02020603050405020304" pitchFamily="18" charset="0"/>
                          <a:ea typeface="Calibri"/>
                          <a:cs typeface="Times New Roman" panose="02020603050405020304" pitchFamily="18" charset="0"/>
                          <a:sym typeface="Calibri"/>
                        </a:rPr>
                        <a:t>Baranitharam</a:t>
                      </a:r>
                      <a:r>
                        <a:rPr lang="en-GB" sz="1200" b="0" i="0" dirty="0">
                          <a:solidFill>
                            <a:schemeClr val="dk1"/>
                          </a:solidFill>
                          <a:latin typeface="Times New Roman" panose="02020603050405020304" pitchFamily="18" charset="0"/>
                          <a:ea typeface="Calibri"/>
                          <a:cs typeface="Times New Roman" panose="02020603050405020304" pitchFamily="18" charset="0"/>
                          <a:sym typeface="Calibri"/>
                        </a:rPr>
                        <a:t> M., </a:t>
                      </a:r>
                      <a:r>
                        <a:rPr lang="en-GB" sz="1200" b="0" i="0" dirty="0" err="1">
                          <a:solidFill>
                            <a:schemeClr val="dk1"/>
                          </a:solidFill>
                          <a:latin typeface="Times New Roman" panose="02020603050405020304" pitchFamily="18" charset="0"/>
                          <a:ea typeface="Calibri"/>
                          <a:cs typeface="Times New Roman" panose="02020603050405020304" pitchFamily="18" charset="0"/>
                          <a:sym typeface="Calibri"/>
                        </a:rPr>
                        <a:t>Vaidehi</a:t>
                      </a:r>
                      <a:r>
                        <a:rPr lang="en-GB" sz="1200" b="0" i="0" dirty="0">
                          <a:solidFill>
                            <a:schemeClr val="dk1"/>
                          </a:solidFill>
                          <a:latin typeface="Times New Roman" panose="02020603050405020304" pitchFamily="18" charset="0"/>
                          <a:ea typeface="Calibri"/>
                          <a:cs typeface="Times New Roman" panose="02020603050405020304" pitchFamily="18" charset="0"/>
                          <a:sym typeface="Calibri"/>
                        </a:rPr>
                        <a:t> V.V</a:t>
                      </a:r>
                      <a:endParaRPr sz="12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2013</a:t>
                      </a:r>
                      <a:endParaRPr sz="1200" dirty="0">
                        <a:latin typeface="Times New Roman" panose="02020603050405020304" pitchFamily="18" charset="0"/>
                        <a:cs typeface="Times New Roman" panose="02020603050405020304" pitchFamily="18" charset="0"/>
                      </a:endParaRPr>
                    </a:p>
                  </a:txBody>
                  <a:tcPr marL="91450" marR="91450" marT="34300" marB="34300"/>
                </a:tc>
                <a:tc>
                  <a:txBody>
                    <a:bodyPr/>
                    <a:lstStyle/>
                    <a:p>
                      <a:pPr marL="0" marR="0" lvl="0" indent="0" algn="just" rtl="0">
                        <a:spcBef>
                          <a:spcPts val="0"/>
                        </a:spcBef>
                        <a:spcAft>
                          <a:spcPts val="0"/>
                        </a:spcAft>
                        <a:buNone/>
                      </a:pPr>
                      <a:r>
                        <a:rPr lang="en-GB" sz="1200" b="0" i="0" dirty="0">
                          <a:solidFill>
                            <a:schemeClr val="dk1"/>
                          </a:solidFill>
                          <a:latin typeface="Times New Roman" panose="02020603050405020304" pitchFamily="18" charset="0"/>
                          <a:ea typeface="Calibri"/>
                          <a:cs typeface="Times New Roman" panose="02020603050405020304" pitchFamily="18" charset="0"/>
                          <a:sym typeface="Calibri"/>
                        </a:rPr>
                        <a:t>RFID tags have been used to identify the presence of emergency vehicles and the inductive loop method is used to count vehicles.</a:t>
                      </a:r>
                      <a:endParaRPr sz="1200" dirty="0">
                        <a:latin typeface="Times New Roman" panose="02020603050405020304" pitchFamily="18" charset="0"/>
                        <a:cs typeface="Times New Roman" panose="02020603050405020304" pitchFamily="18" charset="0"/>
                      </a:endParaRPr>
                    </a:p>
                  </a:txBody>
                  <a:tcPr marL="91450" marR="91450" marT="34300" marB="34300"/>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6A13-35C4-D8DD-3415-1D426CE8C06E}"/>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Summary of Literature</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A4EC2A1-1782-CD13-9F0D-24214EB6DE5D}"/>
              </a:ext>
            </a:extLst>
          </p:cNvPr>
          <p:cNvSpPr>
            <a:spLocks noGrp="1"/>
          </p:cNvSpPr>
          <p:nvPr>
            <p:ph type="body" idx="1"/>
          </p:nvPr>
        </p:nvSpPr>
        <p:spPr/>
        <p:txBody>
          <a:bodyPr>
            <a:normAutofit/>
          </a:bodyPr>
          <a:lstStyle/>
          <a:p>
            <a:pPr marL="0" marR="0" indent="0" algn="just" rtl="0" fontAlgn="t">
              <a:spcBef>
                <a:spcPts val="0"/>
              </a:spcBef>
              <a:spcAft>
                <a:spcPts val="0"/>
              </a:spcAft>
            </a:pPr>
            <a:r>
              <a:rPr lang="en-GB" sz="18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“Automatic Traffic Monitoring System Using Lane Centre Edges” by</a:t>
            </a:r>
            <a:r>
              <a:rPr lang="en-IN" sz="1800" dirty="0">
                <a:latin typeface="Times New Roman" panose="02020603050405020304" pitchFamily="18" charset="0"/>
                <a:cs typeface="Times New Roman" panose="02020603050405020304" pitchFamily="18" charset="0"/>
              </a:rPr>
              <a:t> </a:t>
            </a:r>
            <a:r>
              <a:rPr lang="it-IT" sz="1800" b="0" i="0" u="none" strike="noStrike" spc="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Nellore K., Melingi S.B </a:t>
            </a:r>
          </a:p>
          <a:p>
            <a:pPr marL="0" marR="0" indent="0" algn="just" rtl="0" fontAlgn="t">
              <a:spcBef>
                <a:spcPts val="0"/>
              </a:spcBef>
              <a:spcAft>
                <a:spcPts val="0"/>
              </a:spcAft>
              <a:buNone/>
            </a:pPr>
            <a:r>
              <a:rPr lang="it-IT"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Drawback - T</a:t>
            </a:r>
            <a:r>
              <a:rPr lang="en-US" sz="180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 installation and maintaining a camera-based system may be difficult, making it impractical for widespread use and it may result in inaccurate traffic measurements.</a:t>
            </a:r>
          </a:p>
          <a:p>
            <a:pPr marL="0" marR="0" indent="0" algn="just" rtl="0" fontAlgn="t">
              <a:spcBef>
                <a:spcPts val="0"/>
              </a:spcBef>
              <a:spcAft>
                <a:spcPts val="0"/>
              </a:spcAft>
              <a:buNone/>
            </a:pPr>
            <a:endPar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rtl="0" fontAlgn="t">
              <a:spcBef>
                <a:spcPts val="0"/>
              </a:spcBef>
              <a:spcAft>
                <a:spcPts val="0"/>
              </a:spcAft>
            </a:pPr>
            <a:r>
              <a:rPr lang="en-GB" sz="1800" i="0" u="none" strike="noStrik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GPS based traffic light pre-emption control system for emergency vehicles” by </a:t>
            </a:r>
            <a:r>
              <a:rPr lang="en-GB" sz="1800" i="0" u="none" strike="noStrik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Abubakr</a:t>
            </a:r>
            <a:r>
              <a:rPr lang="en-GB" sz="1800" i="0" u="none" strike="noStrik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S.E, </a:t>
            </a:r>
            <a:r>
              <a:rPr lang="en-GB" sz="1800" i="0" u="none" strike="noStrik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Halla</a:t>
            </a:r>
            <a:r>
              <a:rPr lang="en-GB" sz="1800" i="0" u="none" strike="noStrik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O.A, and Tahani A.A </a:t>
            </a:r>
            <a:endParaRPr lang="en-US" sz="180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rtl="0" fontAlgn="t">
              <a:spcBef>
                <a:spcPts val="0"/>
              </a:spcBef>
              <a:spcAft>
                <a:spcPts val="0"/>
              </a:spcAft>
              <a:buNone/>
            </a:pPr>
            <a:r>
              <a:rPr lang="en-US" sz="180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Drawback - Zigbee has a lower power consumption compared to GPS, which would mean that emergency vehicles would not need to constantly rely on a power source to transmit their location to the traffic lights.</a:t>
            </a:r>
          </a:p>
          <a:p>
            <a:pPr marL="0" marR="0" indent="0" algn="just" rtl="0" fontAlgn="t">
              <a:spcBef>
                <a:spcPts val="0"/>
              </a:spcBef>
              <a:spcAft>
                <a:spcPts val="0"/>
              </a:spcAft>
              <a:buNone/>
            </a:pPr>
            <a:endPar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rtl="0" fontAlgn="t">
              <a:spcBef>
                <a:spcPts val="0"/>
              </a:spcBef>
              <a:spcAft>
                <a:spcPts val="0"/>
              </a:spcAft>
              <a:buNone/>
            </a:pPr>
            <a:endParaRPr lang="en-US" sz="180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rtl="0" fontAlgn="t">
              <a:spcBef>
                <a:spcPts val="0"/>
              </a:spcBef>
              <a:spcAft>
                <a:spcPts val="0"/>
              </a:spcAft>
              <a:buNone/>
            </a:pPr>
            <a:endPar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rtl="0" fontAlgn="t">
              <a:spcBef>
                <a:spcPts val="0"/>
              </a:spcBef>
              <a:spcAft>
                <a:spcPts val="0"/>
              </a:spcAft>
              <a:buNone/>
            </a:pPr>
            <a:endParaRPr lang="en-IN" sz="1800" i="0" u="none" strike="noStrike"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1684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50000"/>
              </a:lnSpc>
              <a:spcBef>
                <a:spcPts val="0"/>
              </a:spcBef>
              <a:spcAft>
                <a:spcPts val="0"/>
              </a:spcAft>
              <a:buClr>
                <a:schemeClr val="dk1"/>
              </a:buClr>
              <a:buSzPts val="4400"/>
              <a:buFont typeface="Times New Roman"/>
              <a:buNone/>
            </a:pPr>
            <a:r>
              <a:rPr lang="en-GB" dirty="0">
                <a:latin typeface="Times New Roman"/>
                <a:ea typeface="Times New Roman"/>
                <a:cs typeface="Times New Roman"/>
                <a:sym typeface="Times New Roman"/>
              </a:rPr>
              <a:t>Proposed System</a:t>
            </a:r>
            <a:endParaRPr dirty="0"/>
          </a:p>
        </p:txBody>
      </p:sp>
      <p:sp>
        <p:nvSpPr>
          <p:cNvPr id="175" name="Google Shape;175;p32"/>
          <p:cNvSpPr txBox="1">
            <a:spLocks noGrp="1"/>
          </p:cNvSpPr>
          <p:nvPr>
            <p:ph type="body" idx="1"/>
          </p:nvPr>
        </p:nvSpPr>
        <p:spPr>
          <a:xfrm>
            <a:off x="457200" y="1063228"/>
            <a:ext cx="8229600" cy="3703844"/>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000"/>
              <a:buChar char="•"/>
            </a:pPr>
            <a:r>
              <a:rPr lang="en-US" sz="1800" dirty="0">
                <a:latin typeface="Times New Roman" panose="02020603050405020304" pitchFamily="18" charset="0"/>
                <a:ea typeface="Times New Roman"/>
                <a:cs typeface="Times New Roman" panose="02020603050405020304" pitchFamily="18" charset="0"/>
                <a:sym typeface="Times New Roman"/>
              </a:rPr>
              <a:t>The system utilizes RFID tags on emergency vehicles and RSSI receivers on traffic lights and the other Vehicles. When an emergency vehicle approaches, the RFID tag sends a signal to the RSSI receiver, which triggers a green light for the vehicle. This system helps emergency vehicles navigate through the traffic quickly and efficiently. </a:t>
            </a:r>
          </a:p>
          <a:p>
            <a:pPr marL="342900" lvl="0" indent="-342900" algn="just" rtl="0">
              <a:spcBef>
                <a:spcPts val="0"/>
              </a:spcBef>
              <a:spcAft>
                <a:spcPts val="0"/>
              </a:spcAft>
              <a:buClr>
                <a:schemeClr val="dk1"/>
              </a:buClr>
              <a:buSzPts val="2000"/>
              <a:buChar char="•"/>
            </a:pPr>
            <a:r>
              <a:rPr lang="en-US" sz="1800" dirty="0">
                <a:latin typeface="Times New Roman" panose="02020603050405020304" pitchFamily="18" charset="0"/>
                <a:ea typeface="Times New Roman"/>
                <a:cs typeface="Times New Roman" panose="02020603050405020304" pitchFamily="18" charset="0"/>
                <a:sym typeface="Times New Roman"/>
              </a:rPr>
              <a:t>However, it does not address the issue of congestion caused by other vehicles on the road. To address this issue, the proposed system also utilizes vehicle-to-vehicle communication. In this system, each vehicle is equipped with a device that communicates with other vehicles on the road. </a:t>
            </a:r>
          </a:p>
          <a:p>
            <a:pPr marL="342900" lvl="0" indent="-342900" algn="just" rtl="0">
              <a:spcBef>
                <a:spcPts val="0"/>
              </a:spcBef>
              <a:spcAft>
                <a:spcPts val="0"/>
              </a:spcAft>
              <a:buClr>
                <a:schemeClr val="dk1"/>
              </a:buClr>
              <a:buSzPts val="2000"/>
              <a:buChar char="•"/>
            </a:pPr>
            <a:r>
              <a:rPr lang="en-US" sz="1800" dirty="0">
                <a:latin typeface="Times New Roman" panose="02020603050405020304" pitchFamily="18" charset="0"/>
                <a:ea typeface="Times New Roman"/>
                <a:cs typeface="Times New Roman" panose="02020603050405020304" pitchFamily="18" charset="0"/>
                <a:sym typeface="Times New Roman"/>
              </a:rPr>
              <a:t>When an emergency vehicle approaches, it sends a signal to other vehicles, requesting them to move to the side of the road. The system also allows the emergency vehicle to control the speed of other vehicles, ensuring that they do not obstruct the path of the emergency vehicle.</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GB" sz="4000" dirty="0">
                <a:latin typeface="Times New Roman"/>
                <a:ea typeface="Times New Roman"/>
                <a:cs typeface="Times New Roman"/>
                <a:sym typeface="Times New Roman"/>
              </a:rPr>
              <a:t>Block Diagram</a:t>
            </a:r>
            <a:endParaRPr sz="4000" dirty="0"/>
          </a:p>
        </p:txBody>
      </p:sp>
      <p:pic>
        <p:nvPicPr>
          <p:cNvPr id="181" name="Google Shape;181;p33" descr="0.png"/>
          <p:cNvPicPr preferRelativeResize="0">
            <a:picLocks noGrp="1"/>
          </p:cNvPicPr>
          <p:nvPr>
            <p:ph type="body" idx="1"/>
          </p:nvPr>
        </p:nvPicPr>
        <p:blipFill rotWithShape="1">
          <a:blip r:embed="rId3">
            <a:alphaModFix/>
          </a:blip>
          <a:srcRect/>
          <a:stretch/>
        </p:blipFill>
        <p:spPr>
          <a:xfrm>
            <a:off x="1467853" y="1314450"/>
            <a:ext cx="6673515" cy="33718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1173</TotalTime>
  <Words>1868</Words>
  <Application>Microsoft Office PowerPoint</Application>
  <PresentationFormat>On-screen Show (16:9)</PresentationFormat>
  <Paragraphs>169</Paragraphs>
  <Slides>21</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Arial</vt:lpstr>
      <vt:lpstr>Calibri</vt:lpstr>
      <vt:lpstr>Times New Roman</vt:lpstr>
      <vt:lpstr>Simple Light</vt:lpstr>
      <vt:lpstr>Office Theme</vt:lpstr>
      <vt:lpstr>SMART TRAFFIC CLEARANCE AND SIGNAL CONTROL SYSTEM USING RSSI AND RFID</vt:lpstr>
      <vt:lpstr>Outline</vt:lpstr>
      <vt:lpstr>Motivation </vt:lpstr>
      <vt:lpstr>Objectives</vt:lpstr>
      <vt:lpstr>Literature Survey</vt:lpstr>
      <vt:lpstr> Literature Survey </vt:lpstr>
      <vt:lpstr>Summary of Literature</vt:lpstr>
      <vt:lpstr>Proposed System</vt:lpstr>
      <vt:lpstr>Block Diagram</vt:lpstr>
      <vt:lpstr>Block Diagram (Contd..)</vt:lpstr>
      <vt:lpstr>Hardware/Software Requirements </vt:lpstr>
      <vt:lpstr>V2V Communication Using RSSI</vt:lpstr>
      <vt:lpstr>APR Intimation</vt:lpstr>
      <vt:lpstr>ZIGBEE TRANSMITTING DATA</vt:lpstr>
      <vt:lpstr>Novelty in Proposed System</vt:lpstr>
      <vt:lpstr>Advantages</vt:lpstr>
      <vt:lpstr>Results and Discussion</vt:lpstr>
      <vt:lpstr>Results and Discussion (Contd..)</vt:lpstr>
      <vt:lpstr>Results and Discussion (Contd..) </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EMERGENCY VEHICLE-CENTERED  MULTI-INTERSECTION TRAFFIC CONTROL</dc:title>
  <dc:creator>Hari prasad</dc:creator>
  <cp:lastModifiedBy>Hari prasad</cp:lastModifiedBy>
  <cp:revision>11</cp:revision>
  <dcterms:modified xsi:type="dcterms:W3CDTF">2023-04-10T12:21:31Z</dcterms:modified>
</cp:coreProperties>
</file>