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19"/>
  </p:notesMasterIdLst>
  <p:sldIdLst>
    <p:sldId id="270" r:id="rId2"/>
    <p:sldId id="256" r:id="rId3"/>
    <p:sldId id="258" r:id="rId4"/>
    <p:sldId id="266" r:id="rId5"/>
    <p:sldId id="257" r:id="rId6"/>
    <p:sldId id="259" r:id="rId7"/>
    <p:sldId id="267" r:id="rId8"/>
    <p:sldId id="261" r:id="rId9"/>
    <p:sldId id="264" r:id="rId10"/>
    <p:sldId id="263" r:id="rId11"/>
    <p:sldId id="273" r:id="rId12"/>
    <p:sldId id="265" r:id="rId13"/>
    <p:sldId id="271" r:id="rId14"/>
    <p:sldId id="269" r:id="rId15"/>
    <p:sldId id="262" r:id="rId16"/>
    <p:sldId id="260"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DC2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78" d="100"/>
          <a:sy n="78" d="100"/>
        </p:scale>
        <p:origin x="103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FFF71C-44AC-4CFC-8596-5C6CB3DB1FA1}" type="datetimeFigureOut">
              <a:rPr lang="en-IN" smtClean="0"/>
              <a:t>03-09-2025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B319F4-FC45-44E8-A7E1-8BEFA1EC2A4B}" type="slidenum">
              <a:rPr lang="en-IN" smtClean="0"/>
              <a:t>‹#›</a:t>
            </a:fld>
            <a:endParaRPr lang="en-IN"/>
          </a:p>
        </p:txBody>
      </p:sp>
    </p:spTree>
    <p:extLst>
      <p:ext uri="{BB962C8B-B14F-4D97-AF65-F5344CB8AC3E}">
        <p14:creationId xmlns:p14="http://schemas.microsoft.com/office/powerpoint/2010/main" val="32595529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B319F4-FC45-44E8-A7E1-8BEFA1EC2A4B}" type="slidenum">
              <a:rPr lang="en-IN" smtClean="0"/>
              <a:t>1</a:t>
            </a:fld>
            <a:endParaRPr lang="en-IN"/>
          </a:p>
        </p:txBody>
      </p:sp>
    </p:spTree>
    <p:extLst>
      <p:ext uri="{BB962C8B-B14F-4D97-AF65-F5344CB8AC3E}">
        <p14:creationId xmlns:p14="http://schemas.microsoft.com/office/powerpoint/2010/main" val="12338446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B319F4-FC45-44E8-A7E1-8BEFA1EC2A4B}" type="slidenum">
              <a:rPr lang="en-IN" smtClean="0"/>
              <a:t>5</a:t>
            </a:fld>
            <a:endParaRPr lang="en-IN"/>
          </a:p>
        </p:txBody>
      </p:sp>
    </p:spTree>
    <p:extLst>
      <p:ext uri="{BB962C8B-B14F-4D97-AF65-F5344CB8AC3E}">
        <p14:creationId xmlns:p14="http://schemas.microsoft.com/office/powerpoint/2010/main" val="40374994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B319F4-FC45-44E8-A7E1-8BEFA1EC2A4B}" type="slidenum">
              <a:rPr lang="en-IN" smtClean="0"/>
              <a:t>6</a:t>
            </a:fld>
            <a:endParaRPr lang="en-IN"/>
          </a:p>
        </p:txBody>
      </p:sp>
    </p:spTree>
    <p:extLst>
      <p:ext uri="{BB962C8B-B14F-4D97-AF65-F5344CB8AC3E}">
        <p14:creationId xmlns:p14="http://schemas.microsoft.com/office/powerpoint/2010/main" val="5272722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DB319F4-FC45-44E8-A7E1-8BEFA1EC2A4B}" type="slidenum">
              <a:rPr lang="en-IN" smtClean="0"/>
              <a:t>9</a:t>
            </a:fld>
            <a:endParaRPr lang="en-IN"/>
          </a:p>
        </p:txBody>
      </p:sp>
    </p:spTree>
    <p:extLst>
      <p:ext uri="{BB962C8B-B14F-4D97-AF65-F5344CB8AC3E}">
        <p14:creationId xmlns:p14="http://schemas.microsoft.com/office/powerpoint/2010/main" val="535055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6F149-AF4D-8874-5BDB-574C54C57AA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48F7F5F-C953-D5D1-0848-04035FEC10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39C8610-BB29-967D-8DB0-F48BD405C218}"/>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5" name="Footer Placeholder 4">
            <a:extLst>
              <a:ext uri="{FF2B5EF4-FFF2-40B4-BE49-F238E27FC236}">
                <a16:creationId xmlns:a16="http://schemas.microsoft.com/office/drawing/2014/main" id="{9F017328-0AD6-0B06-459F-4DBA7F002CE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8EF17A-E618-A0D9-5EA5-3BB7CF22F1C2}"/>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768940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562F7-1608-F7B3-8A12-D395C4F2720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F0FBB1F-DD86-54FE-D1FC-0E4D0D08D3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AA2A09-533D-505D-6217-78A74D84337D}"/>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5" name="Footer Placeholder 4">
            <a:extLst>
              <a:ext uri="{FF2B5EF4-FFF2-40B4-BE49-F238E27FC236}">
                <a16:creationId xmlns:a16="http://schemas.microsoft.com/office/drawing/2014/main" id="{D576E2E8-974F-B5D4-1301-9A66116882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1275320-A52F-455E-4E05-F530CB4031C7}"/>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14980966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1887FD-A423-1E01-2C4E-DF374AEFC8C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6A4E16B-E3AD-A1B3-C21E-941E3FF6636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FA5634B-C677-C0E1-2DF8-A5A19E006B1F}"/>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5" name="Footer Placeholder 4">
            <a:extLst>
              <a:ext uri="{FF2B5EF4-FFF2-40B4-BE49-F238E27FC236}">
                <a16:creationId xmlns:a16="http://schemas.microsoft.com/office/drawing/2014/main" id="{11FBB7EC-AEA2-0DE9-6E98-B6E9E5713A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317152A-0F02-1C64-F081-1931441801AE}"/>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36265376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119C6-A680-FD02-68FC-FE2CF3BCE45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A94234A-49AA-B0CA-1D50-636049D31DA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6CC1520-0BB1-2E1F-BCA3-22189A1D4AAF}"/>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5" name="Footer Placeholder 4">
            <a:extLst>
              <a:ext uri="{FF2B5EF4-FFF2-40B4-BE49-F238E27FC236}">
                <a16:creationId xmlns:a16="http://schemas.microsoft.com/office/drawing/2014/main" id="{87C6533E-C3E1-F2D6-BF11-F3716B0647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F9DC1D5-94E9-F6F5-4EAD-DB2DC73D46FA}"/>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1143065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91582-67D2-D3F8-843F-5495EAAF58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8483AF6-5E31-A5D9-78B8-49A830D2B3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285EE0-BA8B-2A58-A02B-BBF2F8AF0D5C}"/>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5" name="Footer Placeholder 4">
            <a:extLst>
              <a:ext uri="{FF2B5EF4-FFF2-40B4-BE49-F238E27FC236}">
                <a16:creationId xmlns:a16="http://schemas.microsoft.com/office/drawing/2014/main" id="{169945D3-013F-1423-9562-EA6173FEFAE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625513-8580-80E3-D397-A7A62F1BC4F1}"/>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3772446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1A733-ECC0-9C11-E350-F3F80CF54AE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E922ACC-85AC-7D48-C9C9-587D121253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5C8030F-DB0F-6027-6E9E-88CABCB51ED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958B871D-9EA2-6554-7FF5-64C9D053E821}"/>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6" name="Footer Placeholder 5">
            <a:extLst>
              <a:ext uri="{FF2B5EF4-FFF2-40B4-BE49-F238E27FC236}">
                <a16:creationId xmlns:a16="http://schemas.microsoft.com/office/drawing/2014/main" id="{319352C0-14E0-A9C3-FE11-520B0AE285D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F9C9A00-CA4E-4C4F-E548-495919C1C452}"/>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3287768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6B494-D08E-8A1F-7200-E1B9760AA0C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EF7016-2F48-E52D-F66D-B557A0D62C7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2068062-8C8F-4F5F-ABAC-8ECF7861BF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BF1D60-86DC-2FBE-3381-466DA558A52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CA3184C-E1AB-5632-91B0-48C6C6E6C99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81FA5A-BDE0-109C-AA7C-FCC10699A5BE}"/>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8" name="Footer Placeholder 7">
            <a:extLst>
              <a:ext uri="{FF2B5EF4-FFF2-40B4-BE49-F238E27FC236}">
                <a16:creationId xmlns:a16="http://schemas.microsoft.com/office/drawing/2014/main" id="{F79833F8-2CB2-2882-579B-3A46F53228E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84473DC-C537-C501-0542-B4E852F9B36E}"/>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20521951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4CAE0-22C9-F167-E2B2-A605253C3EAA}"/>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9A768B-AA39-AB02-17C7-12F9F2BE3D70}"/>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4" name="Footer Placeholder 3">
            <a:extLst>
              <a:ext uri="{FF2B5EF4-FFF2-40B4-BE49-F238E27FC236}">
                <a16:creationId xmlns:a16="http://schemas.microsoft.com/office/drawing/2014/main" id="{CDBF5A9C-581C-EA37-D692-AD479AFF59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66712303-0F65-C2D3-8C56-FD74C780874B}"/>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13635306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9C6D58-0A1A-B635-8CC3-D17D8D037474}"/>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3" name="Footer Placeholder 2">
            <a:extLst>
              <a:ext uri="{FF2B5EF4-FFF2-40B4-BE49-F238E27FC236}">
                <a16:creationId xmlns:a16="http://schemas.microsoft.com/office/drawing/2014/main" id="{EF52F0F6-C71C-7CB0-C5A7-684D6C3AFEC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1F5E0F7-DA72-45A0-D4F6-08C501A53B2D}"/>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2326634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E6F9D-44A9-E642-4210-FC6D1B04440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E8E374-F171-1F7E-EB0F-C4F4A643A52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61254CF-6241-87E7-A3CB-0BE7B12EF9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74B997C-1FB4-DB84-D4BF-99824033A182}"/>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6" name="Footer Placeholder 5">
            <a:extLst>
              <a:ext uri="{FF2B5EF4-FFF2-40B4-BE49-F238E27FC236}">
                <a16:creationId xmlns:a16="http://schemas.microsoft.com/office/drawing/2014/main" id="{57A8C959-16B6-B885-EBB8-4FF0AA3AEC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C6954F9-EE4E-2830-A2D3-1B021E39B701}"/>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1235909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24BA0F-B732-E358-A50A-1FC3FA0934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AF495C3-AE9F-AA58-F106-914C566BD43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50F407-7FD9-DA72-3569-DF2B1FC274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C0D563-2841-2FC3-E80C-DEB67D6DD127}"/>
              </a:ext>
            </a:extLst>
          </p:cNvPr>
          <p:cNvSpPr>
            <a:spLocks noGrp="1"/>
          </p:cNvSpPr>
          <p:nvPr>
            <p:ph type="dt" sz="half" idx="10"/>
          </p:nvPr>
        </p:nvSpPr>
        <p:spPr/>
        <p:txBody>
          <a:bodyPr/>
          <a:lstStyle/>
          <a:p>
            <a:fld id="{843BB2E7-30D7-4200-AC7A-B41EDE8BB0F4}" type="datetimeFigureOut">
              <a:rPr lang="en-IN" smtClean="0"/>
              <a:t>03-09-2025</a:t>
            </a:fld>
            <a:endParaRPr lang="en-IN"/>
          </a:p>
        </p:txBody>
      </p:sp>
      <p:sp>
        <p:nvSpPr>
          <p:cNvPr id="6" name="Footer Placeholder 5">
            <a:extLst>
              <a:ext uri="{FF2B5EF4-FFF2-40B4-BE49-F238E27FC236}">
                <a16:creationId xmlns:a16="http://schemas.microsoft.com/office/drawing/2014/main" id="{E703914E-FCD4-D0D1-AA1D-8FF4331F46A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3EB561-7499-5853-ACD0-DF0AEE62FF26}"/>
              </a:ext>
            </a:extLst>
          </p:cNvPr>
          <p:cNvSpPr>
            <a:spLocks noGrp="1"/>
          </p:cNvSpPr>
          <p:nvPr>
            <p:ph type="sldNum" sz="quarter" idx="12"/>
          </p:nvPr>
        </p:nvSpPr>
        <p:spPr/>
        <p:txBody>
          <a:bodyPr/>
          <a:lstStyle/>
          <a:p>
            <a:fld id="{B40E84E3-1441-4E56-B0F4-E38ACE0EF614}" type="slidenum">
              <a:rPr lang="en-IN" smtClean="0"/>
              <a:t>‹#›</a:t>
            </a:fld>
            <a:endParaRPr lang="en-IN"/>
          </a:p>
        </p:txBody>
      </p:sp>
    </p:spTree>
    <p:extLst>
      <p:ext uri="{BB962C8B-B14F-4D97-AF65-F5344CB8AC3E}">
        <p14:creationId xmlns:p14="http://schemas.microsoft.com/office/powerpoint/2010/main" val="41060904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5E93E3-657D-2A4F-8872-D6D90B4DA62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706B8CE-679C-6A5E-250E-5E17089DB25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5C49203-94B8-C5DD-15E6-DB65E094E69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3BB2E7-30D7-4200-AC7A-B41EDE8BB0F4}" type="datetimeFigureOut">
              <a:rPr lang="en-IN" smtClean="0"/>
              <a:t>03-09-2025</a:t>
            </a:fld>
            <a:endParaRPr lang="en-IN"/>
          </a:p>
        </p:txBody>
      </p:sp>
      <p:sp>
        <p:nvSpPr>
          <p:cNvPr id="5" name="Footer Placeholder 4">
            <a:extLst>
              <a:ext uri="{FF2B5EF4-FFF2-40B4-BE49-F238E27FC236}">
                <a16:creationId xmlns:a16="http://schemas.microsoft.com/office/drawing/2014/main" id="{656CD267-A3C6-1FD9-6DAD-80F2185DCF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9B2860-137B-2AC1-7827-AD54C65F5FC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0E84E3-1441-4E56-B0F4-E38ACE0EF614}" type="slidenum">
              <a:rPr lang="en-IN" smtClean="0"/>
              <a:t>‹#›</a:t>
            </a:fld>
            <a:endParaRPr lang="en-IN"/>
          </a:p>
        </p:txBody>
      </p:sp>
    </p:spTree>
    <p:extLst>
      <p:ext uri="{BB962C8B-B14F-4D97-AF65-F5344CB8AC3E}">
        <p14:creationId xmlns:p14="http://schemas.microsoft.com/office/powerpoint/2010/main" val="2222541975"/>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file:///E:\RESUME%20MEE.pdf" TargetMode="External"/><Relationship Id="rId2" Type="http://schemas.openxmlformats.org/officeDocument/2006/relationships/hyperlink" Target="https://youtu.be/WNezQ0maD9I?si=IbAerBdy4qV7r_Uu"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0F218-3487-6189-41ED-18A2663253BE}"/>
              </a:ext>
            </a:extLst>
          </p:cNvPr>
          <p:cNvSpPr>
            <a:spLocks noGrp="1"/>
          </p:cNvSpPr>
          <p:nvPr>
            <p:ph type="title"/>
          </p:nvPr>
        </p:nvSpPr>
        <p:spPr>
          <a:xfrm>
            <a:off x="1526949" y="1132177"/>
            <a:ext cx="9374075" cy="539307"/>
          </a:xfrm>
        </p:spPr>
        <p:txBody>
          <a:bodyPr>
            <a:normAutofit fontScale="90000"/>
          </a:bodyPr>
          <a:lstStyle/>
          <a:p>
            <a:r>
              <a:rPr lang="en-IN" sz="2800" b="1" dirty="0">
                <a:latin typeface="Times New Roman" panose="02020603050405020304" pitchFamily="18" charset="0"/>
                <a:cs typeface="Times New Roman" panose="02020603050405020304" pitchFamily="18" charset="0"/>
              </a:rPr>
              <a:t>M. KUMARASAMY COLLEAGE OF ENGINEERING KARUR </a:t>
            </a:r>
          </a:p>
        </p:txBody>
      </p:sp>
      <p:sp>
        <p:nvSpPr>
          <p:cNvPr id="3" name="Content Placeholder 2">
            <a:extLst>
              <a:ext uri="{FF2B5EF4-FFF2-40B4-BE49-F238E27FC236}">
                <a16:creationId xmlns:a16="http://schemas.microsoft.com/office/drawing/2014/main" id="{745DCCAC-38F1-8DBD-85A0-1C306EFB9C1D}"/>
              </a:ext>
            </a:extLst>
          </p:cNvPr>
          <p:cNvSpPr>
            <a:spLocks noGrp="1"/>
          </p:cNvSpPr>
          <p:nvPr>
            <p:ph idx="1"/>
          </p:nvPr>
        </p:nvSpPr>
        <p:spPr>
          <a:xfrm>
            <a:off x="2402018" y="1800901"/>
            <a:ext cx="7623933" cy="1170038"/>
          </a:xfrm>
        </p:spPr>
        <p:txBody>
          <a:bodyPr>
            <a:normAutofit/>
          </a:bodyPr>
          <a:lstStyle/>
          <a:p>
            <a:pPr marL="0" indent="0" algn="ctr">
              <a:buNone/>
            </a:pPr>
            <a:r>
              <a:rPr lang="en-IN" sz="2800" dirty="0">
                <a:latin typeface="Times New Roman" panose="02020603050405020304" pitchFamily="18" charset="0"/>
                <a:cs typeface="Times New Roman" panose="02020603050405020304" pitchFamily="18" charset="0"/>
              </a:rPr>
              <a:t>MICROCONTROLLER INTERFACING </a:t>
            </a:r>
          </a:p>
          <a:p>
            <a:pPr marL="0" indent="0" algn="ctr">
              <a:buNone/>
            </a:pPr>
            <a:r>
              <a:rPr lang="en-IN" sz="2800" dirty="0">
                <a:latin typeface="Times New Roman" panose="02020603050405020304" pitchFamily="18" charset="0"/>
                <a:cs typeface="Times New Roman" panose="02020603050405020304" pitchFamily="18" charset="0"/>
              </a:rPr>
              <a:t>END SEMESTER PROJECT REVIEW </a:t>
            </a:r>
          </a:p>
        </p:txBody>
      </p:sp>
      <p:sp>
        <p:nvSpPr>
          <p:cNvPr id="5" name="TextBox 4">
            <a:extLst>
              <a:ext uri="{FF2B5EF4-FFF2-40B4-BE49-F238E27FC236}">
                <a16:creationId xmlns:a16="http://schemas.microsoft.com/office/drawing/2014/main" id="{F83A66EA-095C-695A-D372-36153C39BE12}"/>
              </a:ext>
            </a:extLst>
          </p:cNvPr>
          <p:cNvSpPr txBox="1"/>
          <p:nvPr/>
        </p:nvSpPr>
        <p:spPr>
          <a:xfrm>
            <a:off x="621888" y="670512"/>
            <a:ext cx="11184195" cy="461665"/>
          </a:xfrm>
          <a:prstGeom prst="rect">
            <a:avLst/>
          </a:prstGeom>
          <a:noFill/>
        </p:spPr>
        <p:txBody>
          <a:bodyPr wrap="square">
            <a:spAutoFit/>
          </a:bodyPr>
          <a:lstStyle/>
          <a:p>
            <a:pPr algn="ctr"/>
            <a:r>
              <a:rPr lang="en-IN" sz="2400" b="1" dirty="0">
                <a:latin typeface="Times New Roman" panose="02020603050405020304" pitchFamily="18" charset="0"/>
                <a:cs typeface="Times New Roman" panose="02020603050405020304" pitchFamily="18" charset="0"/>
              </a:rPr>
              <a:t>DEPARTMENT OF ELECTRONIC AND COMMUNICATION ENGINEERING  </a:t>
            </a:r>
          </a:p>
        </p:txBody>
      </p:sp>
      <p:pic>
        <p:nvPicPr>
          <p:cNvPr id="6" name="Picture 5">
            <a:extLst>
              <a:ext uri="{FF2B5EF4-FFF2-40B4-BE49-F238E27FC236}">
                <a16:creationId xmlns:a16="http://schemas.microsoft.com/office/drawing/2014/main" id="{7EB59ECB-08BE-959F-BF68-99193D42019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7059" y="1788"/>
            <a:ext cx="1965960" cy="756285"/>
          </a:xfrm>
          <a:prstGeom prst="rect">
            <a:avLst/>
          </a:prstGeom>
          <a:noFill/>
          <a:ln>
            <a:noFill/>
          </a:ln>
        </p:spPr>
      </p:pic>
      <p:pic>
        <p:nvPicPr>
          <p:cNvPr id="7" name="Picture 6">
            <a:extLst>
              <a:ext uri="{FF2B5EF4-FFF2-40B4-BE49-F238E27FC236}">
                <a16:creationId xmlns:a16="http://schemas.microsoft.com/office/drawing/2014/main" id="{B8DB4264-EB8E-8B0E-B3EF-F4AF6AD4B4D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1324999" y="166038"/>
            <a:ext cx="633730" cy="383540"/>
          </a:xfrm>
          <a:prstGeom prst="rect">
            <a:avLst/>
          </a:prstGeom>
          <a:noFill/>
          <a:ln>
            <a:noFill/>
          </a:ln>
        </p:spPr>
      </p:pic>
      <p:sp>
        <p:nvSpPr>
          <p:cNvPr id="9" name="TextBox 8">
            <a:extLst>
              <a:ext uri="{FF2B5EF4-FFF2-40B4-BE49-F238E27FC236}">
                <a16:creationId xmlns:a16="http://schemas.microsoft.com/office/drawing/2014/main" id="{8F58F57B-5485-C091-4794-B2F0B6274FFB}"/>
              </a:ext>
            </a:extLst>
          </p:cNvPr>
          <p:cNvSpPr txBox="1"/>
          <p:nvPr/>
        </p:nvSpPr>
        <p:spPr>
          <a:xfrm>
            <a:off x="7973962" y="4949889"/>
            <a:ext cx="6096000" cy="873572"/>
          </a:xfrm>
          <a:prstGeom prst="rect">
            <a:avLst/>
          </a:prstGeom>
          <a:noFill/>
        </p:spPr>
        <p:txBody>
          <a:bodyPr wrap="square">
            <a:spAutoFit/>
          </a:bodyPr>
          <a:lstStyle/>
          <a:p>
            <a:pPr>
              <a:lnSpc>
                <a:spcPct val="150000"/>
              </a:lnSpc>
            </a:pPr>
            <a:r>
              <a:rPr lang="en-IN" b="1" dirty="0">
                <a:latin typeface="Times New Roman" panose="02020603050405020304" pitchFamily="18" charset="0"/>
                <a:cs typeface="Times New Roman" panose="02020603050405020304" pitchFamily="18" charset="0"/>
              </a:rPr>
              <a:t> PREPARED BY :</a:t>
            </a:r>
          </a:p>
          <a:p>
            <a:pPr>
              <a:lnSpc>
                <a:spcPct val="150000"/>
              </a:lnSpc>
            </a:pPr>
            <a:r>
              <a:rPr lang="en-IN">
                <a:latin typeface="Times New Roman" panose="02020603050405020304" pitchFamily="18" charset="0"/>
                <a:cs typeface="Times New Roman" panose="02020603050405020304" pitchFamily="18" charset="0"/>
              </a:rPr>
              <a:t>HARI PRASATH R</a:t>
            </a:r>
            <a:endParaRPr lang="en-IN" dirty="0">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FE1468F5-C90A-AD9A-9370-55B35DE44C51}"/>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FDD61506-694E-5696-3898-1B92DEEC2AEF}"/>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741249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75448-B168-6B8F-56EC-F51FA07630CC}"/>
              </a:ext>
            </a:extLst>
          </p:cNvPr>
          <p:cNvSpPr>
            <a:spLocks noGrp="1"/>
          </p:cNvSpPr>
          <p:nvPr>
            <p:ph type="title"/>
          </p:nvPr>
        </p:nvSpPr>
        <p:spPr>
          <a:xfrm>
            <a:off x="494071" y="-146153"/>
            <a:ext cx="10515600" cy="1325563"/>
          </a:xfrm>
        </p:spPr>
        <p:txBody>
          <a:bodyPr/>
          <a:lstStyle/>
          <a:p>
            <a:r>
              <a:rPr lang="en-US" altLang="en-GB" b="1" dirty="0">
                <a:latin typeface="Times New Roman" panose="02020603050405020304" pitchFamily="18" charset="0"/>
                <a:cs typeface="Times New Roman" panose="02020603050405020304" pitchFamily="18" charset="0"/>
              </a:rPr>
              <a:t>MIND MAP</a:t>
            </a:r>
            <a:endParaRPr lang="en-IN" dirty="0"/>
          </a:p>
        </p:txBody>
      </p:sp>
      <p:pic>
        <p:nvPicPr>
          <p:cNvPr id="5" name="Content Placeholder 4">
            <a:extLst>
              <a:ext uri="{FF2B5EF4-FFF2-40B4-BE49-F238E27FC236}">
                <a16:creationId xmlns:a16="http://schemas.microsoft.com/office/drawing/2014/main" id="{08B0ADD1-E722-7443-9D9D-1665D3E810A0}"/>
              </a:ext>
            </a:extLst>
          </p:cNvPr>
          <p:cNvPicPr>
            <a:picLocks noGrp="1" noChangeAspect="1"/>
          </p:cNvPicPr>
          <p:nvPr>
            <p:ph idx="1"/>
          </p:nvPr>
        </p:nvPicPr>
        <p:blipFill>
          <a:blip r:embed="rId2"/>
          <a:stretch>
            <a:fillRect/>
          </a:stretch>
        </p:blipFill>
        <p:spPr>
          <a:xfrm>
            <a:off x="1327355" y="1179410"/>
            <a:ext cx="10156723" cy="5124890"/>
          </a:xfrm>
        </p:spPr>
      </p:pic>
      <p:sp>
        <p:nvSpPr>
          <p:cNvPr id="7" name="Rectangle 6">
            <a:extLst>
              <a:ext uri="{FF2B5EF4-FFF2-40B4-BE49-F238E27FC236}">
                <a16:creationId xmlns:a16="http://schemas.microsoft.com/office/drawing/2014/main" id="{88E262C4-B11D-F033-6467-BDCACF05209C}"/>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54DF1D23-6CB5-8A7D-9561-2E73997E808C}"/>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44688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147BBE-9508-75D1-C1BA-422F97BD8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ADAAA9-A79B-CEBA-1FC8-EDF83DEC95BD}"/>
              </a:ext>
            </a:extLst>
          </p:cNvPr>
          <p:cNvSpPr>
            <a:spLocks noGrp="1"/>
          </p:cNvSpPr>
          <p:nvPr>
            <p:ph type="title"/>
          </p:nvPr>
        </p:nvSpPr>
        <p:spPr>
          <a:xfrm>
            <a:off x="494071" y="-146153"/>
            <a:ext cx="10515600" cy="1325563"/>
          </a:xfrm>
        </p:spPr>
        <p:txBody>
          <a:bodyPr/>
          <a:lstStyle/>
          <a:p>
            <a:r>
              <a:rPr lang="en-US" b="1" dirty="0">
                <a:latin typeface="Times New Roman" panose="02020603050405020304" pitchFamily="18" charset="0"/>
                <a:cs typeface="Times New Roman" panose="02020603050405020304" pitchFamily="18" charset="0"/>
              </a:rPr>
              <a:t>CIRCUIT DIAGRAM</a:t>
            </a:r>
            <a:endParaRPr lang="en-IN" dirty="0"/>
          </a:p>
        </p:txBody>
      </p:sp>
      <p:sp>
        <p:nvSpPr>
          <p:cNvPr id="7" name="Rectangle 6">
            <a:extLst>
              <a:ext uri="{FF2B5EF4-FFF2-40B4-BE49-F238E27FC236}">
                <a16:creationId xmlns:a16="http://schemas.microsoft.com/office/drawing/2014/main" id="{4847CDA5-238D-4C96-6E4C-F1C7E79EBB8A}"/>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30AF9C63-E9FD-0B2C-8A34-47815A55B497}"/>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283FE088-2F1C-50B0-9009-135610E57DA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60872" y="981874"/>
            <a:ext cx="8654844" cy="5308136"/>
          </a:xfrm>
          <a:prstGeom prst="rect">
            <a:avLst/>
          </a:prstGeom>
        </p:spPr>
      </p:pic>
    </p:spTree>
    <p:extLst>
      <p:ext uri="{BB962C8B-B14F-4D97-AF65-F5344CB8AC3E}">
        <p14:creationId xmlns:p14="http://schemas.microsoft.com/office/powerpoint/2010/main" val="3316841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E41C7-1E00-3CD2-D10E-C5C0E1D0D37A}"/>
              </a:ext>
            </a:extLst>
          </p:cNvPr>
          <p:cNvSpPr>
            <a:spLocks noGrp="1"/>
          </p:cNvSpPr>
          <p:nvPr>
            <p:ph type="title"/>
          </p:nvPr>
        </p:nvSpPr>
        <p:spPr/>
        <p:txBody>
          <a:bodyPr/>
          <a:lstStyle/>
          <a:p>
            <a:r>
              <a:rPr lang="en-US" sz="3600" b="1" dirty="0">
                <a:latin typeface="Times New Roman" panose="02020603050405020304" pitchFamily="18" charset="0"/>
                <a:cs typeface="Times New Roman" panose="02020603050405020304" pitchFamily="18" charset="0"/>
              </a:rPr>
              <a:t>FEATURES &amp; ENHANCEMENTS:</a:t>
            </a:r>
            <a:endParaRPr lang="en-IN" dirty="0"/>
          </a:p>
        </p:txBody>
      </p:sp>
      <p:sp>
        <p:nvSpPr>
          <p:cNvPr id="3" name="Content Placeholder 2">
            <a:extLst>
              <a:ext uri="{FF2B5EF4-FFF2-40B4-BE49-F238E27FC236}">
                <a16:creationId xmlns:a16="http://schemas.microsoft.com/office/drawing/2014/main" id="{23AF07F9-5AFF-26D6-81EA-FE14BA553EB5}"/>
              </a:ext>
            </a:extLst>
          </p:cNvPr>
          <p:cNvSpPr>
            <a:spLocks noGrp="1"/>
          </p:cNvSpPr>
          <p:nvPr>
            <p:ph idx="1"/>
          </p:nvPr>
        </p:nvSpPr>
        <p:spPr/>
        <p:txBody>
          <a:bodyPr>
            <a:normAutofit/>
          </a:bodyPr>
          <a:lstStyle/>
          <a:p>
            <a:pPr marL="0" indent="0" algn="l" rtl="0" eaLnBrk="1" latinLnBrk="0" hangingPunct="1">
              <a:lnSpc>
                <a:spcPct val="150000"/>
              </a:lnSpc>
              <a:spcBef>
                <a:spcPts val="1000"/>
              </a:spcBef>
              <a:buNone/>
            </a:pPr>
            <a:r>
              <a:rPr lang="en-US" sz="1800" kern="1200" dirty="0">
                <a:solidFill>
                  <a:srgbClr val="000000"/>
                </a:solidFill>
                <a:effectLst/>
                <a:latin typeface="Times New Roman" panose="02020603050405020304" pitchFamily="18" charset="0"/>
                <a:cs typeface="Times New Roman" panose="02020603050405020304" pitchFamily="18" charset="0"/>
              </a:rPr>
              <a:t>✅ Real-time GPS Tracking</a:t>
            </a:r>
            <a:endParaRPr lang="en-IN" sz="18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150000"/>
              </a:lnSpc>
              <a:spcBef>
                <a:spcPts val="1000"/>
              </a:spcBef>
              <a:buNone/>
            </a:pPr>
            <a:r>
              <a:rPr lang="en-US" sz="1800" kern="1200" dirty="0">
                <a:solidFill>
                  <a:srgbClr val="000000"/>
                </a:solidFill>
                <a:effectLst/>
                <a:latin typeface="Times New Roman" panose="02020603050405020304" pitchFamily="18" charset="0"/>
                <a:cs typeface="Times New Roman" panose="02020603050405020304" pitchFamily="18" charset="0"/>
              </a:rPr>
              <a:t>✅ Automatic SMS Alert with Location</a:t>
            </a:r>
            <a:endParaRPr lang="en-IN" sz="18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150000"/>
              </a:lnSpc>
              <a:spcBef>
                <a:spcPts val="1000"/>
              </a:spcBef>
              <a:buNone/>
            </a:pPr>
            <a:r>
              <a:rPr lang="en-US" sz="1800" kern="1200" dirty="0">
                <a:solidFill>
                  <a:srgbClr val="000000"/>
                </a:solidFill>
                <a:effectLst/>
                <a:latin typeface="Times New Roman" panose="02020603050405020304" pitchFamily="18" charset="0"/>
                <a:cs typeface="Times New Roman" panose="02020603050405020304" pitchFamily="18" charset="0"/>
              </a:rPr>
              <a:t>✅ Emergency Call Feature</a:t>
            </a:r>
            <a:endParaRPr lang="en-IN" sz="18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150000"/>
              </a:lnSpc>
              <a:spcBef>
                <a:spcPts val="1000"/>
              </a:spcBef>
              <a:buNone/>
            </a:pPr>
            <a:r>
              <a:rPr lang="en-US" sz="1800" kern="1200" dirty="0">
                <a:solidFill>
                  <a:srgbClr val="000000"/>
                </a:solidFill>
                <a:effectLst/>
                <a:latin typeface="Times New Roman" panose="02020603050405020304" pitchFamily="18" charset="0"/>
                <a:cs typeface="Times New Roman" panose="02020603050405020304" pitchFamily="18" charset="0"/>
              </a:rPr>
              <a:t>✅ Family Contact Easily Changeable</a:t>
            </a:r>
            <a:endParaRPr lang="en-IN" sz="18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150000"/>
              </a:lnSpc>
              <a:spcBef>
                <a:spcPts val="1000"/>
              </a:spcBef>
              <a:buNone/>
            </a:pPr>
            <a:r>
              <a:rPr lang="en-US" sz="1800" kern="1200" dirty="0">
                <a:solidFill>
                  <a:srgbClr val="000000"/>
                </a:solidFill>
                <a:effectLst/>
                <a:latin typeface="Times New Roman" panose="02020603050405020304" pitchFamily="18" charset="0"/>
                <a:cs typeface="Times New Roman" panose="02020603050405020304" pitchFamily="18" charset="0"/>
              </a:rPr>
              <a:t>✅ Buzzer Alert for Awareness</a:t>
            </a:r>
            <a:endParaRPr lang="en-IN" sz="1800" dirty="0">
              <a:effectLst/>
              <a:latin typeface="Times New Roman" panose="02020603050405020304" pitchFamily="18" charset="0"/>
              <a:cs typeface="Times New Roman" panose="02020603050405020304" pitchFamily="18" charset="0"/>
            </a:endParaRPr>
          </a:p>
          <a:p>
            <a:pPr marL="0" indent="0" algn="l" rtl="0" eaLnBrk="1" latinLnBrk="0" hangingPunct="1">
              <a:lnSpc>
                <a:spcPct val="150000"/>
              </a:lnSpc>
              <a:spcBef>
                <a:spcPts val="1000"/>
              </a:spcBef>
              <a:buNone/>
            </a:pPr>
            <a:r>
              <a:rPr lang="en-US" sz="1800" kern="1200" dirty="0">
                <a:solidFill>
                  <a:srgbClr val="000000"/>
                </a:solidFill>
                <a:effectLst/>
                <a:latin typeface="Times New Roman" panose="02020603050405020304" pitchFamily="18" charset="0"/>
                <a:cs typeface="Times New Roman" panose="02020603050405020304" pitchFamily="18" charset="0"/>
              </a:rPr>
              <a:t>✅ Reset Button to Avoid False Alarms</a:t>
            </a:r>
            <a:endParaRPr lang="en-IN" sz="1800" dirty="0">
              <a:effectLst/>
              <a:latin typeface="Times New Roman" panose="02020603050405020304" pitchFamily="18" charset="0"/>
              <a:cs typeface="Times New Roman" panose="02020603050405020304" pitchFamily="18" charset="0"/>
            </a:endParaRPr>
          </a:p>
          <a:p>
            <a:endParaRPr lang="en-IN" sz="18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352B97C-32A4-7DC5-186C-DF8419294D92}"/>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0C1D7DD3-F525-007B-293C-CE477F7F1898}"/>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448460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0CBAA-D87E-CA5E-E72B-DDDA3B9C0A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416FB3-2EC7-B303-9961-77707A951BC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SOLUTION AND RESULT</a:t>
            </a:r>
          </a:p>
        </p:txBody>
      </p:sp>
      <p:pic>
        <p:nvPicPr>
          <p:cNvPr id="6" name="Picture 5">
            <a:extLst>
              <a:ext uri="{FF2B5EF4-FFF2-40B4-BE49-F238E27FC236}">
                <a16:creationId xmlns:a16="http://schemas.microsoft.com/office/drawing/2014/main" id="{A63E2D39-ADE4-0984-C687-CF0F55CE0000}"/>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t="42876" b="-740"/>
          <a:stretch/>
        </p:blipFill>
        <p:spPr bwMode="auto">
          <a:xfrm>
            <a:off x="1225816" y="1876599"/>
            <a:ext cx="3214578" cy="3629466"/>
          </a:xfrm>
          <a:prstGeom prst="rect">
            <a:avLst/>
          </a:prstGeom>
          <a:noFill/>
          <a:ln>
            <a:noFill/>
          </a:ln>
          <a:extLst>
            <a:ext uri="{53640926-AAD7-44D8-BBD7-CCE9431645EC}">
              <a14:shadowObscured xmlns:a14="http://schemas.microsoft.com/office/drawing/2010/main"/>
            </a:ext>
          </a:extLst>
        </p:spPr>
      </p:pic>
      <p:sp>
        <p:nvSpPr>
          <p:cNvPr id="8" name="TextBox 7">
            <a:extLst>
              <a:ext uri="{FF2B5EF4-FFF2-40B4-BE49-F238E27FC236}">
                <a16:creationId xmlns:a16="http://schemas.microsoft.com/office/drawing/2014/main" id="{C54AA241-CFD4-D9A3-F7B5-381A9E7E0BE2}"/>
              </a:ext>
            </a:extLst>
          </p:cNvPr>
          <p:cNvSpPr txBox="1"/>
          <p:nvPr/>
        </p:nvSpPr>
        <p:spPr>
          <a:xfrm>
            <a:off x="1858296" y="5801032"/>
            <a:ext cx="2654710" cy="400110"/>
          </a:xfrm>
          <a:prstGeom prst="rect">
            <a:avLst/>
          </a:prstGeom>
          <a:noFill/>
        </p:spPr>
        <p:txBody>
          <a:bodyPr wrap="square">
            <a:spAutoFit/>
          </a:bodyPr>
          <a:lstStyle/>
          <a:p>
            <a:r>
              <a:rPr lang="en-IN" sz="2000" b="1" dirty="0">
                <a:effectLst/>
                <a:latin typeface="Times New Roman" panose="02020603050405020304" pitchFamily="18" charset="0"/>
                <a:ea typeface="Calibri" panose="020F0502020204030204" pitchFamily="34" charset="0"/>
              </a:rPr>
              <a:t>SMS Message</a:t>
            </a:r>
            <a:endParaRPr lang="en-IN" sz="2000" dirty="0"/>
          </a:p>
        </p:txBody>
      </p:sp>
      <p:sp>
        <p:nvSpPr>
          <p:cNvPr id="10" name="TextBox 9">
            <a:extLst>
              <a:ext uri="{FF2B5EF4-FFF2-40B4-BE49-F238E27FC236}">
                <a16:creationId xmlns:a16="http://schemas.microsoft.com/office/drawing/2014/main" id="{182BCF41-1A73-EBEB-8786-C70710DC580E}"/>
              </a:ext>
            </a:extLst>
          </p:cNvPr>
          <p:cNvSpPr txBox="1"/>
          <p:nvPr/>
        </p:nvSpPr>
        <p:spPr>
          <a:xfrm>
            <a:off x="8927690" y="5801032"/>
            <a:ext cx="1612491" cy="400110"/>
          </a:xfrm>
          <a:prstGeom prst="rect">
            <a:avLst/>
          </a:prstGeom>
          <a:noFill/>
        </p:spPr>
        <p:txBody>
          <a:bodyPr wrap="square">
            <a:spAutoFit/>
          </a:bodyPr>
          <a:lstStyle/>
          <a:p>
            <a:r>
              <a:rPr lang="en-IN" sz="2000" b="1" dirty="0">
                <a:effectLst/>
                <a:latin typeface="Times New Roman" panose="02020603050405020304" pitchFamily="18" charset="0"/>
                <a:ea typeface="Calibri" panose="020F0502020204030204" pitchFamily="34" charset="0"/>
              </a:rPr>
              <a:t>Phone Call</a:t>
            </a:r>
            <a:endParaRPr lang="en-IN" sz="2000" dirty="0"/>
          </a:p>
        </p:txBody>
      </p:sp>
      <p:pic>
        <p:nvPicPr>
          <p:cNvPr id="14" name="Picture 13">
            <a:extLst>
              <a:ext uri="{FF2B5EF4-FFF2-40B4-BE49-F238E27FC236}">
                <a16:creationId xmlns:a16="http://schemas.microsoft.com/office/drawing/2014/main" id="{34B6702E-A7D7-FFA8-6267-E748E9D76E28}"/>
              </a:ext>
            </a:extLst>
          </p:cNvPr>
          <p:cNvPicPr>
            <a:picLocks noChangeAspect="1"/>
          </p:cNvPicPr>
          <p:nvPr/>
        </p:nvPicPr>
        <p:blipFill>
          <a:blip r:embed="rId3"/>
          <a:stretch>
            <a:fillRect/>
          </a:stretch>
        </p:blipFill>
        <p:spPr>
          <a:xfrm>
            <a:off x="8708028" y="1876599"/>
            <a:ext cx="2028798" cy="3629466"/>
          </a:xfrm>
          <a:prstGeom prst="rect">
            <a:avLst/>
          </a:prstGeom>
        </p:spPr>
      </p:pic>
      <p:sp>
        <p:nvSpPr>
          <p:cNvPr id="17" name="Rectangle 16">
            <a:extLst>
              <a:ext uri="{FF2B5EF4-FFF2-40B4-BE49-F238E27FC236}">
                <a16:creationId xmlns:a16="http://schemas.microsoft.com/office/drawing/2014/main" id="{13255770-86BB-88AC-D0EC-D040777D7A44}"/>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Rectangle 17">
            <a:extLst>
              <a:ext uri="{FF2B5EF4-FFF2-40B4-BE49-F238E27FC236}">
                <a16:creationId xmlns:a16="http://schemas.microsoft.com/office/drawing/2014/main" id="{80AAB4B0-636F-EF94-BBA7-DA7C24D868F3}"/>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36218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9EA990-D576-F22A-3B9B-C9C34BA3675D}"/>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REALTIME PHOTO</a:t>
            </a:r>
          </a:p>
        </p:txBody>
      </p:sp>
      <p:sp>
        <p:nvSpPr>
          <p:cNvPr id="7" name="Rectangle 6">
            <a:extLst>
              <a:ext uri="{FF2B5EF4-FFF2-40B4-BE49-F238E27FC236}">
                <a16:creationId xmlns:a16="http://schemas.microsoft.com/office/drawing/2014/main" id="{269145AD-77B4-7BBC-A0FE-B6FBEBA85146}"/>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B8967DA-7C3E-5BAB-6A28-D6BEA2D47ED8}"/>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501D2D20-BB39-50F3-7A4E-21D9E30C6B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09297" y="1877501"/>
            <a:ext cx="8973406" cy="4101127"/>
          </a:xfrm>
          <a:prstGeom prst="rect">
            <a:avLst/>
          </a:prstGeom>
        </p:spPr>
      </p:pic>
    </p:spTree>
    <p:extLst>
      <p:ext uri="{BB962C8B-B14F-4D97-AF65-F5344CB8AC3E}">
        <p14:creationId xmlns:p14="http://schemas.microsoft.com/office/powerpoint/2010/main" val="76895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9539D-8F50-B5F0-870F-01B235FEE140}"/>
              </a:ext>
            </a:extLst>
          </p:cNvPr>
          <p:cNvSpPr>
            <a:spLocks noGrp="1"/>
          </p:cNvSpPr>
          <p:nvPr>
            <p:ph type="title"/>
          </p:nvPr>
        </p:nvSpPr>
        <p:spPr>
          <a:xfrm>
            <a:off x="677334" y="618744"/>
            <a:ext cx="8596668" cy="1320800"/>
          </a:xfrm>
        </p:spPr>
        <p:txBody>
          <a:bodyPr/>
          <a:lstStyle/>
          <a:p>
            <a:r>
              <a:rPr lang="en-US" altLang="en-GB" b="1" dirty="0">
                <a:latin typeface="Times New Roman" panose="02020603050405020304" pitchFamily="18" charset="0"/>
                <a:cs typeface="Times New Roman" panose="02020603050405020304" pitchFamily="18" charset="0"/>
              </a:rPr>
              <a:t>REFERENCES</a:t>
            </a:r>
            <a:endParaRPr lang="en-IN" dirty="0"/>
          </a:p>
        </p:txBody>
      </p:sp>
      <p:sp>
        <p:nvSpPr>
          <p:cNvPr id="3" name="Content Placeholder 2">
            <a:extLst>
              <a:ext uri="{FF2B5EF4-FFF2-40B4-BE49-F238E27FC236}">
                <a16:creationId xmlns:a16="http://schemas.microsoft.com/office/drawing/2014/main" id="{8D2243E8-E596-1A74-EC75-F3A192A4962E}"/>
              </a:ext>
            </a:extLst>
          </p:cNvPr>
          <p:cNvSpPr>
            <a:spLocks noGrp="1"/>
          </p:cNvSpPr>
          <p:nvPr>
            <p:ph idx="1"/>
          </p:nvPr>
        </p:nvSpPr>
        <p:spPr/>
        <p:txBody>
          <a:bodyPr>
            <a:normAutofit/>
          </a:bodyPr>
          <a:lstStyle/>
          <a:p>
            <a:pPr marL="285750" indent="-285750" algn="just">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"Accident Detection and Alert System Using GPS and GSM"</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International Journal of Creative Research Thoughts (IJCRT), 2022.</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This paper discusses an automatic alert system for vehicle accidents that sends messages to registered mobile numbers using wireless communication techniques.</a:t>
            </a:r>
          </a:p>
          <a:p>
            <a:pPr marL="285750" indent="-285750">
              <a:lnSpc>
                <a:spcPct val="150000"/>
              </a:lnSpc>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hlinkClick r:id="rId2"/>
              </a:rPr>
              <a:t>https://youtu.be/WNezQ0maD9I?si=IbAerBdy4qV7r_Uu</a:t>
            </a:r>
            <a:endParaRPr lang="en-US" sz="1800" dirty="0">
              <a:latin typeface="Times New Roman" panose="02020603050405020304" pitchFamily="18" charset="0"/>
              <a:cs typeface="Times New Roman" panose="02020603050405020304" pitchFamily="18" charset="0"/>
            </a:endParaRPr>
          </a:p>
          <a:p>
            <a:pPr>
              <a:lnSpc>
                <a:spcPct val="150000"/>
              </a:lnSpc>
            </a:pPr>
            <a:r>
              <a:rPr lang="en-US" sz="1800" u="sng" dirty="0">
                <a:solidFill>
                  <a:srgbClr val="E8EAED"/>
                </a:solidFill>
                <a:latin typeface="Times New Roman" panose="02020603050405020304" pitchFamily="18" charset="0"/>
                <a:cs typeface="Times New Roman" panose="02020603050405020304" pitchFamily="18" charset="0"/>
                <a:hlinkClick r:id="rId3" action="ppaction://hlinkfile"/>
              </a:rPr>
              <a:t>https://ajast.net/data/uploads/72031.pdf</a:t>
            </a:r>
            <a:endParaRPr lang="en-US" sz="1800" u="sng" dirty="0">
              <a:solidFill>
                <a:srgbClr val="E8EAED"/>
              </a:solidFill>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US" sz="1800" dirty="0">
              <a:latin typeface="Times New Roman" panose="02020603050405020304" pitchFamily="18" charset="0"/>
              <a:cs typeface="Times New Roman" panose="02020603050405020304" pitchFamily="18" charset="0"/>
            </a:endParaRPr>
          </a:p>
          <a:p>
            <a:pPr marL="0" indent="0" algn="l" rtl="0" eaLnBrk="1" latinLnBrk="0" hangingPunct="1">
              <a:lnSpc>
                <a:spcPct val="150000"/>
              </a:lnSpc>
              <a:buClrTx/>
              <a:buSzPts val="1800"/>
              <a:buNone/>
            </a:pPr>
            <a:endParaRPr lang="en-IN" sz="1800" dirty="0">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7AA9BA38-8BF9-F630-4F0C-F95542F8A9FD}"/>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AA6EC9AE-A49E-CD5F-B0E5-29B1E51CF26A}"/>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789031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5DD2A-4D8F-B04B-D0AE-D0480B5690F7}"/>
              </a:ext>
            </a:extLst>
          </p:cNvPr>
          <p:cNvSpPr>
            <a:spLocks noGrp="1"/>
          </p:cNvSpPr>
          <p:nvPr>
            <p:ph type="title"/>
          </p:nvPr>
        </p:nvSpPr>
        <p:spPr>
          <a:xfrm>
            <a:off x="531030" y="381000"/>
            <a:ext cx="8596668" cy="1320800"/>
          </a:xfrm>
        </p:spPr>
        <p:txBody>
          <a:bodyPr/>
          <a:lstStyle/>
          <a:p>
            <a:r>
              <a:rPr lang="en-IN" b="1" dirty="0">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2B26C9BC-FAE2-BC5C-97E7-7818DA084FBC}"/>
              </a:ext>
            </a:extLst>
          </p:cNvPr>
          <p:cNvSpPr>
            <a:spLocks noGrp="1"/>
          </p:cNvSpPr>
          <p:nvPr>
            <p:ph idx="1"/>
          </p:nvPr>
        </p:nvSpPr>
        <p:spPr>
          <a:xfrm>
            <a:off x="531029" y="1473486"/>
            <a:ext cx="11012041" cy="4504527"/>
          </a:xfrm>
        </p:spPr>
        <p:txBody>
          <a:bodyPr>
            <a:noAutofit/>
          </a:bodyPr>
          <a:lstStyle/>
          <a:p>
            <a:pPr marL="0" indent="0" algn="just">
              <a:lnSpc>
                <a:spcPct val="170000"/>
              </a:lnSpc>
              <a:buNone/>
            </a:pPr>
            <a:endParaRPr lang="en-US" sz="1800" dirty="0">
              <a:latin typeface="Times New Roman" panose="02020603050405020304" pitchFamily="18" charset="0"/>
              <a:cs typeface="Times New Roman" panose="02020603050405020304" pitchFamily="18" charset="0"/>
            </a:endParaRPr>
          </a:p>
          <a:p>
            <a:pPr marL="0" indent="0" algn="just">
              <a:lnSpc>
                <a:spcPct val="170000"/>
              </a:lnSpc>
              <a:buNone/>
            </a:pPr>
            <a:r>
              <a:rPr lang="en-US" sz="1800" dirty="0">
                <a:latin typeface="Times New Roman" panose="02020603050405020304" pitchFamily="18" charset="0"/>
                <a:cs typeface="Times New Roman" panose="02020603050405020304" pitchFamily="18" charset="0"/>
              </a:rPr>
              <a:t>         The Accident Alert and Location Tracking System using GPS and GSM provides an effective and reliable solution for enhancing road safety and emergency response. By automatically detecting accidents and immediately notifying emergency contacts with real-time location information, the system significantly reduces response time and increases the chances of saving lives. The integration of SMS alerts, phone calls, and customizable contact settings ensures timely and personalized communication during critical situations. Overall, this system serves as a valuable tool in minimizing the consequences of road accidents and offers a practical step toward smarter and safer transportation infrastructure.</a:t>
            </a:r>
          </a:p>
          <a:p>
            <a:pPr algn="just">
              <a:lnSpc>
                <a:spcPct val="170000"/>
              </a:lnSpc>
            </a:pPr>
            <a:endParaRPr lang="en-IN" sz="18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F3DB5651-481C-BB0D-7294-F84A77E21E0A}"/>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F747CBC2-0EB9-8FE3-6235-70FF2E97968C}"/>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1569609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90F04-6B4F-59D7-4777-1623E08268C2}"/>
              </a:ext>
            </a:extLst>
          </p:cNvPr>
          <p:cNvSpPr>
            <a:spLocks noGrp="1"/>
          </p:cNvSpPr>
          <p:nvPr>
            <p:ph type="title"/>
          </p:nvPr>
        </p:nvSpPr>
        <p:spPr>
          <a:xfrm>
            <a:off x="4379572" y="1659292"/>
            <a:ext cx="6524402" cy="3539416"/>
          </a:xfrm>
        </p:spPr>
        <p:txBody>
          <a:bodyPr>
            <a:normAutofit/>
          </a:bodyPr>
          <a:lstStyle/>
          <a:p>
            <a:r>
              <a:rPr lang="en-IN" sz="4000" b="1" dirty="0">
                <a:latin typeface="Times New Roman" panose="02020603050405020304" pitchFamily="18" charset="0"/>
                <a:cs typeface="Times New Roman" panose="02020603050405020304" pitchFamily="18" charset="0"/>
              </a:rPr>
              <a:t>THANK YOU</a:t>
            </a:r>
          </a:p>
        </p:txBody>
      </p:sp>
      <p:sp>
        <p:nvSpPr>
          <p:cNvPr id="5" name="Rectangle 4">
            <a:extLst>
              <a:ext uri="{FF2B5EF4-FFF2-40B4-BE49-F238E27FC236}">
                <a16:creationId xmlns:a16="http://schemas.microsoft.com/office/drawing/2014/main" id="{F0A5E5F7-14CB-58AB-5B2D-0D53AF711445}"/>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Rectangle 5">
            <a:extLst>
              <a:ext uri="{FF2B5EF4-FFF2-40B4-BE49-F238E27FC236}">
                <a16:creationId xmlns:a16="http://schemas.microsoft.com/office/drawing/2014/main" id="{96C58854-B927-A772-D492-23B7531C03AA}"/>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725893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7FEB8-B680-348B-C0FF-BBE4FC637463}"/>
              </a:ext>
            </a:extLst>
          </p:cNvPr>
          <p:cNvSpPr>
            <a:spLocks noGrp="1"/>
          </p:cNvSpPr>
          <p:nvPr>
            <p:ph type="ctrTitle"/>
          </p:nvPr>
        </p:nvSpPr>
        <p:spPr>
          <a:xfrm>
            <a:off x="1366957" y="2205485"/>
            <a:ext cx="9684500" cy="1806076"/>
          </a:xfrm>
        </p:spPr>
        <p:txBody>
          <a:bodyPr>
            <a:normAutofit fontScale="90000"/>
          </a:bodyPr>
          <a:lstStyle/>
          <a:p>
            <a:pPr>
              <a:lnSpc>
                <a:spcPct val="150000"/>
              </a:lnSpc>
            </a:pPr>
            <a:r>
              <a:rPr lang="en-US" sz="4000" b="1" dirty="0">
                <a:solidFill>
                  <a:schemeClr val="tx1"/>
                </a:solidFill>
                <a:latin typeface="Times New Roman" panose="02020603050405020304" pitchFamily="18" charset="0"/>
                <a:cs typeface="Times New Roman" panose="02020603050405020304" pitchFamily="18" charset="0"/>
              </a:rPr>
              <a:t>ACCIDENT ALERT AND LOCATION TRACKING SYSTEM USING GPS AND GSM</a:t>
            </a:r>
            <a:endParaRPr lang="en-IN" sz="4000" dirty="0">
              <a:solidFill>
                <a:schemeClr val="tx1"/>
              </a:solidFill>
            </a:endParaRPr>
          </a:p>
        </p:txBody>
      </p:sp>
      <p:sp>
        <p:nvSpPr>
          <p:cNvPr id="8" name="Rectangle 7">
            <a:extLst>
              <a:ext uri="{FF2B5EF4-FFF2-40B4-BE49-F238E27FC236}">
                <a16:creationId xmlns:a16="http://schemas.microsoft.com/office/drawing/2014/main" id="{5A2ECD15-B74F-24CC-6641-B299EC96F67B}"/>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5A252C1C-025E-1D30-79E8-040976826E28}"/>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654282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33ECA-847E-F641-EC94-1877ACAABD5A}"/>
              </a:ext>
            </a:extLst>
          </p:cNvPr>
          <p:cNvSpPr>
            <a:spLocks noGrp="1"/>
          </p:cNvSpPr>
          <p:nvPr>
            <p:ph type="title"/>
          </p:nvPr>
        </p:nvSpPr>
        <p:spPr>
          <a:xfrm>
            <a:off x="677334" y="-120314"/>
            <a:ext cx="8596668" cy="1320800"/>
          </a:xfrm>
        </p:spPr>
        <p:txBody>
          <a:bodyPr/>
          <a:lstStyle/>
          <a:p>
            <a:r>
              <a:rPr lang="en-IN" b="1" dirty="0">
                <a:latin typeface="Times New Roman" panose="02020603050405020304" pitchFamily="18" charset="0"/>
                <a:cs typeface="Times New Roman" panose="02020603050405020304" pitchFamily="18" charset="0"/>
              </a:rPr>
              <a:t>ABSTRACT </a:t>
            </a:r>
          </a:p>
        </p:txBody>
      </p:sp>
      <p:sp>
        <p:nvSpPr>
          <p:cNvPr id="3" name="Content Placeholder 2">
            <a:extLst>
              <a:ext uri="{FF2B5EF4-FFF2-40B4-BE49-F238E27FC236}">
                <a16:creationId xmlns:a16="http://schemas.microsoft.com/office/drawing/2014/main" id="{D4A2980A-55CC-7D34-8836-207B01EA092D}"/>
              </a:ext>
            </a:extLst>
          </p:cNvPr>
          <p:cNvSpPr>
            <a:spLocks noGrp="1"/>
          </p:cNvSpPr>
          <p:nvPr>
            <p:ph idx="1"/>
          </p:nvPr>
        </p:nvSpPr>
        <p:spPr>
          <a:xfrm>
            <a:off x="344130" y="1397132"/>
            <a:ext cx="11670891" cy="5023332"/>
          </a:xfrm>
        </p:spPr>
        <p:txBody>
          <a:bodyPr>
            <a:noAutofit/>
          </a:bodyPr>
          <a:lstStyle/>
          <a:p>
            <a:pPr algn="just">
              <a:lnSpc>
                <a:spcPct val="150000"/>
              </a:lnSpc>
            </a:pPr>
            <a:r>
              <a:rPr lang="en-US" sz="1800" dirty="0">
                <a:latin typeface="Times New Roman" panose="02020603050405020304" pitchFamily="18" charset="0"/>
                <a:cs typeface="Times New Roman" panose="02020603050405020304" pitchFamily="18" charset="0"/>
              </a:rPr>
              <a:t>Road accidents are a major cause of fatalities worldwide, and immediate medical assistance can significantly reduce the severity of injuries. This project presents an Accident Alert and Location Tracking System that utilizes GPS (Global Positioning System) and GSM (Global System for Mobile Communications) to detect accidents and automatically notify emergency responders, nearby hospitals, and family members.</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Key Features:</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Automatic Accident Detection – The system uses impact sensors to detect an accident.</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Real-Time Location Tracking – GPS provides precise location data of the accident spot.</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Instant Notifications – GSM sends messages and calls to emergency contacts and hospitals.</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Customizable Contact List – Family members' contacts can be updated as needed.</a:t>
            </a:r>
          </a:p>
          <a:p>
            <a:pPr algn="just">
              <a:lnSpc>
                <a:spcPct val="150000"/>
              </a:lnSpc>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Prioritized Alerts – Messages are first sent to emergency services, followed by family members for quick response.</a:t>
            </a:r>
          </a:p>
          <a:p>
            <a:pPr algn="just">
              <a:lnSpc>
                <a:spcPct val="150000"/>
              </a:lnSpc>
            </a:pPr>
            <a:endParaRPr lang="en-IN" sz="1800" dirty="0"/>
          </a:p>
        </p:txBody>
      </p:sp>
      <p:sp>
        <p:nvSpPr>
          <p:cNvPr id="8" name="Rectangle 7">
            <a:extLst>
              <a:ext uri="{FF2B5EF4-FFF2-40B4-BE49-F238E27FC236}">
                <a16:creationId xmlns:a16="http://schemas.microsoft.com/office/drawing/2014/main" id="{8F6F5D63-3252-7C8D-F57F-0C28F9956680}"/>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763BA2BD-C8A8-368D-5F6F-B5388C2DF2D1}"/>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006802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F9000-896A-AF50-E0A1-C634A0FD1867}"/>
              </a:ext>
            </a:extLst>
          </p:cNvPr>
          <p:cNvSpPr>
            <a:spLocks noGrp="1"/>
          </p:cNvSpPr>
          <p:nvPr>
            <p:ph type="title"/>
          </p:nvPr>
        </p:nvSpPr>
        <p:spPr>
          <a:xfrm>
            <a:off x="838199" y="197896"/>
            <a:ext cx="10515600" cy="1325563"/>
          </a:xfrm>
        </p:spPr>
        <p:txBody>
          <a:bodyPr/>
          <a:lstStyle/>
          <a:p>
            <a:r>
              <a:rPr lang="en-US" altLang="en-GB" b="1" dirty="0">
                <a:latin typeface="Times New Roman" panose="02020603050405020304" pitchFamily="18" charset="0"/>
                <a:cs typeface="Times New Roman" panose="02020603050405020304" pitchFamily="18" charset="0"/>
              </a:rPr>
              <a:t>PROBLEM ANALYSIS</a:t>
            </a:r>
            <a:endParaRPr lang="en-IN" dirty="0"/>
          </a:p>
        </p:txBody>
      </p:sp>
      <p:sp>
        <p:nvSpPr>
          <p:cNvPr id="3" name="Content Placeholder 2">
            <a:extLst>
              <a:ext uri="{FF2B5EF4-FFF2-40B4-BE49-F238E27FC236}">
                <a16:creationId xmlns:a16="http://schemas.microsoft.com/office/drawing/2014/main" id="{5C4B6C12-EA6E-1318-0CEE-4AFE728C4E61}"/>
              </a:ext>
            </a:extLst>
          </p:cNvPr>
          <p:cNvSpPr>
            <a:spLocks noGrp="1"/>
          </p:cNvSpPr>
          <p:nvPr>
            <p:ph idx="1"/>
          </p:nvPr>
        </p:nvSpPr>
        <p:spPr>
          <a:xfrm>
            <a:off x="926930" y="1523459"/>
            <a:ext cx="10338139" cy="4700361"/>
          </a:xfrm>
        </p:spPr>
        <p:txBody>
          <a:bodyPr>
            <a:normAutofit fontScale="92500"/>
          </a:bodyPr>
          <a:lstStyle/>
          <a:p>
            <a:pPr marL="0" indent="0" algn="just">
              <a:lnSpc>
                <a:spcPct val="150000"/>
              </a:lnSpc>
              <a:buNone/>
            </a:pPr>
            <a:r>
              <a:rPr lang="en-US" altLang="en-US" sz="1800" dirty="0">
                <a:latin typeface="Times New Roman" panose="02020603050405020304" pitchFamily="18" charset="0"/>
                <a:cs typeface="Times New Roman" panose="02020603050405020304" pitchFamily="18" charset="0"/>
              </a:rPr>
              <a:t>In many cases of road accidents, delay in emergency response leads to severe injuries and loss of life. The primary causes of these delays include:</a:t>
            </a:r>
          </a:p>
          <a:p>
            <a:pPr algn="just">
              <a:lnSpc>
                <a:spcPct val="150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        Lack of immediate accident detection</a:t>
            </a:r>
          </a:p>
          <a:p>
            <a:pPr algn="just">
              <a:lnSpc>
                <a:spcPct val="150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        Absence of real-time location tracking</a:t>
            </a:r>
          </a:p>
          <a:p>
            <a:pPr algn="just">
              <a:lnSpc>
                <a:spcPct val="150000"/>
              </a:lnSpc>
              <a:buFont typeface="Wingdings" panose="05000000000000000000" pitchFamily="2" charset="2"/>
              <a:buChar char="Ø"/>
            </a:pPr>
            <a:r>
              <a:rPr lang="en-US" altLang="en-US" sz="1800" dirty="0">
                <a:latin typeface="Times New Roman" panose="02020603050405020304" pitchFamily="18" charset="0"/>
                <a:cs typeface="Times New Roman" panose="02020603050405020304" pitchFamily="18" charset="0"/>
              </a:rPr>
              <a:t>        No automated alert system for emergency contacts and hospitals</a:t>
            </a:r>
          </a:p>
          <a:p>
            <a:pPr marL="0" indent="0" algn="just">
              <a:lnSpc>
                <a:spcPct val="150000"/>
              </a:lnSpc>
              <a:buNone/>
            </a:pPr>
            <a:r>
              <a:rPr lang="en-US" altLang="en-US" sz="1800" dirty="0">
                <a:latin typeface="Times New Roman" panose="02020603050405020304" pitchFamily="18" charset="0"/>
                <a:cs typeface="Times New Roman" panose="02020603050405020304" pitchFamily="18" charset="0"/>
              </a:rPr>
              <a:t>To address these issues, an Accident Alert and Location Tracking System using GPS and GSM can be implemented. This system will detect accidents using sensors, retrieve the accident location via GPS, and send instant alerts through SMS and phone calls to family members, nearby hospitals, and ambulance services. Additionally, it will provide an option to update emergency contact numbers easily for improved flexibility. This system will ensure quick response times, potentially saving lives by reducing delays in medical assistance. </a:t>
            </a:r>
            <a:endParaRPr lang="en-GB" altLang="en-US" sz="1800" dirty="0">
              <a:latin typeface="Times New Roman" panose="02020603050405020304" pitchFamily="18" charset="0"/>
              <a:cs typeface="Times New Roman" panose="02020603050405020304" pitchFamily="18" charset="0"/>
            </a:endParaRPr>
          </a:p>
          <a:p>
            <a:pPr>
              <a:lnSpc>
                <a:spcPct val="150000"/>
              </a:lnSpc>
            </a:pPr>
            <a:endParaRPr lang="en-IN" dirty="0"/>
          </a:p>
        </p:txBody>
      </p:sp>
      <p:sp>
        <p:nvSpPr>
          <p:cNvPr id="7" name="Rectangle 6">
            <a:extLst>
              <a:ext uri="{FF2B5EF4-FFF2-40B4-BE49-F238E27FC236}">
                <a16:creationId xmlns:a16="http://schemas.microsoft.com/office/drawing/2014/main" id="{7587F367-B0A1-E3FB-DAD9-3AC864167827}"/>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D8FFFF0C-9331-080C-9543-99CA44580B03}"/>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46644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D2924-B259-5DA7-EE61-30707074CDFC}"/>
              </a:ext>
            </a:extLst>
          </p:cNvPr>
          <p:cNvSpPr>
            <a:spLocks noGrp="1"/>
          </p:cNvSpPr>
          <p:nvPr>
            <p:ph type="title"/>
          </p:nvPr>
        </p:nvSpPr>
        <p:spPr/>
        <p:txBody>
          <a:bodyPr/>
          <a:lstStyle/>
          <a:p>
            <a:r>
              <a:rPr lang="en-US" altLang="en-GB" b="1" dirty="0">
                <a:latin typeface="Times New Roman" panose="02020603050405020304" pitchFamily="18" charset="0"/>
                <a:cs typeface="Times New Roman" panose="02020603050405020304" pitchFamily="18" charset="0"/>
              </a:rPr>
              <a:t>OBJECTIVE</a:t>
            </a:r>
            <a:endParaRPr lang="en-IN" dirty="0"/>
          </a:p>
        </p:txBody>
      </p:sp>
      <p:sp>
        <p:nvSpPr>
          <p:cNvPr id="3" name="Content Placeholder 2">
            <a:extLst>
              <a:ext uri="{FF2B5EF4-FFF2-40B4-BE49-F238E27FC236}">
                <a16:creationId xmlns:a16="http://schemas.microsoft.com/office/drawing/2014/main" id="{EC6279B7-F084-1D8C-1C49-291E5871EC22}"/>
              </a:ext>
            </a:extLst>
          </p:cNvPr>
          <p:cNvSpPr>
            <a:spLocks noGrp="1"/>
          </p:cNvSpPr>
          <p:nvPr>
            <p:ph idx="1"/>
          </p:nvPr>
        </p:nvSpPr>
        <p:spPr>
          <a:xfrm>
            <a:off x="357293" y="1930400"/>
            <a:ext cx="11352925" cy="3773867"/>
          </a:xfrm>
        </p:spPr>
        <p:txBody>
          <a:bodyPr/>
          <a:lstStyle/>
          <a:p>
            <a:pPr algn="just">
              <a:lnSpc>
                <a:spcPct val="150000"/>
              </a:lnSpc>
            </a:pPr>
            <a:r>
              <a:rPr lang="en-US" sz="1800" b="0" i="0" kern="1200" baseline="0" dirty="0">
                <a:ln>
                  <a:noFill/>
                </a:ln>
                <a:solidFill>
                  <a:srgbClr val="000000"/>
                </a:solidFill>
                <a:effectLst/>
                <a:latin typeface="Times New Roman" panose="02020603050405020304" pitchFamily="18" charset="0"/>
                <a:cs typeface="Times New Roman" panose="02020603050405020304" pitchFamily="18" charset="0"/>
              </a:rPr>
              <a:t>To develop an Accident Alert and Location Tracking System using GPS and GSM that can detect accidents and automatically notify emergency services (ambulance, nearby hospitals) and family members through SMS and phone calls. The system will provide the precise location of the accident, ensuring quick response and medical assistance.</a:t>
            </a:r>
            <a:endParaRPr lang="en-IN" dirty="0">
              <a:effectLst/>
              <a:latin typeface="Times New Roman" panose="02020603050405020304" pitchFamily="18" charset="0"/>
              <a:cs typeface="Times New Roman" panose="02020603050405020304" pitchFamily="18" charset="0"/>
            </a:endParaRPr>
          </a:p>
          <a:p>
            <a:pPr algn="just">
              <a:lnSpc>
                <a:spcPct val="150000"/>
              </a:lnSpc>
            </a:pPr>
            <a:r>
              <a:rPr lang="en-US" sz="1800" b="0" i="0" kern="1200" baseline="0" dirty="0">
                <a:ln>
                  <a:noFill/>
                </a:ln>
                <a:solidFill>
                  <a:srgbClr val="000000"/>
                </a:solidFill>
                <a:effectLst/>
                <a:latin typeface="Times New Roman" panose="02020603050405020304" pitchFamily="18" charset="0"/>
                <a:cs typeface="Times New Roman" panose="02020603050405020304" pitchFamily="18" charset="0"/>
              </a:rPr>
              <a:t>Additionally, the system will allow easy customization of family notifications so that only designated family members receive alerts. The system will focus on detecting accidents in nearby locations and ensuring timely intimation for effective emergency response.</a:t>
            </a:r>
            <a:endParaRPr lang="en-IN" dirty="0">
              <a:effectLst/>
              <a:latin typeface="Times New Roman" panose="02020603050405020304" pitchFamily="18" charset="0"/>
              <a:cs typeface="Times New Roman" panose="02020603050405020304" pitchFamily="18" charset="0"/>
            </a:endParaRPr>
          </a:p>
          <a:p>
            <a:pPr marL="0" indent="0" algn="just">
              <a:lnSpc>
                <a:spcPct val="150000"/>
              </a:lnSpc>
              <a:buNone/>
            </a:pPr>
            <a:endParaRPr lang="en-IN"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C4D2273D-5444-E543-B84F-E1B925B1D35F}"/>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14BDF3C4-05BF-B4E3-D23A-11EC095B0182}"/>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8524045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7793B-057A-6826-A02A-230BCDFCEEA8}"/>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LITERATURE SURVEY</a:t>
            </a:r>
          </a:p>
        </p:txBody>
      </p:sp>
      <p:sp>
        <p:nvSpPr>
          <p:cNvPr id="3" name="Content Placeholder 2">
            <a:extLst>
              <a:ext uri="{FF2B5EF4-FFF2-40B4-BE49-F238E27FC236}">
                <a16:creationId xmlns:a16="http://schemas.microsoft.com/office/drawing/2014/main" id="{D7C1680A-CB50-F1F7-A09E-863C22ED18F6}"/>
              </a:ext>
            </a:extLst>
          </p:cNvPr>
          <p:cNvSpPr>
            <a:spLocks noGrp="1"/>
          </p:cNvSpPr>
          <p:nvPr>
            <p:ph idx="1"/>
          </p:nvPr>
        </p:nvSpPr>
        <p:spPr>
          <a:xfrm>
            <a:off x="459129" y="1754020"/>
            <a:ext cx="11273742" cy="4514314"/>
          </a:xfrm>
        </p:spPr>
        <p:txBody>
          <a:bodyPr>
            <a:noAutofit/>
          </a:bodyPr>
          <a:lstStyle/>
          <a:p>
            <a:pPr algn="just">
              <a:lnSpc>
                <a:spcPct val="150000"/>
              </a:lnSpc>
              <a:buNone/>
            </a:pPr>
            <a:r>
              <a:rPr lang="en-US" sz="1600" dirty="0">
                <a:latin typeface="Times New Roman" panose="02020603050405020304" pitchFamily="18" charset="0"/>
                <a:cs typeface="Times New Roman" panose="02020603050405020304" pitchFamily="18" charset="0"/>
              </a:rPr>
              <a:t>1. Patil, K. N., et al. (2015) proposed a GPS and GSM-based vehicle accident detection system that sends location information to emergency contacts through SMS. The system used vibration and tilt sensors to detect accidents and demonstrated effective communication in emergency scenarios. </a:t>
            </a:r>
          </a:p>
          <a:p>
            <a:pPr algn="just">
              <a:lnSpc>
                <a:spcPct val="150000"/>
              </a:lnSpc>
              <a:buNone/>
            </a:pPr>
            <a:r>
              <a:rPr lang="en-US" sz="1600" dirty="0">
                <a:latin typeface="Times New Roman" panose="02020603050405020304" pitchFamily="18" charset="0"/>
                <a:cs typeface="Times New Roman" panose="02020603050405020304" pitchFamily="18" charset="0"/>
              </a:rPr>
              <a:t>2. Ragavi, R., &amp; Sivasankari, S. (2018) introduced a microcontroller-based system that detects vehicular collisions and transmits the coordinates via GSM to emergency services. Their study emphasized the reduction in response time due to automated alerts. </a:t>
            </a:r>
          </a:p>
          <a:p>
            <a:pPr algn="just">
              <a:lnSpc>
                <a:spcPct val="150000"/>
              </a:lnSpc>
              <a:buNone/>
            </a:pPr>
            <a:r>
              <a:rPr lang="en-US" sz="1600" dirty="0">
                <a:latin typeface="Times New Roman" panose="02020603050405020304" pitchFamily="18" charset="0"/>
                <a:cs typeface="Times New Roman" panose="02020603050405020304" pitchFamily="18" charset="0"/>
              </a:rPr>
              <a:t>3. R. Kumar and M. Rajput (2019) presented a vehicle accident tracking system using GSM and GPS modules, integrated with a microcontroller and sensors. The system offered real-time tracking and improved notification reliability through call and message-based alerts. </a:t>
            </a:r>
          </a:p>
          <a:p>
            <a:pPr algn="just">
              <a:lnSpc>
                <a:spcPct val="150000"/>
              </a:lnSpc>
              <a:buNone/>
            </a:pPr>
            <a:r>
              <a:rPr lang="en-US" sz="1600" dirty="0">
                <a:latin typeface="Times New Roman" panose="02020603050405020304" pitchFamily="18" charset="0"/>
                <a:cs typeface="Times New Roman" panose="02020603050405020304" pitchFamily="18" charset="0"/>
              </a:rPr>
              <a:t>4. Chowdhury, S., et al. (2020) explored the use of smart sensors and mobile communication networks in accident detection systems. Their findings highlighted the importance of user-customizable features and integration with traffic management networks for scalable deployment.</a:t>
            </a:r>
          </a:p>
        </p:txBody>
      </p:sp>
      <p:sp>
        <p:nvSpPr>
          <p:cNvPr id="7" name="Rectangle 6">
            <a:extLst>
              <a:ext uri="{FF2B5EF4-FFF2-40B4-BE49-F238E27FC236}">
                <a16:creationId xmlns:a16="http://schemas.microsoft.com/office/drawing/2014/main" id="{4673B071-E511-12DC-3401-7547C77AE39C}"/>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7C4EB04A-71F8-AD6B-958A-A430AA354A5D}"/>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8601388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7B9D2-8169-4FB4-B0E9-8CE851BA0A8E}"/>
              </a:ext>
            </a:extLst>
          </p:cNvPr>
          <p:cNvSpPr>
            <a:spLocks noGrp="1"/>
          </p:cNvSpPr>
          <p:nvPr>
            <p:ph type="title"/>
          </p:nvPr>
        </p:nvSpPr>
        <p:spPr/>
        <p:txBody>
          <a:bodyPr/>
          <a:lstStyle/>
          <a:p>
            <a:r>
              <a:rPr lang="en-IN" b="1" dirty="0">
                <a:latin typeface="Times New Roman" panose="02020603050405020304" pitchFamily="18" charset="0"/>
                <a:cs typeface="Times New Roman" panose="02020603050405020304" pitchFamily="18" charset="0"/>
              </a:rPr>
              <a:t>TECHNOLOGY ADOPTED</a:t>
            </a:r>
          </a:p>
        </p:txBody>
      </p:sp>
      <p:sp>
        <p:nvSpPr>
          <p:cNvPr id="3" name="Content Placeholder 2">
            <a:extLst>
              <a:ext uri="{FF2B5EF4-FFF2-40B4-BE49-F238E27FC236}">
                <a16:creationId xmlns:a16="http://schemas.microsoft.com/office/drawing/2014/main" id="{704F1CD8-27B5-2A29-0944-1C0373BAF44E}"/>
              </a:ext>
            </a:extLst>
          </p:cNvPr>
          <p:cNvSpPr>
            <a:spLocks noGrp="1"/>
          </p:cNvSpPr>
          <p:nvPr>
            <p:ph idx="1"/>
          </p:nvPr>
        </p:nvSpPr>
        <p:spPr>
          <a:xfrm>
            <a:off x="677333" y="1597307"/>
            <a:ext cx="10924731" cy="4444056"/>
          </a:xfrm>
        </p:spPr>
        <p:txBody>
          <a:bodyPr>
            <a:noAutofit/>
          </a:bodyPr>
          <a:lstStyle/>
          <a:p>
            <a:pPr algn="just">
              <a:lnSpc>
                <a:spcPct val="150000"/>
              </a:lnSpc>
              <a:buNone/>
            </a:pPr>
            <a:r>
              <a:rPr lang="en-US" sz="1600" dirty="0">
                <a:latin typeface="Times New Roman" panose="02020603050405020304" pitchFamily="18" charset="0"/>
                <a:cs typeface="Times New Roman" panose="02020603050405020304" pitchFamily="18" charset="0"/>
              </a:rPr>
              <a:t>1. GPS (Global Positioning System): Used to obtain real-time geographical coordinates (latitude and longitude) of the accident location for precise tracking.</a:t>
            </a:r>
          </a:p>
          <a:p>
            <a:pPr algn="just">
              <a:lnSpc>
                <a:spcPct val="150000"/>
              </a:lnSpc>
              <a:buNone/>
            </a:pPr>
            <a:r>
              <a:rPr lang="en-US" sz="1600" dirty="0">
                <a:latin typeface="Times New Roman" panose="02020603050405020304" pitchFamily="18" charset="0"/>
                <a:cs typeface="Times New Roman" panose="02020603050405020304" pitchFamily="18" charset="0"/>
              </a:rPr>
              <a:t>2. GSM (Global System for Mobile Communication): Enables sending SMS messages and making phone calls to emergency contacts, including hospitals, ambulances, and family members.</a:t>
            </a:r>
          </a:p>
          <a:p>
            <a:pPr algn="just">
              <a:lnSpc>
                <a:spcPct val="150000"/>
              </a:lnSpc>
              <a:buNone/>
            </a:pPr>
            <a:r>
              <a:rPr lang="en-US" sz="1600" dirty="0">
                <a:latin typeface="Times New Roman" panose="02020603050405020304" pitchFamily="18" charset="0"/>
                <a:cs typeface="Times New Roman" panose="02020603050405020304" pitchFamily="18" charset="0"/>
              </a:rPr>
              <a:t>3. Microcontroller (e.g., Arduino UNO): Acts as the central control unit that processes sensor data, retrieves GPS coordinates, and triggers GSM communication upon detecting an accident.</a:t>
            </a:r>
          </a:p>
          <a:p>
            <a:pPr algn="just">
              <a:lnSpc>
                <a:spcPct val="150000"/>
              </a:lnSpc>
              <a:buNone/>
            </a:pPr>
            <a:r>
              <a:rPr lang="en-US" sz="1600" dirty="0">
                <a:latin typeface="Times New Roman" panose="02020603050405020304" pitchFamily="18" charset="0"/>
                <a:cs typeface="Times New Roman" panose="02020603050405020304" pitchFamily="18" charset="0"/>
              </a:rPr>
              <a:t>4. Vibration Sensor (e.g., SW-420): Detects sudden shocks or impacts, serving as the primary sensor for identifying potential collisions or accidents.</a:t>
            </a:r>
          </a:p>
          <a:p>
            <a:pPr algn="just">
              <a:lnSpc>
                <a:spcPct val="150000"/>
              </a:lnSpc>
              <a:buNone/>
            </a:pPr>
            <a:r>
              <a:rPr lang="en-US" sz="1600" dirty="0">
                <a:latin typeface="Times New Roman" panose="02020603050405020304" pitchFamily="18" charset="0"/>
                <a:cs typeface="Times New Roman" panose="02020603050405020304" pitchFamily="18" charset="0"/>
              </a:rPr>
              <a:t>5. Buzzer and Reset Button: The buzzer provides an audio alert upon accident detection, while the reset button allows the user to cancel false alerts.</a:t>
            </a:r>
          </a:p>
          <a:p>
            <a:pPr algn="just">
              <a:lnSpc>
                <a:spcPct val="150000"/>
              </a:lnSpc>
              <a:buNone/>
            </a:pPr>
            <a:r>
              <a:rPr lang="en-US" sz="1600" dirty="0">
                <a:latin typeface="Times New Roman" panose="02020603050405020304" pitchFamily="18" charset="0"/>
                <a:cs typeface="Times New Roman" panose="02020603050405020304" pitchFamily="18" charset="0"/>
              </a:rPr>
              <a:t>6. Power Supply Unit: Provides consistent electrical power to all components, ensuring uninterrupted operation of the system.</a:t>
            </a:r>
          </a:p>
          <a:p>
            <a:pPr algn="just">
              <a:lnSpc>
                <a:spcPct val="150000"/>
              </a:lnSpc>
            </a:pPr>
            <a:endParaRPr lang="en-IN" sz="1600"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ABBD6112-7642-4AD4-CA91-0747EFB26E76}"/>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289907EE-563A-DF25-0B06-F3969833A2CB}"/>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787987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91122-B782-7E9E-021E-5B1470B54FFB}"/>
              </a:ext>
            </a:extLst>
          </p:cNvPr>
          <p:cNvSpPr>
            <a:spLocks noGrp="1"/>
          </p:cNvSpPr>
          <p:nvPr>
            <p:ph type="title"/>
          </p:nvPr>
        </p:nvSpPr>
        <p:spPr/>
        <p:txBody>
          <a:bodyPr/>
          <a:lstStyle/>
          <a:p>
            <a:r>
              <a:rPr lang="en-US" altLang="en-GB" b="1" dirty="0">
                <a:latin typeface="Times New Roman" panose="02020603050405020304" pitchFamily="18" charset="0"/>
                <a:cs typeface="Times New Roman" panose="02020603050405020304" pitchFamily="18" charset="0"/>
              </a:rPr>
              <a:t>EXISTING SYSTEM</a:t>
            </a:r>
            <a:endParaRPr lang="en-IN" dirty="0"/>
          </a:p>
        </p:txBody>
      </p:sp>
      <p:sp>
        <p:nvSpPr>
          <p:cNvPr id="3" name="Content Placeholder 2">
            <a:extLst>
              <a:ext uri="{FF2B5EF4-FFF2-40B4-BE49-F238E27FC236}">
                <a16:creationId xmlns:a16="http://schemas.microsoft.com/office/drawing/2014/main" id="{C1CB87C0-EFFF-4CF4-442C-42BE6657D8C6}"/>
              </a:ext>
            </a:extLst>
          </p:cNvPr>
          <p:cNvSpPr>
            <a:spLocks noGrp="1"/>
          </p:cNvSpPr>
          <p:nvPr>
            <p:ph idx="1"/>
          </p:nvPr>
        </p:nvSpPr>
        <p:spPr>
          <a:xfrm>
            <a:off x="345358" y="1953445"/>
            <a:ext cx="11501284" cy="4351338"/>
          </a:xfrm>
        </p:spPr>
        <p:txBody>
          <a:bodyPr>
            <a:noAutofit/>
          </a:bodyPr>
          <a:lstStyle/>
          <a:p>
            <a:pPr marL="0" indent="0" algn="just">
              <a:lnSpc>
                <a:spcPct val="120000"/>
              </a:lnSpc>
              <a:buNone/>
            </a:pPr>
            <a:r>
              <a:rPr lang="en-US" sz="1800" b="1" dirty="0">
                <a:latin typeface="Times New Roman" panose="02020603050405020304" pitchFamily="18" charset="0"/>
                <a:cs typeface="Times New Roman" panose="02020603050405020304" pitchFamily="18" charset="0"/>
              </a:rPr>
              <a:t>1. IoT Based Accident Detection and Vehicle Tracking System Using GPS and GSM Module</a:t>
            </a:r>
          </a:p>
          <a:p>
            <a:pPr marL="457200" lvl="1" indent="0" algn="just">
              <a:lnSpc>
                <a:spcPct val="120000"/>
              </a:lnSpc>
              <a:buNone/>
            </a:pPr>
            <a:r>
              <a:rPr lang="en-US" sz="1800" dirty="0">
                <a:latin typeface="Times New Roman" panose="02020603050405020304" pitchFamily="18" charset="0"/>
                <a:cs typeface="Times New Roman" panose="02020603050405020304" pitchFamily="18" charset="0"/>
              </a:rPr>
              <a:t>This system uses a vibration sensor with Arduino to detect accidents and sends GPS location via GSM to emergency contacts. Data is also uploaded to an IoT platform for real-time monitoring and faster emergency response.</a:t>
            </a: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2. Design &amp; Development of Arduino Based Vehicle Accident Alert System Using GPS, GSM Module, Distance &amp; Force Sensor	</a:t>
            </a:r>
          </a:p>
          <a:p>
            <a:pPr marL="457200" lvl="1" indent="0" algn="just">
              <a:lnSpc>
                <a:spcPct val="120000"/>
              </a:lnSpc>
              <a:buNone/>
            </a:pPr>
            <a:r>
              <a:rPr lang="en-US" sz="1800" dirty="0">
                <a:latin typeface="Times New Roman" panose="02020603050405020304" pitchFamily="18" charset="0"/>
                <a:cs typeface="Times New Roman" panose="02020603050405020304" pitchFamily="18" charset="0"/>
              </a:rPr>
              <a:t>An Arduino-based system that uses force and distance sensors to accurately detect and prevent accidents. It sends GPS coordinates via GSM and displays status on an LCD for enhanced reliability.</a:t>
            </a:r>
          </a:p>
          <a:p>
            <a:pPr marL="0" indent="0" algn="just">
              <a:lnSpc>
                <a:spcPct val="120000"/>
              </a:lnSpc>
              <a:buNone/>
            </a:pPr>
            <a:r>
              <a:rPr lang="en-US" sz="1800" b="1" dirty="0">
                <a:latin typeface="Times New Roman" panose="02020603050405020304" pitchFamily="18" charset="0"/>
                <a:cs typeface="Times New Roman" panose="02020603050405020304" pitchFamily="18" charset="0"/>
              </a:rPr>
              <a:t>3. Vehicle Accident Alert System Built Using Arduino, GPS, And A GSM Module</a:t>
            </a:r>
          </a:p>
          <a:p>
            <a:pPr marL="457200" lvl="1" indent="0" algn="just">
              <a:lnSpc>
                <a:spcPct val="120000"/>
              </a:lnSpc>
              <a:buNone/>
            </a:pPr>
            <a:r>
              <a:rPr lang="en-US" sz="1800" dirty="0">
                <a:latin typeface="Times New Roman" panose="02020603050405020304" pitchFamily="18" charset="0"/>
                <a:cs typeface="Times New Roman" panose="02020603050405020304" pitchFamily="18" charset="0"/>
              </a:rPr>
              <a:t>A low-cost accident detection system using an accelerometer, GPS, and GSM with Arduino. It is simple, beginner-friendly, and effective for educational or small-scale applications.</a:t>
            </a:r>
          </a:p>
          <a:p>
            <a:pPr algn="just">
              <a:lnSpc>
                <a:spcPct val="120000"/>
              </a:lnSpc>
            </a:pPr>
            <a:endParaRPr lang="en-US" sz="1800" dirty="0">
              <a:latin typeface="Times New Roman" panose="02020603050405020304" pitchFamily="18" charset="0"/>
              <a:cs typeface="Times New Roman" panose="02020603050405020304" pitchFamily="18" charset="0"/>
            </a:endParaRPr>
          </a:p>
          <a:p>
            <a:pPr algn="just">
              <a:lnSpc>
                <a:spcPct val="120000"/>
              </a:lnSpc>
            </a:pPr>
            <a:endParaRPr lang="en-IN" sz="1800" dirty="0">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2E9E8E70-66FA-1CCF-227D-C04AFC4EAEFF}"/>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Rectangle 24">
            <a:extLst>
              <a:ext uri="{FF2B5EF4-FFF2-40B4-BE49-F238E27FC236}">
                <a16:creationId xmlns:a16="http://schemas.microsoft.com/office/drawing/2014/main" id="{8D45F892-BCD3-FB91-13D2-5B2C2C8FD05F}"/>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6333282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20B3F-DB73-95C2-4304-4C3C6C0482C9}"/>
              </a:ext>
            </a:extLst>
          </p:cNvPr>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COMPONENTS REQUIRED</a:t>
            </a:r>
            <a:endParaRPr lang="en-IN" dirty="0"/>
          </a:p>
        </p:txBody>
      </p:sp>
      <p:sp>
        <p:nvSpPr>
          <p:cNvPr id="3" name="Content Placeholder 2">
            <a:extLst>
              <a:ext uri="{FF2B5EF4-FFF2-40B4-BE49-F238E27FC236}">
                <a16:creationId xmlns:a16="http://schemas.microsoft.com/office/drawing/2014/main" id="{B1D9D227-3E10-6F76-60A8-6131CF0D18ED}"/>
              </a:ext>
            </a:extLst>
          </p:cNvPr>
          <p:cNvSpPr>
            <a:spLocks noGrp="1"/>
          </p:cNvSpPr>
          <p:nvPr>
            <p:ph idx="1"/>
          </p:nvPr>
        </p:nvSpPr>
        <p:spPr>
          <a:xfrm>
            <a:off x="1418304" y="1914115"/>
            <a:ext cx="10515600" cy="4351338"/>
          </a:xfrm>
        </p:spPr>
        <p:txBody>
          <a:bodyPr>
            <a:normAutofit/>
          </a:bodyPr>
          <a:lstStyle/>
          <a:p>
            <a:pPr>
              <a:lnSpc>
                <a:spcPct val="150000"/>
              </a:lnSpc>
            </a:pPr>
            <a:r>
              <a:rPr lang="en-US" sz="1800" dirty="0">
                <a:latin typeface="Times New Roman" panose="02020603050405020304" pitchFamily="18" charset="0"/>
                <a:cs typeface="Times New Roman" panose="02020603050405020304" pitchFamily="18" charset="0"/>
              </a:rPr>
              <a:t>Arduino Uno/Nano</a:t>
            </a:r>
          </a:p>
          <a:p>
            <a:pPr>
              <a:lnSpc>
                <a:spcPct val="150000"/>
              </a:lnSpc>
            </a:pPr>
            <a:r>
              <a:rPr lang="en-US" sz="1800" dirty="0">
                <a:latin typeface="Times New Roman" panose="02020603050405020304" pitchFamily="18" charset="0"/>
                <a:cs typeface="Times New Roman" panose="02020603050405020304" pitchFamily="18" charset="0"/>
              </a:rPr>
              <a:t>GPS Module Neo-6M </a:t>
            </a:r>
          </a:p>
          <a:p>
            <a:pPr>
              <a:lnSpc>
                <a:spcPct val="150000"/>
              </a:lnSpc>
            </a:pPr>
            <a:r>
              <a:rPr lang="en-US" sz="1800" dirty="0">
                <a:latin typeface="Times New Roman" panose="02020603050405020304" pitchFamily="18" charset="0"/>
                <a:cs typeface="Times New Roman" panose="02020603050405020304" pitchFamily="18" charset="0"/>
              </a:rPr>
              <a:t>GSM Module SIM800L </a:t>
            </a:r>
          </a:p>
          <a:p>
            <a:pPr>
              <a:lnSpc>
                <a:spcPct val="150000"/>
              </a:lnSpc>
            </a:pPr>
            <a:r>
              <a:rPr lang="en-US" sz="1800" dirty="0">
                <a:latin typeface="Times New Roman" panose="02020603050405020304" pitchFamily="18" charset="0"/>
                <a:cs typeface="Times New Roman" panose="02020603050405020304" pitchFamily="18" charset="0"/>
              </a:rPr>
              <a:t>Vibration Sensor (SW-420) (for accident detection)</a:t>
            </a:r>
          </a:p>
          <a:p>
            <a:pPr>
              <a:lnSpc>
                <a:spcPct val="150000"/>
              </a:lnSpc>
            </a:pPr>
            <a:r>
              <a:rPr lang="en-US" sz="1800" dirty="0">
                <a:latin typeface="Times New Roman" panose="02020603050405020304" pitchFamily="18" charset="0"/>
                <a:cs typeface="Times New Roman" panose="02020603050405020304" pitchFamily="18" charset="0"/>
              </a:rPr>
              <a:t>Buzzer (for alert sound)</a:t>
            </a:r>
          </a:p>
          <a:p>
            <a:pPr>
              <a:lnSpc>
                <a:spcPct val="150000"/>
              </a:lnSpc>
            </a:pPr>
            <a:r>
              <a:rPr lang="en-US" sz="1800" dirty="0">
                <a:latin typeface="Times New Roman" panose="02020603050405020304" pitchFamily="18" charset="0"/>
                <a:cs typeface="Times New Roman" panose="02020603050405020304" pitchFamily="18" charset="0"/>
              </a:rPr>
              <a:t>Push Button (to reset system if false alert is triggered)</a:t>
            </a:r>
          </a:p>
          <a:p>
            <a:pPr>
              <a:lnSpc>
                <a:spcPct val="150000"/>
              </a:lnSpc>
            </a:pPr>
            <a:r>
              <a:rPr lang="en-US" sz="1800" dirty="0">
                <a:latin typeface="Times New Roman" panose="02020603050405020304" pitchFamily="18" charset="0"/>
                <a:cs typeface="Times New Roman" panose="02020603050405020304" pitchFamily="18" charset="0"/>
              </a:rPr>
              <a:t>Power Supply (Battery/Adapter 9V-12V)</a:t>
            </a:r>
          </a:p>
        </p:txBody>
      </p:sp>
      <p:sp>
        <p:nvSpPr>
          <p:cNvPr id="6" name="Rectangle 5">
            <a:extLst>
              <a:ext uri="{FF2B5EF4-FFF2-40B4-BE49-F238E27FC236}">
                <a16:creationId xmlns:a16="http://schemas.microsoft.com/office/drawing/2014/main" id="{88F48FBA-CD99-1012-FC9A-751E0C738C5C}"/>
              </a:ext>
            </a:extLst>
          </p:cNvPr>
          <p:cNvSpPr/>
          <p:nvPr/>
        </p:nvSpPr>
        <p:spPr>
          <a:xfrm>
            <a:off x="0" y="6587613"/>
            <a:ext cx="12192000" cy="278871"/>
          </a:xfrm>
          <a:prstGeom prst="rect">
            <a:avLst/>
          </a:prstGeom>
          <a:solidFill>
            <a:schemeClr val="accent2">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C28C57C8-0E32-3DBE-BC09-305EE5614D51}"/>
              </a:ext>
            </a:extLst>
          </p:cNvPr>
          <p:cNvSpPr/>
          <p:nvPr/>
        </p:nvSpPr>
        <p:spPr>
          <a:xfrm>
            <a:off x="0" y="6774426"/>
            <a:ext cx="12192000" cy="81785"/>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9792411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 Boardroom</Template>
  <TotalTime>154</TotalTime>
  <Words>1215</Words>
  <Application>Microsoft Office PowerPoint</Application>
  <PresentationFormat>Widescreen</PresentationFormat>
  <Paragraphs>77</Paragraphs>
  <Slides>17</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M. KUMARASAMY COLLEAGE OF ENGINEERING KARUR </vt:lpstr>
      <vt:lpstr>ACCIDENT ALERT AND LOCATION TRACKING SYSTEM USING GPS AND GSM</vt:lpstr>
      <vt:lpstr>ABSTRACT </vt:lpstr>
      <vt:lpstr>PROBLEM ANALYSIS</vt:lpstr>
      <vt:lpstr>OBJECTIVE</vt:lpstr>
      <vt:lpstr>LITERATURE SURVEY</vt:lpstr>
      <vt:lpstr>TECHNOLOGY ADOPTED</vt:lpstr>
      <vt:lpstr>EXISTING SYSTEM</vt:lpstr>
      <vt:lpstr>COMPONENTS REQUIRED</vt:lpstr>
      <vt:lpstr>MIND MAP</vt:lpstr>
      <vt:lpstr>CIRCUIT DIAGRAM</vt:lpstr>
      <vt:lpstr>FEATURES &amp; ENHANCEMENTS:</vt:lpstr>
      <vt:lpstr>SOLUTION AND RESULT</vt:lpstr>
      <vt:lpstr>REALTIME PHOTO</vt:lpstr>
      <vt:lpstr>REFERENCES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S</dc:creator>
  <cp:lastModifiedBy>Sowmya K</cp:lastModifiedBy>
  <cp:revision>8</cp:revision>
  <dcterms:created xsi:type="dcterms:W3CDTF">2025-05-04T09:12:56Z</dcterms:created>
  <dcterms:modified xsi:type="dcterms:W3CDTF">2025-09-03T07:23:23Z</dcterms:modified>
</cp:coreProperties>
</file>