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4E6F57-E0A1-4A19-8B13-9FCD20963B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3FA7AC-8821-4240-B8C3-A32AA6C8B7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B30BCF-F52C-4DA0-90EC-A1C9396E1F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A869A8-3825-4DBB-BF36-293A326BDB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4CEE45-A90D-4B17-8773-DC40A09A0D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B3B1B5-2782-4567-8CD9-5A2AA93451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F500C2-DE48-4D53-A37D-F329F5D26B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49B2F4-1625-47E0-BADE-F46ABE1C6B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E7758C-C622-45FF-831B-37CC7D657B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C8BAAD-537F-4A91-99E7-E410591406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6381AC-D62D-4AAA-9696-D5BBF59754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E08B73-71CB-43E3-B3B4-5102051FC4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B232E7-EACE-44E7-840E-927EFCB8D23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800280" y="1491840"/>
            <a:ext cx="3333240" cy="349884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720" cy="254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Operators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43" name="Content Placeholder 4" descr=""/>
          <p:cNvPicPr/>
          <p:nvPr/>
        </p:nvPicPr>
        <p:blipFill>
          <a:blip r:embed="rId1"/>
          <a:stretch/>
        </p:blipFill>
        <p:spPr>
          <a:xfrm>
            <a:off x="5634000" y="643320"/>
            <a:ext cx="5067360" cy="556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Looping statements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Need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Scenario – If you want to print values from 1 to 100, then duplication of print statement is not recommended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Solution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Replace it with below code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For(int i=1;i&lt;=10;i++)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System.out.println(i)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}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Show in Eclipse - to skip the odd numbers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Factorial 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int input = 5;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int fact = 1;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For(int i=1;i&lt;=5;i++)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{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fact = fact*i;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System.out.println(fact);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TextBox 3"/>
          <p:cNvSpPr/>
          <p:nvPr/>
        </p:nvSpPr>
        <p:spPr>
          <a:xfrm>
            <a:off x="5175360" y="2743200"/>
            <a:ext cx="6400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How to Debug a code – Explain about this by trying in Eclipse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Jump statements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Need of Jump statements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Sometimes when we iterate through a for loop, and there is a condition inside for loop, after the condition is satisfied, we don’t want to continue iterations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For(int i=1;i&lt;=5;i++)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If(i==3)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System.out.println(“Three”);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System.out.println(i);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break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8556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Break inside the for loop to come out of that loop if the condition is satisfied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For(int i=1;i&lt;=5;i++)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If(i==3){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System.out.println(“Three”);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break;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}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System.out.println(i);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Real time usage in Automation: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Eg in an application,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Consider there is a table, we iterate through the table and once we see a row we need we stop there and need to proceed other steps. We don’t want to continue the iteration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1"/>
          <a:stretch/>
        </p:blipFill>
        <p:spPr>
          <a:xfrm>
            <a:off x="6751080" y="2563920"/>
            <a:ext cx="3973680" cy="226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Continue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55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we want to skip that particular iteration within the loop and continues the next iteration if the condition matches, then we use continue statement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For(int i=1;i&lt;=5;i++)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If(i==3){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System.out.println(“Three”);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continue;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}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System.out.println(i);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While loop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While loop executes until the statement becomes false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Eg – Infinite looping in while loop – risky code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Int x = 5;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while(x&lt;10)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System.out.println(x);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above code will run infinite times as the condition and the value of x we gave is a risky one.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72400" y="238680"/>
            <a:ext cx="11018160" cy="1433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chemeClr val="dk1"/>
                </a:solidFill>
                <a:latin typeface="Calibri Light"/>
              </a:rPr>
              <a:t>While loop vs for loop</a:t>
            </a:r>
            <a:endParaRPr b="0" lang="en-US" sz="5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sketchy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400" y="1681560"/>
            <a:ext cx="10972440" cy="18000"/>
          </a:xfrm>
          <a:custGeom>
            <a:avLst/>
            <a:gdLst>
              <a:gd name="textAreaLeft" fmla="*/ 0 w 10972440"/>
              <a:gd name="textAreaRight" fmla="*/ 10972800 w 1097244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10972800" h="18288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stroke="0" w="10972800" h="18288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cap="rnd" w="44450">
            <a:solidFill>
              <a:srgbClr val="ed7d31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72400" y="2071440"/>
            <a:ext cx="6713280" cy="411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Show in Eclipse, when x++ (or x= x+1) is used inside while loop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For loop 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We know how many times we need to iterate. We know the starting number and the condition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While loop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We 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don’t know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how many times we need to iterate. Until the condition it is going to iterate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Example scenario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 loop – We need to jog 10 times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While loop – We need to jog until the time is 10 AM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rcRect l="15242" t="0" r="8639" b="0"/>
          <a:stretch/>
        </p:blipFill>
        <p:spPr>
          <a:xfrm>
            <a:off x="7675560" y="2094120"/>
            <a:ext cx="3940560" cy="409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Infinite loop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2057760"/>
            <a:ext cx="4056840" cy="3887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06699"/>
                </a:solidFill>
                <a:latin typeface="Consolas"/>
              </a:rPr>
              <a:t>class</a:t>
            </a:r>
            <a:r>
              <a:rPr b="0" lang="en-US" sz="800" spc="-1" strike="noStrike">
                <a:solidFill>
                  <a:srgbClr val="273239"/>
                </a:solidFill>
                <a:latin typeface="Consolas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GFG {</a:t>
            </a:r>
            <a:endParaRPr b="0" lang="en-US" sz="1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273239"/>
                </a:solidFill>
                <a:latin typeface="Consolas"/>
              </a:rPr>
              <a:t>    </a:t>
            </a:r>
            <a:r>
              <a:rPr b="1" lang="en-US" sz="1100" spc="-1" strike="noStrike">
                <a:solidFill>
                  <a:srgbClr val="006699"/>
                </a:solidFill>
                <a:latin typeface="Consolas"/>
              </a:rPr>
              <a:t>public</a:t>
            </a:r>
            <a:r>
              <a:rPr b="0" lang="en-US" sz="800" spc="-1" strike="noStrike">
                <a:solidFill>
                  <a:srgbClr val="273239"/>
                </a:solidFill>
                <a:latin typeface="Consolas"/>
              </a:rPr>
              <a:t> </a:t>
            </a:r>
            <a:r>
              <a:rPr b="1" lang="en-US" sz="1100" spc="-1" strike="noStrike">
                <a:solidFill>
                  <a:srgbClr val="006699"/>
                </a:solidFill>
                <a:latin typeface="Consolas"/>
              </a:rPr>
              <a:t>static</a:t>
            </a:r>
            <a:r>
              <a:rPr b="0" lang="en-US" sz="800" spc="-1" strike="noStrike">
                <a:solidFill>
                  <a:srgbClr val="273239"/>
                </a:solidFill>
                <a:latin typeface="Consolas"/>
              </a:rPr>
              <a:t> </a:t>
            </a:r>
            <a:r>
              <a:rPr b="1" lang="en-US" sz="1100" spc="-1" strike="noStrike">
                <a:solidFill>
                  <a:srgbClr val="006699"/>
                </a:solidFill>
                <a:latin typeface="Consolas"/>
              </a:rPr>
              <a:t>void</a:t>
            </a:r>
            <a:r>
              <a:rPr b="0" lang="en-US" sz="800" spc="-1" strike="noStrike">
                <a:solidFill>
                  <a:srgbClr val="273239"/>
                </a:solidFill>
                <a:latin typeface="Consolas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main(String args[])</a:t>
            </a:r>
            <a:endParaRPr b="0" lang="en-US" sz="1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273239"/>
                </a:solidFill>
                <a:latin typeface="Consolas"/>
              </a:rPr>
              <a:t>    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273239"/>
                </a:solidFill>
                <a:latin typeface="Consolas"/>
              </a:rPr>
              <a:t>        </a:t>
            </a:r>
            <a:r>
              <a:rPr b="1" lang="en-US" sz="1100" spc="-1" strike="noStrike">
                <a:solidFill>
                  <a:srgbClr val="006699"/>
                </a:solidFill>
                <a:latin typeface="Consolas"/>
              </a:rPr>
              <a:t>for</a:t>
            </a:r>
            <a:r>
              <a:rPr b="0" lang="en-US" sz="800" spc="-1" strike="noStrike">
                <a:solidFill>
                  <a:srgbClr val="273239"/>
                </a:solidFill>
                <a:latin typeface="Consolas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1100" spc="-1" strike="noStrike">
                <a:solidFill>
                  <a:srgbClr val="006699"/>
                </a:solidFill>
                <a:latin typeface="Consolas"/>
              </a:rPr>
              <a:t>int</a:t>
            </a:r>
            <a:r>
              <a:rPr b="0" lang="en-US" sz="800" spc="-1" strike="noStrike">
                <a:solidFill>
                  <a:srgbClr val="273239"/>
                </a:solidFill>
                <a:latin typeface="Consolas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i = </a:t>
            </a:r>
            <a:r>
              <a:rPr b="0" lang="en-US" sz="1100" spc="-1" strike="noStrike">
                <a:solidFill>
                  <a:srgbClr val="009900"/>
                </a:solidFill>
                <a:latin typeface="Consolas"/>
              </a:rPr>
              <a:t>1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; i &gt;= </a:t>
            </a:r>
            <a:r>
              <a:rPr b="0" lang="en-US" sz="1100" spc="-1" strike="noStrike">
                <a:solidFill>
                  <a:srgbClr val="009900"/>
                </a:solidFill>
                <a:latin typeface="Consolas"/>
              </a:rPr>
              <a:t>1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; i++) {</a:t>
            </a:r>
            <a:endParaRPr b="0" lang="en-US" sz="1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273239"/>
                </a:solidFill>
                <a:latin typeface="Consolas"/>
              </a:rPr>
              <a:t>            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System.out.println(</a:t>
            </a:r>
            <a:r>
              <a:rPr b="0" lang="en-US" sz="1100" spc="-1" strike="noStrike">
                <a:solidFill>
                  <a:srgbClr val="0000ff"/>
                </a:solidFill>
                <a:latin typeface="Consolas"/>
              </a:rPr>
              <a:t>"Infinite Loop "</a:t>
            </a:r>
            <a:r>
              <a:rPr b="0" lang="en-US" sz="800" spc="-1" strike="noStrike">
                <a:solidFill>
                  <a:srgbClr val="273239"/>
                </a:solidFill>
                <a:latin typeface="Consolas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+ i);</a:t>
            </a:r>
            <a:endParaRPr b="0" lang="en-US" sz="1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273239"/>
                </a:solidFill>
                <a:latin typeface="Consolas"/>
              </a:rPr>
              <a:t>        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273239"/>
                </a:solidFill>
                <a:latin typeface="Consolas"/>
              </a:rPr>
              <a:t>    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03" name="Table 4"/>
          <p:cNvGraphicFramePr/>
          <p:nvPr/>
        </p:nvGraphicFramePr>
        <p:xfrm>
          <a:off x="5189760" y="2613240"/>
          <a:ext cx="5299560" cy="1927440"/>
        </p:xfrm>
        <a:graphic>
          <a:graphicData uri="http://schemas.openxmlformats.org/drawingml/2006/table">
            <a:tbl>
              <a:tblPr/>
              <a:tblGrid>
                <a:gridCol w="5299920"/>
              </a:tblGrid>
              <a:tr h="0">
                <a:tc>
                  <a:txBody>
                    <a:bodyPr lIns="75960" rIns="75960" tIns="106560" bIns="1065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pupublic class GFG {</a:t>
                      </a:r>
                      <a:endParaRPr b="0" lang="en-US" sz="12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 </a:t>
                      </a:r>
                      <a:endParaRPr b="0" lang="en-US" sz="12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public static void main(String[] args)</a:t>
                      </a:r>
                      <a:endParaRPr b="0" lang="en-US" sz="12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{</a:t>
                      </a:r>
                      <a:endParaRPr b="0" lang="en-US" sz="12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        </a:t>
                      </a: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for (;;) {</a:t>
                      </a:r>
                      <a:endParaRPr b="0" lang="en-US" sz="12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            </a:t>
                      </a: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System.out.println("infinitive loop");</a:t>
                      </a:r>
                      <a:endParaRPr b="0" lang="en-US" sz="12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        </a:t>
                      </a: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}</a:t>
                      </a:r>
                      <a:endParaRPr b="0" lang="en-US" sz="12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    </a:t>
                      </a: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}</a:t>
                      </a:r>
                      <a:endParaRPr b="0" lang="en-US" sz="12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50" spc="-1" strike="noStrike">
                          <a:solidFill>
                            <a:schemeClr val="dk1"/>
                          </a:solidFill>
                          <a:latin typeface="Consolas"/>
                        </a:rPr>
                        <a:t>}</a:t>
                      </a:r>
                      <a:endParaRPr b="0" lang="en-US" sz="12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5960" marR="759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" name="Rectangle 3"/>
          <p:cNvSpPr/>
          <p:nvPr/>
        </p:nvSpPr>
        <p:spPr>
          <a:xfrm>
            <a:off x="5316840" y="2582640"/>
            <a:ext cx="1080" cy="516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br>
              <a:rPr sz="800"/>
            </a:b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Home Work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9272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&gt; Print all Even numbers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&gt; Fibonacci series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&gt; Armstrong number.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i/p – 153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(1*1*1)+(5*5*5)+(3*3*3) = 153 </a:t>
            </a:r>
            <a:r>
              <a:rPr b="0" lang="en-US" sz="20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(output)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Take out each digit from given number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Write a program that prompts the user to input a positive integer. It should then print the multiplication table of that number. 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Write a program that prompts the user to input an integer and then outputs the number with the digits reversed. For example, if the input is 12345, the output should be 54321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Print the below pattern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algn="just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inter-regular"/>
              </a:rPr>
              <a:t>*  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algn="just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inter-regular"/>
              </a:rPr>
              <a:t>* *  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algn="just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inter-regular"/>
              </a:rPr>
              <a:t>* * *  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algn="just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inter-regular"/>
              </a:rPr>
              <a:t>* * * *  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45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83600"/>
            <a:ext cx="354960" cy="673200"/>
            <a:chOff x="0" y="1083600"/>
            <a:chExt cx="354960" cy="673200"/>
          </a:xfrm>
        </p:grpSpPr>
        <p:sp>
          <p:nvSpPr>
            <p:cNvPr id="46" name="Rectangle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083600"/>
              <a:ext cx="8712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7" name="Rectangle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9480" y="108360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48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64200" y="2090520"/>
            <a:ext cx="4297320" cy="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7640" bIns="-17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590760" y="2330640"/>
            <a:ext cx="4559040" cy="3979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Add two values – 10+20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Sub – 20-10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Multiply = 10*20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Divide = 20/10 </a:t>
            </a:r>
            <a:r>
              <a:rPr b="0" lang="en-US" sz="20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Returns the Quotient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Modulus = 20%10 </a:t>
            </a:r>
            <a:r>
              <a:rPr b="0" lang="en-US" sz="20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Returns the Reminder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Applying in code</a:t>
            </a:r>
            <a:r>
              <a:rPr b="1" lang="en-US" sz="20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 double res = 20.25%10.2;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69776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1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85840" y="513720"/>
            <a:ext cx="6009120" cy="5834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2" name="Picture 4" descr=""/>
          <p:cNvPicPr/>
          <p:nvPr/>
        </p:nvPicPr>
        <p:blipFill>
          <a:blip r:embed="rId1"/>
          <a:srcRect l="2624" t="0" r="27995" b="0"/>
          <a:stretch/>
        </p:blipFill>
        <p:spPr>
          <a:xfrm>
            <a:off x="5977800" y="799200"/>
            <a:ext cx="5425200" cy="5258880"/>
          </a:xfrm>
          <a:prstGeom prst="rect">
            <a:avLst/>
          </a:prstGeom>
          <a:ln w="0">
            <a:noFill/>
          </a:ln>
        </p:spPr>
      </p:pic>
      <p:sp>
        <p:nvSpPr>
          <p:cNvPr id="53" name="TextBox 5"/>
          <p:cNvSpPr/>
          <p:nvPr/>
        </p:nvSpPr>
        <p:spPr>
          <a:xfrm>
            <a:off x="1026000" y="599760"/>
            <a:ext cx="439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Arithmetic Operators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own Arrow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800280" y="1491840"/>
            <a:ext cx="3333240" cy="349884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720" cy="254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Control statements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56" name="Content Placeholder 4" descr=""/>
          <p:cNvPicPr/>
          <p:nvPr/>
        </p:nvPicPr>
        <p:blipFill>
          <a:blip r:embed="rId1"/>
          <a:stretch/>
        </p:blipFill>
        <p:spPr>
          <a:xfrm>
            <a:off x="6448320" y="643320"/>
            <a:ext cx="3438360" cy="556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8" name="Freeform: Shap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741720" cy="6857640"/>
          </a:xfrm>
          <a:custGeom>
            <a:avLst/>
            <a:gdLst>
              <a:gd name="textAreaLeft" fmla="*/ 0 w 6741720"/>
              <a:gd name="textAreaRight" fmla="*/ 6742080 w 67417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1136880" y="2194200"/>
            <a:ext cx="4437720" cy="390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Control Statements are the statements which controls the flow of execution in Java program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Eg  - 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If Else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int voterAge = 25;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If(voterAge &gt;=18)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System.out.println(“Eligible to vote”);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Else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System.out.println(“NOT Eligible to vote”);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0" name="Picture 4" descr=""/>
          <p:cNvPicPr/>
          <p:nvPr/>
        </p:nvPicPr>
        <p:blipFill>
          <a:blip r:embed="rId1"/>
          <a:stretch/>
        </p:blipFill>
        <p:spPr>
          <a:xfrm>
            <a:off x="6948720" y="403920"/>
            <a:ext cx="4737240" cy="3114720"/>
          </a:xfrm>
          <a:prstGeom prst="rect">
            <a:avLst/>
          </a:prstGeom>
          <a:ln w="0">
            <a:noFill/>
          </a:ln>
        </p:spPr>
      </p:pic>
      <p:sp>
        <p:nvSpPr>
          <p:cNvPr id="61" name="TextBox 5"/>
          <p:cNvSpPr/>
          <p:nvPr/>
        </p:nvSpPr>
        <p:spPr>
          <a:xfrm>
            <a:off x="7042680" y="3920400"/>
            <a:ext cx="4523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If Else - 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Picture 7" descr=""/>
          <p:cNvPicPr/>
          <p:nvPr/>
        </p:nvPicPr>
        <p:blipFill>
          <a:blip r:embed="rId2"/>
          <a:stretch/>
        </p:blipFill>
        <p:spPr>
          <a:xfrm>
            <a:off x="7311960" y="4289400"/>
            <a:ext cx="3984840" cy="2533680"/>
          </a:xfrm>
          <a:prstGeom prst="rect">
            <a:avLst/>
          </a:prstGeom>
          <a:ln w="0">
            <a:noFill/>
          </a:ln>
        </p:spPr>
      </p:pic>
      <p:sp>
        <p:nvSpPr>
          <p:cNvPr id="63" name="TextBox 8"/>
          <p:cNvSpPr/>
          <p:nvPr/>
        </p:nvSpPr>
        <p:spPr>
          <a:xfrm>
            <a:off x="972720" y="330840"/>
            <a:ext cx="5216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Conditional Statements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Switch case statement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5" name="Content Placeholder 4" descr=""/>
          <p:cNvPicPr/>
          <p:nvPr/>
        </p:nvPicPr>
        <p:blipFill>
          <a:blip r:embed="rId1"/>
          <a:stretch/>
        </p:blipFill>
        <p:spPr>
          <a:xfrm>
            <a:off x="1513440" y="2000160"/>
            <a:ext cx="2666520" cy="285732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6" descr=""/>
          <p:cNvPicPr/>
          <p:nvPr/>
        </p:nvPicPr>
        <p:blipFill>
          <a:blip r:embed="rId2"/>
          <a:stretch/>
        </p:blipFill>
        <p:spPr>
          <a:xfrm>
            <a:off x="2846880" y="4471200"/>
            <a:ext cx="9086400" cy="194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5c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093600" y="618840"/>
            <a:ext cx="2613600" cy="4794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Flow diagram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Rounded 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3200" y="484560"/>
            <a:ext cx="8128800" cy="57236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0" name="Content Placeholder 4" descr=""/>
          <p:cNvPicPr/>
          <p:nvPr/>
        </p:nvPicPr>
        <p:blipFill>
          <a:blip r:embed="rId1"/>
          <a:srcRect l="0" t="0" r="0" b="554"/>
          <a:stretch/>
        </p:blipFill>
        <p:spPr>
          <a:xfrm>
            <a:off x="976320" y="942480"/>
            <a:ext cx="7162920" cy="480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90720" y="338400"/>
            <a:ext cx="10210320" cy="1078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chemeClr val="dk1"/>
                </a:solidFill>
                <a:latin typeface="Calibri Light"/>
              </a:rPr>
              <a:t>Example</a:t>
            </a:r>
            <a:endParaRPr b="0" lang="en-US" sz="5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141640"/>
            <a:ext cx="12191760" cy="4716000"/>
          </a:xfrm>
          <a:prstGeom prst="rect">
            <a:avLst/>
          </a:prstGeom>
          <a:solidFill>
            <a:srgbClr val="33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" name="Rounded 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480" y="2423160"/>
            <a:ext cx="5613120" cy="39301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4" name="Content Placeholder 4" descr=""/>
          <p:cNvPicPr/>
          <p:nvPr/>
        </p:nvPicPr>
        <p:blipFill>
          <a:blip r:embed="rId1"/>
          <a:stretch/>
        </p:blipFill>
        <p:spPr>
          <a:xfrm>
            <a:off x="1780920" y="2742480"/>
            <a:ext cx="2402640" cy="3291480"/>
          </a:xfrm>
          <a:prstGeom prst="rect">
            <a:avLst/>
          </a:prstGeom>
          <a:ln w="0">
            <a:noFill/>
          </a:ln>
        </p:spPr>
      </p:pic>
      <p:sp>
        <p:nvSpPr>
          <p:cNvPr id="75" name="Rounded 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0640" y="2423160"/>
            <a:ext cx="5613120" cy="39301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6" name="Picture 6" descr=""/>
          <p:cNvPicPr/>
          <p:nvPr/>
        </p:nvPicPr>
        <p:blipFill>
          <a:blip r:embed="rId2"/>
          <a:stretch/>
        </p:blipFill>
        <p:spPr>
          <a:xfrm>
            <a:off x="6578640" y="3799800"/>
            <a:ext cx="4974120" cy="118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If Else vs Switch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Switch works faster when compared to if else statements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Go for switch if there are multiple cases or conditions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Go for if Else if there are only few conditions like one or two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Eg – If the testing is to be done in multiple browsers like Chrome, Firefox, Internet explorer, Safari etc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Best suitable </a:t>
            </a:r>
            <a:r>
              <a:rPr b="0" lang="en-US" sz="24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Switch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Real time usage in Selenium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0" name="Content Placeholder 4" descr=""/>
          <p:cNvPicPr/>
          <p:nvPr/>
        </p:nvPicPr>
        <p:blipFill>
          <a:blip r:embed="rId1"/>
          <a:stretch/>
        </p:blipFill>
        <p:spPr>
          <a:xfrm>
            <a:off x="1181520" y="1797480"/>
            <a:ext cx="4914000" cy="4350960"/>
          </a:xfrm>
          <a:prstGeom prst="rect">
            <a:avLst/>
          </a:prstGeom>
          <a:ln w="0">
            <a:noFill/>
          </a:ln>
        </p:spPr>
      </p:pic>
      <p:sp>
        <p:nvSpPr>
          <p:cNvPr id="81" name="TextBox 5"/>
          <p:cNvSpPr/>
          <p:nvPr/>
        </p:nvSpPr>
        <p:spPr>
          <a:xfrm>
            <a:off x="7466040" y="3318120"/>
            <a:ext cx="43077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It opens the Chrome browser as the value matches the case “Chrome”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 real time, the value of browser comes from the property file where the static datas are maintained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</TotalTime>
  <Application>LibreOffice/7.6.0.3$Windows_X86_64 LibreOffice_project/69edd8b8ebc41d00b4de3915dc82f8f0fc3b6265</Application>
  <AppVersion>15.0000</AppVersion>
  <Words>919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2022-09-09T12:23:28Z</dcterms:created>
  <dc:creator>Subburaman, Kumba</dc:creator>
  <dc:description/>
  <dc:language>en-US</dc:language>
  <cp:lastModifiedBy/>
  <dcterms:modified xsi:type="dcterms:W3CDTF">2023-09-27T18:23:10Z</dcterms:modified>
  <cp:revision>156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