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ECED4A-EDFB-4FFB-81B9-0C0E6283FD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0BEDDF-F384-4B7D-8BD7-AE301D25EE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2DE65-371F-4786-90BC-E67770BE15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E1F00-23FC-4923-A27B-B049373932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13BB7A-8520-4A46-9BA8-6DD5CD45F8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3C4E81-413F-4A53-AB0F-6878DDBA13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5290E2-E7C5-4255-9FE5-9E4C85BBE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F71428-8AA5-4805-A9D9-861F75F139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054DFA-7092-4F6F-874B-F00B0C978E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828E34-8339-46A6-A2E3-6AB991C884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0E716B-785E-44BD-BACD-47996F0216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AEC99-2A3A-44EC-AB91-BF93BAAC19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65B398-0C40-46FB-BB31-1DFFACC301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F53F2-A3FB-4F01-BCF5-9AFB2DB447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315BB7-8CDD-4A89-8D34-FE5DDEB6A7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3C6F0E-744C-40FD-98A2-B652CE7B23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A5E995-77A5-4A4B-A392-B5F0E04E5A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207E9F-D300-4D04-B24D-58DC50EDE8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CA3EE9-5A90-4BC3-B859-52FC608813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73B3C6-1925-4237-87A5-1A485EBE71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E23B9E-492C-48BE-A74A-8396BC8EB2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BDBBC-C7C1-4D10-A853-E94FD1FF67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93BD88-0D23-4E52-AD58-DA4C5AB119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23942-1CF4-41F6-90B2-3ADC9C33D1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B62FD3-F200-4BB7-A1E0-EEF25A4C4A79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bg object 16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bg object 17"/>
          <p:cNvSpPr/>
          <p:nvPr/>
        </p:nvSpPr>
        <p:spPr>
          <a:xfrm>
            <a:off x="832320" y="438120"/>
            <a:ext cx="7479000" cy="525240"/>
          </a:xfrm>
          <a:custGeom>
            <a:avLst/>
            <a:gdLst>
              <a:gd name="textAreaLeft" fmla="*/ 0 w 7479000"/>
              <a:gd name="textAreaRight" fmla="*/ 7479720 w 7479000"/>
              <a:gd name="textAreaTop" fmla="*/ 0 h 525240"/>
              <a:gd name="textAreaBottom" fmla="*/ 525960 h 525240"/>
            </a:gdLst>
            <a:ahLst/>
            <a:rect l="textAreaLeft" t="textAreaTop" r="textAreaRight" b="textAreaBottom"/>
            <a:pathLst>
              <a:path w="7479665" h="525780">
                <a:moveTo>
                  <a:pt x="7479350" y="525363"/>
                </a:moveTo>
                <a:lnTo>
                  <a:pt x="0" y="525363"/>
                </a:lnTo>
                <a:lnTo>
                  <a:pt x="0" y="0"/>
                </a:lnTo>
                <a:lnTo>
                  <a:pt x="7479350" y="0"/>
                </a:lnTo>
                <a:lnTo>
                  <a:pt x="7479350" y="525363"/>
                </a:lnTo>
                <a:close/>
              </a:path>
            </a:pathLst>
          </a:custGeom>
          <a:solidFill>
            <a:srgbClr val="e0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D0466C-C9D6-4332-A0F5-6C781CC4F4C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33440" y="1116000"/>
            <a:ext cx="6476400" cy="85860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ts val="4391"/>
              </a:lnSpc>
              <a:buNone/>
              <a:tabLst>
                <a:tab algn="l" pos="0"/>
              </a:tabLst>
            </a:pPr>
            <a:r>
              <a:rPr b="0" lang="en-US" sz="4250" spc="-7" strike="noStrike">
                <a:solidFill>
                  <a:srgbClr val="000000"/>
                </a:solidFill>
                <a:latin typeface="Courier New"/>
              </a:rPr>
              <a:t>Java</a:t>
            </a:r>
            <a:r>
              <a:rPr b="0" lang="en-US" sz="4250" spc="-46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4250" spc="-7" strike="noStrike">
                <a:solidFill>
                  <a:srgbClr val="000000"/>
                </a:solidFill>
                <a:latin typeface="Courier New"/>
              </a:rPr>
              <a:t>Data</a:t>
            </a:r>
            <a:r>
              <a:rPr b="0" lang="en-US" sz="4250" spc="-4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4250" spc="-7" strike="noStrike">
                <a:solidFill>
                  <a:srgbClr val="000000"/>
                </a:solidFill>
                <a:latin typeface="Courier New"/>
              </a:rPr>
              <a:t>Structures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1171800" y="1763640"/>
            <a:ext cx="6800040" cy="55764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391"/>
              </a:lnSpc>
            </a:pPr>
            <a:r>
              <a:rPr b="0" lang="en-US" sz="4250" spc="-7" strike="noStrike">
                <a:solidFill>
                  <a:srgbClr val="000000"/>
                </a:solidFill>
                <a:latin typeface="Courier New"/>
              </a:rPr>
              <a:t>Collections</a:t>
            </a:r>
            <a:r>
              <a:rPr b="0" lang="en-US" sz="4250" spc="-97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4250" spc="-7" strike="noStrike">
                <a:solidFill>
                  <a:srgbClr val="000000"/>
                </a:solidFill>
                <a:latin typeface="Courier New"/>
              </a:rPr>
              <a:t>Framework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bject 4"/>
          <p:cNvSpPr/>
          <p:nvPr/>
        </p:nvSpPr>
        <p:spPr>
          <a:xfrm>
            <a:off x="7972200" y="1731960"/>
            <a:ext cx="360" cy="620280"/>
          </a:xfrm>
          <a:custGeom>
            <a:avLst/>
            <a:gdLst>
              <a:gd name="textAreaLeft" fmla="*/ 0 w 360"/>
              <a:gd name="textAreaRight" fmla="*/ 1440 w 360"/>
              <a:gd name="textAreaTop" fmla="*/ 0 h 620280"/>
              <a:gd name="textAreaBottom" fmla="*/ 621000 h 620280"/>
            </a:gdLst>
            <a:ahLst/>
            <a:rect l="textAreaLeft" t="textAreaTop" r="textAreaRight" b="textAreaBottom"/>
            <a:pathLst>
              <a:path w="0" h="621030">
                <a:moveTo>
                  <a:pt x="0" y="620613"/>
                </a:moveTo>
                <a:lnTo>
                  <a:pt x="0" y="0"/>
                </a:lnTo>
                <a:lnTo>
                  <a:pt x="0" y="620613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28800" y="186480"/>
            <a:ext cx="5283720" cy="1035360"/>
          </a:xfrm>
          <a:prstGeom prst="rect">
            <a:avLst/>
          </a:prstGeom>
          <a:solidFill>
            <a:srgbClr val="e066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ts val="4076"/>
              </a:lnSpc>
              <a:buNone/>
              <a:tabLst>
                <a:tab algn="l" pos="0"/>
              </a:tabLst>
            </a:pPr>
            <a:r>
              <a:rPr b="0" lang="en-US" sz="3600" spc="60" strike="noStrike">
                <a:solidFill>
                  <a:schemeClr val="lt1"/>
                </a:solidFill>
                <a:latin typeface="Microsoft Sans Serif"/>
              </a:rPr>
              <a:t>Concurrent</a:t>
            </a:r>
            <a:r>
              <a:rPr b="0" lang="en-US" sz="3600" spc="-197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55" strike="noStrike">
                <a:solidFill>
                  <a:schemeClr val="lt1"/>
                </a:solidFill>
                <a:latin typeface="Microsoft Sans Serif"/>
              </a:rPr>
              <a:t>Programming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bject 3"/>
          <p:cNvSpPr/>
          <p:nvPr/>
        </p:nvSpPr>
        <p:spPr>
          <a:xfrm>
            <a:off x="530280" y="1222200"/>
            <a:ext cx="782424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Applications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5" strike="noStrike">
                <a:solidFill>
                  <a:srgbClr val="ffffff"/>
                </a:solidFill>
                <a:latin typeface="Microsoft Sans Serif"/>
              </a:rPr>
              <a:t>that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1" strike="noStrike">
                <a:solidFill>
                  <a:srgbClr val="ffffff"/>
                </a:solidFill>
                <a:latin typeface="Microsoft Sans Serif"/>
              </a:rPr>
              <a:t>use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collections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86" strike="noStrike">
                <a:solidFill>
                  <a:srgbClr val="ffffff"/>
                </a:solidFill>
                <a:latin typeface="Microsoft Sans Serif"/>
              </a:rPr>
              <a:t>for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more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than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one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thread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must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be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programmed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carefully.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This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is </a:t>
            </a:r>
            <a:r>
              <a:rPr b="0" lang="en-US" sz="1400" spc="-3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generally</a:t>
            </a:r>
            <a:r>
              <a:rPr b="0" lang="en-US" sz="1400" spc="-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known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66" strike="noStrike">
                <a:solidFill>
                  <a:srgbClr val="ffffff"/>
                </a:solidFill>
                <a:latin typeface="Microsoft Sans Serif"/>
              </a:rPr>
              <a:t>as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concurrent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programming.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bject 4"/>
          <p:cNvSpPr/>
          <p:nvPr/>
        </p:nvSpPr>
        <p:spPr>
          <a:xfrm>
            <a:off x="542880" y="1806480"/>
            <a:ext cx="900360" cy="258840"/>
          </a:xfrm>
          <a:prstGeom prst="rect">
            <a:avLst/>
          </a:pr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38"/>
              </a:lnSpc>
            </a:pPr>
            <a:r>
              <a:rPr b="0" lang="en-US" sz="1800" spc="-15" strike="noStrike">
                <a:solidFill>
                  <a:srgbClr val="000000"/>
                </a:solidFill>
                <a:latin typeface="Microsoft Sans Serif"/>
              </a:rPr>
              <a:t>Threads: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object 5"/>
          <p:cNvSpPr/>
          <p:nvPr/>
        </p:nvSpPr>
        <p:spPr>
          <a:xfrm>
            <a:off x="530280" y="2114640"/>
            <a:ext cx="76262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12" strike="noStrike">
                <a:solidFill>
                  <a:srgbClr val="ffffff"/>
                </a:solidFill>
                <a:latin typeface="Microsoft Sans Serif"/>
              </a:rPr>
              <a:t>Threads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ffffff"/>
                </a:solidFill>
                <a:latin typeface="Microsoft Sans Serif"/>
              </a:rPr>
              <a:t>are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called</a:t>
            </a:r>
            <a:r>
              <a:rPr b="0" lang="en-US" sz="1200" spc="-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46" strike="noStrike">
                <a:solidFill>
                  <a:srgbClr val="ffffff"/>
                </a:solidFill>
                <a:latin typeface="Microsoft Sans Serif"/>
              </a:rPr>
              <a:t>lightweight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12" strike="noStrike">
                <a:solidFill>
                  <a:srgbClr val="ffffff"/>
                </a:solidFill>
                <a:latin typeface="Microsoft Sans Serif"/>
              </a:rPr>
              <a:t>process.</a:t>
            </a:r>
            <a:r>
              <a:rPr b="0" lang="en-US" sz="1200" spc="-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12" strike="noStrike">
                <a:solidFill>
                  <a:srgbClr val="ffffff"/>
                </a:solidFill>
                <a:latin typeface="Microsoft Sans Serif"/>
              </a:rPr>
              <a:t>Threads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21" strike="noStrike">
                <a:solidFill>
                  <a:srgbClr val="ffffff"/>
                </a:solidFill>
                <a:latin typeface="Microsoft Sans Serif"/>
              </a:rPr>
              <a:t>exist</a:t>
            </a:r>
            <a:r>
              <a:rPr b="0" lang="en-US" sz="1200" spc="-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46" strike="noStrike">
                <a:solidFill>
                  <a:srgbClr val="ffffff"/>
                </a:solidFill>
                <a:latin typeface="Microsoft Sans Serif"/>
              </a:rPr>
              <a:t>within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7" strike="noStrike">
                <a:solidFill>
                  <a:srgbClr val="ffffff"/>
                </a:solidFill>
                <a:latin typeface="Microsoft Sans Serif"/>
              </a:rPr>
              <a:t>process</a:t>
            </a:r>
            <a:r>
              <a:rPr b="0" lang="en-US" sz="1200" spc="-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ffffff"/>
                </a:solidFill>
                <a:latin typeface="Microsoft Sans Serif"/>
              </a:rPr>
              <a:t>and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every</a:t>
            </a:r>
            <a:r>
              <a:rPr b="0" lang="en-US" sz="1200" spc="-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7" strike="noStrike">
                <a:solidFill>
                  <a:srgbClr val="ffffff"/>
                </a:solidFill>
                <a:latin typeface="Microsoft Sans Serif"/>
              </a:rPr>
              <a:t>process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32" strike="noStrike">
                <a:solidFill>
                  <a:srgbClr val="ffffff"/>
                </a:solidFill>
                <a:latin typeface="Microsoft Sans Serif"/>
              </a:rPr>
              <a:t>has</a:t>
            </a:r>
            <a:r>
              <a:rPr b="0" lang="en-US" sz="1200" spc="-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46" strike="noStrike">
                <a:solidFill>
                  <a:srgbClr val="ffffff"/>
                </a:solidFill>
                <a:latin typeface="Microsoft Sans Serif"/>
              </a:rPr>
              <a:t>at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5" strike="noStrike">
                <a:solidFill>
                  <a:srgbClr val="ffffff"/>
                </a:solidFill>
                <a:latin typeface="Microsoft Sans Serif"/>
              </a:rPr>
              <a:t>least</a:t>
            </a:r>
            <a:r>
              <a:rPr b="0" lang="en-US" sz="1200" spc="-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5" strike="noStrike">
                <a:solidFill>
                  <a:srgbClr val="ffffff"/>
                </a:solidFill>
                <a:latin typeface="Microsoft Sans Serif"/>
              </a:rPr>
              <a:t>one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21" strike="noStrike">
                <a:solidFill>
                  <a:srgbClr val="ffffff"/>
                </a:solidFill>
                <a:latin typeface="Microsoft Sans Serif"/>
              </a:rPr>
              <a:t>thread.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object 6"/>
          <p:cNvSpPr/>
          <p:nvPr/>
        </p:nvSpPr>
        <p:spPr>
          <a:xfrm>
            <a:off x="542880" y="2473200"/>
            <a:ext cx="1098360" cy="258840"/>
          </a:xfrm>
          <a:prstGeom prst="rect">
            <a:avLst/>
          </a:pr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38"/>
              </a:lnSpc>
            </a:pPr>
            <a:r>
              <a:rPr b="0" lang="en-US" sz="1800" spc="-41" strike="noStrike">
                <a:solidFill>
                  <a:srgbClr val="000000"/>
                </a:solidFill>
                <a:latin typeface="Microsoft Sans Serif"/>
              </a:rPr>
              <a:t>Processes: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object 7"/>
          <p:cNvSpPr/>
          <p:nvPr/>
        </p:nvSpPr>
        <p:spPr>
          <a:xfrm>
            <a:off x="530280" y="2745360"/>
            <a:ext cx="7897320" cy="4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9000"/>
              </a:lnSpc>
              <a:spcBef>
                <a:spcPts val="99"/>
              </a:spcBef>
            </a:pPr>
            <a:r>
              <a:rPr b="0" lang="en-US" sz="1200" spc="60" strike="noStrike">
                <a:solidFill>
                  <a:srgbClr val="ffffff"/>
                </a:solidFill>
                <a:latin typeface="Microsoft Sans Serif"/>
              </a:rPr>
              <a:t>It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21" strike="noStrike">
                <a:solidFill>
                  <a:srgbClr val="ffffff"/>
                </a:solidFill>
                <a:latin typeface="Microsoft Sans Serif"/>
              </a:rPr>
              <a:t>is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a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26" strike="noStrike">
                <a:solidFill>
                  <a:srgbClr val="ffffff"/>
                </a:solidFill>
                <a:latin typeface="Microsoft Sans Serif"/>
              </a:rPr>
              <a:t>self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5" strike="noStrike">
                <a:solidFill>
                  <a:srgbClr val="ffffff"/>
                </a:solidFill>
                <a:latin typeface="Microsoft Sans Serif"/>
              </a:rPr>
              <a:t>contained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21" strike="noStrike">
                <a:solidFill>
                  <a:srgbClr val="ffffff"/>
                </a:solidFill>
                <a:latin typeface="Microsoft Sans Serif"/>
              </a:rPr>
              <a:t>execution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29" strike="noStrike">
                <a:solidFill>
                  <a:srgbClr val="ffffff"/>
                </a:solidFill>
                <a:latin typeface="Microsoft Sans Serif"/>
              </a:rPr>
              <a:t>environment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60" strike="noStrike">
                <a:solidFill>
                  <a:srgbClr val="ffffff"/>
                </a:solidFill>
                <a:latin typeface="Microsoft Sans Serif"/>
              </a:rPr>
              <a:t>with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29" strike="noStrike">
                <a:solidFill>
                  <a:srgbClr val="ffffff"/>
                </a:solidFill>
                <a:latin typeface="Microsoft Sans Serif"/>
              </a:rPr>
              <a:t>its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35" strike="noStrike">
                <a:solidFill>
                  <a:srgbClr val="ffffff"/>
                </a:solidFill>
                <a:latin typeface="Microsoft Sans Serif"/>
              </a:rPr>
              <a:t>own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9" strike="noStrike">
                <a:solidFill>
                  <a:srgbClr val="ffffff"/>
                </a:solidFill>
                <a:latin typeface="Microsoft Sans Serif"/>
              </a:rPr>
              <a:t>memory.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72" strike="noStrike">
                <a:solidFill>
                  <a:srgbClr val="ffffff"/>
                </a:solidFill>
                <a:latin typeface="Microsoft Sans Serif"/>
              </a:rPr>
              <a:t>IPC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29" strike="noStrike">
                <a:solidFill>
                  <a:srgbClr val="ffffff"/>
                </a:solidFill>
                <a:latin typeface="Microsoft Sans Serif"/>
              </a:rPr>
              <a:t>(Inter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21" strike="noStrike">
                <a:solidFill>
                  <a:srgbClr val="ffffff"/>
                </a:solidFill>
                <a:latin typeface="Microsoft Sans Serif"/>
              </a:rPr>
              <a:t>Process</a:t>
            </a:r>
            <a:r>
              <a:rPr b="0" lang="en-US" sz="1200" spc="-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5" strike="noStrike">
                <a:solidFill>
                  <a:srgbClr val="ffffff"/>
                </a:solidFill>
                <a:latin typeface="Microsoft Sans Serif"/>
              </a:rPr>
              <a:t>communication)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21" strike="noStrike">
                <a:solidFill>
                  <a:srgbClr val="ffffff"/>
                </a:solidFill>
                <a:latin typeface="Microsoft Sans Serif"/>
              </a:rPr>
              <a:t>such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55" strike="noStrike">
                <a:solidFill>
                  <a:srgbClr val="ffffff"/>
                </a:solidFill>
                <a:latin typeface="Microsoft Sans Serif"/>
              </a:rPr>
              <a:t>as</a:t>
            </a:r>
            <a:r>
              <a:rPr b="0" lang="en-US" sz="12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ffffff"/>
                </a:solidFill>
                <a:latin typeface="Microsoft Sans Serif"/>
              </a:rPr>
              <a:t>pipes </a:t>
            </a:r>
            <a:r>
              <a:rPr b="0" lang="en-US" sz="1200" spc="-307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ffffff"/>
                </a:solidFill>
                <a:latin typeface="Microsoft Sans Serif"/>
              </a:rPr>
              <a:t>and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ffffff"/>
                </a:solidFill>
                <a:latin typeface="Microsoft Sans Serif"/>
              </a:rPr>
              <a:t>sockets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26" strike="noStrike">
                <a:solidFill>
                  <a:srgbClr val="ffffff"/>
                </a:solidFill>
                <a:latin typeface="Microsoft Sans Serif"/>
              </a:rPr>
              <a:t>facilitates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5" strike="noStrike">
                <a:solidFill>
                  <a:srgbClr val="ffffff"/>
                </a:solidFill>
                <a:latin typeface="Microsoft Sans Serif"/>
              </a:rPr>
              <a:t>communication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35" strike="noStrike">
                <a:solidFill>
                  <a:srgbClr val="ffffff"/>
                </a:solidFill>
                <a:latin typeface="Microsoft Sans Serif"/>
              </a:rPr>
              <a:t>between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55" strike="noStrike">
                <a:solidFill>
                  <a:srgbClr val="ffffff"/>
                </a:solidFill>
                <a:latin typeface="Microsoft Sans Serif"/>
              </a:rPr>
              <a:t>different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-15" strike="noStrike">
                <a:solidFill>
                  <a:srgbClr val="ffffff"/>
                </a:solidFill>
                <a:latin typeface="Microsoft Sans Serif"/>
              </a:rPr>
              <a:t>processes.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bject 8"/>
          <p:cNvSpPr/>
          <p:nvPr/>
        </p:nvSpPr>
        <p:spPr>
          <a:xfrm>
            <a:off x="542880" y="3359160"/>
            <a:ext cx="3442320" cy="258840"/>
          </a:xfrm>
          <a:prstGeom prst="rect">
            <a:avLst/>
          </a:pr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38"/>
              </a:lnSpc>
            </a:pPr>
            <a:r>
              <a:rPr b="0" lang="en-US" sz="1800" spc="26" strike="noStrike">
                <a:solidFill>
                  <a:srgbClr val="000000"/>
                </a:solidFill>
                <a:latin typeface="Microsoft Sans Serif"/>
              </a:rPr>
              <a:t>Concurrent</a:t>
            </a:r>
            <a:r>
              <a:rPr b="0" lang="en-US" sz="1800" spc="-5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Microsoft Sans Serif"/>
              </a:rPr>
              <a:t>Collection</a:t>
            </a:r>
            <a:r>
              <a:rPr b="0" lang="en-US" sz="1800" spc="-5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Microsoft Sans Serif"/>
              </a:rPr>
              <a:t>Interfaces: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9"/>
          <p:cNvSpPr/>
          <p:nvPr/>
        </p:nvSpPr>
        <p:spPr>
          <a:xfrm>
            <a:off x="530280" y="3667320"/>
            <a:ext cx="632844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BlockingQueue,</a:t>
            </a:r>
            <a:r>
              <a:rPr b="0" lang="en-US" sz="12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ffffff"/>
                </a:solidFill>
                <a:latin typeface="Microsoft Sans Serif"/>
              </a:rPr>
              <a:t>TransferQueue,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BlockingDeque,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9" strike="noStrike">
                <a:solidFill>
                  <a:srgbClr val="ffffff"/>
                </a:solidFill>
                <a:latin typeface="Microsoft Sans Serif"/>
              </a:rPr>
              <a:t>ConcurrentMap,</a:t>
            </a:r>
            <a:r>
              <a:rPr b="0" lang="en-US" sz="12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9" strike="noStrike">
                <a:solidFill>
                  <a:srgbClr val="ffffff"/>
                </a:solidFill>
                <a:latin typeface="Microsoft Sans Serif"/>
              </a:rPr>
              <a:t>ConcurrentNavigableMap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bject 10"/>
          <p:cNvSpPr/>
          <p:nvPr/>
        </p:nvSpPr>
        <p:spPr>
          <a:xfrm>
            <a:off x="542880" y="4025880"/>
            <a:ext cx="3119760" cy="258840"/>
          </a:xfrm>
          <a:prstGeom prst="rect">
            <a:avLst/>
          </a:pr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38"/>
              </a:lnSpc>
            </a:pPr>
            <a:r>
              <a:rPr b="0" lang="en-US" sz="1800" spc="26" strike="noStrike">
                <a:solidFill>
                  <a:srgbClr val="000000"/>
                </a:solidFill>
                <a:latin typeface="Microsoft Sans Serif"/>
              </a:rPr>
              <a:t>Concurrent</a:t>
            </a:r>
            <a:r>
              <a:rPr b="0" lang="en-US" sz="1800" spc="-6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Microsoft Sans Serif"/>
              </a:rPr>
              <a:t>Collection</a:t>
            </a:r>
            <a:r>
              <a:rPr b="0" lang="en-US" sz="1800" spc="-6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Microsoft Sans Serif"/>
              </a:rPr>
              <a:t>classes: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object 11"/>
          <p:cNvSpPr/>
          <p:nvPr/>
        </p:nvSpPr>
        <p:spPr>
          <a:xfrm>
            <a:off x="530280" y="4298040"/>
            <a:ext cx="8020080" cy="6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9000"/>
              </a:lnSpc>
              <a:spcBef>
                <a:spcPts val="99"/>
              </a:spcBef>
            </a:pP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LinkedBlockingQueue, ArrayBlockingQueue, </a:t>
            </a:r>
            <a:r>
              <a:rPr b="0" lang="en-US" sz="1200" spc="15" strike="noStrike">
                <a:solidFill>
                  <a:srgbClr val="ffffff"/>
                </a:solidFill>
                <a:latin typeface="Microsoft Sans Serif"/>
              </a:rPr>
              <a:t>PriorityBlockingQueue, </a:t>
            </a:r>
            <a:r>
              <a:rPr b="0" lang="en-US" sz="1200" spc="-1" strike="noStrike">
                <a:solidFill>
                  <a:srgbClr val="ffffff"/>
                </a:solidFill>
                <a:latin typeface="Microsoft Sans Serif"/>
              </a:rPr>
              <a:t>DelayQueue, </a:t>
            </a:r>
            <a:r>
              <a:rPr b="0" lang="en-US" sz="1200" spc="-7" strike="noStrike">
                <a:solidFill>
                  <a:srgbClr val="ffffff"/>
                </a:solidFill>
                <a:latin typeface="Microsoft Sans Serif"/>
              </a:rPr>
              <a:t>SynchronousQueue, </a:t>
            </a:r>
            <a:r>
              <a:rPr b="0" lang="en-US" sz="1200" spc="-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LinkedBlockingDeque,</a:t>
            </a:r>
            <a:r>
              <a:rPr b="0" lang="en-US" sz="1200" spc="-1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LinkedTransferQueue,</a:t>
            </a:r>
            <a:r>
              <a:rPr b="0" lang="en-US" sz="1200" spc="-1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CopyOnWriteArrayList,</a:t>
            </a:r>
            <a:r>
              <a:rPr b="0" lang="en-US" sz="1200" spc="-1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CopyOnWriteArraySet,</a:t>
            </a:r>
            <a:r>
              <a:rPr b="0" lang="en-US" sz="1200" spc="-1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ffffff"/>
                </a:solidFill>
                <a:latin typeface="Microsoft Sans Serif"/>
              </a:rPr>
              <a:t>ConcurrentSkipListSet, </a:t>
            </a:r>
            <a:r>
              <a:rPr b="0" lang="en-US" sz="1200" spc="-30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ffffff"/>
                </a:solidFill>
                <a:latin typeface="Microsoft Sans Serif"/>
              </a:rPr>
              <a:t>ConcurrentHashMap,</a:t>
            </a:r>
            <a:r>
              <a:rPr b="0" lang="en-US" sz="12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200" spc="7" strike="noStrike">
                <a:solidFill>
                  <a:srgbClr val="ffffff"/>
                </a:solidFill>
                <a:latin typeface="Microsoft Sans Serif"/>
              </a:rPr>
              <a:t>ConcurrentSkipListMap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00400" y="284040"/>
            <a:ext cx="2590560" cy="630000"/>
          </a:xfrm>
          <a:prstGeom prst="rect">
            <a:avLst/>
          </a:prstGeom>
          <a:solidFill>
            <a:srgbClr val="e066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ts val="4076"/>
              </a:lnSpc>
              <a:buNone/>
              <a:tabLst>
                <a:tab algn="l" pos="0"/>
              </a:tabLst>
            </a:pPr>
            <a:r>
              <a:rPr b="0" lang="en-US" sz="3600" spc="126" strike="noStrike">
                <a:solidFill>
                  <a:schemeClr val="lt1"/>
                </a:solidFill>
                <a:latin typeface="Microsoft Sans Serif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object 3"/>
          <p:cNvSpPr/>
          <p:nvPr/>
        </p:nvSpPr>
        <p:spPr>
          <a:xfrm>
            <a:off x="542880" y="1294200"/>
            <a:ext cx="3477960" cy="349920"/>
          </a:xfrm>
          <a:custGeom>
            <a:avLst/>
            <a:gdLst>
              <a:gd name="textAreaLeft" fmla="*/ 0 w 3477960"/>
              <a:gd name="textAreaRight" fmla="*/ 3478680 w 3477960"/>
              <a:gd name="textAreaTop" fmla="*/ 0 h 349920"/>
              <a:gd name="textAreaBottom" fmla="*/ 350640 h 349920"/>
            </a:gdLst>
            <a:ahLst/>
            <a:rect l="textAreaLeft" t="textAreaTop" r="textAreaRight" b="textAreaBottom"/>
            <a:pathLst>
              <a:path w="3478529" h="350519">
                <a:moveTo>
                  <a:pt x="3478385" y="350192"/>
                </a:moveTo>
                <a:lnTo>
                  <a:pt x="0" y="350192"/>
                </a:lnTo>
                <a:lnTo>
                  <a:pt x="0" y="0"/>
                </a:lnTo>
                <a:lnTo>
                  <a:pt x="3478385" y="0"/>
                </a:lnTo>
                <a:lnTo>
                  <a:pt x="3478385" y="350192"/>
                </a:lnTo>
                <a:close/>
              </a:path>
            </a:pathLst>
          </a:cu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object 4"/>
          <p:cNvSpPr/>
          <p:nvPr/>
        </p:nvSpPr>
        <p:spPr>
          <a:xfrm>
            <a:off x="542880" y="1261080"/>
            <a:ext cx="34779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2400" spc="46" strike="noStrike">
                <a:solidFill>
                  <a:srgbClr val="000000"/>
                </a:solidFill>
                <a:latin typeface="Microsoft Sans Serif"/>
              </a:rPr>
              <a:t>What</a:t>
            </a:r>
            <a:r>
              <a:rPr b="0" lang="en-US" sz="2400" spc="-8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US" sz="2400" spc="-35" strike="noStrike">
                <a:solidFill>
                  <a:srgbClr val="000000"/>
                </a:solidFill>
                <a:latin typeface="Microsoft Sans Serif"/>
              </a:rPr>
              <a:t>is</a:t>
            </a:r>
            <a:r>
              <a:rPr b="0" lang="en-US" sz="2400" spc="-86" strike="noStrike">
                <a:solidFill>
                  <a:srgbClr val="000000"/>
                </a:solidFill>
                <a:latin typeface="Microsoft Sans Serif"/>
              </a:rPr>
              <a:t> a </a:t>
            </a:r>
            <a:r>
              <a:rPr b="0" lang="en-US" sz="2400" spc="21" strike="noStrike">
                <a:solidFill>
                  <a:srgbClr val="000000"/>
                </a:solidFill>
                <a:latin typeface="Microsoft Sans Serif"/>
              </a:rPr>
              <a:t>Data</a:t>
            </a:r>
            <a:r>
              <a:rPr b="0" lang="en-US" sz="2400" spc="-8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US" sz="2400" spc="9" strike="noStrike">
                <a:solidFill>
                  <a:srgbClr val="000000"/>
                </a:solidFill>
                <a:latin typeface="Microsoft Sans Serif"/>
              </a:rPr>
              <a:t>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object 5"/>
          <p:cNvSpPr/>
          <p:nvPr/>
        </p:nvSpPr>
        <p:spPr>
          <a:xfrm>
            <a:off x="4021200" y="1306800"/>
            <a:ext cx="360" cy="349920"/>
          </a:xfrm>
          <a:custGeom>
            <a:avLst/>
            <a:gdLst>
              <a:gd name="textAreaLeft" fmla="*/ 0 w 360"/>
              <a:gd name="textAreaRight" fmla="*/ 1440 w 360"/>
              <a:gd name="textAreaTop" fmla="*/ 0 h 349920"/>
              <a:gd name="textAreaBottom" fmla="*/ 350640 h 349920"/>
            </a:gdLst>
            <a:ahLst/>
            <a:rect l="textAreaLeft" t="textAreaTop" r="textAreaRight" b="textAreaBottom"/>
            <a:pathLst>
              <a:path w="0" h="350519">
                <a:moveTo>
                  <a:pt x="0" y="350490"/>
                </a:moveTo>
                <a:lnTo>
                  <a:pt x="0" y="0"/>
                </a:lnTo>
                <a:lnTo>
                  <a:pt x="0" y="350490"/>
                </a:lnTo>
                <a:close/>
              </a:path>
            </a:pathLst>
          </a:cu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bject 6"/>
          <p:cNvSpPr/>
          <p:nvPr/>
        </p:nvSpPr>
        <p:spPr>
          <a:xfrm>
            <a:off x="530280" y="1660320"/>
            <a:ext cx="79563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-12" strike="noStrike">
                <a:solidFill>
                  <a:srgbClr val="ffffff"/>
                </a:solidFill>
                <a:latin typeface="Microsoft Sans Serif"/>
              </a:rPr>
              <a:t>A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data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structure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is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a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particular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way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of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organizing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data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using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one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55" strike="noStrike">
                <a:solidFill>
                  <a:srgbClr val="ffffff"/>
                </a:solidFill>
                <a:latin typeface="Microsoft Sans Serif"/>
              </a:rPr>
              <a:t>or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more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32" strike="noStrike">
                <a:solidFill>
                  <a:srgbClr val="ffffff"/>
                </a:solidFill>
                <a:latin typeface="Microsoft Sans Serif"/>
              </a:rPr>
              <a:t>ADT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(</a:t>
            </a:r>
            <a:r>
              <a:rPr b="0" lang="en-US" sz="1400" spc="21" strike="noStrike">
                <a:solidFill>
                  <a:srgbClr val="a4c1f4"/>
                </a:solidFill>
                <a:latin typeface="Microsoft Sans Serif"/>
              </a:rPr>
              <a:t>Abstract</a:t>
            </a:r>
            <a:r>
              <a:rPr b="0" lang="en-US" sz="1400" spc="-46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9" strike="noStrike">
                <a:solidFill>
                  <a:srgbClr val="a4c1f4"/>
                </a:solidFill>
                <a:latin typeface="Microsoft Sans Serif"/>
              </a:rPr>
              <a:t>Data</a:t>
            </a:r>
            <a:r>
              <a:rPr b="0" lang="en-US" sz="1400" spc="-46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a4c1f4"/>
                </a:solidFill>
                <a:latin typeface="Microsoft Sans Serif"/>
              </a:rPr>
              <a:t>types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) </a:t>
            </a:r>
            <a:r>
              <a:rPr b="0" lang="en-US" sz="1400" spc="-3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15" strike="noStrike">
                <a:solidFill>
                  <a:srgbClr val="ffffff"/>
                </a:solidFill>
                <a:latin typeface="Microsoft Sans Serif"/>
              </a:rPr>
              <a:t>so</a:t>
            </a:r>
            <a:r>
              <a:rPr b="0" lang="en-US" sz="1400" spc="-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5" strike="noStrike">
                <a:solidFill>
                  <a:srgbClr val="ffffff"/>
                </a:solidFill>
                <a:latin typeface="Microsoft Sans Serif"/>
              </a:rPr>
              <a:t>that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they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can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Microsoft Sans Serif"/>
              </a:rPr>
              <a:t>used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efficiently.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object 7"/>
          <p:cNvSpPr/>
          <p:nvPr/>
        </p:nvSpPr>
        <p:spPr>
          <a:xfrm>
            <a:off x="542880" y="2504160"/>
            <a:ext cx="2846520" cy="349920"/>
          </a:xfrm>
          <a:custGeom>
            <a:avLst/>
            <a:gdLst>
              <a:gd name="textAreaLeft" fmla="*/ 0 w 2846520"/>
              <a:gd name="textAreaRight" fmla="*/ 2847240 w 2846520"/>
              <a:gd name="textAreaTop" fmla="*/ 0 h 349920"/>
              <a:gd name="textAreaBottom" fmla="*/ 350640 h 349920"/>
            </a:gdLst>
            <a:ahLst/>
            <a:rect l="textAreaLeft" t="textAreaTop" r="textAreaRight" b="textAreaBottom"/>
            <a:pathLst>
              <a:path w="2847340" h="350519">
                <a:moveTo>
                  <a:pt x="2847143" y="350192"/>
                </a:moveTo>
                <a:lnTo>
                  <a:pt x="0" y="350192"/>
                </a:lnTo>
                <a:lnTo>
                  <a:pt x="0" y="0"/>
                </a:lnTo>
                <a:lnTo>
                  <a:pt x="2847143" y="0"/>
                </a:lnTo>
                <a:lnTo>
                  <a:pt x="2847143" y="350192"/>
                </a:lnTo>
                <a:close/>
              </a:path>
            </a:pathLst>
          </a:cu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object 8"/>
          <p:cNvSpPr/>
          <p:nvPr/>
        </p:nvSpPr>
        <p:spPr>
          <a:xfrm>
            <a:off x="542880" y="2470680"/>
            <a:ext cx="28465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46" strike="noStrike">
                <a:solidFill>
                  <a:srgbClr val="000000"/>
                </a:solidFill>
                <a:latin typeface="Microsoft Sans Serif"/>
                <a:ea typeface="Microsoft YaHei"/>
              </a:rPr>
              <a:t>What</a:t>
            </a:r>
            <a:r>
              <a:rPr b="0" lang="en-US" sz="1800" spc="-86" strike="noStrike">
                <a:solidFill>
                  <a:srgbClr val="000000"/>
                </a:solidFill>
                <a:latin typeface="Microsoft Sans Serif"/>
                <a:ea typeface="Microsoft YaHei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Microsoft Sans Serif"/>
                <a:ea typeface="Microsoft YaHei"/>
              </a:rPr>
              <a:t>is</a:t>
            </a:r>
            <a:r>
              <a:rPr b="0" lang="en-US" sz="1800" spc="-86" strike="noStrike">
                <a:solidFill>
                  <a:srgbClr val="000000"/>
                </a:solidFill>
                <a:latin typeface="Microsoft Sans Serif"/>
                <a:ea typeface="Microsoft YaHei"/>
              </a:rPr>
              <a:t> a </a:t>
            </a:r>
            <a:r>
              <a:rPr b="0" lang="en-US" sz="2400" spc="1" strike="noStrike">
                <a:solidFill>
                  <a:srgbClr val="000000"/>
                </a:solidFill>
                <a:latin typeface="Microsoft Sans Serif"/>
                <a:ea typeface="Microsoft YaHei"/>
              </a:rPr>
              <a:t>Collection?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object 9"/>
          <p:cNvSpPr/>
          <p:nvPr/>
        </p:nvSpPr>
        <p:spPr>
          <a:xfrm>
            <a:off x="3390120" y="2516400"/>
            <a:ext cx="360" cy="349920"/>
          </a:xfrm>
          <a:custGeom>
            <a:avLst/>
            <a:gdLst>
              <a:gd name="textAreaLeft" fmla="*/ 0 w 360"/>
              <a:gd name="textAreaRight" fmla="*/ 1440 w 360"/>
              <a:gd name="textAreaTop" fmla="*/ 0 h 349920"/>
              <a:gd name="textAreaBottom" fmla="*/ 350640 h 349920"/>
            </a:gdLst>
            <a:ahLst/>
            <a:rect l="textAreaLeft" t="textAreaTop" r="textAreaRight" b="textAreaBottom"/>
            <a:pathLst>
              <a:path w="0" h="350519">
                <a:moveTo>
                  <a:pt x="0" y="350490"/>
                </a:moveTo>
                <a:lnTo>
                  <a:pt x="0" y="0"/>
                </a:lnTo>
                <a:lnTo>
                  <a:pt x="0" y="350490"/>
                </a:lnTo>
                <a:close/>
              </a:path>
            </a:pathLst>
          </a:cu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bject 10"/>
          <p:cNvSpPr/>
          <p:nvPr/>
        </p:nvSpPr>
        <p:spPr>
          <a:xfrm>
            <a:off x="530280" y="2869920"/>
            <a:ext cx="793368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-12" strike="noStrike">
                <a:solidFill>
                  <a:srgbClr val="ffffff"/>
                </a:solidFill>
                <a:latin typeface="Microsoft Sans Serif"/>
              </a:rPr>
              <a:t>A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collection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is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15" strike="noStrike">
                <a:solidFill>
                  <a:srgbClr val="ffffff"/>
                </a:solidFill>
                <a:latin typeface="Microsoft Sans Serif"/>
              </a:rPr>
              <a:t>an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Object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5" strike="noStrike">
                <a:solidFill>
                  <a:srgbClr val="ffffff"/>
                </a:solidFill>
                <a:latin typeface="Microsoft Sans Serif"/>
              </a:rPr>
              <a:t>that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represents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a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group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of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objects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known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66" strike="noStrike">
                <a:solidFill>
                  <a:srgbClr val="ffffff"/>
                </a:solidFill>
                <a:latin typeface="Microsoft Sans Serif"/>
              </a:rPr>
              <a:t>as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elements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1" strike="noStrike">
                <a:solidFill>
                  <a:srgbClr val="ffffff"/>
                </a:solidFill>
                <a:latin typeface="Microsoft Sans Serif"/>
              </a:rPr>
              <a:t>such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66" strike="noStrike">
                <a:solidFill>
                  <a:srgbClr val="ffffff"/>
                </a:solidFill>
                <a:latin typeface="Microsoft Sans Serif"/>
              </a:rPr>
              <a:t>as</a:t>
            </a:r>
            <a:r>
              <a:rPr b="0" lang="en-US" sz="1400" spc="-80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a4c1f4"/>
                </a:solidFill>
                <a:latin typeface="Microsoft Sans Serif"/>
              </a:rPr>
              <a:t>Vector,</a:t>
            </a:r>
            <a:r>
              <a:rPr b="0" lang="en-US" sz="1400" spc="-46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-15" strike="noStrike">
                <a:solidFill>
                  <a:srgbClr val="a4c1f4"/>
                </a:solidFill>
                <a:latin typeface="Microsoft Sans Serif"/>
              </a:rPr>
              <a:t>Set, </a:t>
            </a:r>
            <a:r>
              <a:rPr b="0" lang="en-US" sz="1400" spc="-355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a4c1f4"/>
                </a:solidFill>
                <a:latin typeface="Microsoft Sans Serif"/>
              </a:rPr>
              <a:t>List</a:t>
            </a:r>
            <a:r>
              <a:rPr b="0" lang="en-US" sz="1400" spc="-55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etc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classes.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bject 11"/>
          <p:cNvSpPr/>
          <p:nvPr/>
        </p:nvSpPr>
        <p:spPr>
          <a:xfrm>
            <a:off x="542880" y="3713760"/>
            <a:ext cx="3011760" cy="349920"/>
          </a:xfrm>
          <a:custGeom>
            <a:avLst/>
            <a:gdLst>
              <a:gd name="textAreaLeft" fmla="*/ 0 w 3011760"/>
              <a:gd name="textAreaRight" fmla="*/ 3012480 w 3011760"/>
              <a:gd name="textAreaTop" fmla="*/ 0 h 349920"/>
              <a:gd name="textAreaBottom" fmla="*/ 350640 h 349920"/>
            </a:gdLst>
            <a:ahLst/>
            <a:rect l="textAreaLeft" t="textAreaTop" r="textAreaRight" b="textAreaBottom"/>
            <a:pathLst>
              <a:path w="3012440" h="350520">
                <a:moveTo>
                  <a:pt x="3012039" y="350192"/>
                </a:moveTo>
                <a:lnTo>
                  <a:pt x="0" y="350192"/>
                </a:lnTo>
                <a:lnTo>
                  <a:pt x="0" y="0"/>
                </a:lnTo>
                <a:lnTo>
                  <a:pt x="3012039" y="0"/>
                </a:lnTo>
                <a:lnTo>
                  <a:pt x="3012039" y="350192"/>
                </a:lnTo>
                <a:close/>
              </a:path>
            </a:pathLst>
          </a:cu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bject 12"/>
          <p:cNvSpPr/>
          <p:nvPr/>
        </p:nvSpPr>
        <p:spPr>
          <a:xfrm>
            <a:off x="542880" y="3680280"/>
            <a:ext cx="30117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46" strike="noStrike">
                <a:solidFill>
                  <a:srgbClr val="000000"/>
                </a:solidFill>
                <a:latin typeface="Microsoft Sans Serif"/>
                <a:ea typeface="Microsoft YaHei"/>
              </a:rPr>
              <a:t>What</a:t>
            </a:r>
            <a:r>
              <a:rPr b="0" lang="en-US" sz="1800" spc="-86" strike="noStrike">
                <a:solidFill>
                  <a:srgbClr val="000000"/>
                </a:solidFill>
                <a:latin typeface="Microsoft Sans Serif"/>
                <a:ea typeface="Microsoft YaHei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Microsoft Sans Serif"/>
                <a:ea typeface="Microsoft YaHei"/>
              </a:rPr>
              <a:t>is</a:t>
            </a:r>
            <a:r>
              <a:rPr b="0" lang="en-US" sz="1800" spc="-86" strike="noStrike">
                <a:solidFill>
                  <a:srgbClr val="000000"/>
                </a:solidFill>
                <a:latin typeface="Microsoft Sans Serif"/>
                <a:ea typeface="Microsoft YaHei"/>
              </a:rPr>
              <a:t> a </a:t>
            </a:r>
            <a:r>
              <a:rPr b="0" lang="en-US" sz="2400" spc="-7" strike="noStrike">
                <a:solidFill>
                  <a:srgbClr val="000000"/>
                </a:solidFill>
                <a:latin typeface="Microsoft Sans Serif"/>
                <a:ea typeface="Microsoft YaHei"/>
              </a:rPr>
              <a:t>Framework?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object 13"/>
          <p:cNvSpPr/>
          <p:nvPr/>
        </p:nvSpPr>
        <p:spPr>
          <a:xfrm>
            <a:off x="3555000" y="3726360"/>
            <a:ext cx="360" cy="349920"/>
          </a:xfrm>
          <a:custGeom>
            <a:avLst/>
            <a:gdLst>
              <a:gd name="textAreaLeft" fmla="*/ 0 w 360"/>
              <a:gd name="textAreaRight" fmla="*/ 1440 w 360"/>
              <a:gd name="textAreaTop" fmla="*/ 0 h 349920"/>
              <a:gd name="textAreaBottom" fmla="*/ 350640 h 349920"/>
            </a:gdLst>
            <a:ahLst/>
            <a:rect l="textAreaLeft" t="textAreaTop" r="textAreaRight" b="textAreaBottom"/>
            <a:pathLst>
              <a:path w="0" h="350520">
                <a:moveTo>
                  <a:pt x="0" y="350490"/>
                </a:moveTo>
                <a:lnTo>
                  <a:pt x="0" y="0"/>
                </a:lnTo>
                <a:lnTo>
                  <a:pt x="0" y="350490"/>
                </a:lnTo>
                <a:close/>
              </a:path>
            </a:pathLst>
          </a:cu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bject 14"/>
          <p:cNvSpPr/>
          <p:nvPr/>
        </p:nvSpPr>
        <p:spPr>
          <a:xfrm>
            <a:off x="530280" y="4079880"/>
            <a:ext cx="763020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-12" strike="noStrike">
                <a:solidFill>
                  <a:srgbClr val="ffffff"/>
                </a:solidFill>
                <a:latin typeface="Microsoft Sans Serif"/>
              </a:rPr>
              <a:t>A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framework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is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15" strike="noStrike">
                <a:solidFill>
                  <a:srgbClr val="ffffff"/>
                </a:solidFill>
                <a:latin typeface="Microsoft Sans Serif"/>
              </a:rPr>
              <a:t>an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abstraction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providing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Microsoft Sans Serif"/>
              </a:rPr>
              <a:t>generic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functionalities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5" strike="noStrike">
                <a:solidFill>
                  <a:srgbClr val="ffffff"/>
                </a:solidFill>
                <a:latin typeface="Microsoft Sans Serif"/>
              </a:rPr>
              <a:t>that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can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be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modified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by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user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 </a:t>
            </a:r>
            <a:r>
              <a:rPr b="0" lang="en-US" sz="1400" spc="-36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create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and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maintain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reusable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large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scale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softwares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9" strike="noStrike">
                <a:solidFill>
                  <a:srgbClr val="ffffff"/>
                </a:solidFill>
                <a:latin typeface="Microsoft Sans Serif"/>
              </a:rPr>
              <a:t>with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0" strike="noStrike">
                <a:solidFill>
                  <a:srgbClr val="ffffff"/>
                </a:solidFill>
                <a:latin typeface="Microsoft Sans Serif"/>
              </a:rPr>
              <a:t>the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32" strike="noStrike">
                <a:solidFill>
                  <a:srgbClr val="ffffff"/>
                </a:solidFill>
                <a:latin typeface="Microsoft Sans Serif"/>
              </a:rPr>
              <a:t>ease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of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maintenance.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70400" y="228600"/>
            <a:ext cx="5802480" cy="1035360"/>
          </a:xfrm>
          <a:prstGeom prst="rect">
            <a:avLst/>
          </a:prstGeom>
          <a:solidFill>
            <a:srgbClr val="e066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ts val="4076"/>
              </a:lnSpc>
              <a:buNone/>
              <a:tabLst>
                <a:tab algn="l" pos="0"/>
              </a:tabLst>
            </a:pPr>
            <a:r>
              <a:rPr b="0" lang="en-US" sz="3600" spc="-60" strike="noStrike">
                <a:solidFill>
                  <a:schemeClr val="lt1"/>
                </a:solidFill>
                <a:latin typeface="Microsoft Sans Serif"/>
              </a:rPr>
              <a:t>Java</a:t>
            </a:r>
            <a:r>
              <a:rPr b="0" lang="en-US" sz="3600" spc="-151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35" strike="noStrike">
                <a:solidFill>
                  <a:schemeClr val="lt1"/>
                </a:solidFill>
                <a:latin typeface="Microsoft Sans Serif"/>
              </a:rPr>
              <a:t>Collections</a:t>
            </a:r>
            <a:r>
              <a:rPr b="0" lang="en-US" sz="3600" spc="-145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49" strike="noStrike">
                <a:solidFill>
                  <a:schemeClr val="lt1"/>
                </a:solidFill>
                <a:latin typeface="Microsoft Sans Serif"/>
              </a:rPr>
              <a:t>Framework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530280" y="1222200"/>
            <a:ext cx="803376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-15" strike="noStrike">
                <a:solidFill>
                  <a:srgbClr val="ffffff"/>
                </a:solidFill>
                <a:latin typeface="Microsoft Sans Serif"/>
              </a:rPr>
              <a:t>The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collections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framework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is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15" strike="noStrike">
                <a:solidFill>
                  <a:srgbClr val="ffffff"/>
                </a:solidFill>
                <a:latin typeface="Microsoft Sans Serif"/>
              </a:rPr>
              <a:t>an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universal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way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86" strike="noStrike">
                <a:solidFill>
                  <a:srgbClr val="ffffff"/>
                </a:solidFill>
                <a:latin typeface="Microsoft Sans Serif"/>
              </a:rPr>
              <a:t>for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representing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and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manipulating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Microsoft Sans Serif"/>
              </a:rPr>
              <a:t>data.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5" strike="noStrike">
                <a:solidFill>
                  <a:srgbClr val="ffffff"/>
                </a:solidFill>
                <a:latin typeface="Microsoft Sans Serif"/>
              </a:rPr>
              <a:t>It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Microsoft Sans Serif"/>
              </a:rPr>
              <a:t>provides,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object 4"/>
          <p:cNvSpPr/>
          <p:nvPr/>
        </p:nvSpPr>
        <p:spPr>
          <a:xfrm>
            <a:off x="542880" y="1923120"/>
            <a:ext cx="1466640" cy="344880"/>
          </a:xfrm>
          <a:prstGeom prst="rect">
            <a:avLst/>
          </a:pr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716"/>
              </a:lnSpc>
            </a:pPr>
            <a:r>
              <a:rPr b="0" lang="en-US" sz="2400" spc="26" strike="noStrike">
                <a:solidFill>
                  <a:srgbClr val="000000"/>
                </a:solidFill>
                <a:latin typeface="Microsoft Sans Serif"/>
              </a:rPr>
              <a:t>Interfaces: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object 5"/>
          <p:cNvSpPr/>
          <p:nvPr/>
        </p:nvSpPr>
        <p:spPr>
          <a:xfrm>
            <a:off x="530280" y="2288880"/>
            <a:ext cx="77133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Interface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are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32" strike="noStrike">
                <a:solidFill>
                  <a:srgbClr val="ffffff"/>
                </a:solidFill>
                <a:latin typeface="Microsoft Sans Serif"/>
              </a:rPr>
              <a:t>ADT’s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5" strike="noStrike">
                <a:solidFill>
                  <a:srgbClr val="ffffff"/>
                </a:solidFill>
                <a:latin typeface="Microsoft Sans Serif"/>
              </a:rPr>
              <a:t>that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represent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collections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and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provides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a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9" strike="noStrike">
                <a:solidFill>
                  <a:srgbClr val="ffffff"/>
                </a:solidFill>
                <a:latin typeface="Microsoft Sans Serif"/>
              </a:rPr>
              <a:t>form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of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hierarchy.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Interfaces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allow </a:t>
            </a:r>
            <a:r>
              <a:rPr b="0" lang="en-US" sz="1400" spc="-3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collections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be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manipulated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independent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of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55" strike="noStrike">
                <a:solidFill>
                  <a:srgbClr val="ffffff"/>
                </a:solidFill>
                <a:latin typeface="Microsoft Sans Serif"/>
              </a:rPr>
              <a:t>their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representation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Microsoft Sans Serif"/>
              </a:rPr>
              <a:t>details.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object 6"/>
          <p:cNvSpPr/>
          <p:nvPr/>
        </p:nvSpPr>
        <p:spPr>
          <a:xfrm>
            <a:off x="542880" y="2989800"/>
            <a:ext cx="2431800" cy="344880"/>
          </a:xfrm>
          <a:prstGeom prst="rect">
            <a:avLst/>
          </a:pr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716"/>
              </a:lnSpc>
            </a:pPr>
            <a:r>
              <a:rPr b="0" lang="en-US" sz="2400" spc="46" strike="noStrike">
                <a:solidFill>
                  <a:srgbClr val="000000"/>
                </a:solidFill>
                <a:latin typeface="Microsoft Sans Serif"/>
              </a:rPr>
              <a:t>Implementations: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object 7"/>
          <p:cNvSpPr/>
          <p:nvPr/>
        </p:nvSpPr>
        <p:spPr>
          <a:xfrm>
            <a:off x="530280" y="3399840"/>
            <a:ext cx="7052400" cy="6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These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are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reusable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data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structures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providing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implementations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of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collections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interfaces.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542880" y="3886200"/>
            <a:ext cx="1605960" cy="377640"/>
          </a:xfrm>
          <a:custGeom>
            <a:avLst/>
            <a:gdLst>
              <a:gd name="textAreaLeft" fmla="*/ 0 w 1605960"/>
              <a:gd name="textAreaRight" fmla="*/ 1606680 w 1605960"/>
              <a:gd name="textAreaTop" fmla="*/ 0 h 377640"/>
              <a:gd name="textAreaBottom" fmla="*/ 378360 h 377640"/>
            </a:gdLst>
            <a:ahLst/>
            <a:rect l="textAreaLeft" t="textAreaTop" r="textAreaRight" b="textAreaBottom"/>
            <a:pathLst>
              <a:path w="1606550" h="350520">
                <a:moveTo>
                  <a:pt x="1605994" y="350192"/>
                </a:moveTo>
                <a:lnTo>
                  <a:pt x="0" y="350192"/>
                </a:lnTo>
                <a:lnTo>
                  <a:pt x="0" y="0"/>
                </a:lnTo>
                <a:lnTo>
                  <a:pt x="1605994" y="0"/>
                </a:lnTo>
                <a:lnTo>
                  <a:pt x="1605994" y="350192"/>
                </a:lnTo>
                <a:close/>
              </a:path>
            </a:pathLst>
          </a:cu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object 9"/>
          <p:cNvSpPr/>
          <p:nvPr/>
        </p:nvSpPr>
        <p:spPr>
          <a:xfrm>
            <a:off x="542880" y="3886200"/>
            <a:ext cx="16059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2400" spc="49" strike="noStrike">
                <a:solidFill>
                  <a:srgbClr val="000000"/>
                </a:solidFill>
                <a:latin typeface="Microsoft Sans Serif"/>
              </a:rPr>
              <a:t>Algorithms: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object 10"/>
          <p:cNvSpPr/>
          <p:nvPr/>
        </p:nvSpPr>
        <p:spPr>
          <a:xfrm>
            <a:off x="2148840" y="3812040"/>
            <a:ext cx="360" cy="349920"/>
          </a:xfrm>
          <a:custGeom>
            <a:avLst/>
            <a:gdLst>
              <a:gd name="textAreaLeft" fmla="*/ 0 w 360"/>
              <a:gd name="textAreaRight" fmla="*/ 1440 w 360"/>
              <a:gd name="textAreaTop" fmla="*/ 0 h 349920"/>
              <a:gd name="textAreaBottom" fmla="*/ 350640 h 349920"/>
            </a:gdLst>
            <a:ahLst/>
            <a:rect l="textAreaLeft" t="textAreaTop" r="textAreaRight" b="textAreaBottom"/>
            <a:pathLst>
              <a:path w="0" h="350520">
                <a:moveTo>
                  <a:pt x="0" y="350490"/>
                </a:moveTo>
                <a:lnTo>
                  <a:pt x="0" y="0"/>
                </a:lnTo>
                <a:lnTo>
                  <a:pt x="0" y="350490"/>
                </a:lnTo>
                <a:close/>
              </a:path>
            </a:pathLst>
          </a:cu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object 11"/>
          <p:cNvSpPr/>
          <p:nvPr/>
        </p:nvSpPr>
        <p:spPr>
          <a:xfrm>
            <a:off x="530280" y="4165560"/>
            <a:ext cx="797796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These </a:t>
            </a:r>
            <a:r>
              <a:rPr b="0" lang="en-US" sz="1400" spc="60" strike="noStrike">
                <a:solidFill>
                  <a:srgbClr val="ffffff"/>
                </a:solidFill>
                <a:latin typeface="Microsoft Sans Serif"/>
              </a:rPr>
              <a:t>built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in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methods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 </a:t>
            </a:r>
            <a:r>
              <a:rPr b="0" lang="en-US" sz="1400" spc="55" strike="noStrike">
                <a:solidFill>
                  <a:srgbClr val="ffffff"/>
                </a:solidFill>
                <a:latin typeface="Microsoft Sans Serif"/>
              </a:rPr>
              <a:t>perform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computations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efficiently. 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Such </a:t>
            </a:r>
            <a:r>
              <a:rPr b="0" lang="en-US" sz="1400" spc="-66" strike="noStrike">
                <a:solidFill>
                  <a:srgbClr val="ffffff"/>
                </a:solidFill>
                <a:latin typeface="Microsoft Sans Serif"/>
              </a:rPr>
              <a:t>as </a:t>
            </a:r>
            <a:r>
              <a:rPr b="0" lang="en-US" sz="1400" spc="-7" strike="noStrike">
                <a:solidFill>
                  <a:srgbClr val="ffffff"/>
                </a:solidFill>
                <a:latin typeface="Microsoft Sans Serif"/>
              </a:rPr>
              <a:t>searching,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sorting </a:t>
            </a:r>
            <a:r>
              <a:rPr b="0" lang="en-US" sz="1400" spc="-15" strike="noStrike">
                <a:solidFill>
                  <a:srgbClr val="ffffff"/>
                </a:solidFill>
                <a:latin typeface="Microsoft Sans Serif"/>
              </a:rPr>
              <a:t>an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Object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5" strike="noStrike">
                <a:solidFill>
                  <a:srgbClr val="ffffff"/>
                </a:solidFill>
                <a:latin typeface="Microsoft Sans Serif"/>
              </a:rPr>
              <a:t>that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implements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collections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interface.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15" strike="noStrike">
                <a:solidFill>
                  <a:srgbClr val="ffffff"/>
                </a:solidFill>
                <a:latin typeface="Microsoft Sans Serif"/>
              </a:rPr>
              <a:t>The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algorithms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are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polymorphic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Microsoft Sans Serif"/>
              </a:rPr>
              <a:t>meaning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0" strike="noStrike">
                <a:solidFill>
                  <a:srgbClr val="ffffff"/>
                </a:solidFill>
                <a:latin typeface="Microsoft Sans Serif"/>
              </a:rPr>
              <a:t>the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9" strike="noStrike">
                <a:solidFill>
                  <a:srgbClr val="ffffff"/>
                </a:solidFill>
                <a:latin typeface="Microsoft Sans Serif"/>
              </a:rPr>
              <a:t>method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can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be </a:t>
            </a:r>
            <a:r>
              <a:rPr b="0" lang="en-US" sz="1400" spc="-36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Microsoft Sans Serif"/>
              </a:rPr>
              <a:t>used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86" strike="noStrike">
                <a:solidFill>
                  <a:srgbClr val="ffffff"/>
                </a:solidFill>
                <a:latin typeface="Microsoft Sans Serif"/>
              </a:rPr>
              <a:t>for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various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implementations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of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appropriate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collections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interfaces.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79280" y="685800"/>
            <a:ext cx="8845560" cy="39621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514600" y="0"/>
            <a:ext cx="3511080" cy="9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9360" y="394200"/>
            <a:ext cx="750456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15" strike="noStrike">
                <a:solidFill>
                  <a:schemeClr val="lt1"/>
                </a:solidFill>
                <a:latin typeface="Microsoft Sans Serif"/>
              </a:rPr>
              <a:t>Core</a:t>
            </a:r>
            <a:r>
              <a:rPr b="0" lang="en-US" sz="3600" spc="-120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35" strike="noStrike">
                <a:solidFill>
                  <a:schemeClr val="lt1"/>
                </a:solidFill>
                <a:latin typeface="Microsoft Sans Serif"/>
              </a:rPr>
              <a:t>Collections</a:t>
            </a:r>
            <a:r>
              <a:rPr b="0" lang="en-US" sz="3600" spc="-120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86" strike="noStrike">
                <a:solidFill>
                  <a:schemeClr val="lt1"/>
                </a:solidFill>
                <a:latin typeface="Microsoft Sans Serif"/>
              </a:rPr>
              <a:t>Interface</a:t>
            </a:r>
            <a:r>
              <a:rPr b="0" lang="en-US" sz="3600" spc="-120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15" strike="noStrike">
                <a:solidFill>
                  <a:schemeClr val="lt1"/>
                </a:solidFill>
                <a:latin typeface="Microsoft Sans Serif"/>
              </a:rPr>
              <a:t>Hierarchy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object 3" descr=""/>
          <p:cNvPicPr/>
          <p:nvPr/>
        </p:nvPicPr>
        <p:blipFill>
          <a:blip r:embed="rId1"/>
          <a:stretch/>
        </p:blipFill>
        <p:spPr>
          <a:xfrm>
            <a:off x="1393200" y="1600200"/>
            <a:ext cx="6369120" cy="31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30320" y="438120"/>
            <a:ext cx="7082640" cy="1035360"/>
          </a:xfrm>
          <a:prstGeom prst="rect">
            <a:avLst/>
          </a:prstGeom>
          <a:solidFill>
            <a:srgbClr val="e066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ts val="4076"/>
              </a:lnSpc>
              <a:buNone/>
              <a:tabLst>
                <a:tab algn="l" pos="0"/>
              </a:tabLst>
            </a:pPr>
            <a:r>
              <a:rPr b="0" lang="en-US" sz="3600" spc="-12" strike="noStrike">
                <a:solidFill>
                  <a:schemeClr val="lt1"/>
                </a:solidFill>
                <a:latin typeface="Microsoft Sans Serif"/>
              </a:rPr>
              <a:t>General</a:t>
            </a:r>
            <a:r>
              <a:rPr b="0" lang="en-US" sz="3600" spc="-145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7" strike="noStrike">
                <a:solidFill>
                  <a:schemeClr val="lt1"/>
                </a:solidFill>
                <a:latin typeface="Microsoft Sans Serif"/>
              </a:rPr>
              <a:t>Purpose</a:t>
            </a:r>
            <a:r>
              <a:rPr b="0" lang="en-US" sz="3600" spc="-140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86" strike="noStrike">
                <a:solidFill>
                  <a:schemeClr val="lt1"/>
                </a:solidFill>
                <a:latin typeface="Microsoft Sans Serif"/>
              </a:rPr>
              <a:t>Implementations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7" name="object 3"/>
          <p:cNvGraphicFramePr/>
          <p:nvPr/>
        </p:nvGraphicFramePr>
        <p:xfrm>
          <a:off x="385920" y="1424160"/>
          <a:ext cx="8361000" cy="3080160"/>
        </p:xfrm>
        <a:graphic>
          <a:graphicData uri="http://schemas.openxmlformats.org/drawingml/2006/table">
            <a:tbl>
              <a:tblPr/>
              <a:tblGrid>
                <a:gridCol w="1393560"/>
                <a:gridCol w="1393560"/>
                <a:gridCol w="1393560"/>
                <a:gridCol w="1393560"/>
                <a:gridCol w="1393560"/>
                <a:gridCol w="1393560"/>
              </a:tblGrid>
              <a:tr h="935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74"/>
                        </a:spcBef>
                      </a:pPr>
                      <a:r>
                        <a:rPr b="0" lang="en-US" sz="1400" spc="15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Interfaces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7280" indent="209520">
                        <a:lnSpc>
                          <a:spcPts val="1429"/>
                        </a:lnSpc>
                        <a:spcBef>
                          <a:spcPts val="77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Hash</a:t>
                      </a:r>
                      <a:r>
                        <a:rPr b="0" lang="en-US" sz="1200" spc="-46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Table  Implementations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"/>
                        </a:spcBef>
                      </a:pP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7280" indent="56520">
                        <a:lnSpc>
                          <a:spcPts val="1429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Resizable</a:t>
                      </a:r>
                      <a:r>
                        <a:rPr b="0" lang="en-US" sz="1200" spc="-46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Array  Implementations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"/>
                        </a:spcBef>
                      </a:pP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7280" indent="431280">
                        <a:lnSpc>
                          <a:spcPts val="1429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Tree </a:t>
                      </a:r>
                      <a:r>
                        <a:rPr b="0" lang="en-US" sz="1200" spc="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Implementations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7280" indent="218520">
                        <a:lnSpc>
                          <a:spcPts val="1429"/>
                        </a:lnSpc>
                        <a:spcBef>
                          <a:spcPts val="77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7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Linked </a:t>
                      </a:r>
                      <a:r>
                        <a:rPr b="0" lang="en-US" sz="1200" spc="9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List </a:t>
                      </a:r>
                      <a:r>
                        <a:rPr b="0" lang="en-US" sz="1200" spc="15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Implementations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07280" algn="ctr">
                        <a:lnSpc>
                          <a:spcPts val="1429"/>
                        </a:lnSpc>
                        <a:spcBef>
                          <a:spcPts val="680"/>
                        </a:spcBef>
                      </a:pP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Hash</a:t>
                      </a:r>
                      <a:r>
                        <a:rPr b="0" lang="en-US" sz="1200" spc="-46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Table</a:t>
                      </a:r>
                      <a:r>
                        <a:rPr b="0" lang="en-US" sz="1200" spc="-46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+  </a:t>
                      </a:r>
                      <a:r>
                        <a:rPr b="0" lang="en-US" sz="1200" spc="7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Linked </a:t>
                      </a:r>
                      <a:r>
                        <a:rPr b="0" lang="en-US" sz="1200" spc="9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List </a:t>
                      </a:r>
                      <a:r>
                        <a:rPr b="0" lang="en-US" sz="1200" spc="15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a4c1f4"/>
                          </a:solidFill>
                          <a:latin typeface="Microsoft Sans Serif"/>
                        </a:rPr>
                        <a:t>Implementations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98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en-US" sz="1400" spc="-7" strike="noStrike">
                          <a:solidFill>
                            <a:srgbClr val="ff9900"/>
                          </a:solidFill>
                          <a:latin typeface="Microsoft Sans Serif"/>
                        </a:rPr>
                        <a:t>Set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-21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HashSet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TreeSet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-7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LinkedHashSet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98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en-US" sz="1400" spc="15" strike="noStrike">
                          <a:solidFill>
                            <a:srgbClr val="ff9900"/>
                          </a:solidFill>
                          <a:latin typeface="Microsoft Sans Serif"/>
                        </a:rPr>
                        <a:t>List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9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ArrayList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7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LinkedList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98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en-US" sz="1400" spc="7" strike="noStrike">
                          <a:solidFill>
                            <a:srgbClr val="ff9900"/>
                          </a:solidFill>
                          <a:latin typeface="Microsoft Sans Serif"/>
                        </a:rPr>
                        <a:t>Queue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98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en-US" sz="1400" spc="7" strike="noStrike">
                          <a:solidFill>
                            <a:srgbClr val="ff9900"/>
                          </a:solidFill>
                          <a:latin typeface="Microsoft Sans Serif"/>
                        </a:rPr>
                        <a:t>Deque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7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ArrayDeque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7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LinkedList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98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en-US" sz="1400" spc="9" strike="noStrike">
                          <a:solidFill>
                            <a:srgbClr val="ff9900"/>
                          </a:solidFill>
                          <a:latin typeface="Microsoft Sans Serif"/>
                        </a:rPr>
                        <a:t>Map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-12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HashMap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1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TreeMap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24"/>
                        </a:spcBef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Microsoft Sans Serif"/>
                        </a:rPr>
                        <a:t>LinkedHashMap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74680" y="174600"/>
            <a:ext cx="8655120" cy="48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079040" cy="1035360"/>
          </a:xfrm>
          <a:prstGeom prst="rect">
            <a:avLst/>
          </a:prstGeom>
          <a:solidFill>
            <a:srgbClr val="e066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ts val="4076"/>
              </a:lnSpc>
              <a:buNone/>
              <a:tabLst>
                <a:tab algn="l" pos="0"/>
              </a:tabLst>
            </a:pPr>
            <a:r>
              <a:rPr b="0" lang="en-US" sz="3600" spc="60" strike="noStrike">
                <a:solidFill>
                  <a:schemeClr val="lt1"/>
                </a:solidFill>
                <a:latin typeface="Microsoft Sans Serif"/>
              </a:rPr>
              <a:t>Comparator</a:t>
            </a:r>
            <a:r>
              <a:rPr b="0" lang="en-US" sz="3600" spc="-137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9" strike="noStrike">
                <a:solidFill>
                  <a:schemeClr val="lt1"/>
                </a:solidFill>
                <a:latin typeface="Microsoft Sans Serif"/>
              </a:rPr>
              <a:t>and</a:t>
            </a:r>
            <a:r>
              <a:rPr b="0" lang="en-US" sz="3600" spc="-131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151" strike="noStrike">
                <a:solidFill>
                  <a:schemeClr val="lt1"/>
                </a:solidFill>
                <a:latin typeface="Microsoft Sans Serif"/>
              </a:rPr>
              <a:t>Iterator</a:t>
            </a:r>
            <a:r>
              <a:rPr b="0" lang="en-US" sz="3600" spc="-137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86" strike="noStrike">
                <a:solidFill>
                  <a:schemeClr val="lt1"/>
                </a:solidFill>
                <a:latin typeface="Microsoft Sans Serif"/>
              </a:rPr>
              <a:t>Interface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object 3"/>
          <p:cNvSpPr/>
          <p:nvPr/>
        </p:nvSpPr>
        <p:spPr>
          <a:xfrm>
            <a:off x="542880" y="1292040"/>
            <a:ext cx="1318680" cy="258840"/>
          </a:xfrm>
          <a:prstGeom prst="rect">
            <a:avLst/>
          </a:pr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38"/>
              </a:lnSpc>
            </a:pPr>
            <a:r>
              <a:rPr b="0" lang="en-US" sz="1800" spc="21" strike="noStrike">
                <a:solidFill>
                  <a:srgbClr val="000000"/>
                </a:solidFill>
                <a:latin typeface="Microsoft Sans Serif"/>
              </a:rPr>
              <a:t>Comparator: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object 4"/>
          <p:cNvSpPr/>
          <p:nvPr/>
        </p:nvSpPr>
        <p:spPr>
          <a:xfrm>
            <a:off x="530280" y="1555560"/>
            <a:ext cx="7858080" cy="12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9" strike="noStrike">
                <a:solidFill>
                  <a:srgbClr val="ffffff"/>
                </a:solidFill>
                <a:latin typeface="Microsoft Sans Serif"/>
              </a:rPr>
              <a:t>Comparators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are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Microsoft Sans Serif"/>
              </a:rPr>
              <a:t>used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control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how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data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is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sorted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in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certain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data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structures.</a:t>
            </a:r>
            <a:r>
              <a:rPr b="0" lang="en-US" sz="1400" spc="270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75" strike="noStrike">
                <a:solidFill>
                  <a:srgbClr val="ffffff"/>
                </a:solidFill>
                <a:latin typeface="Microsoft Sans Serif"/>
              </a:rPr>
              <a:t>It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can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be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1" strike="noStrike">
                <a:solidFill>
                  <a:srgbClr val="ffffff"/>
                </a:solidFill>
                <a:latin typeface="Microsoft Sans Serif"/>
              </a:rPr>
              <a:t>passed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 </a:t>
            </a:r>
            <a:r>
              <a:rPr b="0" lang="en-US" sz="1400" spc="-3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9" strike="noStrike">
                <a:solidFill>
                  <a:srgbClr val="ffffff"/>
                </a:solidFill>
                <a:latin typeface="Microsoft Sans Serif"/>
              </a:rPr>
              <a:t>sort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function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allow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ffffff"/>
                </a:solidFill>
                <a:latin typeface="Microsoft Sans Serif"/>
              </a:rPr>
              <a:t>precise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control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over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sorting.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6"/>
              </a:spcBef>
            </a:pPr>
            <a:r>
              <a:rPr b="0" lang="en-US" sz="1400" spc="49" strike="noStrike">
                <a:solidFill>
                  <a:srgbClr val="ffffff"/>
                </a:solidFill>
                <a:latin typeface="Microsoft Sans Serif"/>
              </a:rPr>
              <a:t>Important</a:t>
            </a:r>
            <a:r>
              <a:rPr b="0" lang="en-US" sz="1400" spc="-80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methods: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6"/>
              </a:spcBef>
            </a:pPr>
            <a:r>
              <a:rPr b="0" lang="en-US" sz="1400" spc="1" strike="noStrike">
                <a:solidFill>
                  <a:srgbClr val="a4c1f4"/>
                </a:solidFill>
                <a:latin typeface="Microsoft Sans Serif"/>
              </a:rPr>
              <a:t>compare()</a:t>
            </a:r>
            <a:r>
              <a:rPr b="0" lang="en-US" sz="1400" spc="-55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, </a:t>
            </a:r>
            <a:r>
              <a:rPr b="0" lang="en-US" sz="1400" spc="-12" strike="noStrike">
                <a:solidFill>
                  <a:srgbClr val="ffffff"/>
                </a:solidFill>
                <a:latin typeface="Microsoft Sans Serif"/>
              </a:rPr>
              <a:t>Compares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two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arguments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86" strike="noStrike">
                <a:solidFill>
                  <a:srgbClr val="ffffff"/>
                </a:solidFill>
                <a:latin typeface="Microsoft Sans Serif"/>
              </a:rPr>
              <a:t>for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order.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6"/>
              </a:spcBef>
            </a:pPr>
            <a:r>
              <a:rPr b="0" lang="en-US" sz="1400" spc="-7" strike="noStrike">
                <a:solidFill>
                  <a:srgbClr val="a4c1f4"/>
                </a:solidFill>
                <a:latin typeface="Microsoft Sans Serif"/>
              </a:rPr>
              <a:t>equals()</a:t>
            </a:r>
            <a:r>
              <a:rPr b="0" lang="en-US" sz="1400" spc="-52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,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Indicates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whether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Microsoft Sans Serif"/>
              </a:rPr>
              <a:t>some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55" strike="noStrike">
                <a:solidFill>
                  <a:srgbClr val="ffffff"/>
                </a:solidFill>
                <a:latin typeface="Microsoft Sans Serif"/>
              </a:rPr>
              <a:t>other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object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is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" strike="noStrike">
                <a:solidFill>
                  <a:srgbClr val="ffffff"/>
                </a:solidFill>
                <a:latin typeface="Microsoft Sans Serif"/>
              </a:rPr>
              <a:t>equal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this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comparator.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object 5"/>
          <p:cNvSpPr/>
          <p:nvPr/>
        </p:nvSpPr>
        <p:spPr>
          <a:xfrm>
            <a:off x="542880" y="3025800"/>
            <a:ext cx="872280" cy="258840"/>
          </a:xfrm>
          <a:prstGeom prst="rect">
            <a:avLst/>
          </a:prstGeom>
          <a:solidFill>
            <a:srgbClr val="f6b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38"/>
              </a:lnSpc>
            </a:pPr>
            <a:r>
              <a:rPr b="0" lang="en-US" sz="1800" spc="55" strike="noStrike">
                <a:solidFill>
                  <a:srgbClr val="000000"/>
                </a:solidFill>
                <a:latin typeface="Microsoft Sans Serif"/>
              </a:rPr>
              <a:t>Iterator: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object 6"/>
          <p:cNvSpPr/>
          <p:nvPr/>
        </p:nvSpPr>
        <p:spPr>
          <a:xfrm>
            <a:off x="530280" y="3289320"/>
            <a:ext cx="7770240" cy="15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1400" spc="55" strike="noStrike">
                <a:solidFill>
                  <a:srgbClr val="ffffff"/>
                </a:solidFill>
                <a:latin typeface="Microsoft Sans Serif"/>
              </a:rPr>
              <a:t>Iterator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26" strike="noStrike">
                <a:solidFill>
                  <a:srgbClr val="ffffff"/>
                </a:solidFill>
                <a:latin typeface="Microsoft Sans Serif"/>
              </a:rPr>
              <a:t>is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Microsoft Sans Serif"/>
              </a:rPr>
              <a:t>used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12" strike="noStrike">
                <a:solidFill>
                  <a:srgbClr val="ffffff"/>
                </a:solidFill>
                <a:latin typeface="Microsoft Sans Serif"/>
              </a:rPr>
              <a:t>cycle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9" strike="noStrike">
                <a:solidFill>
                  <a:srgbClr val="ffffff"/>
                </a:solidFill>
                <a:latin typeface="Microsoft Sans Serif"/>
              </a:rPr>
              <a:t>through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elements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in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a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collection.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ListIterator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extends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55" strike="noStrike">
                <a:solidFill>
                  <a:srgbClr val="ffffff"/>
                </a:solidFill>
                <a:latin typeface="Microsoft Sans Serif"/>
              </a:rPr>
              <a:t>Iterator</a:t>
            </a:r>
            <a:r>
              <a:rPr b="0" lang="en-US" sz="1400" spc="-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06" strike="noStrike">
                <a:solidFill>
                  <a:srgbClr val="ffffff"/>
                </a:solidFill>
                <a:latin typeface="Microsoft Sans Serif"/>
              </a:rPr>
              <a:t>to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provide </a:t>
            </a:r>
            <a:r>
              <a:rPr b="0" lang="en-US" sz="1400" spc="-3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bidirectional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5" strike="noStrike">
                <a:solidFill>
                  <a:srgbClr val="ffffff"/>
                </a:solidFill>
                <a:latin typeface="Microsoft Sans Serif"/>
              </a:rPr>
              <a:t>traversal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92" strike="noStrike">
                <a:solidFill>
                  <a:srgbClr val="ffffff"/>
                </a:solidFill>
                <a:latin typeface="Microsoft Sans Serif"/>
              </a:rPr>
              <a:t>of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list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Microsoft Sans Serif"/>
              </a:rPr>
              <a:t>also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modify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collection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9" strike="noStrike">
                <a:solidFill>
                  <a:srgbClr val="ffffff"/>
                </a:solidFill>
                <a:latin typeface="Microsoft Sans Serif"/>
              </a:rPr>
              <a:t>during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iteration.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6"/>
              </a:spcBef>
            </a:pPr>
            <a:r>
              <a:rPr b="0" lang="en-US" sz="1400" spc="49" strike="noStrike">
                <a:solidFill>
                  <a:srgbClr val="ffffff"/>
                </a:solidFill>
                <a:latin typeface="Microsoft Sans Serif"/>
              </a:rPr>
              <a:t>Important</a:t>
            </a:r>
            <a:r>
              <a:rPr b="0" lang="en-US" sz="1400" spc="-80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21" strike="noStrike">
                <a:solidFill>
                  <a:srgbClr val="ffffff"/>
                </a:solidFill>
                <a:latin typeface="Microsoft Sans Serif"/>
              </a:rPr>
              <a:t>methods: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b="0" lang="en-US" sz="1400" spc="26" strike="noStrike">
                <a:solidFill>
                  <a:srgbClr val="a4c1f4"/>
                </a:solidFill>
                <a:latin typeface="Microsoft Sans Serif"/>
              </a:rPr>
              <a:t>next() 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,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Returns </a:t>
            </a:r>
            <a:r>
              <a:rPr b="0" lang="en-US" sz="1400" spc="60" strike="noStrike">
                <a:solidFill>
                  <a:srgbClr val="ffffff"/>
                </a:solidFill>
                <a:latin typeface="Microsoft Sans Serif"/>
              </a:rPr>
              <a:t>the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next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element </a:t>
            </a:r>
            <a:r>
              <a:rPr b="0" lang="en-US" sz="1400" spc="26" strike="noStrike">
                <a:solidFill>
                  <a:srgbClr val="ffffff"/>
                </a:solidFill>
                <a:latin typeface="Microsoft Sans Serif"/>
              </a:rPr>
              <a:t>in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iteration. </a:t>
            </a:r>
            <a:r>
              <a:rPr b="0" lang="en-US" sz="1400" spc="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1" strike="noStrike">
                <a:solidFill>
                  <a:srgbClr val="a4c1f4"/>
                </a:solidFill>
                <a:latin typeface="Microsoft Sans Serif"/>
              </a:rPr>
              <a:t>hasNext()</a:t>
            </a:r>
            <a:r>
              <a:rPr b="0" lang="en-US" sz="1400" spc="-55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, </a:t>
            </a:r>
            <a:r>
              <a:rPr b="0" lang="en-US" sz="1400" spc="55" strike="noStrike">
                <a:solidFill>
                  <a:srgbClr val="ffffff"/>
                </a:solidFill>
                <a:latin typeface="Microsoft Sans Serif"/>
              </a:rPr>
              <a:t>return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0" strike="noStrike">
                <a:solidFill>
                  <a:srgbClr val="ffffff"/>
                </a:solidFill>
                <a:latin typeface="Microsoft Sans Serif"/>
              </a:rPr>
              <a:t>true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86" strike="noStrike">
                <a:solidFill>
                  <a:srgbClr val="ffffff"/>
                </a:solidFill>
                <a:latin typeface="Microsoft Sans Serif"/>
              </a:rPr>
              <a:t>if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0" strike="noStrike">
                <a:solidFill>
                  <a:srgbClr val="ffffff"/>
                </a:solidFill>
                <a:latin typeface="Microsoft Sans Serif"/>
              </a:rPr>
              <a:t>iterator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-35" strike="noStrike">
                <a:solidFill>
                  <a:srgbClr val="ffffff"/>
                </a:solidFill>
                <a:latin typeface="Microsoft Sans Serif"/>
              </a:rPr>
              <a:t>has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more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elements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6"/>
              </a:spcBef>
            </a:pPr>
            <a:r>
              <a:rPr b="0" lang="en-US" sz="1400" spc="9" strike="noStrike">
                <a:solidFill>
                  <a:srgbClr val="a4c1f4"/>
                </a:solidFill>
                <a:latin typeface="Microsoft Sans Serif"/>
              </a:rPr>
              <a:t>remove()</a:t>
            </a:r>
            <a:r>
              <a:rPr b="0" lang="en-US" sz="1400" spc="-55" strike="noStrike">
                <a:solidFill>
                  <a:srgbClr val="a4c1f4"/>
                </a:solidFill>
                <a:latin typeface="Microsoft Sans Serif"/>
              </a:rPr>
              <a:t> 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, </a:t>
            </a:r>
            <a:r>
              <a:rPr b="0" lang="en-US" sz="1400" spc="7" strike="noStrike">
                <a:solidFill>
                  <a:srgbClr val="ffffff"/>
                </a:solidFill>
                <a:latin typeface="Microsoft Sans Serif"/>
              </a:rPr>
              <a:t>removes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0" strike="noStrike">
                <a:solidFill>
                  <a:srgbClr val="ffffff"/>
                </a:solidFill>
                <a:latin typeface="Microsoft Sans Serif"/>
              </a:rPr>
              <a:t>the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41" strike="noStrike">
                <a:solidFill>
                  <a:srgbClr val="ffffff"/>
                </a:solidFill>
                <a:latin typeface="Microsoft Sans Serif"/>
              </a:rPr>
              <a:t>current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35" strike="noStrike">
                <a:solidFill>
                  <a:srgbClr val="ffffff"/>
                </a:solidFill>
                <a:latin typeface="Microsoft Sans Serif"/>
              </a:rPr>
              <a:t>element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9" strike="noStrike">
                <a:solidFill>
                  <a:srgbClr val="ffffff"/>
                </a:solidFill>
                <a:latin typeface="Microsoft Sans Serif"/>
              </a:rPr>
              <a:t>from</a:t>
            </a:r>
            <a:r>
              <a:rPr b="0" lang="en-US" sz="1400" spc="-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1400" spc="60" strike="noStrike">
                <a:solidFill>
                  <a:srgbClr val="ffffff"/>
                </a:solidFill>
                <a:latin typeface="Microsoft Sans Serif"/>
              </a:rPr>
              <a:t>the</a:t>
            </a:r>
            <a:r>
              <a:rPr b="0" lang="en-US" sz="1400" spc="-52" strike="noStrike">
                <a:solidFill>
                  <a:srgbClr val="ffffff"/>
                </a:solidFill>
                <a:latin typeface="Microsoft Sans Serif"/>
              </a:rPr>
              <a:t> collections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756160" y="438120"/>
            <a:ext cx="4101480" cy="517680"/>
          </a:xfrm>
          <a:prstGeom prst="rect">
            <a:avLst/>
          </a:prstGeom>
          <a:solidFill>
            <a:srgbClr val="e066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ts val="4076"/>
              </a:lnSpc>
              <a:buNone/>
              <a:tabLst>
                <a:tab algn="l" pos="0"/>
              </a:tabLst>
            </a:pPr>
            <a:r>
              <a:rPr b="0" lang="en-US" sz="3600" spc="15" strike="noStrike">
                <a:solidFill>
                  <a:schemeClr val="lt1"/>
                </a:solidFill>
                <a:latin typeface="Microsoft Sans Serif"/>
              </a:rPr>
              <a:t>An</a:t>
            </a:r>
            <a:r>
              <a:rPr b="0" lang="en-US" sz="3600" spc="-157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-12" strike="noStrike">
                <a:solidFill>
                  <a:schemeClr val="lt1"/>
                </a:solidFill>
                <a:latin typeface="Microsoft Sans Serif"/>
              </a:rPr>
              <a:t>Example</a:t>
            </a:r>
            <a:r>
              <a:rPr b="0" lang="en-US" sz="3600" spc="-157" strike="noStrike">
                <a:solidFill>
                  <a:schemeClr val="lt1"/>
                </a:solidFill>
                <a:latin typeface="Microsoft Sans Serif"/>
              </a:rPr>
              <a:t> </a:t>
            </a:r>
            <a:r>
              <a:rPr b="0" lang="en-US" sz="3600" spc="-32" strike="noStrike">
                <a:solidFill>
                  <a:schemeClr val="lt1"/>
                </a:solidFill>
                <a:latin typeface="Microsoft Sans Serif"/>
              </a:rPr>
              <a:t>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object 3"/>
          <p:cNvSpPr/>
          <p:nvPr/>
        </p:nvSpPr>
        <p:spPr>
          <a:xfrm>
            <a:off x="530280" y="1230840"/>
            <a:ext cx="3752280" cy="33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9000"/>
              </a:lnSpc>
              <a:spcBef>
                <a:spcPts val="99"/>
              </a:spcBef>
            </a:pPr>
            <a:r>
              <a:rPr b="0" lang="en-US" sz="1200" spc="9" strike="noStrike">
                <a:solidFill>
                  <a:srgbClr val="3c78d8"/>
                </a:solidFill>
                <a:latin typeface="Microsoft Sans Serif"/>
              </a:rPr>
              <a:t>List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a </a:t>
            </a:r>
            <a:r>
              <a:rPr b="0" lang="en-US" sz="1200" spc="-26" strike="noStrike">
                <a:solidFill>
                  <a:srgbClr val="3c78d8"/>
                </a:solidFill>
                <a:latin typeface="Microsoft Sans Serif"/>
              </a:rPr>
              <a:t>=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26" strike="noStrike">
                <a:solidFill>
                  <a:srgbClr val="3c78d8"/>
                </a:solidFill>
                <a:latin typeface="Microsoft Sans Serif"/>
              </a:rPr>
              <a:t>new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3c78d8"/>
                </a:solidFill>
                <a:latin typeface="Microsoft Sans Serif"/>
              </a:rPr>
              <a:t>ArrayList();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99"/>
              </a:spcBef>
            </a:pPr>
            <a:r>
              <a:rPr b="0" lang="en-US" sz="1200" spc="1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-1" strike="noStrike">
                <a:solidFill>
                  <a:srgbClr val="3c78d8"/>
                </a:solidFill>
                <a:latin typeface="Microsoft Sans Serif"/>
              </a:rPr>
              <a:t>a.add("A");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3"/>
              </a:spcBef>
            </a:pPr>
            <a:r>
              <a:rPr b="0" lang="en-US" sz="1200" spc="-1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-1" strike="noStrike">
                <a:solidFill>
                  <a:srgbClr val="3c78d8"/>
                </a:solidFill>
                <a:latin typeface="Microsoft Sans Serif"/>
              </a:rPr>
              <a:t>a.add("B");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901"/>
              </a:spcBef>
            </a:pPr>
            <a:r>
              <a:rPr b="0" lang="en-US" sz="1200" spc="120" strike="noStrike">
                <a:solidFill>
                  <a:srgbClr val="c9daf7"/>
                </a:solidFill>
                <a:latin typeface="Microsoft Sans Serif"/>
              </a:rPr>
              <a:t>//</a:t>
            </a:r>
            <a:r>
              <a:rPr b="0" lang="en-US" sz="1200" spc="-55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-7" strike="noStrike">
                <a:solidFill>
                  <a:srgbClr val="c9daf7"/>
                </a:solidFill>
                <a:latin typeface="Microsoft Sans Serif"/>
              </a:rPr>
              <a:t>Traverse</a:t>
            </a:r>
            <a:r>
              <a:rPr b="0" lang="en-US" sz="1200" spc="-55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49" strike="noStrike">
                <a:solidFill>
                  <a:srgbClr val="c9daf7"/>
                </a:solidFill>
                <a:latin typeface="Microsoft Sans Serif"/>
              </a:rPr>
              <a:t>the</a:t>
            </a:r>
            <a:r>
              <a:rPr b="0" lang="en-US" sz="1200" spc="-52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35" strike="noStrike">
                <a:solidFill>
                  <a:srgbClr val="c9daf7"/>
                </a:solidFill>
                <a:latin typeface="Microsoft Sans Serif"/>
              </a:rPr>
              <a:t>list</a:t>
            </a:r>
            <a:r>
              <a:rPr b="0" lang="en-US" sz="1200" spc="-55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15" strike="noStrike">
                <a:solidFill>
                  <a:srgbClr val="c9daf7"/>
                </a:solidFill>
                <a:latin typeface="Microsoft Sans Serif"/>
              </a:rPr>
              <a:t>Forward</a:t>
            </a:r>
            <a:r>
              <a:rPr b="0" lang="en-US" sz="1200" spc="-52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c9daf7"/>
                </a:solidFill>
                <a:latin typeface="Microsoft Sans Serif"/>
              </a:rPr>
              <a:t>using</a:t>
            </a:r>
            <a:r>
              <a:rPr b="0" lang="en-US" sz="1200" spc="-55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35" strike="noStrike">
                <a:solidFill>
                  <a:srgbClr val="c9daf7"/>
                </a:solidFill>
                <a:latin typeface="Microsoft Sans Serif"/>
              </a:rPr>
              <a:t>ListIterator </a:t>
            </a:r>
            <a:r>
              <a:rPr b="0" lang="en-US" sz="1200" spc="-301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46" strike="noStrike">
                <a:solidFill>
                  <a:srgbClr val="3c78d8"/>
                </a:solidFill>
                <a:latin typeface="Microsoft Sans Serif"/>
              </a:rPr>
              <a:t>Iterator</a:t>
            </a:r>
            <a:r>
              <a:rPr b="0" lang="en-US" sz="1200" spc="-52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80" strike="noStrike">
                <a:solidFill>
                  <a:srgbClr val="3c78d8"/>
                </a:solidFill>
                <a:latin typeface="Microsoft Sans Serif"/>
              </a:rPr>
              <a:t>it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-26" strike="noStrike">
                <a:solidFill>
                  <a:srgbClr val="3c78d8"/>
                </a:solidFill>
                <a:latin typeface="Microsoft Sans Serif"/>
              </a:rPr>
              <a:t>=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15" strike="noStrike">
                <a:solidFill>
                  <a:srgbClr val="3c78d8"/>
                </a:solidFill>
                <a:latin typeface="Microsoft Sans Serif"/>
              </a:rPr>
              <a:t>a.iterator();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3000" indent="-141120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9" strike="noStrike">
                <a:solidFill>
                  <a:srgbClr val="3c78d8"/>
                </a:solidFill>
                <a:latin typeface="Microsoft Sans Serif"/>
              </a:rPr>
              <a:t>while(it.hasNext()) </a:t>
            </a:r>
            <a:r>
              <a:rPr b="0" lang="en-US" sz="1200" spc="-7" strike="noStrike">
                <a:solidFill>
                  <a:srgbClr val="3c78d8"/>
                </a:solidFill>
                <a:latin typeface="Microsoft Sans Serif"/>
              </a:rPr>
              <a:t>{ </a:t>
            </a:r>
            <a:r>
              <a:rPr b="0" lang="en-US" sz="1200" spc="-1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26" strike="noStrike">
                <a:solidFill>
                  <a:srgbClr val="3c78d8"/>
                </a:solidFill>
                <a:latin typeface="Microsoft Sans Serif"/>
              </a:rPr>
              <a:t>Object </a:t>
            </a:r>
            <a:r>
              <a:rPr b="0" lang="en-US" sz="1200" spc="29" strike="noStrike">
                <a:solidFill>
                  <a:srgbClr val="3c78d8"/>
                </a:solidFill>
                <a:latin typeface="Microsoft Sans Serif"/>
              </a:rPr>
              <a:t>obj </a:t>
            </a:r>
            <a:r>
              <a:rPr b="0" lang="en-US" sz="1200" spc="-26" strike="noStrike">
                <a:solidFill>
                  <a:srgbClr val="3c78d8"/>
                </a:solidFill>
                <a:latin typeface="Microsoft Sans Serif"/>
              </a:rPr>
              <a:t>= </a:t>
            </a:r>
            <a:r>
              <a:rPr b="0" lang="en-US" sz="1200" spc="21" strike="noStrike">
                <a:solidFill>
                  <a:srgbClr val="3c78d8"/>
                </a:solidFill>
                <a:latin typeface="Microsoft Sans Serif"/>
              </a:rPr>
              <a:t>it.next(); </a:t>
            </a:r>
            <a:r>
              <a:rPr b="0" lang="en-US" sz="1200" spc="2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15" strike="noStrike">
                <a:solidFill>
                  <a:srgbClr val="3c78d8"/>
                </a:solidFill>
                <a:latin typeface="Microsoft Sans Serif"/>
              </a:rPr>
              <a:t>System.out.println(obj);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141120">
              <a:lnSpc>
                <a:spcPct val="100000"/>
              </a:lnSpc>
              <a:spcBef>
                <a:spcPts val="283"/>
              </a:spcBef>
              <a:tabLst>
                <a:tab algn="l" pos="0"/>
              </a:tabLst>
            </a:pPr>
            <a:r>
              <a:rPr b="0" lang="en-US" sz="1200" spc="-7" strike="noStrike">
                <a:solidFill>
                  <a:srgbClr val="3c78d8"/>
                </a:solidFill>
                <a:latin typeface="Microsoft Sans Serif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141120">
              <a:lnSpc>
                <a:spcPct val="119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200" spc="120" strike="noStrike">
                <a:solidFill>
                  <a:srgbClr val="c9daf7"/>
                </a:solidFill>
                <a:latin typeface="Microsoft Sans Serif"/>
              </a:rPr>
              <a:t>//</a:t>
            </a:r>
            <a:r>
              <a:rPr b="0" lang="en-US" sz="1200" spc="-55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-7" strike="noStrike">
                <a:solidFill>
                  <a:srgbClr val="c9daf7"/>
                </a:solidFill>
                <a:latin typeface="Microsoft Sans Serif"/>
              </a:rPr>
              <a:t>Traverse</a:t>
            </a:r>
            <a:r>
              <a:rPr b="0" lang="en-US" sz="1200" spc="-55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49" strike="noStrike">
                <a:solidFill>
                  <a:srgbClr val="c9daf7"/>
                </a:solidFill>
                <a:latin typeface="Microsoft Sans Serif"/>
              </a:rPr>
              <a:t>the</a:t>
            </a:r>
            <a:r>
              <a:rPr b="0" lang="en-US" sz="1200" spc="-52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35" strike="noStrike">
                <a:solidFill>
                  <a:srgbClr val="c9daf7"/>
                </a:solidFill>
                <a:latin typeface="Microsoft Sans Serif"/>
              </a:rPr>
              <a:t>list</a:t>
            </a:r>
            <a:r>
              <a:rPr b="0" lang="en-US" sz="1200" spc="-55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c9daf7"/>
                </a:solidFill>
                <a:latin typeface="Microsoft Sans Serif"/>
              </a:rPr>
              <a:t>backwards</a:t>
            </a:r>
            <a:r>
              <a:rPr b="0" lang="en-US" sz="1200" spc="-52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c9daf7"/>
                </a:solidFill>
                <a:latin typeface="Microsoft Sans Serif"/>
              </a:rPr>
              <a:t>using</a:t>
            </a:r>
            <a:r>
              <a:rPr b="0" lang="en-US" sz="1200" spc="-55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35" strike="noStrike">
                <a:solidFill>
                  <a:srgbClr val="c9daf7"/>
                </a:solidFill>
                <a:latin typeface="Microsoft Sans Serif"/>
              </a:rPr>
              <a:t>ListIterator </a:t>
            </a:r>
            <a:r>
              <a:rPr b="0" lang="en-US" sz="1200" spc="-307" strike="noStrike">
                <a:solidFill>
                  <a:srgbClr val="c9daf7"/>
                </a:solidFill>
                <a:latin typeface="Microsoft Sans Serif"/>
              </a:rPr>
              <a:t> </a:t>
            </a:r>
            <a:r>
              <a:rPr b="0" lang="en-US" sz="1200" spc="35" strike="noStrike">
                <a:solidFill>
                  <a:srgbClr val="3c78d8"/>
                </a:solidFill>
                <a:latin typeface="Microsoft Sans Serif"/>
              </a:rPr>
              <a:t>ListIterator</a:t>
            </a:r>
            <a:r>
              <a:rPr b="0" lang="en-US" sz="1200" spc="-52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35" strike="noStrike">
                <a:solidFill>
                  <a:srgbClr val="3c78d8"/>
                </a:solidFill>
                <a:latin typeface="Microsoft Sans Serif"/>
              </a:rPr>
              <a:t>li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-26" strike="noStrike">
                <a:solidFill>
                  <a:srgbClr val="3c78d8"/>
                </a:solidFill>
                <a:latin typeface="Microsoft Sans Serif"/>
              </a:rPr>
              <a:t>=</a:t>
            </a:r>
            <a:r>
              <a:rPr b="0" lang="en-US" sz="1200" spc="-52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21" strike="noStrike">
                <a:solidFill>
                  <a:srgbClr val="3c78d8"/>
                </a:solidFill>
                <a:latin typeface="Microsoft Sans Serif"/>
              </a:rPr>
              <a:t>a.listIterator();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141120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15" strike="noStrike">
                <a:solidFill>
                  <a:srgbClr val="3c78d8"/>
                </a:solidFill>
                <a:latin typeface="Microsoft Sans Serif"/>
              </a:rPr>
              <a:t>System.out.print("List</a:t>
            </a:r>
            <a:r>
              <a:rPr b="0" lang="en-US" sz="1200" spc="-32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3c78d8"/>
                </a:solidFill>
                <a:latin typeface="Microsoft Sans Serif"/>
              </a:rPr>
              <a:t>backwards</a:t>
            </a:r>
            <a:r>
              <a:rPr b="0" lang="en-US" sz="1200" spc="-32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3c78d8"/>
                </a:solidFill>
                <a:latin typeface="Microsoft Sans Serif"/>
              </a:rPr>
              <a:t>using</a:t>
            </a:r>
            <a:r>
              <a:rPr b="0" lang="en-US" sz="1200" spc="-2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26" strike="noStrike">
                <a:solidFill>
                  <a:srgbClr val="3c78d8"/>
                </a:solidFill>
                <a:latin typeface="Microsoft Sans Serif"/>
              </a:rPr>
              <a:t>ListIterator:</a:t>
            </a:r>
            <a:r>
              <a:rPr b="0" lang="en-US" sz="1200" spc="-32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3c78d8"/>
                </a:solidFill>
                <a:latin typeface="Microsoft Sans Serif"/>
              </a:rPr>
              <a:t>"); </a:t>
            </a:r>
            <a:r>
              <a:rPr b="0" lang="en-US" sz="1200" spc="-307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-1" strike="noStrike">
                <a:solidFill>
                  <a:srgbClr val="3c78d8"/>
                </a:solidFill>
                <a:latin typeface="Microsoft Sans Serif"/>
              </a:rPr>
              <a:t>while(li.hasPrevious())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-7" strike="noStrike">
                <a:solidFill>
                  <a:srgbClr val="3c78d8"/>
                </a:solidFill>
                <a:latin typeface="Microsoft Sans Serif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88640" indent="-141120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26" strike="noStrike">
                <a:solidFill>
                  <a:srgbClr val="3c78d8"/>
                </a:solidFill>
                <a:latin typeface="Microsoft Sans Serif"/>
              </a:rPr>
              <a:t>Object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29" strike="noStrike">
                <a:solidFill>
                  <a:srgbClr val="3c78d8"/>
                </a:solidFill>
                <a:latin typeface="Microsoft Sans Serif"/>
              </a:rPr>
              <a:t>obj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-26" strike="noStrike">
                <a:solidFill>
                  <a:srgbClr val="3c78d8"/>
                </a:solidFill>
                <a:latin typeface="Microsoft Sans Serif"/>
              </a:rPr>
              <a:t>=</a:t>
            </a:r>
            <a:r>
              <a:rPr b="0" lang="en-US" sz="1200" spc="-46" strike="noStrike">
                <a:solidFill>
                  <a:srgbClr val="3c78d8"/>
                </a:solidFill>
                <a:latin typeface="Microsoft Sans Serif"/>
              </a:rPr>
              <a:t> </a:t>
            </a:r>
            <a:r>
              <a:rPr b="0" lang="en-US" sz="1200" spc="1" strike="noStrike">
                <a:solidFill>
                  <a:srgbClr val="3c78d8"/>
                </a:solidFill>
                <a:latin typeface="Microsoft Sans Serif"/>
              </a:rPr>
              <a:t>li.previous();  </a:t>
            </a:r>
            <a:r>
              <a:rPr b="0" lang="en-US" sz="1200" spc="15" strike="noStrike">
                <a:solidFill>
                  <a:srgbClr val="3c78d8"/>
                </a:solidFill>
                <a:latin typeface="Microsoft Sans Serif"/>
              </a:rPr>
              <a:t>System.out.println(obj);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141120">
              <a:lnSpc>
                <a:spcPct val="100000"/>
              </a:lnSpc>
              <a:spcBef>
                <a:spcPts val="283"/>
              </a:spcBef>
              <a:tabLst>
                <a:tab algn="l" pos="0"/>
              </a:tabLst>
            </a:pPr>
            <a:r>
              <a:rPr b="0" lang="en-US" sz="1200" spc="-7" strike="noStrike">
                <a:solidFill>
                  <a:srgbClr val="3c78d8"/>
                </a:solidFill>
                <a:latin typeface="Microsoft Sans Serif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ea7aa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ea7aa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2023-10-11T08:34:15Z</dcterms:created>
  <dc:creator/>
  <dc:description/>
  <dc:language>en-US</dc:language>
  <cp:lastModifiedBy/>
  <dcterms:modified xsi:type="dcterms:W3CDTF">2023-10-13T14:50:14Z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On-screen Show (4:3)</vt:lpwstr>
  </property>
</Properties>
</file>