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3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833AA-53E7-9210-C2F0-845F5F98B1AA}"/>
              </a:ext>
            </a:extLst>
          </p:cNvPr>
          <p:cNvSpPr txBox="1"/>
          <p:nvPr/>
        </p:nvSpPr>
        <p:spPr>
          <a:xfrm>
            <a:off x="568567" y="1394996"/>
            <a:ext cx="6641125" cy="37856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Malaiyamman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Lorry Service: </a:t>
            </a:r>
          </a:p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Approach to Logistics and Supply Chain Management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B64B5-3615-8C43-1717-E80F7C42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65" y="231010"/>
            <a:ext cx="6590850" cy="7767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C8530-C2DE-8375-0AF9-AB16C133DF02}"/>
              </a:ext>
            </a:extLst>
          </p:cNvPr>
          <p:cNvSpPr txBox="1"/>
          <p:nvPr/>
        </p:nvSpPr>
        <p:spPr>
          <a:xfrm>
            <a:off x="568567" y="5442703"/>
            <a:ext cx="210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BY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22-UCO-11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ARUL SAM S</a:t>
            </a:r>
          </a:p>
        </p:txBody>
      </p:sp>
    </p:spTree>
    <p:extLst>
      <p:ext uri="{BB962C8B-B14F-4D97-AF65-F5344CB8AC3E}">
        <p14:creationId xmlns:p14="http://schemas.microsoft.com/office/powerpoint/2010/main" val="331354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1CD3B7-2724-8ADE-5E30-4B9062559183}"/>
              </a:ext>
            </a:extLst>
          </p:cNvPr>
          <p:cNvSpPr txBox="1"/>
          <p:nvPr/>
        </p:nvSpPr>
        <p:spPr>
          <a:xfrm>
            <a:off x="4950435" y="3191469"/>
            <a:ext cx="4729529" cy="923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5400" b="1" dirty="0"/>
              <a:t>T H A N K  Y O U </a:t>
            </a:r>
            <a:endParaRPr 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51257-E183-3B90-1AAA-BEB6F4490A75}"/>
              </a:ext>
            </a:extLst>
          </p:cNvPr>
          <p:cNvSpPr txBox="1"/>
          <p:nvPr/>
        </p:nvSpPr>
        <p:spPr>
          <a:xfrm>
            <a:off x="6397869" y="320333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6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6" name="Text 2"/>
          <p:cNvSpPr/>
          <p:nvPr/>
        </p:nvSpPr>
        <p:spPr>
          <a:xfrm>
            <a:off x="743544" y="757134"/>
            <a:ext cx="7656909" cy="1327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28"/>
              </a:lnSpc>
              <a:buNone/>
            </a:pPr>
            <a:r>
              <a:rPr lang="en-US" sz="4182" b="1" u="sng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Malaiyamman Lorry Transport</a:t>
            </a:r>
            <a:endParaRPr lang="en-US" sz="4182" u="sng" dirty="0"/>
          </a:p>
        </p:txBody>
      </p:sp>
      <p:sp>
        <p:nvSpPr>
          <p:cNvPr id="7" name="Text 3"/>
          <p:cNvSpPr/>
          <p:nvPr/>
        </p:nvSpPr>
        <p:spPr>
          <a:xfrm>
            <a:off x="743545" y="1609919"/>
            <a:ext cx="7656909" cy="101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Malaiyamman Lorry Transport is a reliable and trusted logistics provider located in Mannargudi, Tamil Nadu. They offer comprehensive transportation services and focus on efficiency and great customer service.</a:t>
            </a:r>
            <a:endParaRPr lang="en-US" sz="1673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2961874"/>
            <a:ext cx="119420" cy="15930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62157" y="2868291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Company Overview</a:t>
            </a:r>
            <a:endParaRPr lang="en-US" sz="167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3540637"/>
            <a:ext cx="119420" cy="1593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62157" y="3447054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Fleet and Workforce Management</a:t>
            </a:r>
            <a:endParaRPr lang="en-US" sz="167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4119400"/>
            <a:ext cx="119420" cy="15930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062157" y="4025816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Types of Loads and Routes</a:t>
            </a:r>
            <a:endParaRPr lang="en-US" sz="167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4698162"/>
            <a:ext cx="119420" cy="15930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62157" y="4604579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Maintenance and Safety Protocols</a:t>
            </a:r>
            <a:endParaRPr lang="en-US" sz="1673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5276925"/>
            <a:ext cx="119420" cy="159306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062157" y="5183342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Logistics Processes</a:t>
            </a:r>
            <a:endParaRPr lang="en-US" sz="1673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5855688"/>
            <a:ext cx="119420" cy="159306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062157" y="5762105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Cost Management</a:t>
            </a:r>
            <a:endParaRPr lang="en-US" sz="1673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6434451"/>
            <a:ext cx="119420" cy="159306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1062157" y="6340868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 and Opportunities</a:t>
            </a:r>
            <a:endParaRPr lang="en-US" sz="1673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9A0C67-70F2-73F1-D773-1F6E09E6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25" y="2772117"/>
            <a:ext cx="8245796" cy="54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Company Overview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Fleet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fleet consists of 5 lorries and 2 Taurus vehicles, ensuring we can handle a wide range of cargo and transport requirements.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Employees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have a team of 7 regular employees, supported by 7 additional trained personnel with verified licenses, all dedicated to providing efficient and safe transportation services.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Location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base is located in Mannargudi, Thiruvarur District, allowing us to serve a large area across South Tamil Nadu and beyond.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14" y="2437209"/>
            <a:ext cx="5032772" cy="33551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1598" y="1219557"/>
            <a:ext cx="7745135" cy="567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66"/>
              </a:lnSpc>
              <a:buNone/>
            </a:pPr>
            <a:r>
              <a:rPr lang="en-US" sz="357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Fleet and Workforce Management</a:t>
            </a:r>
            <a:endParaRPr lang="en-US" sz="3573" dirty="0"/>
          </a:p>
        </p:txBody>
      </p:sp>
      <p:sp>
        <p:nvSpPr>
          <p:cNvPr id="7" name="Shape 3"/>
          <p:cNvSpPr/>
          <p:nvPr/>
        </p:nvSpPr>
        <p:spPr>
          <a:xfrm>
            <a:off x="6382464" y="2058829"/>
            <a:ext cx="22622" cy="4951095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8" name="Shape 4"/>
          <p:cNvSpPr/>
          <p:nvPr/>
        </p:nvSpPr>
        <p:spPr>
          <a:xfrm>
            <a:off x="6597968" y="2455902"/>
            <a:ext cx="635198" cy="22622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9" name="Shape 5"/>
          <p:cNvSpPr/>
          <p:nvPr/>
        </p:nvSpPr>
        <p:spPr>
          <a:xfrm>
            <a:off x="6189583" y="2263021"/>
            <a:ext cx="408384" cy="408384"/>
          </a:xfrm>
          <a:prstGeom prst="roundRect">
            <a:avLst>
              <a:gd name="adj" fmla="val 8000"/>
            </a:avLst>
          </a:prstGeom>
          <a:solidFill>
            <a:srgbClr val="F0EAEA"/>
          </a:solidFill>
          <a:ln/>
        </p:spPr>
      </p:sp>
      <p:sp>
        <p:nvSpPr>
          <p:cNvPr id="10" name="Text 6"/>
          <p:cNvSpPr/>
          <p:nvPr/>
        </p:nvSpPr>
        <p:spPr>
          <a:xfrm>
            <a:off x="6331744" y="2331006"/>
            <a:ext cx="123944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144" dirty="0"/>
          </a:p>
        </p:txBody>
      </p:sp>
      <p:sp>
        <p:nvSpPr>
          <p:cNvPr id="11" name="Text 7"/>
          <p:cNvSpPr/>
          <p:nvPr/>
        </p:nvSpPr>
        <p:spPr>
          <a:xfrm>
            <a:off x="7391995" y="2240280"/>
            <a:ext cx="2268855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Fleet Maintenance</a:t>
            </a:r>
            <a:endParaRPr lang="en-US" sz="1787" dirty="0"/>
          </a:p>
        </p:txBody>
      </p:sp>
      <p:sp>
        <p:nvSpPr>
          <p:cNvPr id="12" name="Text 8"/>
          <p:cNvSpPr/>
          <p:nvPr/>
        </p:nvSpPr>
        <p:spPr>
          <a:xfrm>
            <a:off x="7391995" y="2632710"/>
            <a:ext cx="6603206" cy="580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 maintenance is crucial, including weekly checks for oil, air, battery, joints, radiator cooling, battery acid, and steering.</a:t>
            </a:r>
            <a:endParaRPr lang="en-US" sz="1429" dirty="0"/>
          </a:p>
        </p:txBody>
      </p:sp>
      <p:sp>
        <p:nvSpPr>
          <p:cNvPr id="13" name="Shape 9"/>
          <p:cNvSpPr/>
          <p:nvPr/>
        </p:nvSpPr>
        <p:spPr>
          <a:xfrm>
            <a:off x="6597968" y="3973235"/>
            <a:ext cx="635198" cy="22622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189583" y="3780353"/>
            <a:ext cx="408384" cy="408384"/>
          </a:xfrm>
          <a:prstGeom prst="roundRect">
            <a:avLst>
              <a:gd name="adj" fmla="val 8000"/>
            </a:avLst>
          </a:prstGeom>
          <a:solidFill>
            <a:srgbClr val="F0EAEA"/>
          </a:solidFill>
          <a:ln/>
        </p:spPr>
      </p:sp>
      <p:sp>
        <p:nvSpPr>
          <p:cNvPr id="15" name="Text 11"/>
          <p:cNvSpPr/>
          <p:nvPr/>
        </p:nvSpPr>
        <p:spPr>
          <a:xfrm>
            <a:off x="6302216" y="3848338"/>
            <a:ext cx="182999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144" dirty="0"/>
          </a:p>
        </p:txBody>
      </p:sp>
      <p:sp>
        <p:nvSpPr>
          <p:cNvPr id="16" name="Text 12"/>
          <p:cNvSpPr/>
          <p:nvPr/>
        </p:nvSpPr>
        <p:spPr>
          <a:xfrm>
            <a:off x="7391995" y="3757613"/>
            <a:ext cx="2507694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Employee Verification</a:t>
            </a:r>
            <a:endParaRPr lang="en-US" sz="1787" dirty="0"/>
          </a:p>
        </p:txBody>
      </p:sp>
      <p:sp>
        <p:nvSpPr>
          <p:cNvPr id="17" name="Text 13"/>
          <p:cNvSpPr/>
          <p:nvPr/>
        </p:nvSpPr>
        <p:spPr>
          <a:xfrm>
            <a:off x="7391995" y="4150042"/>
            <a:ext cx="6603206" cy="870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All our drivers undergo a rigorous selection process, requiring essential licenses and a mandatory one-week training program to ensure proficiency and safety.</a:t>
            </a:r>
            <a:endParaRPr lang="en-US" sz="1429" dirty="0"/>
          </a:p>
        </p:txBody>
      </p:sp>
      <p:sp>
        <p:nvSpPr>
          <p:cNvPr id="18" name="Shape 14"/>
          <p:cNvSpPr/>
          <p:nvPr/>
        </p:nvSpPr>
        <p:spPr>
          <a:xfrm>
            <a:off x="6597968" y="5780842"/>
            <a:ext cx="635198" cy="22622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189583" y="5587960"/>
            <a:ext cx="408384" cy="408384"/>
          </a:xfrm>
          <a:prstGeom prst="roundRect">
            <a:avLst>
              <a:gd name="adj" fmla="val 8000"/>
            </a:avLst>
          </a:prstGeom>
          <a:solidFill>
            <a:srgbClr val="F0EAEA"/>
          </a:solidFill>
          <a:ln/>
        </p:spPr>
      </p:sp>
      <p:sp>
        <p:nvSpPr>
          <p:cNvPr id="20" name="Text 16"/>
          <p:cNvSpPr/>
          <p:nvPr/>
        </p:nvSpPr>
        <p:spPr>
          <a:xfrm>
            <a:off x="6302812" y="5655945"/>
            <a:ext cx="181928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144" dirty="0"/>
          </a:p>
        </p:txBody>
      </p:sp>
      <p:sp>
        <p:nvSpPr>
          <p:cNvPr id="21" name="Text 17"/>
          <p:cNvSpPr/>
          <p:nvPr/>
        </p:nvSpPr>
        <p:spPr>
          <a:xfrm>
            <a:off x="7391995" y="5565219"/>
            <a:ext cx="2617232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Compensation System</a:t>
            </a:r>
            <a:endParaRPr lang="en-US" sz="1787" dirty="0"/>
          </a:p>
        </p:txBody>
      </p:sp>
      <p:sp>
        <p:nvSpPr>
          <p:cNvPr id="22" name="Text 18"/>
          <p:cNvSpPr/>
          <p:nvPr/>
        </p:nvSpPr>
        <p:spPr>
          <a:xfrm>
            <a:off x="7391995" y="5957649"/>
            <a:ext cx="6603206" cy="870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wages are structured based on kilometers driven, with double pay for return loads and a fixed rate for government loads, rewarding efficiency and effort.</a:t>
            </a:r>
            <a:endParaRPr lang="en-US" sz="142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6" name="Text 2"/>
          <p:cNvSpPr/>
          <p:nvPr/>
        </p:nvSpPr>
        <p:spPr>
          <a:xfrm>
            <a:off x="658535" y="1263372"/>
            <a:ext cx="6328410" cy="5879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30"/>
              </a:lnSpc>
              <a:buNone/>
            </a:pPr>
            <a:r>
              <a:rPr lang="en-US" sz="3704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Types of Loads and Routes</a:t>
            </a:r>
            <a:endParaRPr lang="en-US" sz="3704" dirty="0"/>
          </a:p>
        </p:txBody>
      </p:sp>
      <p:sp>
        <p:nvSpPr>
          <p:cNvPr id="7" name="Shape 3"/>
          <p:cNvSpPr/>
          <p:nvPr/>
        </p:nvSpPr>
        <p:spPr>
          <a:xfrm>
            <a:off x="658535" y="2133481"/>
            <a:ext cx="7826931" cy="1385173"/>
          </a:xfrm>
          <a:prstGeom prst="roundRect">
            <a:avLst>
              <a:gd name="adj" fmla="val 2445"/>
            </a:avLst>
          </a:prstGeom>
          <a:solidFill>
            <a:srgbClr val="F0EAEA"/>
          </a:solidFill>
          <a:ln/>
        </p:spPr>
      </p:sp>
      <p:sp>
        <p:nvSpPr>
          <p:cNvPr id="8" name="Text 4"/>
          <p:cNvSpPr/>
          <p:nvPr/>
        </p:nvSpPr>
        <p:spPr>
          <a:xfrm>
            <a:off x="846653" y="2321600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5"/>
              </a:lnSpc>
              <a:buNone/>
            </a:pPr>
            <a:r>
              <a:rPr lang="en-US" sz="185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Government Loads</a:t>
            </a:r>
            <a:endParaRPr lang="en-US" sz="1852" dirty="0"/>
          </a:p>
        </p:txBody>
      </p:sp>
      <p:sp>
        <p:nvSpPr>
          <p:cNvPr id="9" name="Text 5"/>
          <p:cNvSpPr/>
          <p:nvPr/>
        </p:nvSpPr>
        <p:spPr>
          <a:xfrm>
            <a:off x="846653" y="2728555"/>
            <a:ext cx="7450693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482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handle essential agricultural commodities like paddy and rice, as well as sack loads for the Thiruvarur District Cooperative (TNCC).</a:t>
            </a:r>
            <a:endParaRPr lang="en-US" sz="1482" dirty="0"/>
          </a:p>
        </p:txBody>
      </p:sp>
      <p:sp>
        <p:nvSpPr>
          <p:cNvPr id="10" name="Shape 6"/>
          <p:cNvSpPr/>
          <p:nvPr/>
        </p:nvSpPr>
        <p:spPr>
          <a:xfrm>
            <a:off x="658535" y="3706773"/>
            <a:ext cx="7826931" cy="1686163"/>
          </a:xfrm>
          <a:prstGeom prst="roundRect">
            <a:avLst>
              <a:gd name="adj" fmla="val 2009"/>
            </a:avLst>
          </a:prstGeom>
          <a:solidFill>
            <a:srgbClr val="F0EAEA"/>
          </a:solidFill>
          <a:ln/>
        </p:spPr>
      </p:sp>
      <p:sp>
        <p:nvSpPr>
          <p:cNvPr id="11" name="Text 7"/>
          <p:cNvSpPr/>
          <p:nvPr/>
        </p:nvSpPr>
        <p:spPr>
          <a:xfrm>
            <a:off x="846653" y="3894892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5"/>
              </a:lnSpc>
              <a:buNone/>
            </a:pPr>
            <a:r>
              <a:rPr lang="en-US" sz="185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Private Loads</a:t>
            </a:r>
            <a:endParaRPr lang="en-US" sz="1852" dirty="0"/>
          </a:p>
        </p:txBody>
      </p:sp>
      <p:sp>
        <p:nvSpPr>
          <p:cNvPr id="12" name="Text 8"/>
          <p:cNvSpPr/>
          <p:nvPr/>
        </p:nvSpPr>
        <p:spPr>
          <a:xfrm>
            <a:off x="846653" y="4301847"/>
            <a:ext cx="7450693" cy="902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482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Our services extend to private clients, transporting building materials like bricks, crushed stones, river sand, and iron rods to various locations in South Tamil Nadu, up to Karur.</a:t>
            </a:r>
            <a:endParaRPr lang="en-US" sz="1482" dirty="0"/>
          </a:p>
        </p:txBody>
      </p:sp>
      <p:sp>
        <p:nvSpPr>
          <p:cNvPr id="13" name="Shape 9"/>
          <p:cNvSpPr/>
          <p:nvPr/>
        </p:nvSpPr>
        <p:spPr>
          <a:xfrm>
            <a:off x="658535" y="5581055"/>
            <a:ext cx="7826931" cy="1385173"/>
          </a:xfrm>
          <a:prstGeom prst="roundRect">
            <a:avLst>
              <a:gd name="adj" fmla="val 2445"/>
            </a:avLst>
          </a:prstGeom>
          <a:solidFill>
            <a:srgbClr val="F0EAEA"/>
          </a:solidFill>
          <a:ln/>
        </p:spPr>
      </p:sp>
      <p:sp>
        <p:nvSpPr>
          <p:cNvPr id="14" name="Text 10"/>
          <p:cNvSpPr/>
          <p:nvPr/>
        </p:nvSpPr>
        <p:spPr>
          <a:xfrm>
            <a:off x="846653" y="5769173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5"/>
              </a:lnSpc>
              <a:buNone/>
            </a:pPr>
            <a:r>
              <a:rPr lang="en-US" sz="185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Routes</a:t>
            </a:r>
            <a:endParaRPr lang="en-US" sz="1852" dirty="0"/>
          </a:p>
        </p:txBody>
      </p:sp>
      <p:sp>
        <p:nvSpPr>
          <p:cNvPr id="15" name="Text 11"/>
          <p:cNvSpPr/>
          <p:nvPr/>
        </p:nvSpPr>
        <p:spPr>
          <a:xfrm>
            <a:off x="846653" y="6176129"/>
            <a:ext cx="7450693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482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Mannargudi serves as our primary pickup point, with delivery destinations varying depending on client requirements.</a:t>
            </a:r>
            <a:endParaRPr lang="en-US" sz="1482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52B591-8489-0064-37FF-A6169904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65" y="117267"/>
            <a:ext cx="5020335" cy="3755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3C8115-74FA-A02D-2319-8C019BAB0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909" y="4188976"/>
            <a:ext cx="5490048" cy="2748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-12032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8727"/>
            <a:ext cx="14630400" cy="303264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9154" y="3895130"/>
            <a:ext cx="10491192" cy="758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70"/>
              </a:lnSpc>
              <a:buNone/>
            </a:pPr>
            <a:r>
              <a:rPr lang="en-US" sz="477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Maintenance and Safety Protocols</a:t>
            </a:r>
            <a:endParaRPr lang="en-US" sz="4776" dirty="0"/>
          </a:p>
        </p:txBody>
      </p:sp>
      <p:sp>
        <p:nvSpPr>
          <p:cNvPr id="6" name="Shape 3"/>
          <p:cNvSpPr/>
          <p:nvPr/>
        </p:nvSpPr>
        <p:spPr>
          <a:xfrm>
            <a:off x="849154" y="5289947"/>
            <a:ext cx="545783" cy="545783"/>
          </a:xfrm>
          <a:prstGeom prst="roundRect">
            <a:avLst>
              <a:gd name="adj" fmla="val 8002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39178" y="5380792"/>
            <a:ext cx="165616" cy="3639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6"/>
              </a:lnSpc>
              <a:buNone/>
            </a:pPr>
            <a:r>
              <a:rPr lang="en-US" sz="286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866" dirty="0"/>
          </a:p>
        </p:txBody>
      </p:sp>
      <p:sp>
        <p:nvSpPr>
          <p:cNvPr id="8" name="Text 5"/>
          <p:cNvSpPr/>
          <p:nvPr/>
        </p:nvSpPr>
        <p:spPr>
          <a:xfrm>
            <a:off x="1637467" y="5289947"/>
            <a:ext cx="3274219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5"/>
              </a:lnSpc>
              <a:buNone/>
            </a:pPr>
            <a:r>
              <a:rPr lang="en-US" sz="238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Regular Maintenance</a:t>
            </a:r>
            <a:endParaRPr lang="en-US" sz="2388" dirty="0"/>
          </a:p>
        </p:txBody>
      </p:sp>
      <p:sp>
        <p:nvSpPr>
          <p:cNvPr id="9" name="Text 6"/>
          <p:cNvSpPr/>
          <p:nvPr/>
        </p:nvSpPr>
        <p:spPr>
          <a:xfrm>
            <a:off x="1637467" y="5814417"/>
            <a:ext cx="5556528" cy="1552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7"/>
              </a:lnSpc>
              <a:buNone/>
            </a:pPr>
            <a:r>
              <a:rPr lang="en-US" sz="191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To ensure optimal performance and safety, our vehicles undergo weekly maintenance checks, including oil, air, battery, joint grease, radiator cooling, battery acid, and steering checks.</a:t>
            </a:r>
            <a:endParaRPr lang="en-US" sz="1910" dirty="0"/>
          </a:p>
        </p:txBody>
      </p:sp>
      <p:sp>
        <p:nvSpPr>
          <p:cNvPr id="10" name="Shape 7"/>
          <p:cNvSpPr/>
          <p:nvPr/>
        </p:nvSpPr>
        <p:spPr>
          <a:xfrm>
            <a:off x="7436525" y="5289947"/>
            <a:ext cx="545783" cy="545783"/>
          </a:xfrm>
          <a:prstGeom prst="roundRect">
            <a:avLst>
              <a:gd name="adj" fmla="val 8002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7587139" y="5380792"/>
            <a:ext cx="244554" cy="3639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6"/>
              </a:lnSpc>
              <a:buNone/>
            </a:pPr>
            <a:r>
              <a:rPr lang="en-US" sz="286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866" dirty="0"/>
          </a:p>
        </p:txBody>
      </p:sp>
      <p:sp>
        <p:nvSpPr>
          <p:cNvPr id="12" name="Text 9"/>
          <p:cNvSpPr/>
          <p:nvPr/>
        </p:nvSpPr>
        <p:spPr>
          <a:xfrm>
            <a:off x="8224837" y="5289947"/>
            <a:ext cx="303264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5"/>
              </a:lnSpc>
              <a:buNone/>
            </a:pPr>
            <a:r>
              <a:rPr lang="en-US" sz="238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Safety Measures</a:t>
            </a:r>
            <a:endParaRPr lang="en-US" sz="2388" dirty="0"/>
          </a:p>
        </p:txBody>
      </p:sp>
      <p:sp>
        <p:nvSpPr>
          <p:cNvPr id="13" name="Text 10"/>
          <p:cNvSpPr/>
          <p:nvPr/>
        </p:nvSpPr>
        <p:spPr>
          <a:xfrm>
            <a:off x="8224837" y="5814417"/>
            <a:ext cx="5556528" cy="1552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7"/>
              </a:lnSpc>
              <a:buNone/>
            </a:pPr>
            <a:r>
              <a:rPr lang="en-US" sz="191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Safety is paramount. We adhere to strict protocols, including mandatory police reporting in case of accidents and using tarpaulin sheets and ropes to secure goods during transport.</a:t>
            </a:r>
            <a:endParaRPr lang="en-US" sz="19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6" name="Text 2"/>
          <p:cNvSpPr/>
          <p:nvPr/>
        </p:nvSpPr>
        <p:spPr>
          <a:xfrm>
            <a:off x="6232327" y="756761"/>
            <a:ext cx="5348764" cy="665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5"/>
              </a:lnSpc>
              <a:buNone/>
            </a:pPr>
            <a:r>
              <a:rPr lang="en-US" sz="419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Logistics Processes</a:t>
            </a:r>
            <a:endParaRPr lang="en-US" sz="419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27" y="1742361"/>
            <a:ext cx="1065609" cy="19101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17619" y="1955483"/>
            <a:ext cx="3127772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Loading and Unloading</a:t>
            </a:r>
            <a:endParaRPr lang="en-US" sz="2098" dirty="0"/>
          </a:p>
        </p:txBody>
      </p:sp>
      <p:sp>
        <p:nvSpPr>
          <p:cNvPr id="9" name="Text 4"/>
          <p:cNvSpPr/>
          <p:nvPr/>
        </p:nvSpPr>
        <p:spPr>
          <a:xfrm>
            <a:off x="7617619" y="241637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Loading and unloading times vary based on the specific requirements of each client and load, ensuring efficient handling.</a:t>
            </a:r>
            <a:endParaRPr lang="en-US" sz="167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7" y="3652480"/>
            <a:ext cx="1065609" cy="19101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17619" y="3865602"/>
            <a:ext cx="2664143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Weight Checks</a:t>
            </a:r>
            <a:endParaRPr lang="en-US" sz="2098" dirty="0"/>
          </a:p>
        </p:txBody>
      </p:sp>
      <p:sp>
        <p:nvSpPr>
          <p:cNvPr id="12" name="Text 6"/>
          <p:cNvSpPr/>
          <p:nvPr/>
        </p:nvSpPr>
        <p:spPr>
          <a:xfrm>
            <a:off x="7617619" y="432649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perform meticulous weight checks for both empty and loaded vehicles, ensuring accurate load measurements and fair payment for our services.</a:t>
            </a:r>
            <a:endParaRPr lang="en-US" sz="167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327" y="5562600"/>
            <a:ext cx="1065609" cy="19101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17619" y="5775722"/>
            <a:ext cx="2664143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GPS Tracking</a:t>
            </a:r>
            <a:endParaRPr lang="en-US" sz="2098" dirty="0"/>
          </a:p>
        </p:txBody>
      </p:sp>
      <p:sp>
        <p:nvSpPr>
          <p:cNvPr id="15" name="Text 8"/>
          <p:cNvSpPr/>
          <p:nvPr/>
        </p:nvSpPr>
        <p:spPr>
          <a:xfrm>
            <a:off x="7617619" y="623661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All vehicles are equipped with GPS tracking systems, allowing for real-time monitoring of their location and ensuring timely delivery.</a:t>
            </a:r>
            <a:endParaRPr lang="en-US" sz="1678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013C6B-F082-2D04-D645-17D49CBE6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56" y="1742360"/>
            <a:ext cx="5614629" cy="5379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6" y="2482810"/>
            <a:ext cx="4895969" cy="32639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2932" y="656749"/>
            <a:ext cx="5904309" cy="737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11"/>
              </a:lnSpc>
              <a:buNone/>
            </a:pPr>
            <a:r>
              <a:rPr lang="en-US" sz="4649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Cost Management</a:t>
            </a:r>
            <a:endParaRPr lang="en-US" sz="4649" dirty="0"/>
          </a:p>
        </p:txBody>
      </p:sp>
      <p:sp>
        <p:nvSpPr>
          <p:cNvPr id="7" name="Shape 3"/>
          <p:cNvSpPr/>
          <p:nvPr/>
        </p:nvSpPr>
        <p:spPr>
          <a:xfrm>
            <a:off x="6312932" y="1748909"/>
            <a:ext cx="7490936" cy="5823823"/>
          </a:xfrm>
          <a:prstGeom prst="roundRect">
            <a:avLst>
              <a:gd name="adj" fmla="val 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4807972" y="1804110"/>
            <a:ext cx="7477125" cy="18102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557129" y="1905833"/>
            <a:ext cx="1669494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Operating Expenses</a:t>
            </a:r>
            <a:endParaRPr lang="en-US" sz="1860" dirty="0"/>
          </a:p>
        </p:txBody>
      </p:sp>
      <p:sp>
        <p:nvSpPr>
          <p:cNvPr id="10" name="Text 6"/>
          <p:cNvSpPr/>
          <p:nvPr/>
        </p:nvSpPr>
        <p:spPr>
          <a:xfrm>
            <a:off x="7807047" y="1905833"/>
            <a:ext cx="1665684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Docking Charges</a:t>
            </a:r>
            <a:endParaRPr lang="en-US" sz="1860" dirty="0"/>
          </a:p>
        </p:txBody>
      </p:sp>
      <p:sp>
        <p:nvSpPr>
          <p:cNvPr id="11" name="Text 7"/>
          <p:cNvSpPr/>
          <p:nvPr/>
        </p:nvSpPr>
        <p:spPr>
          <a:xfrm>
            <a:off x="9053155" y="1905833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Diesel</a:t>
            </a:r>
            <a:endParaRPr lang="en-US" sz="1860" dirty="0"/>
          </a:p>
        </p:txBody>
      </p:sp>
      <p:sp>
        <p:nvSpPr>
          <p:cNvPr id="12" name="Text 8"/>
          <p:cNvSpPr/>
          <p:nvPr/>
        </p:nvSpPr>
        <p:spPr>
          <a:xfrm>
            <a:off x="10299263" y="1905833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Tolls</a:t>
            </a:r>
            <a:endParaRPr lang="en-US" sz="1860" dirty="0"/>
          </a:p>
        </p:txBody>
      </p:sp>
      <p:sp>
        <p:nvSpPr>
          <p:cNvPr id="13" name="Text 9"/>
          <p:cNvSpPr/>
          <p:nvPr/>
        </p:nvSpPr>
        <p:spPr>
          <a:xfrm>
            <a:off x="11545372" y="1905833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Wages</a:t>
            </a:r>
            <a:endParaRPr lang="en-US" sz="1860" dirty="0"/>
          </a:p>
        </p:txBody>
      </p:sp>
      <p:sp>
        <p:nvSpPr>
          <p:cNvPr id="14" name="Text 10"/>
          <p:cNvSpPr/>
          <p:nvPr/>
        </p:nvSpPr>
        <p:spPr>
          <a:xfrm>
            <a:off x="12791480" y="1905833"/>
            <a:ext cx="1492210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Accidents</a:t>
            </a:r>
            <a:endParaRPr lang="en-US" sz="1860" dirty="0"/>
          </a:p>
        </p:txBody>
      </p:sp>
      <p:sp>
        <p:nvSpPr>
          <p:cNvPr id="15" name="Shape 11"/>
          <p:cNvSpPr/>
          <p:nvPr/>
        </p:nvSpPr>
        <p:spPr>
          <a:xfrm>
            <a:off x="6326743" y="2850593"/>
            <a:ext cx="7872845" cy="21881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6530568" y="3070417"/>
            <a:ext cx="1395745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Annual Expenses</a:t>
            </a:r>
            <a:endParaRPr lang="en-US" sz="1860" dirty="0"/>
          </a:p>
        </p:txBody>
      </p:sp>
      <p:sp>
        <p:nvSpPr>
          <p:cNvPr id="17" name="Text 13"/>
          <p:cNvSpPr/>
          <p:nvPr/>
        </p:nvSpPr>
        <p:spPr>
          <a:xfrm>
            <a:off x="7769340" y="3104270"/>
            <a:ext cx="1144448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Insurance</a:t>
            </a:r>
            <a:endParaRPr lang="en-US" sz="1860" dirty="0"/>
          </a:p>
        </p:txBody>
      </p:sp>
      <p:sp>
        <p:nvSpPr>
          <p:cNvPr id="18" name="Text 14"/>
          <p:cNvSpPr/>
          <p:nvPr/>
        </p:nvSpPr>
        <p:spPr>
          <a:xfrm>
            <a:off x="9016040" y="3085534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FC</a:t>
            </a:r>
            <a:endParaRPr lang="en-US" sz="1860" dirty="0"/>
          </a:p>
        </p:txBody>
      </p:sp>
      <p:sp>
        <p:nvSpPr>
          <p:cNvPr id="19" name="Text 15"/>
          <p:cNvSpPr/>
          <p:nvPr/>
        </p:nvSpPr>
        <p:spPr>
          <a:xfrm>
            <a:off x="10188599" y="3094606"/>
            <a:ext cx="1891105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Painting</a:t>
            </a:r>
            <a:endParaRPr lang="en-US" sz="1860" dirty="0"/>
          </a:p>
        </p:txBody>
      </p:sp>
      <p:sp>
        <p:nvSpPr>
          <p:cNvPr id="20" name="Text 16"/>
          <p:cNvSpPr/>
          <p:nvPr/>
        </p:nvSpPr>
        <p:spPr>
          <a:xfrm>
            <a:off x="11434708" y="3094606"/>
            <a:ext cx="1891105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Green Tax</a:t>
            </a:r>
            <a:endParaRPr lang="en-US" sz="1860" dirty="0"/>
          </a:p>
        </p:txBody>
      </p:sp>
      <p:sp>
        <p:nvSpPr>
          <p:cNvPr id="21" name="Text 17"/>
          <p:cNvSpPr/>
          <p:nvPr/>
        </p:nvSpPr>
        <p:spPr>
          <a:xfrm>
            <a:off x="12680817" y="3094606"/>
            <a:ext cx="1900508" cy="1889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Speedometer Renewal</a:t>
            </a:r>
            <a:endParaRPr lang="en-US" sz="1860" dirty="0"/>
          </a:p>
        </p:txBody>
      </p:sp>
      <p:sp>
        <p:nvSpPr>
          <p:cNvPr id="22" name="Shape 18"/>
          <p:cNvSpPr/>
          <p:nvPr/>
        </p:nvSpPr>
        <p:spPr>
          <a:xfrm>
            <a:off x="6320552" y="5754886"/>
            <a:ext cx="7477125" cy="18102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6557129" y="5904190"/>
            <a:ext cx="77009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  <p:sp>
        <p:nvSpPr>
          <p:cNvPr id="24" name="Text 20"/>
          <p:cNvSpPr/>
          <p:nvPr/>
        </p:nvSpPr>
        <p:spPr>
          <a:xfrm>
            <a:off x="7873602" y="4113756"/>
            <a:ext cx="1040185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Road Tax</a:t>
            </a:r>
            <a:endParaRPr lang="en-US" sz="1860" dirty="0"/>
          </a:p>
        </p:txBody>
      </p:sp>
      <p:sp>
        <p:nvSpPr>
          <p:cNvPr id="25" name="Text 21"/>
          <p:cNvSpPr/>
          <p:nvPr/>
        </p:nvSpPr>
        <p:spPr>
          <a:xfrm>
            <a:off x="9133860" y="4142329"/>
            <a:ext cx="2653571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Pollution Certificate</a:t>
            </a:r>
            <a:endParaRPr lang="en-US" sz="1860" dirty="0"/>
          </a:p>
        </p:txBody>
      </p:sp>
      <p:sp>
        <p:nvSpPr>
          <p:cNvPr id="26" name="Text 22"/>
          <p:cNvSpPr/>
          <p:nvPr/>
        </p:nvSpPr>
        <p:spPr>
          <a:xfrm>
            <a:off x="10299263" y="5904190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  <p:sp>
        <p:nvSpPr>
          <p:cNvPr id="27" name="Text 23"/>
          <p:cNvSpPr/>
          <p:nvPr/>
        </p:nvSpPr>
        <p:spPr>
          <a:xfrm>
            <a:off x="11545372" y="5904190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  <p:sp>
        <p:nvSpPr>
          <p:cNvPr id="28" name="Text 24"/>
          <p:cNvSpPr/>
          <p:nvPr/>
        </p:nvSpPr>
        <p:spPr>
          <a:xfrm>
            <a:off x="12791480" y="5904190"/>
            <a:ext cx="77009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429947"/>
            <a:ext cx="5054322" cy="3369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899636"/>
            <a:ext cx="6490692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 and Opportunities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698903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230362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4837" y="267712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Our industry faces challenges like high toll prices, increased fines, and seasonal profit loss during monsoon season (August to November).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748683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435340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Opportunities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4837" y="472690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capitalize on opportunities by providing efficient services, building strong customer relationships, and leveraging shortcuts to optimize diesel consumption.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5798463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7" y="640318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Parking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4837" y="677668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have dedicated parking spaces for our vehicles, including our owned land and designated areas near roads, ensuring secure and organized parking, especially for TNCC loads.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600</Words>
  <Application>Microsoft Office PowerPoint</Application>
  <PresentationFormat>Custom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JEFFI DONAL D</cp:lastModifiedBy>
  <cp:revision>5</cp:revision>
  <dcterms:created xsi:type="dcterms:W3CDTF">2024-07-14T05:53:53Z</dcterms:created>
  <dcterms:modified xsi:type="dcterms:W3CDTF">2024-07-14T13:58:39Z</dcterms:modified>
</cp:coreProperties>
</file>