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3" d="100"/>
          <a:sy n="73" d="100"/>
        </p:scale>
        <p:origin x="3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1B805F-FF0F-4BAA-A3A3-E4F945D687F8}"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B5C51-60B3-48EF-AA78-DB950F30DBA2}"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D676B-6E73-4E3B-A9B3-4966DB9B52A5}"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1F3A6-CC5D-4649-8527-DB0C21FDDFD9}"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5B6F927C-B73E-4F9D-ADFE-F6E23BD7CEE8}" type="datetimeFigureOut">
              <a:rPr lang="en-US" dirty="0"/>
              <a:t>4/2/2025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B1FFFF-984A-4EE5-9BF2-EC9310C878F1}" type="datetimeFigureOut">
              <a:rPr lang="en-US" dirty="0"/>
              <a:t>4/2/2025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3271C1-B42E-4A60-A25F-0185B888604B}" type="datetimeFigureOut">
              <a:rPr lang="en-US" dirty="0"/>
              <a:t>4/2/2025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16292-3725-4763-8973-4C59F0403D99}" type="datetimeFigureOut">
              <a:rPr lang="en-US" dirty="0"/>
              <a:t>4/2/2025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996D1-8909-469F-911A-4C12C68BF5D9}" type="datetimeFigureOut">
              <a:rPr lang="en-US" dirty="0"/>
              <a:t>4/2/2025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6A73BC-5D11-4675-B334-102E1E8C9B50}" type="datetimeFigureOut">
              <a:rPr lang="en-US" dirty="0"/>
              <a:t>4/2/2025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27B8E45F-652B-4E89-8925-000B0AB8FD98}" type="datetimeFigureOut">
              <a:rPr lang="en-US" dirty="0"/>
              <a:t>4/2/2025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C4A3462A-2D5B-48AF-A3D4-EF8A90A50A80}" type="datetimeFigureOut">
              <a:rPr lang="en-US" dirty="0"/>
              <a:t>4/2/2025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193E-408F-A92E-E838-F2C255B8436A}"/>
              </a:ext>
            </a:extLst>
          </p:cNvPr>
          <p:cNvSpPr>
            <a:spLocks noGrp="1"/>
          </p:cNvSpPr>
          <p:nvPr>
            <p:ph type="ctrTitle"/>
          </p:nvPr>
        </p:nvSpPr>
        <p:spPr/>
        <p:txBody>
          <a:bodyPr/>
          <a:lstStyle/>
          <a:p>
            <a:r>
              <a:rPr lang="en-IN" dirty="0">
                <a:latin typeface="Arial" panose="020B0604020202020204" pitchFamily="34" charset="0"/>
                <a:cs typeface="Arial" panose="020B0604020202020204" pitchFamily="34" charset="0"/>
              </a:rPr>
              <a:t>Customer</a:t>
            </a:r>
            <a:r>
              <a:rPr lang="en-IN" dirty="0"/>
              <a:t> Behaviour Analysis</a:t>
            </a:r>
          </a:p>
        </p:txBody>
      </p:sp>
      <p:sp>
        <p:nvSpPr>
          <p:cNvPr id="3" name="Subtitle 2">
            <a:extLst>
              <a:ext uri="{FF2B5EF4-FFF2-40B4-BE49-F238E27FC236}">
                <a16:creationId xmlns:a16="http://schemas.microsoft.com/office/drawing/2014/main" id="{2E80B913-4BB1-2B59-7421-A9331B4C551C}"/>
              </a:ext>
            </a:extLst>
          </p:cNvPr>
          <p:cNvSpPr>
            <a:spLocks noGrp="1"/>
          </p:cNvSpPr>
          <p:nvPr>
            <p:ph type="subTitle" idx="1"/>
          </p:nvPr>
        </p:nvSpPr>
        <p:spPr/>
        <p:txBody>
          <a:bodyPr/>
          <a:lstStyle/>
          <a:p>
            <a:r>
              <a:rPr lang="en-IN" dirty="0"/>
              <a:t>Hari Prashad K</a:t>
            </a:r>
          </a:p>
        </p:txBody>
      </p:sp>
    </p:spTree>
    <p:extLst>
      <p:ext uri="{BB962C8B-B14F-4D97-AF65-F5344CB8AC3E}">
        <p14:creationId xmlns:p14="http://schemas.microsoft.com/office/powerpoint/2010/main" val="17774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BAF77-23E6-23EB-9D27-636E8AD96A4B}"/>
              </a:ext>
            </a:extLst>
          </p:cNvPr>
          <p:cNvSpPr>
            <a:spLocks noGrp="1"/>
          </p:cNvSpPr>
          <p:nvPr>
            <p:ph type="title"/>
          </p:nvPr>
        </p:nvSpPr>
        <p:spPr/>
        <p:txBody>
          <a:bodyPr/>
          <a:lstStyle/>
          <a:p>
            <a:pPr algn="ctr"/>
            <a:r>
              <a:rPr lang="en-IN" dirty="0">
                <a:latin typeface="Arial" panose="020B0604020202020204" pitchFamily="34" charset="0"/>
                <a:cs typeface="Arial" panose="020B0604020202020204" pitchFamily="34" charset="0"/>
              </a:rPr>
              <a:t>Recommend Strategies</a:t>
            </a:r>
          </a:p>
        </p:txBody>
      </p:sp>
      <p:sp>
        <p:nvSpPr>
          <p:cNvPr id="3" name="Content Placeholder 2">
            <a:extLst>
              <a:ext uri="{FF2B5EF4-FFF2-40B4-BE49-F238E27FC236}">
                <a16:creationId xmlns:a16="http://schemas.microsoft.com/office/drawing/2014/main" id="{458C4311-5327-3110-D169-67E1CDE0B73C}"/>
              </a:ext>
            </a:extLst>
          </p:cNvPr>
          <p:cNvSpPr>
            <a:spLocks noGrp="1"/>
          </p:cNvSpPr>
          <p:nvPr>
            <p:ph idx="1"/>
          </p:nvPr>
        </p:nvSpPr>
        <p:spPr/>
        <p:txBody>
          <a:bodyPr/>
          <a:lstStyle/>
          <a:p>
            <a:pPr algn="just"/>
            <a:r>
              <a:rPr lang="en-IN" sz="2800" dirty="0">
                <a:latin typeface="Arial" panose="020B0604020202020204" pitchFamily="34" charset="0"/>
                <a:cs typeface="Arial" panose="020B0604020202020204" pitchFamily="34" charset="0"/>
              </a:rPr>
              <a:t>There are five key steps of recommend strategies which will be useful for our market growth and customer relationship.</a:t>
            </a:r>
          </a:p>
          <a:p>
            <a:pPr lvl="6"/>
            <a:endParaRPr lang="en-IN" dirty="0"/>
          </a:p>
          <a:p>
            <a:pPr marL="2185750" lvl="6" indent="-514350" algn="just">
              <a:buFont typeface="+mj-lt"/>
              <a:buAutoNum type="arabicParenR"/>
            </a:pPr>
            <a:r>
              <a:rPr lang="en-US" sz="2800" b="1" dirty="0">
                <a:latin typeface="Arial" panose="020B0604020202020204" pitchFamily="34" charset="0"/>
                <a:cs typeface="Arial" panose="020B0604020202020204" pitchFamily="34" charset="0"/>
              </a:rPr>
              <a:t>Product Quality</a:t>
            </a:r>
          </a:p>
          <a:p>
            <a:pPr marL="2185750" lvl="6" indent="-514350" algn="just">
              <a:buFont typeface="+mj-lt"/>
              <a:buAutoNum type="arabicParenR"/>
            </a:pPr>
            <a:r>
              <a:rPr lang="en-US" sz="2800" b="1" dirty="0">
                <a:latin typeface="Arial" panose="020B0604020202020204" pitchFamily="34" charset="0"/>
                <a:cs typeface="Arial" panose="020B0604020202020204" pitchFamily="34" charset="0"/>
              </a:rPr>
              <a:t>Customer Journey</a:t>
            </a:r>
          </a:p>
          <a:p>
            <a:pPr marL="2185750" lvl="6" indent="-514350" algn="just">
              <a:buFont typeface="+mj-lt"/>
              <a:buAutoNum type="arabicParenR"/>
            </a:pPr>
            <a:r>
              <a:rPr lang="en-US" sz="2800" b="1" dirty="0">
                <a:latin typeface="Arial" panose="020B0604020202020204" pitchFamily="34" charset="0"/>
                <a:cs typeface="Arial" panose="020B0604020202020204" pitchFamily="34" charset="0"/>
              </a:rPr>
              <a:t>Personalization</a:t>
            </a:r>
          </a:p>
          <a:p>
            <a:pPr marL="2185750" lvl="6" indent="-514350" algn="just">
              <a:buFont typeface="+mj-lt"/>
              <a:buAutoNum type="arabicParenR"/>
            </a:pPr>
            <a:r>
              <a:rPr lang="en-US" sz="2800" b="1" dirty="0">
                <a:latin typeface="Arial" panose="020B0604020202020204" pitchFamily="34" charset="0"/>
                <a:cs typeface="Arial" panose="020B0604020202020204" pitchFamily="34" charset="0"/>
              </a:rPr>
              <a:t>Leverage Reviews</a:t>
            </a:r>
          </a:p>
          <a:p>
            <a:pPr marL="2185750" lvl="6" indent="-514350" algn="just">
              <a:buFont typeface="+mj-lt"/>
              <a:buAutoNum type="arabicParenR"/>
            </a:pPr>
            <a:r>
              <a:rPr lang="en-US" sz="2800" b="1" dirty="0">
                <a:latin typeface="Arial" panose="020B0604020202020204" pitchFamily="34" charset="0"/>
                <a:cs typeface="Arial" panose="020B0604020202020204" pitchFamily="34" charset="0"/>
              </a:rPr>
              <a:t>Loyalty Programs</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4335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EF435-5A5C-A57A-8C12-3488E5965B5A}"/>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Improve Product Quality and Features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6AEC4C4-DE06-E845-6CD4-D080B064DFAA}"/>
              </a:ext>
            </a:extLst>
          </p:cNvPr>
          <p:cNvSpPr>
            <a:spLocks noGrp="1"/>
          </p:cNvSpPr>
          <p:nvPr>
            <p:ph idx="1"/>
          </p:nvPr>
        </p:nvSpPr>
        <p:spPr/>
        <p:txBody>
          <a:bodyPr>
            <a:normAutofit/>
          </a:bodyPr>
          <a:lstStyle/>
          <a:p>
            <a:pPr algn="just">
              <a:buNone/>
            </a:pPr>
            <a:r>
              <a:rPr lang="en-US" b="1" dirty="0">
                <a:latin typeface="Arial" panose="020B0604020202020204" pitchFamily="34" charset="0"/>
                <a:cs typeface="Arial" panose="020B0604020202020204" pitchFamily="34" charset="0"/>
              </a:rPr>
              <a:t>Key Insight:</a:t>
            </a:r>
            <a:endParaRPr lang="en-US"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n-US" dirty="0">
                <a:latin typeface="Arial" panose="020B0604020202020204" pitchFamily="34" charset="0"/>
                <a:cs typeface="Arial" panose="020B0604020202020204" pitchFamily="34" charset="0"/>
              </a:rPr>
              <a:t>Products with low average ratings and high drop-off rates indicate dissatisfaction.</a:t>
            </a:r>
          </a:p>
          <a:p>
            <a:pPr algn="just">
              <a:buFont typeface="Arial" panose="020B0604020202020204" pitchFamily="34" charset="0"/>
              <a:buChar char="•"/>
            </a:pPr>
            <a:r>
              <a:rPr lang="en-US" dirty="0">
                <a:latin typeface="Arial" panose="020B0604020202020204" pitchFamily="34" charset="0"/>
                <a:cs typeface="Arial" panose="020B0604020202020204" pitchFamily="34" charset="0"/>
              </a:rPr>
              <a:t>Frequent negative reviews often highlight recurring issues (e.g., poor quality, misleading descriptions).</a:t>
            </a:r>
          </a:p>
          <a:p>
            <a:pPr marL="0" indent="0">
              <a:buNone/>
            </a:pPr>
            <a:r>
              <a:rPr lang="en-US" b="1" dirty="0">
                <a:latin typeface="Arial" panose="020B0604020202020204" pitchFamily="34" charset="0"/>
                <a:cs typeface="Arial" panose="020B0604020202020204" pitchFamily="34" charset="0"/>
              </a:rPr>
              <a:t>Strategy:</a:t>
            </a:r>
          </a:p>
          <a:p>
            <a:pPr algn="just"/>
            <a:r>
              <a:rPr lang="en-US" b="1" dirty="0">
                <a:latin typeface="+mj-lt"/>
                <a:cs typeface="Arial" panose="020B0604020202020204" pitchFamily="34" charset="0"/>
              </a:rPr>
              <a:t>Identify poorly rated products </a:t>
            </a:r>
            <a:r>
              <a:rPr lang="en-US" dirty="0">
                <a:latin typeface="Arial" panose="020B0604020202020204" pitchFamily="34" charset="0"/>
                <a:cs typeface="Arial" panose="020B0604020202020204" pitchFamily="34" charset="0"/>
              </a:rPr>
              <a:t>→ Use review analysis to detect common complaints.</a:t>
            </a:r>
          </a:p>
          <a:p>
            <a:pPr algn="just"/>
            <a:r>
              <a:rPr lang="en-US" b="1" dirty="0">
                <a:latin typeface="+mj-lt"/>
                <a:cs typeface="Arial" panose="020B0604020202020204" pitchFamily="34" charset="0"/>
              </a:rPr>
              <a:t>Enhance product quality </a:t>
            </a:r>
            <a:r>
              <a:rPr lang="en-US" dirty="0">
                <a:latin typeface="Arial" panose="020B0604020202020204" pitchFamily="34" charset="0"/>
                <a:cs typeface="Arial" panose="020B0604020202020204" pitchFamily="34" charset="0"/>
              </a:rPr>
              <a:t>→ Address recurring complaints by improving features, durability, or descriptions.</a:t>
            </a:r>
          </a:p>
          <a:p>
            <a:pPr algn="just"/>
            <a:r>
              <a:rPr lang="en-US" b="1" dirty="0">
                <a:latin typeface="+mj-lt"/>
                <a:cs typeface="Arial" panose="020B0604020202020204" pitchFamily="34" charset="0"/>
              </a:rPr>
              <a:t>Transparent product information </a:t>
            </a:r>
            <a:r>
              <a:rPr lang="en-US" dirty="0">
                <a:latin typeface="Arial" panose="020B0604020202020204" pitchFamily="34" charset="0"/>
                <a:cs typeface="Arial" panose="020B0604020202020204" pitchFamily="34" charset="0"/>
              </a:rPr>
              <a:t>→ Ensure product descriptions accurately reflect the actual product to reduce dissatisfaction.</a:t>
            </a:r>
          </a:p>
          <a:p>
            <a:endParaRPr lang="en-IN" dirty="0"/>
          </a:p>
        </p:txBody>
      </p:sp>
    </p:spTree>
    <p:extLst>
      <p:ext uri="{BB962C8B-B14F-4D97-AF65-F5344CB8AC3E}">
        <p14:creationId xmlns:p14="http://schemas.microsoft.com/office/powerpoint/2010/main" val="1228348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9A4F0-8DA8-E515-A00E-1FBD8E7AFFD3}"/>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Optimize Customer Journey to Reduce Drop-Offs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A731802-0D94-B6A6-4B11-AB7595CFA8F5}"/>
              </a:ext>
            </a:extLst>
          </p:cNvPr>
          <p:cNvSpPr>
            <a:spLocks noGrp="1"/>
          </p:cNvSpPr>
          <p:nvPr>
            <p:ph idx="1"/>
          </p:nvPr>
        </p:nvSpPr>
        <p:spPr/>
        <p:txBody>
          <a:bodyPr>
            <a:normAutofit fontScale="92500" lnSpcReduction="10000"/>
          </a:bodyPr>
          <a:lstStyle/>
          <a:p>
            <a:pPr>
              <a:buNone/>
            </a:pPr>
            <a:r>
              <a:rPr lang="en-US" b="1" dirty="0">
                <a:latin typeface="Arial" panose="020B0604020202020204" pitchFamily="34" charset="0"/>
                <a:cs typeface="Arial" panose="020B0604020202020204" pitchFamily="34" charset="0"/>
              </a:rPr>
              <a:t>Key Insight:</a:t>
            </a:r>
            <a:endParaRPr lang="en-US"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2300" dirty="0">
                <a:latin typeface="Arial" panose="020B0604020202020204" pitchFamily="34" charset="0"/>
                <a:cs typeface="Arial" panose="020B0604020202020204" pitchFamily="34" charset="0"/>
              </a:rPr>
              <a:t>Drop-off points reveal stages where customers abandon their journey.</a:t>
            </a:r>
          </a:p>
          <a:p>
            <a:pPr algn="just">
              <a:buFont typeface="Arial" panose="020B0604020202020204" pitchFamily="34" charset="0"/>
              <a:buChar char="•"/>
            </a:pPr>
            <a:r>
              <a:rPr lang="en-US" sz="2300" dirty="0">
                <a:latin typeface="Arial" panose="020B0604020202020204" pitchFamily="34" charset="0"/>
                <a:cs typeface="Arial" panose="020B0604020202020204" pitchFamily="34" charset="0"/>
              </a:rPr>
              <a:t>This could be due to complex checkout processes, lack of payment options, or unclear navigation.</a:t>
            </a:r>
          </a:p>
          <a:p>
            <a:pPr marL="0" indent="0">
              <a:buNone/>
            </a:pPr>
            <a:r>
              <a:rPr lang="en-US" b="1" dirty="0">
                <a:latin typeface="Arial" panose="020B0604020202020204" pitchFamily="34" charset="0"/>
                <a:cs typeface="Arial" panose="020B0604020202020204" pitchFamily="34" charset="0"/>
              </a:rPr>
              <a:t>Strategy:</a:t>
            </a:r>
          </a:p>
          <a:p>
            <a:pPr algn="just"/>
            <a:r>
              <a:rPr lang="en-US" sz="2300" b="1" dirty="0">
                <a:latin typeface="+mj-lt"/>
                <a:cs typeface="Arial" panose="020B0604020202020204" pitchFamily="34" charset="0"/>
              </a:rPr>
              <a:t>Simplify the checkout process </a:t>
            </a:r>
            <a:r>
              <a:rPr lang="en-US" sz="2300" dirty="0">
                <a:latin typeface="Arial" panose="020B0604020202020204" pitchFamily="34" charset="0"/>
                <a:cs typeface="Arial" panose="020B0604020202020204" pitchFamily="34" charset="0"/>
              </a:rPr>
              <a:t>→ Fewer steps and clear instructions.</a:t>
            </a:r>
          </a:p>
          <a:p>
            <a:pPr algn="just"/>
            <a:r>
              <a:rPr lang="en-US" sz="2300" b="1" dirty="0">
                <a:latin typeface="+mj-lt"/>
                <a:cs typeface="Arial" panose="020B0604020202020204" pitchFamily="34" charset="0"/>
              </a:rPr>
              <a:t>Optimize website/app performance </a:t>
            </a:r>
            <a:r>
              <a:rPr lang="en-US" sz="2300" dirty="0">
                <a:latin typeface="Arial" panose="020B0604020202020204" pitchFamily="34" charset="0"/>
                <a:cs typeface="Arial" panose="020B0604020202020204" pitchFamily="34" charset="0"/>
              </a:rPr>
              <a:t>→ Fast loading times, mobile-friendly UI.</a:t>
            </a:r>
          </a:p>
          <a:p>
            <a:pPr algn="just"/>
            <a:r>
              <a:rPr lang="en-US" sz="2300" dirty="0">
                <a:latin typeface="Arial" panose="020B0604020202020204" pitchFamily="34" charset="0"/>
                <a:cs typeface="Arial" panose="020B0604020202020204" pitchFamily="34" charset="0"/>
              </a:rPr>
              <a:t> </a:t>
            </a:r>
            <a:r>
              <a:rPr lang="en-US" sz="2300" b="1" dirty="0">
                <a:latin typeface="+mj-lt"/>
                <a:cs typeface="Arial" panose="020B0604020202020204" pitchFamily="34" charset="0"/>
              </a:rPr>
              <a:t>Provide multiple payment methods </a:t>
            </a:r>
            <a:r>
              <a:rPr lang="en-US" sz="2300" dirty="0">
                <a:latin typeface="Arial" panose="020B0604020202020204" pitchFamily="34" charset="0"/>
                <a:cs typeface="Arial" panose="020B0604020202020204" pitchFamily="34" charset="0"/>
              </a:rPr>
              <a:t>→ Ensure convenience with diverse payment options.</a:t>
            </a:r>
          </a:p>
          <a:p>
            <a:pPr algn="just"/>
            <a:r>
              <a:rPr lang="en-US" sz="2300" b="1" dirty="0">
                <a:latin typeface="+mj-lt"/>
                <a:cs typeface="Arial" panose="020B0604020202020204" pitchFamily="34" charset="0"/>
              </a:rPr>
              <a:t>Reduce cart abandonment </a:t>
            </a:r>
            <a:r>
              <a:rPr lang="en-US" sz="2300" dirty="0">
                <a:latin typeface="Arial" panose="020B0604020202020204" pitchFamily="34" charset="0"/>
                <a:cs typeface="Arial" panose="020B0604020202020204" pitchFamily="34" charset="0"/>
              </a:rPr>
              <a:t>→ Send reminders and offer incentives (e.g., free shipping).</a:t>
            </a:r>
          </a:p>
          <a:p>
            <a:endParaRPr lang="en-IN" dirty="0"/>
          </a:p>
        </p:txBody>
      </p:sp>
    </p:spTree>
    <p:extLst>
      <p:ext uri="{BB962C8B-B14F-4D97-AF65-F5344CB8AC3E}">
        <p14:creationId xmlns:p14="http://schemas.microsoft.com/office/powerpoint/2010/main" val="2782865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64B02-3FC8-B53F-C56A-FA8D655B68B8}"/>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Enhance Customer Engagement Through Personalization</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93EA7BC-A188-7B6A-E187-2BDB773E178D}"/>
              </a:ext>
            </a:extLst>
          </p:cNvPr>
          <p:cNvSpPr>
            <a:spLocks noGrp="1"/>
          </p:cNvSpPr>
          <p:nvPr>
            <p:ph idx="1"/>
          </p:nvPr>
        </p:nvSpPr>
        <p:spPr/>
        <p:txBody>
          <a:bodyPr/>
          <a:lstStyle/>
          <a:p>
            <a:pPr>
              <a:buNone/>
            </a:pPr>
            <a:r>
              <a:rPr lang="en-US" b="1" dirty="0">
                <a:latin typeface="Arial" panose="020B0604020202020204" pitchFamily="34" charset="0"/>
                <a:cs typeface="Arial" panose="020B0604020202020204" pitchFamily="34" charset="0"/>
              </a:rPr>
              <a:t>Key Insight:</a:t>
            </a:r>
            <a:endParaRPr lang="en-US"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n-US" dirty="0">
                <a:latin typeface="Arial" panose="020B0604020202020204" pitchFamily="34" charset="0"/>
                <a:cs typeface="Arial" panose="020B0604020202020204" pitchFamily="34" charset="0"/>
              </a:rPr>
              <a:t>High-performing customer segments indicate where marketing should focus.</a:t>
            </a:r>
          </a:p>
          <a:p>
            <a:pPr algn="just">
              <a:buFont typeface="Arial" panose="020B0604020202020204" pitchFamily="34" charset="0"/>
              <a:buChar char="•"/>
            </a:pPr>
            <a:r>
              <a:rPr lang="en-US" dirty="0">
                <a:latin typeface="Arial" panose="020B0604020202020204" pitchFamily="34" charset="0"/>
                <a:cs typeface="Arial" panose="020B0604020202020204" pitchFamily="34" charset="0"/>
              </a:rPr>
              <a:t>Personalized experiences boost satisfaction and retention.</a:t>
            </a:r>
          </a:p>
          <a:p>
            <a:pPr marL="0" indent="0">
              <a:buNone/>
            </a:pPr>
            <a:r>
              <a:rPr lang="en-US" b="1" dirty="0">
                <a:latin typeface="Arial" panose="020B0604020202020204" pitchFamily="34" charset="0"/>
                <a:cs typeface="Arial" panose="020B0604020202020204" pitchFamily="34" charset="0"/>
              </a:rPr>
              <a:t>Strategy:</a:t>
            </a:r>
          </a:p>
          <a:p>
            <a:pPr algn="just"/>
            <a:r>
              <a:rPr lang="en-US" b="1" dirty="0">
                <a:latin typeface="+mj-lt"/>
                <a:cs typeface="Arial" panose="020B0604020202020204" pitchFamily="34" charset="0"/>
              </a:rPr>
              <a:t>Leverage customer segments</a:t>
            </a:r>
            <a:r>
              <a:rPr lang="en-US" dirty="0">
                <a:latin typeface="+mj-lt"/>
                <a:cs typeface="Arial" panose="020B0604020202020204" pitchFamily="34" charset="0"/>
              </a:rPr>
              <a:t> </a:t>
            </a:r>
            <a:r>
              <a:rPr lang="en-US" dirty="0">
                <a:latin typeface="Arial" panose="020B0604020202020204" pitchFamily="34" charset="0"/>
                <a:cs typeface="Arial" panose="020B0604020202020204" pitchFamily="34" charset="0"/>
              </a:rPr>
              <a:t>→ Use customer data to create special offers for different groups of people.</a:t>
            </a:r>
          </a:p>
          <a:p>
            <a:pPr algn="just"/>
            <a:r>
              <a:rPr lang="en-US" b="1" dirty="0">
                <a:latin typeface="+mj-lt"/>
                <a:cs typeface="Arial" panose="020B0604020202020204" pitchFamily="34" charset="0"/>
              </a:rPr>
              <a:t>Personalized recommendations</a:t>
            </a:r>
            <a:r>
              <a:rPr lang="en-US" dirty="0">
                <a:latin typeface="+mj-lt"/>
                <a:cs typeface="Arial" panose="020B0604020202020204" pitchFamily="34" charset="0"/>
              </a:rPr>
              <a:t> </a:t>
            </a:r>
            <a:r>
              <a:rPr lang="en-US" dirty="0">
                <a:latin typeface="Arial" panose="020B0604020202020204" pitchFamily="34" charset="0"/>
                <a:cs typeface="Arial" panose="020B0604020202020204" pitchFamily="34" charset="0"/>
              </a:rPr>
              <a:t>→ Use purchase history and engagement patterns. </a:t>
            </a:r>
          </a:p>
          <a:p>
            <a:pPr algn="just"/>
            <a:r>
              <a:rPr lang="en-US" b="1" dirty="0">
                <a:latin typeface="+mj-lt"/>
                <a:cs typeface="Arial" panose="020B0604020202020204" pitchFamily="34" charset="0"/>
              </a:rPr>
              <a:t>Dynamic content</a:t>
            </a:r>
            <a:r>
              <a:rPr lang="en-US" dirty="0">
                <a:latin typeface="+mj-lt"/>
                <a:cs typeface="Arial" panose="020B0604020202020204" pitchFamily="34" charset="0"/>
              </a:rPr>
              <a:t> </a:t>
            </a:r>
            <a:r>
              <a:rPr lang="en-US" dirty="0">
                <a:latin typeface="Arial" panose="020B0604020202020204" pitchFamily="34" charset="0"/>
                <a:cs typeface="Arial" panose="020B0604020202020204" pitchFamily="34" charset="0"/>
              </a:rPr>
              <a:t>→ Display personalized product recommendations and promotions</a:t>
            </a:r>
            <a:r>
              <a:rPr lang="en-IN"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1620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EE288-1866-17F9-10F7-811BDD8C25D5}"/>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Leverage Customer Reviews to Drive Trust</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CC64960-17E5-71F9-EAD1-A0B9474FACD2}"/>
              </a:ext>
            </a:extLst>
          </p:cNvPr>
          <p:cNvSpPr>
            <a:spLocks noGrp="1"/>
          </p:cNvSpPr>
          <p:nvPr>
            <p:ph idx="1"/>
          </p:nvPr>
        </p:nvSpPr>
        <p:spPr/>
        <p:txBody>
          <a:bodyPr/>
          <a:lstStyle/>
          <a:p>
            <a:pPr>
              <a:buNone/>
            </a:pPr>
            <a:r>
              <a:rPr lang="en-US" b="1" dirty="0">
                <a:latin typeface="Arial" panose="020B0604020202020204" pitchFamily="34" charset="0"/>
                <a:cs typeface="Arial" panose="020B0604020202020204" pitchFamily="34" charset="0"/>
              </a:rPr>
              <a:t>Key Insight:</a:t>
            </a:r>
            <a:endParaRPr lang="en-US"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n-US" dirty="0">
                <a:latin typeface="Arial" panose="020B0604020202020204" pitchFamily="34" charset="0"/>
                <a:cs typeface="Arial" panose="020B0604020202020204" pitchFamily="34" charset="0"/>
              </a:rPr>
              <a:t>Positive reviews influence purchasing behavior.</a:t>
            </a:r>
          </a:p>
          <a:p>
            <a:pPr algn="just">
              <a:buFont typeface="Arial" panose="020B0604020202020204" pitchFamily="34" charset="0"/>
              <a:buChar char="•"/>
            </a:pPr>
            <a:r>
              <a:rPr lang="en-US" dirty="0">
                <a:latin typeface="Arial" panose="020B0604020202020204" pitchFamily="34" charset="0"/>
                <a:cs typeface="Arial" panose="020B0604020202020204" pitchFamily="34" charset="0"/>
              </a:rPr>
              <a:t>Displaying customer reviews prominently increases trust and conversion rates.</a:t>
            </a:r>
          </a:p>
          <a:p>
            <a:pPr marL="0" indent="0">
              <a:buNone/>
            </a:pPr>
            <a:r>
              <a:rPr lang="en-US" b="1" dirty="0">
                <a:latin typeface="Arial" panose="020B0604020202020204" pitchFamily="34" charset="0"/>
                <a:cs typeface="Arial" panose="020B0604020202020204" pitchFamily="34" charset="0"/>
              </a:rPr>
              <a:t>Strategy:</a:t>
            </a:r>
          </a:p>
          <a:p>
            <a:pPr algn="just"/>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Display recent positive reviews</a:t>
            </a:r>
            <a:r>
              <a:rPr lang="en-US" dirty="0">
                <a:latin typeface="Arial" panose="020B0604020202020204" pitchFamily="34" charset="0"/>
                <a:cs typeface="Arial" panose="020B0604020202020204" pitchFamily="34" charset="0"/>
              </a:rPr>
              <a:t> on product pages.</a:t>
            </a:r>
          </a:p>
          <a:p>
            <a:pPr algn="just"/>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Feature user-generated content</a:t>
            </a:r>
            <a:r>
              <a:rPr lang="en-US" dirty="0">
                <a:latin typeface="Arial" panose="020B0604020202020204" pitchFamily="34" charset="0"/>
                <a:cs typeface="Arial" panose="020B0604020202020204" pitchFamily="34" charset="0"/>
              </a:rPr>
              <a:t> (e.g., photos and testimonials).</a:t>
            </a:r>
          </a:p>
          <a:p>
            <a:pPr algn="just"/>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Encourage customers to leave reviews</a:t>
            </a:r>
            <a:r>
              <a:rPr lang="en-US" dirty="0">
                <a:latin typeface="Arial" panose="020B0604020202020204" pitchFamily="34" charset="0"/>
                <a:cs typeface="Arial" panose="020B0604020202020204" pitchFamily="34" charset="0"/>
              </a:rPr>
              <a:t> with discounts or loyalty points.</a:t>
            </a:r>
          </a:p>
          <a:p>
            <a:pPr algn="just"/>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Highlight top-rated products</a:t>
            </a:r>
            <a:r>
              <a:rPr lang="en-US" dirty="0">
                <a:latin typeface="Arial" panose="020B0604020202020204" pitchFamily="34" charset="0"/>
                <a:cs typeface="Arial" panose="020B0604020202020204" pitchFamily="34" charset="0"/>
              </a:rPr>
              <a:t> to attract new customers.</a:t>
            </a:r>
          </a:p>
          <a:p>
            <a:endParaRPr lang="en-IN" dirty="0"/>
          </a:p>
        </p:txBody>
      </p:sp>
    </p:spTree>
    <p:extLst>
      <p:ext uri="{BB962C8B-B14F-4D97-AF65-F5344CB8AC3E}">
        <p14:creationId xmlns:p14="http://schemas.microsoft.com/office/powerpoint/2010/main" val="1986861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F0B86-D4D4-75BB-B463-5F57C25EFDBA}"/>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Loyalty Programs and Exclusive Offers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6E77063-D7DE-EA2F-09EF-1FB66669F495}"/>
              </a:ext>
            </a:extLst>
          </p:cNvPr>
          <p:cNvSpPr>
            <a:spLocks noGrp="1"/>
          </p:cNvSpPr>
          <p:nvPr>
            <p:ph idx="1"/>
          </p:nvPr>
        </p:nvSpPr>
        <p:spPr/>
        <p:txBody>
          <a:bodyPr/>
          <a:lstStyle/>
          <a:p>
            <a:pPr>
              <a:buNone/>
            </a:pPr>
            <a:r>
              <a:rPr lang="en-US" b="1" dirty="0">
                <a:latin typeface="Arial" panose="020B0604020202020204" pitchFamily="34" charset="0"/>
                <a:cs typeface="Arial" panose="020B0604020202020204" pitchFamily="34" charset="0"/>
              </a:rPr>
              <a:t>Key Insight:</a:t>
            </a:r>
            <a:endParaRPr lang="en-US"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n-US" dirty="0">
                <a:latin typeface="Arial" panose="020B0604020202020204" pitchFamily="34" charset="0"/>
                <a:cs typeface="Arial" panose="020B0604020202020204" pitchFamily="34" charset="0"/>
              </a:rPr>
              <a:t>Customers with higher engagement and frequent purchases are ideal for loyalty programs.</a:t>
            </a:r>
          </a:p>
          <a:p>
            <a:pPr algn="just">
              <a:buFont typeface="Arial" panose="020B0604020202020204" pitchFamily="34" charset="0"/>
              <a:buChar char="•"/>
            </a:pPr>
            <a:r>
              <a:rPr lang="en-US" dirty="0">
                <a:latin typeface="Arial" panose="020B0604020202020204" pitchFamily="34" charset="0"/>
                <a:cs typeface="Arial" panose="020B0604020202020204" pitchFamily="34" charset="0"/>
              </a:rPr>
              <a:t>Exclusive offers increase repeat purchases and customer retention.</a:t>
            </a:r>
          </a:p>
          <a:p>
            <a:pPr marL="0" indent="0">
              <a:buNone/>
            </a:pPr>
            <a:r>
              <a:rPr lang="en-US" b="1" dirty="0">
                <a:latin typeface="Arial" panose="020B0604020202020204" pitchFamily="34" charset="0"/>
                <a:cs typeface="Arial" panose="020B0604020202020204" pitchFamily="34" charset="0"/>
              </a:rPr>
              <a:t>Strategy:</a:t>
            </a:r>
            <a:endParaRPr lang="en-US" dirty="0">
              <a:latin typeface="Arial" panose="020B0604020202020204" pitchFamily="34" charset="0"/>
              <a:cs typeface="Arial" panose="020B0604020202020204" pitchFamily="34" charset="0"/>
            </a:endParaRPr>
          </a:p>
          <a:p>
            <a:pPr algn="just"/>
            <a:r>
              <a:rPr lang="en-US" b="1" dirty="0">
                <a:latin typeface="+mj-lt"/>
                <a:cs typeface="Arial" panose="020B0604020202020204" pitchFamily="34" charset="0"/>
              </a:rPr>
              <a:t>Create loyalty programs</a:t>
            </a:r>
            <a:r>
              <a:rPr lang="en-US" dirty="0">
                <a:latin typeface="+mj-lt"/>
                <a:cs typeface="Arial" panose="020B0604020202020204" pitchFamily="34" charset="0"/>
              </a:rPr>
              <a:t> </a:t>
            </a:r>
            <a:r>
              <a:rPr lang="en-US" dirty="0">
                <a:latin typeface="Arial" panose="020B0604020202020204" pitchFamily="34" charset="0"/>
                <a:cs typeface="Arial" panose="020B0604020202020204" pitchFamily="34" charset="0"/>
              </a:rPr>
              <a:t>→ Offer points, discounts, and rewards.</a:t>
            </a:r>
          </a:p>
          <a:p>
            <a:pPr algn="just"/>
            <a:r>
              <a:rPr lang="en-US" b="1" dirty="0">
                <a:latin typeface="+mj-lt"/>
                <a:cs typeface="Arial" panose="020B0604020202020204" pitchFamily="34" charset="0"/>
              </a:rPr>
              <a:t>Exclusive offers for loyal customers</a:t>
            </a:r>
            <a:r>
              <a:rPr lang="en-US" dirty="0">
                <a:latin typeface="+mj-lt"/>
                <a:cs typeface="Arial" panose="020B0604020202020204" pitchFamily="34" charset="0"/>
              </a:rPr>
              <a:t> </a:t>
            </a:r>
            <a:r>
              <a:rPr lang="en-US" dirty="0">
                <a:latin typeface="Arial" panose="020B0604020202020204" pitchFamily="34" charset="0"/>
                <a:cs typeface="Arial" panose="020B0604020202020204" pitchFamily="34" charset="0"/>
              </a:rPr>
              <a:t>→ Early access to sales or special discounts.</a:t>
            </a:r>
          </a:p>
          <a:p>
            <a:pPr algn="just"/>
            <a:r>
              <a:rPr lang="en-US" dirty="0">
                <a:latin typeface="Arial" panose="020B0604020202020204" pitchFamily="34" charset="0"/>
                <a:cs typeface="Arial" panose="020B0604020202020204" pitchFamily="34" charset="0"/>
              </a:rPr>
              <a:t> </a:t>
            </a:r>
            <a:r>
              <a:rPr lang="en-US" b="1" dirty="0">
                <a:latin typeface="+mj-lt"/>
                <a:cs typeface="Arial" panose="020B0604020202020204" pitchFamily="34" charset="0"/>
              </a:rPr>
              <a:t>Referral programs</a:t>
            </a:r>
            <a:r>
              <a:rPr lang="en-US" dirty="0">
                <a:latin typeface="+mj-lt"/>
                <a:cs typeface="Arial" panose="020B0604020202020204" pitchFamily="34" charset="0"/>
              </a:rPr>
              <a:t> </a:t>
            </a:r>
            <a:r>
              <a:rPr lang="en-US" dirty="0">
                <a:latin typeface="Arial" panose="020B0604020202020204" pitchFamily="34" charset="0"/>
                <a:cs typeface="Arial" panose="020B0604020202020204" pitchFamily="34" charset="0"/>
              </a:rPr>
              <a:t>→ Encourage customers to refer friends for rewards.</a:t>
            </a:r>
          </a:p>
          <a:p>
            <a:endParaRPr lang="en-IN" dirty="0"/>
          </a:p>
        </p:txBody>
      </p:sp>
    </p:spTree>
    <p:extLst>
      <p:ext uri="{BB962C8B-B14F-4D97-AF65-F5344CB8AC3E}">
        <p14:creationId xmlns:p14="http://schemas.microsoft.com/office/powerpoint/2010/main" val="2463208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9BC53-BEA0-8E6B-B0B8-D5C067EBD791}"/>
              </a:ext>
            </a:extLst>
          </p:cNvPr>
          <p:cNvSpPr>
            <a:spLocks noGrp="1"/>
          </p:cNvSpPr>
          <p:nvPr>
            <p:ph type="title"/>
          </p:nvPr>
        </p:nvSpPr>
        <p:spPr/>
        <p:txBody>
          <a:bodyPr/>
          <a:lstStyle/>
          <a:p>
            <a:pPr algn="ctr"/>
            <a:r>
              <a:rPr lang="en-IN" dirty="0">
                <a:latin typeface="Arial" panose="020B0604020202020204" pitchFamily="34" charset="0"/>
                <a:cs typeface="Arial" panose="020B0604020202020204" pitchFamily="34" charset="0"/>
              </a:rPr>
              <a:t>Factors</a:t>
            </a:r>
            <a:r>
              <a:rPr lang="en-IN" dirty="0"/>
              <a:t> Influencing Customer Engagement</a:t>
            </a:r>
          </a:p>
        </p:txBody>
      </p:sp>
      <p:sp>
        <p:nvSpPr>
          <p:cNvPr id="3" name="Content Placeholder 2">
            <a:extLst>
              <a:ext uri="{FF2B5EF4-FFF2-40B4-BE49-F238E27FC236}">
                <a16:creationId xmlns:a16="http://schemas.microsoft.com/office/drawing/2014/main" id="{A693671C-14C5-61FB-21DD-B95B9CB86556}"/>
              </a:ext>
            </a:extLst>
          </p:cNvPr>
          <p:cNvSpPr>
            <a:spLocks noGrp="1"/>
          </p:cNvSpPr>
          <p:nvPr>
            <p:ph idx="1"/>
          </p:nvPr>
        </p:nvSpPr>
        <p:spPr/>
        <p:txBody>
          <a:bodyPr/>
          <a:lstStyle/>
          <a:p>
            <a:pPr algn="just"/>
            <a:r>
              <a:rPr lang="en-US" sz="3200" dirty="0">
                <a:latin typeface="Arial" panose="020B0604020202020204" pitchFamily="34" charset="0"/>
                <a:cs typeface="Arial" panose="020B0604020202020204" pitchFamily="34" charset="0"/>
              </a:rPr>
              <a:t>The data shows that video content in the Sports category receives the highest average engagement with 112.03 likes, while social media and blogs also perform well in terms of views and clicks. </a:t>
            </a:r>
          </a:p>
          <a:p>
            <a:pPr algn="just"/>
            <a:r>
              <a:rPr lang="en-US" sz="3200" dirty="0">
                <a:latin typeface="Arial" panose="020B0604020202020204" pitchFamily="34" charset="0"/>
                <a:cs typeface="Arial" panose="020B0604020202020204" pitchFamily="34" charset="0"/>
              </a:rPr>
              <a:t>Newsletters have the lowest engagement across all metrics, indicating they may be less effective for audience interaction.</a:t>
            </a:r>
          </a:p>
          <a:p>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40534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A1043-FE7B-5995-B5EB-5D2ABBE3E6AF}"/>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Stages Where Customers Drop Off from Their Journey</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51FC5D3-5DC7-C2E9-AFBF-B2D6F0A7E3AC}"/>
              </a:ext>
            </a:extLst>
          </p:cNvPr>
          <p:cNvSpPr>
            <a:spLocks noGrp="1"/>
          </p:cNvSpPr>
          <p:nvPr>
            <p:ph idx="1"/>
          </p:nvPr>
        </p:nvSpPr>
        <p:spPr>
          <a:xfrm>
            <a:off x="1069848" y="2121407"/>
            <a:ext cx="10058400" cy="4349061"/>
          </a:xfrm>
        </p:spPr>
        <p:txBody>
          <a:bodyPr>
            <a:noAutofit/>
          </a:bodyPr>
          <a:lstStyle/>
          <a:p>
            <a:pPr algn="just"/>
            <a:r>
              <a:rPr lang="en-US" sz="2800" dirty="0">
                <a:latin typeface="Arial" panose="020B0604020202020204" pitchFamily="34" charset="0"/>
                <a:cs typeface="Arial" panose="020B0604020202020204" pitchFamily="34" charset="0"/>
              </a:rPr>
              <a:t>The checkout stage has the highest drop-off count (14), indicating that a significant number of users abandon their purchase at this step. With an average duration of 182 seconds.</a:t>
            </a:r>
          </a:p>
          <a:p>
            <a:pPr algn="just"/>
            <a:r>
              <a:rPr lang="en-IN" sz="2800" kern="100" dirty="0">
                <a:effectLst/>
                <a:latin typeface="Arial" panose="020B0604020202020204" pitchFamily="34" charset="0"/>
                <a:ea typeface="Calibri" panose="020F0502020204030204" pitchFamily="34" charset="0"/>
                <a:cs typeface="Arial" panose="020B0604020202020204" pitchFamily="34" charset="0"/>
              </a:rPr>
              <a:t>This suggests potential issues such as complex payment steps, unclear pricing, or technical barriers that may discourage users from finalizing their purchase. Improving the checkout experience through simplified navigation, multiple payment options, and clear instructions could help reduce drop-offs and increase conversions.</a:t>
            </a:r>
          </a:p>
          <a:p>
            <a:pPr algn="just"/>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8462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687C-2174-10A4-2C2E-97145D593F28}"/>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Impact of Customer Reviews on Purchasing Behavior</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7CE0C37-51A4-ED58-200C-E3D3ACAE7934}"/>
              </a:ext>
            </a:extLst>
          </p:cNvPr>
          <p:cNvSpPr>
            <a:spLocks noGrp="1"/>
          </p:cNvSpPr>
          <p:nvPr>
            <p:ph idx="1"/>
          </p:nvPr>
        </p:nvSpPr>
        <p:spPr>
          <a:xfrm>
            <a:off x="1069848" y="2121407"/>
            <a:ext cx="10058400" cy="4601609"/>
          </a:xfrm>
        </p:spPr>
        <p:txBody>
          <a:bodyPr>
            <a:noAutofit/>
          </a:bodyPr>
          <a:lstStyle/>
          <a:p>
            <a:pPr algn="just"/>
            <a:r>
              <a:rPr lang="en-US" sz="3200" dirty="0">
                <a:latin typeface="Arial" panose="020B0604020202020204" pitchFamily="34" charset="0"/>
                <a:cs typeface="Arial" panose="020B0604020202020204" pitchFamily="34" charset="0"/>
              </a:rPr>
              <a:t>The Football Helmet has the highest average rating but has no purchases, suggesting that while users rate it well, they may not be converting. </a:t>
            </a:r>
          </a:p>
          <a:p>
            <a:pPr algn="just"/>
            <a:r>
              <a:rPr lang="en-US" sz="3200" dirty="0">
                <a:latin typeface="Arial" panose="020B0604020202020204" pitchFamily="34" charset="0"/>
                <a:cs typeface="Arial" panose="020B0604020202020204" pitchFamily="34" charset="0"/>
              </a:rPr>
              <a:t>On the other hand, the Climbing Rope and Surfboard have been purchased despite lower ratings, indicating a stronger purchase intent.</a:t>
            </a:r>
          </a:p>
          <a:p>
            <a:pPr algn="just"/>
            <a:r>
              <a:rPr lang="en-US" sz="3200" dirty="0">
                <a:latin typeface="Arial" panose="020B0604020202020204" pitchFamily="34" charset="0"/>
                <a:cs typeface="Arial" panose="020B0604020202020204" pitchFamily="34" charset="0"/>
              </a:rPr>
              <a:t> Products like Boxing Gloves and Ski Boots have notable drop-offs, which may signal pricing concerns or insufficient product details.</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7366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19F3-7B04-BE18-DFF9-FFB2195243FF}"/>
              </a:ext>
            </a:extLst>
          </p:cNvPr>
          <p:cNvSpPr>
            <a:spLocks noGrp="1"/>
          </p:cNvSpPr>
          <p:nvPr>
            <p:ph type="title"/>
          </p:nvPr>
        </p:nvSpPr>
        <p:spPr/>
        <p:txBody>
          <a:bodyPr/>
          <a:lstStyle/>
          <a:p>
            <a:pPr algn="ctr"/>
            <a:r>
              <a:rPr lang="en-IN" dirty="0">
                <a:latin typeface="Arial" panose="020B0604020202020204" pitchFamily="34" charset="0"/>
                <a:cs typeface="Arial" panose="020B0604020202020204" pitchFamily="34" charset="0"/>
              </a:rPr>
              <a:t>Top-Performing Products</a:t>
            </a:r>
          </a:p>
        </p:txBody>
      </p:sp>
      <p:sp>
        <p:nvSpPr>
          <p:cNvPr id="3" name="Content Placeholder 2">
            <a:extLst>
              <a:ext uri="{FF2B5EF4-FFF2-40B4-BE49-F238E27FC236}">
                <a16:creationId xmlns:a16="http://schemas.microsoft.com/office/drawing/2014/main" id="{F46B36E8-B88B-6198-4631-1338A2FA669B}"/>
              </a:ext>
            </a:extLst>
          </p:cNvPr>
          <p:cNvSpPr>
            <a:spLocks noGrp="1"/>
          </p:cNvSpPr>
          <p:nvPr>
            <p:ph idx="1"/>
          </p:nvPr>
        </p:nvSpPr>
        <p:spPr/>
        <p:txBody>
          <a:bodyPr>
            <a:normAutofit/>
          </a:bodyPr>
          <a:lstStyle/>
          <a:p>
            <a:pPr algn="just"/>
            <a:r>
              <a:rPr lang="en-US" sz="3200" dirty="0">
                <a:latin typeface="Arial" panose="020B0604020202020204" pitchFamily="34" charset="0"/>
                <a:cs typeface="Arial" panose="020B0604020202020204" pitchFamily="34" charset="0"/>
              </a:rPr>
              <a:t>The Climbing Rope has the highest purchase count (14), indicating strong demand despite having fewer likes than the Kayak (153.88 likes, 8 purchases), which suggests high interest but lower conversion. </a:t>
            </a:r>
          </a:p>
          <a:p>
            <a:pPr algn="just"/>
            <a:r>
              <a:rPr lang="en-US" sz="3200" dirty="0">
                <a:latin typeface="Arial" panose="020B0604020202020204" pitchFamily="34" charset="0"/>
                <a:cs typeface="Arial" panose="020B0604020202020204" pitchFamily="34" charset="0"/>
              </a:rPr>
              <a:t>The Surfboard and Fitness Tracker also show moderate engagement, with a balance between likes and purchases, indicating steady customer interest.</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270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4479-DF9A-EFB4-5CF8-58C47C395D23}"/>
              </a:ext>
            </a:extLst>
          </p:cNvPr>
          <p:cNvSpPr>
            <a:spLocks noGrp="1"/>
          </p:cNvSpPr>
          <p:nvPr>
            <p:ph type="title"/>
          </p:nvPr>
        </p:nvSpPr>
        <p:spPr/>
        <p:txBody>
          <a:bodyPr/>
          <a:lstStyle/>
          <a:p>
            <a:pPr algn="ctr"/>
            <a:r>
              <a:rPr lang="en-IN" dirty="0">
                <a:latin typeface="Arial" panose="020B0604020202020204" pitchFamily="34" charset="0"/>
                <a:cs typeface="Arial" panose="020B0604020202020204" pitchFamily="34" charset="0"/>
              </a:rPr>
              <a:t>Top-Performing Locations</a:t>
            </a:r>
          </a:p>
        </p:txBody>
      </p:sp>
      <p:sp>
        <p:nvSpPr>
          <p:cNvPr id="3" name="Content Placeholder 2">
            <a:extLst>
              <a:ext uri="{FF2B5EF4-FFF2-40B4-BE49-F238E27FC236}">
                <a16:creationId xmlns:a16="http://schemas.microsoft.com/office/drawing/2014/main" id="{4F1D32C1-CB09-4342-8A81-F959CD3828EB}"/>
              </a:ext>
            </a:extLst>
          </p:cNvPr>
          <p:cNvSpPr>
            <a:spLocks noGrp="1"/>
          </p:cNvSpPr>
          <p:nvPr>
            <p:ph idx="1"/>
          </p:nvPr>
        </p:nvSpPr>
        <p:spPr/>
        <p:txBody>
          <a:bodyPr>
            <a:noAutofit/>
          </a:bodyPr>
          <a:lstStyle/>
          <a:p>
            <a:pPr algn="just"/>
            <a:r>
              <a:rPr lang="en-US" sz="3200" dirty="0">
                <a:latin typeface="Arial" panose="020B0604020202020204" pitchFamily="34" charset="0"/>
                <a:cs typeface="Arial" panose="020B0604020202020204" pitchFamily="34" charset="0"/>
              </a:rPr>
              <a:t>Madrid, Spain, has the highest customer count (27) with a moderate average likes (91.5), indicating strong engagement. </a:t>
            </a:r>
          </a:p>
          <a:p>
            <a:pPr algn="just"/>
            <a:r>
              <a:rPr lang="en-US" sz="3200" dirty="0">
                <a:latin typeface="Arial" panose="020B0604020202020204" pitchFamily="34" charset="0"/>
                <a:cs typeface="Arial" panose="020B0604020202020204" pitchFamily="34" charset="0"/>
              </a:rPr>
              <a:t>Vienna, Austria, has a lower customer count (14) but the highest average likes (214.33), suggesting high interest from fewer customers. </a:t>
            </a:r>
          </a:p>
          <a:p>
            <a:pPr algn="just"/>
            <a:r>
              <a:rPr lang="en-US" sz="3200" dirty="0">
                <a:latin typeface="Arial" panose="020B0604020202020204" pitchFamily="34" charset="0"/>
                <a:cs typeface="Arial" panose="020B0604020202020204" pitchFamily="34" charset="0"/>
              </a:rPr>
              <a:t>Paris, France, stands out with the lowest customer count (5) and no recorded average likes, potentially signaling low engagement or data gaps.</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8371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4F357-1CD5-904A-EC1F-D3A063B29B78}"/>
              </a:ext>
            </a:extLst>
          </p:cNvPr>
          <p:cNvSpPr>
            <a:spLocks noGrp="1"/>
          </p:cNvSpPr>
          <p:nvPr>
            <p:ph type="title"/>
          </p:nvPr>
        </p:nvSpPr>
        <p:spPr/>
        <p:txBody>
          <a:bodyPr/>
          <a:lstStyle/>
          <a:p>
            <a:pPr algn="ctr"/>
            <a:r>
              <a:rPr lang="en-IN" dirty="0">
                <a:latin typeface="Arial" panose="020B0604020202020204" pitchFamily="34" charset="0"/>
                <a:cs typeface="Arial" panose="020B0604020202020204" pitchFamily="34" charset="0"/>
              </a:rPr>
              <a:t>Top-Performing Customer Segments</a:t>
            </a:r>
          </a:p>
        </p:txBody>
      </p:sp>
      <p:sp>
        <p:nvSpPr>
          <p:cNvPr id="3" name="Content Placeholder 2">
            <a:extLst>
              <a:ext uri="{FF2B5EF4-FFF2-40B4-BE49-F238E27FC236}">
                <a16:creationId xmlns:a16="http://schemas.microsoft.com/office/drawing/2014/main" id="{7A771B9F-12AA-4983-D412-10ADBA559777}"/>
              </a:ext>
            </a:extLst>
          </p:cNvPr>
          <p:cNvSpPr>
            <a:spLocks noGrp="1"/>
          </p:cNvSpPr>
          <p:nvPr>
            <p:ph idx="1"/>
          </p:nvPr>
        </p:nvSpPr>
        <p:spPr/>
        <p:txBody>
          <a:bodyPr>
            <a:normAutofit/>
          </a:bodyPr>
          <a:lstStyle/>
          <a:p>
            <a:pPr algn="just"/>
            <a:r>
              <a:rPr lang="en-IN" sz="3200" kern="100" dirty="0">
                <a:effectLst/>
                <a:latin typeface="Arial" panose="020B0604020202020204" pitchFamily="34" charset="0"/>
                <a:ea typeface="Calibri" panose="020F0502020204030204" pitchFamily="34" charset="0"/>
                <a:cs typeface="Arial" panose="020B0604020202020204" pitchFamily="34" charset="0"/>
              </a:rPr>
              <a:t>Male Seniors have the highest average likes (149.13) despite having fewer customers (34) than Male Adults (48), suggesting strong engagement within this group. </a:t>
            </a:r>
          </a:p>
          <a:p>
            <a:pPr algn="just"/>
            <a:r>
              <a:rPr lang="en-IN" sz="3200" kern="100" dirty="0">
                <a:effectLst/>
                <a:latin typeface="Arial" panose="020B0604020202020204" pitchFamily="34" charset="0"/>
                <a:ea typeface="Calibri" panose="020F0502020204030204" pitchFamily="34" charset="0"/>
                <a:cs typeface="Arial" panose="020B0604020202020204" pitchFamily="34" charset="0"/>
              </a:rPr>
              <a:t>Female Adults also show high engagement (109.42 likes) with a moderate customer count. </a:t>
            </a:r>
          </a:p>
          <a:p>
            <a:pPr algn="just"/>
            <a:r>
              <a:rPr lang="en-IN" sz="3200" kern="100" dirty="0">
                <a:effectLst/>
                <a:latin typeface="Arial" panose="020B0604020202020204" pitchFamily="34" charset="0"/>
                <a:ea typeface="Calibri" panose="020F0502020204030204" pitchFamily="34" charset="0"/>
                <a:cs typeface="Arial" panose="020B0604020202020204" pitchFamily="34" charset="0"/>
              </a:rPr>
              <a:t>However, Male Youth has the lowest average likes (39.71) despite being active, indicating lower engagement in this segment.</a:t>
            </a:r>
          </a:p>
          <a:p>
            <a:endParaRPr lang="en-IN" dirty="0"/>
          </a:p>
        </p:txBody>
      </p:sp>
    </p:spTree>
    <p:extLst>
      <p:ext uri="{BB962C8B-B14F-4D97-AF65-F5344CB8AC3E}">
        <p14:creationId xmlns:p14="http://schemas.microsoft.com/office/powerpoint/2010/main" val="2223666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6B0C9-FDC7-4A1B-2382-B3C288C2692B}"/>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Analyze Customer Segments of the Reviews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DA14612-885D-F52F-904C-AAF5CDD11CC7}"/>
              </a:ext>
            </a:extLst>
          </p:cNvPr>
          <p:cNvSpPr>
            <a:spLocks noGrp="1"/>
          </p:cNvSpPr>
          <p:nvPr>
            <p:ph idx="1"/>
          </p:nvPr>
        </p:nvSpPr>
        <p:spPr>
          <a:xfrm>
            <a:off x="1069848" y="2121407"/>
            <a:ext cx="10058400" cy="4470981"/>
          </a:xfrm>
        </p:spPr>
        <p:txBody>
          <a:bodyPr>
            <a:normAutofit fontScale="47500" lnSpcReduction="20000"/>
          </a:bodyPr>
          <a:lstStyle/>
          <a:p>
            <a:pPr algn="just">
              <a:lnSpc>
                <a:spcPct val="115000"/>
              </a:lnSpc>
              <a:spcAft>
                <a:spcPts val="800"/>
              </a:spcAft>
            </a:pPr>
            <a:r>
              <a:rPr lang="en-IN" sz="5900" kern="100" dirty="0">
                <a:effectLst/>
                <a:latin typeface="Arial" panose="020B0604020202020204" pitchFamily="34" charset="0"/>
                <a:ea typeface="Calibri" panose="020F0502020204030204" pitchFamily="34" charset="0"/>
                <a:cs typeface="Arial" panose="020B0604020202020204" pitchFamily="34" charset="0"/>
              </a:rPr>
              <a:t>Countries like Spain, Germany, and the Netherlands have strong engagement but show variations in customer satisfaction.</a:t>
            </a:r>
          </a:p>
          <a:p>
            <a:pPr algn="just">
              <a:lnSpc>
                <a:spcPct val="115000"/>
              </a:lnSpc>
              <a:spcAft>
                <a:spcPts val="800"/>
              </a:spcAft>
            </a:pPr>
            <a:r>
              <a:rPr lang="en-IN" sz="5900" kern="100" dirty="0">
                <a:effectLst/>
                <a:latin typeface="Arial" panose="020B0604020202020204" pitchFamily="34" charset="0"/>
                <a:ea typeface="Calibri" panose="020F0502020204030204" pitchFamily="34" charset="0"/>
                <a:cs typeface="Arial" panose="020B0604020202020204" pitchFamily="34" charset="0"/>
              </a:rPr>
              <a:t> Youth and Adult age groups tend to provide higher ratings, while senior males show lower ratings in multiple countries.</a:t>
            </a:r>
          </a:p>
          <a:p>
            <a:pPr algn="just">
              <a:lnSpc>
                <a:spcPct val="115000"/>
              </a:lnSpc>
              <a:spcAft>
                <a:spcPts val="800"/>
              </a:spcAft>
            </a:pPr>
            <a:r>
              <a:rPr lang="en-IN" sz="5900" kern="100" dirty="0">
                <a:effectLst/>
                <a:latin typeface="Arial" panose="020B0604020202020204" pitchFamily="34" charset="0"/>
                <a:ea typeface="Calibri" panose="020F0502020204030204" pitchFamily="34" charset="0"/>
                <a:cs typeface="Arial" panose="020B0604020202020204" pitchFamily="34" charset="0"/>
              </a:rPr>
              <a:t> Further investigation is needed into why senior male customers in France, Spain, and Sweden report lower satisfaction, while younger demographics rate products highly.</a:t>
            </a:r>
          </a:p>
          <a:p>
            <a:endParaRPr lang="en-IN" dirty="0"/>
          </a:p>
        </p:txBody>
      </p:sp>
    </p:spTree>
    <p:extLst>
      <p:ext uri="{BB962C8B-B14F-4D97-AF65-F5344CB8AC3E}">
        <p14:creationId xmlns:p14="http://schemas.microsoft.com/office/powerpoint/2010/main" val="1571646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6F2C2-6039-A537-28C2-777927A8A435}"/>
              </a:ext>
            </a:extLst>
          </p:cNvPr>
          <p:cNvSpPr>
            <a:spLocks noGrp="1"/>
          </p:cNvSpPr>
          <p:nvPr>
            <p:ph type="title"/>
          </p:nvPr>
        </p:nvSpPr>
        <p:spPr/>
        <p:txBody>
          <a:bodyPr>
            <a:noAutofit/>
          </a:bodyPr>
          <a:lstStyle/>
          <a:p>
            <a:pPr algn="ctr"/>
            <a:r>
              <a:rPr lang="en-US" sz="4400" dirty="0">
                <a:latin typeface="Arial" panose="020B0604020202020204" pitchFamily="34" charset="0"/>
                <a:cs typeface="Arial" panose="020B0604020202020204" pitchFamily="34" charset="0"/>
              </a:rPr>
              <a:t>Pattern Between Negative Reviews and Product Performance</a:t>
            </a:r>
            <a:endParaRPr lang="en-IN" sz="4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F632326-8BF6-D329-2421-1FD1C77D6A95}"/>
              </a:ext>
            </a:extLst>
          </p:cNvPr>
          <p:cNvSpPr>
            <a:spLocks noGrp="1"/>
          </p:cNvSpPr>
          <p:nvPr>
            <p:ph idx="1"/>
          </p:nvPr>
        </p:nvSpPr>
        <p:spPr/>
        <p:txBody>
          <a:bodyPr>
            <a:noAutofit/>
          </a:bodyPr>
          <a:lstStyle/>
          <a:p>
            <a:pPr algn="just">
              <a:lnSpc>
                <a:spcPct val="115000"/>
              </a:lnSpc>
              <a:spcAft>
                <a:spcPts val="800"/>
              </a:spcAft>
            </a:pPr>
            <a:r>
              <a:rPr lang="en-IN" sz="2400" kern="100" dirty="0">
                <a:effectLst/>
                <a:latin typeface="Arial" panose="020B0604020202020204" pitchFamily="34" charset="0"/>
                <a:ea typeface="Calibri" panose="020F0502020204030204" pitchFamily="34" charset="0"/>
                <a:cs typeface="Arial" panose="020B0604020202020204" pitchFamily="34" charset="0"/>
              </a:rPr>
              <a:t>Investigate reasons for high drop-offs in Boxing Gloves, Ski Boots, and Volleyball, as they indicate strong initial interest but no conversions.</a:t>
            </a:r>
          </a:p>
          <a:p>
            <a:pPr algn="just">
              <a:lnSpc>
                <a:spcPct val="115000"/>
              </a:lnSpc>
              <a:spcAft>
                <a:spcPts val="800"/>
              </a:spcAft>
            </a:pPr>
            <a:r>
              <a:rPr lang="en-IN" sz="2400" kern="100" dirty="0">
                <a:effectLst/>
                <a:latin typeface="Arial" panose="020B0604020202020204" pitchFamily="34" charset="0"/>
                <a:ea typeface="Calibri" panose="020F0502020204030204" pitchFamily="34" charset="0"/>
                <a:cs typeface="Arial" panose="020B0604020202020204" pitchFamily="34" charset="0"/>
              </a:rPr>
              <a:t> Analyse negative reviews for Basketball and Tennis Racket to understand customer dissatisfaction.</a:t>
            </a:r>
          </a:p>
          <a:p>
            <a:pPr algn="just">
              <a:lnSpc>
                <a:spcPct val="115000"/>
              </a:lnSpc>
              <a:spcAft>
                <a:spcPts val="800"/>
              </a:spcAft>
            </a:pPr>
            <a:r>
              <a:rPr lang="en-IN" sz="2400" kern="100" dirty="0">
                <a:effectLst/>
                <a:latin typeface="Arial" panose="020B0604020202020204" pitchFamily="34" charset="0"/>
                <a:ea typeface="Calibri" panose="020F0502020204030204" pitchFamily="34" charset="0"/>
                <a:cs typeface="Arial" panose="020B0604020202020204" pitchFamily="34" charset="0"/>
              </a:rPr>
              <a:t>Optimize promotions for highly rated but unsold products (e.g., Hockey Stick, Running Shoes) to boost sales.</a:t>
            </a:r>
          </a:p>
          <a:p>
            <a:pPr algn="just">
              <a:lnSpc>
                <a:spcPct val="115000"/>
              </a:lnSpc>
              <a:spcAft>
                <a:spcPts val="800"/>
              </a:spcAft>
            </a:pPr>
            <a:r>
              <a:rPr lang="en-IN" sz="2400" kern="100" dirty="0">
                <a:effectLst/>
                <a:latin typeface="Arial" panose="020B0604020202020204" pitchFamily="34" charset="0"/>
                <a:ea typeface="Calibri" panose="020F0502020204030204" pitchFamily="34" charset="0"/>
                <a:cs typeface="Arial" panose="020B0604020202020204" pitchFamily="34" charset="0"/>
              </a:rPr>
              <a:t>Leverage insights from Climbing Rope and Surfboard to identify factors contributing to their purchase success. </a:t>
            </a:r>
          </a:p>
          <a:p>
            <a:endParaRPr lang="en-IN" sz="2400" dirty="0"/>
          </a:p>
        </p:txBody>
      </p:sp>
    </p:spTree>
    <p:extLst>
      <p:ext uri="{BB962C8B-B14F-4D97-AF65-F5344CB8AC3E}">
        <p14:creationId xmlns:p14="http://schemas.microsoft.com/office/powerpoint/2010/main" val="751573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TM03090434[[fn=Wood Type]]</Template>
  <TotalTime>1617</TotalTime>
  <Words>1017</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Bookman Old Style</vt:lpstr>
      <vt:lpstr>Century Gothic</vt:lpstr>
      <vt:lpstr>Times New Roman</vt:lpstr>
      <vt:lpstr>Wingdings</vt:lpstr>
      <vt:lpstr>Wood Type</vt:lpstr>
      <vt:lpstr>Customer Behaviour Analysis</vt:lpstr>
      <vt:lpstr>Factors Influencing Customer Engagement</vt:lpstr>
      <vt:lpstr>Stages Where Customers Drop Off from Their Journey</vt:lpstr>
      <vt:lpstr>Impact of Customer Reviews on Purchasing Behavior</vt:lpstr>
      <vt:lpstr>Top-Performing Products</vt:lpstr>
      <vt:lpstr>Top-Performing Locations</vt:lpstr>
      <vt:lpstr>Top-Performing Customer Segments</vt:lpstr>
      <vt:lpstr>Analyze Customer Segments of the Reviews</vt:lpstr>
      <vt:lpstr>Pattern Between Negative Reviews and Product Performance</vt:lpstr>
      <vt:lpstr>Recommend Strategies</vt:lpstr>
      <vt:lpstr>Improve Product Quality and Features</vt:lpstr>
      <vt:lpstr>Optimize Customer Journey to Reduce Drop-Offs</vt:lpstr>
      <vt:lpstr>Enhance Customer Engagement Through Personalization</vt:lpstr>
      <vt:lpstr>Leverage Customer Reviews to Drive Trust</vt:lpstr>
      <vt:lpstr>Loyalty Programs and Exclusive Offers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 Prashad Hari Prashad</dc:creator>
  <cp:lastModifiedBy>Hari Prashad Hari Prashad</cp:lastModifiedBy>
  <cp:revision>1</cp:revision>
  <dcterms:created xsi:type="dcterms:W3CDTF">2025-04-02T07:14:57Z</dcterms:created>
  <dcterms:modified xsi:type="dcterms:W3CDTF">2025-04-03T10:12:33Z</dcterms:modified>
</cp:coreProperties>
</file>