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9"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0EFEF35-369C-448B-82FD-A6010E9F0302}"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3111FD0-3310-4E3C-9F01-42790CF4A5AC}" type="slidenum">
              <a:rPr lang="en-IN" smtClean="0"/>
              <a:t>‹#›</a:t>
            </a:fld>
            <a:endParaRPr lang="en-IN"/>
          </a:p>
        </p:txBody>
      </p:sp>
    </p:spTree>
    <p:extLst>
      <p:ext uri="{BB962C8B-B14F-4D97-AF65-F5344CB8AC3E}">
        <p14:creationId xmlns:p14="http://schemas.microsoft.com/office/powerpoint/2010/main" val="320111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111FD0-3310-4E3C-9F01-42790CF4A5AC}" type="slidenum">
              <a:rPr lang="en-IN" smtClean="0"/>
              <a:t>4</a:t>
            </a:fld>
            <a:endParaRPr lang="en-IN"/>
          </a:p>
        </p:txBody>
      </p:sp>
    </p:spTree>
    <p:extLst>
      <p:ext uri="{BB962C8B-B14F-4D97-AF65-F5344CB8AC3E}">
        <p14:creationId xmlns:p14="http://schemas.microsoft.com/office/powerpoint/2010/main" val="133474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111FD0-3310-4E3C-9F01-42790CF4A5AC}" type="slidenum">
              <a:rPr lang="en-IN" smtClean="0"/>
              <a:t>6</a:t>
            </a:fld>
            <a:endParaRPr lang="en-IN"/>
          </a:p>
        </p:txBody>
      </p:sp>
    </p:spTree>
    <p:extLst>
      <p:ext uri="{BB962C8B-B14F-4D97-AF65-F5344CB8AC3E}">
        <p14:creationId xmlns:p14="http://schemas.microsoft.com/office/powerpoint/2010/main" val="137170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a:spLocks noGrp="1"/>
          </p:cNvSpPr>
          <p:nvPr>
            <p:ph type="ctrTitle"/>
          </p:nvPr>
        </p:nvSpPr>
        <p:spPr>
          <a:xfrm>
            <a:off x="-990600" y="3549015"/>
            <a:ext cx="10275145" cy="1740220"/>
          </a:xfrm>
          <a:prstGeom prst="rect">
            <a:avLst/>
          </a:prstGeom>
        </p:spPr>
        <p:txBody>
          <a:bodyPr vert="horz" wrap="square" lIns="0" tIns="16510" rIns="0" bIns="0" rtlCol="0">
            <a:spAutoFit/>
          </a:bodyPr>
          <a:lstStyle/>
          <a:p>
            <a:pPr marL="3213735" algn="l">
              <a:lnSpc>
                <a:spcPct val="100000"/>
              </a:lnSpc>
              <a:spcBef>
                <a:spcPts val="130"/>
              </a:spcBef>
            </a:pPr>
            <a:r>
              <a:rPr lang="en-US" sz="2800" spc="15" dirty="0" smtClean="0"/>
              <a:t>PRESENTED BY:HARIPRIYA R</a:t>
            </a:r>
            <a:br>
              <a:rPr lang="en-US" sz="2800" spc="15" dirty="0" smtClean="0"/>
            </a:br>
            <a:r>
              <a:rPr lang="en-US" sz="2800" spc="15" dirty="0" smtClean="0"/>
              <a:t>REGISTER N0:711721243033</a:t>
            </a:r>
            <a:br>
              <a:rPr lang="en-US" sz="2800" spc="15" dirty="0" smtClean="0"/>
            </a:br>
            <a:r>
              <a:rPr lang="en-US" sz="2800" spc="15" dirty="0" smtClean="0"/>
              <a:t>DEPARTMENT:ARTIFICIAL INTELLIGENCE AND DATA SCIENCE</a:t>
            </a:r>
            <a:endParaRPr sz="28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Rectangle 4"/>
          <p:cNvSpPr/>
          <p:nvPr/>
        </p:nvSpPr>
        <p:spPr>
          <a:xfrm>
            <a:off x="1329603" y="499618"/>
            <a:ext cx="7934160" cy="584775"/>
          </a:xfrm>
          <a:prstGeom prst="rect">
            <a:avLst/>
          </a:prstGeom>
        </p:spPr>
        <p:txBody>
          <a:bodyPr wrap="none">
            <a:spAutoFit/>
          </a:bodyPr>
          <a:lstStyle/>
          <a:p>
            <a:r>
              <a:rPr lang="en-US" sz="3200" dirty="0" smtClean="0">
                <a:latin typeface="Trebuchet MS" panose="020B0603020202020204" pitchFamily="34" charset="0"/>
                <a:ea typeface="Calibri" panose="020F0502020204030204" pitchFamily="34" charset="0"/>
              </a:rPr>
              <a:t>IMAGE CAPTIONING USING DEEP LEARNING</a:t>
            </a:r>
            <a:endParaRPr lang="en-IN" sz="32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531912"/>
            <a:ext cx="99060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smtClean="0">
                <a:latin typeface="Arial" panose="020B0604020202020204" pitchFamily="34" charset="0"/>
              </a:rPr>
              <a:t>4.</a:t>
            </a:r>
            <a:r>
              <a:rPr kumimoji="0" lang="en-US" sz="2000" b="1"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Training the Model</a:t>
            </a:r>
            <a:r>
              <a:rPr kumimoji="0" lang="en-US" sz="20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1.</a:t>
            </a:r>
            <a:r>
              <a:rPr kumimoji="0" lang="en-US" sz="20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Train the model using the paired image-caption data. During training, feed the image features to the encoder to obtain the initial hidden state of the decoder. Then, feed the start token </a:t>
            </a:r>
            <a:r>
              <a:rPr kumimoji="0" lang="en-US" sz="2000" b="1"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&lt;start&gt;</a:t>
            </a:r>
            <a:r>
              <a:rPr kumimoji="0" lang="en-US" sz="20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to the decoder and predict the next word in the caption. </a:t>
            </a:r>
          </a:p>
          <a:p>
            <a:pPr marL="0" marR="0" lvl="0" indent="0" algn="l" defTabSz="914400" rtl="0" eaLnBrk="0" fontAlgn="base" latinLnBrk="0" hangingPunct="0">
              <a:lnSpc>
                <a:spcPct val="100000"/>
              </a:lnSpc>
              <a:spcBef>
                <a:spcPct val="0"/>
              </a:spcBef>
              <a:spcAft>
                <a:spcPct val="0"/>
              </a:spcAft>
              <a:buClrTx/>
              <a:buSzTx/>
              <a:tabLst/>
            </a:pPr>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2.</a:t>
            </a:r>
            <a:r>
              <a:rPr kumimoji="0" lang="en-US" sz="20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Compare the predicted word with the ground truth word and update the model parameters using </a:t>
            </a:r>
            <a:r>
              <a:rPr kumimoji="0" lang="en-US" sz="2000"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backpropagation</a:t>
            </a:r>
            <a:r>
              <a:rPr kumimoji="0" lang="en-US" sz="20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28600" y="2413338"/>
            <a:ext cx="9982200" cy="1600438"/>
          </a:xfrm>
          <a:prstGeom prst="rect">
            <a:avLst/>
          </a:prstGeom>
        </p:spPr>
        <p:txBody>
          <a:bodyPr wrap="square">
            <a:spAutoFit/>
          </a:bodyPr>
          <a:lstStyle/>
          <a:p>
            <a:r>
              <a:rPr lang="en-US" sz="2000" b="1" dirty="0" smtClean="0">
                <a:solidFill>
                  <a:srgbClr val="0D0D0D"/>
                </a:solidFill>
                <a:latin typeface="Times New Roman" panose="02020603050405020304" pitchFamily="18" charset="0"/>
                <a:cs typeface="Times New Roman" panose="02020603050405020304" pitchFamily="18" charset="0"/>
              </a:rPr>
              <a:t>5.Evaluation </a:t>
            </a:r>
            <a:r>
              <a:rPr lang="en-US" sz="2000" b="1" dirty="0">
                <a:solidFill>
                  <a:srgbClr val="0D0D0D"/>
                </a:solidFill>
                <a:latin typeface="Times New Roman" panose="02020603050405020304" pitchFamily="18" charset="0"/>
                <a:cs typeface="Times New Roman" panose="02020603050405020304" pitchFamily="18" charset="0"/>
              </a:rPr>
              <a:t>and Inference</a:t>
            </a:r>
            <a:r>
              <a:rPr lang="en-US" sz="2000" dirty="0" smtClean="0">
                <a:solidFill>
                  <a:srgbClr val="0D0D0D"/>
                </a:solidFill>
                <a:latin typeface="Times New Roman" panose="02020603050405020304" pitchFamily="18" charset="0"/>
                <a:cs typeface="Times New Roman" panose="02020603050405020304" pitchFamily="18" charset="0"/>
              </a:rPr>
              <a:t>:</a:t>
            </a: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Evaluate </a:t>
            </a:r>
            <a:r>
              <a:rPr lang="en-US" sz="2000" dirty="0">
                <a:solidFill>
                  <a:srgbClr val="0D0D0D"/>
                </a:solidFill>
                <a:latin typeface="Times New Roman" panose="02020603050405020304" pitchFamily="18" charset="0"/>
                <a:cs typeface="Times New Roman" panose="02020603050405020304" pitchFamily="18" charset="0"/>
              </a:rPr>
              <a:t>the model's performance using metrics such as BLEU (Bilingual Evaluation Understudy) score, METEOR (Metric for Evaluation of Translation with Explicit Ordering), etc.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dirty="0" smtClean="0">
                <a:solidFill>
                  <a:srgbClr val="0D0D0D"/>
                </a:solidFill>
                <a:latin typeface="Söhne"/>
              </a:rPr>
              <a:t>.</a:t>
            </a:r>
            <a:endParaRPr lang="en-US" b="0" i="0" dirty="0">
              <a:solidFill>
                <a:srgbClr val="0D0D0D"/>
              </a:solidFill>
              <a:effectLst/>
              <a:latin typeface="Söhne"/>
            </a:endParaRPr>
          </a:p>
        </p:txBody>
      </p:sp>
      <p:sp>
        <p:nvSpPr>
          <p:cNvPr id="4" name="Rectangle 3"/>
          <p:cNvSpPr/>
          <p:nvPr/>
        </p:nvSpPr>
        <p:spPr>
          <a:xfrm>
            <a:off x="228600" y="3829110"/>
            <a:ext cx="10439399" cy="1323439"/>
          </a:xfrm>
          <a:prstGeom prst="rect">
            <a:avLst/>
          </a:prstGeom>
        </p:spPr>
        <p:txBody>
          <a:bodyPr wrap="square">
            <a:spAutoFit/>
          </a:bodyPr>
          <a:lstStyle/>
          <a:p>
            <a:r>
              <a:rPr lang="en-US" sz="2000" b="1" dirty="0" smtClean="0">
                <a:solidFill>
                  <a:srgbClr val="0D0D0D"/>
                </a:solidFill>
                <a:latin typeface="Times New Roman" panose="02020603050405020304" pitchFamily="18" charset="0"/>
                <a:cs typeface="Times New Roman" panose="02020603050405020304" pitchFamily="18" charset="0"/>
              </a:rPr>
              <a:t>6.Fine-Tuning </a:t>
            </a:r>
            <a:r>
              <a:rPr lang="en-US" sz="2000" b="1" dirty="0">
                <a:solidFill>
                  <a:srgbClr val="0D0D0D"/>
                </a:solidFill>
                <a:latin typeface="Times New Roman" panose="02020603050405020304" pitchFamily="18" charset="0"/>
                <a:cs typeface="Times New Roman" panose="02020603050405020304" pitchFamily="18" charset="0"/>
              </a:rPr>
              <a:t>and </a:t>
            </a:r>
            <a:r>
              <a:rPr lang="en-US" sz="2000" b="1" dirty="0" err="1">
                <a:solidFill>
                  <a:srgbClr val="0D0D0D"/>
                </a:solidFill>
                <a:latin typeface="Times New Roman" panose="02020603050405020304" pitchFamily="18" charset="0"/>
                <a:cs typeface="Times New Roman" panose="02020603050405020304" pitchFamily="18" charset="0"/>
              </a:rPr>
              <a:t>Hyperparameter</a:t>
            </a:r>
            <a:r>
              <a:rPr lang="en-US" sz="2000" b="1" dirty="0">
                <a:solidFill>
                  <a:srgbClr val="0D0D0D"/>
                </a:solidFill>
                <a:latin typeface="Times New Roman" panose="02020603050405020304" pitchFamily="18" charset="0"/>
                <a:cs typeface="Times New Roman" panose="02020603050405020304" pitchFamily="18" charset="0"/>
              </a:rPr>
              <a:t> Tuning</a:t>
            </a:r>
            <a:r>
              <a:rPr lang="en-US" sz="2000" dirty="0">
                <a:solidFill>
                  <a:srgbClr val="0D0D0D"/>
                </a:solidFill>
                <a:latin typeface="Times New Roman" panose="02020603050405020304" pitchFamily="18" charset="0"/>
                <a:cs typeface="Times New Roman" panose="02020603050405020304" pitchFamily="18" charset="0"/>
              </a:rPr>
              <a:t>: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smtClean="0">
                <a:solidFill>
                  <a:srgbClr val="0D0D0D"/>
                </a:solidFill>
                <a:latin typeface="Times New Roman" panose="02020603050405020304" pitchFamily="18" charset="0"/>
                <a:cs typeface="Times New Roman" panose="02020603050405020304" pitchFamily="18" charset="0"/>
              </a:rPr>
              <a:t>                           1.Experiment </a:t>
            </a:r>
            <a:r>
              <a:rPr lang="en-US" sz="2000" dirty="0">
                <a:solidFill>
                  <a:srgbClr val="0D0D0D"/>
                </a:solidFill>
                <a:latin typeface="Times New Roman" panose="02020603050405020304" pitchFamily="18" charset="0"/>
                <a:cs typeface="Times New Roman" panose="02020603050405020304" pitchFamily="18" charset="0"/>
              </a:rPr>
              <a:t>with different architectures, </a:t>
            </a:r>
            <a:r>
              <a:rPr lang="en-US" sz="2000" dirty="0" err="1">
                <a:solidFill>
                  <a:srgbClr val="0D0D0D"/>
                </a:solidFill>
                <a:latin typeface="Times New Roman" panose="02020603050405020304" pitchFamily="18" charset="0"/>
                <a:cs typeface="Times New Roman" panose="02020603050405020304" pitchFamily="18" charset="0"/>
              </a:rPr>
              <a:t>hyperparameters</a:t>
            </a:r>
            <a:r>
              <a:rPr lang="en-US" sz="2000" dirty="0">
                <a:solidFill>
                  <a:srgbClr val="0D0D0D"/>
                </a:solidFill>
                <a:latin typeface="Times New Roman" panose="02020603050405020304" pitchFamily="18" charset="0"/>
                <a:cs typeface="Times New Roman" panose="02020603050405020304" pitchFamily="18" charset="0"/>
              </a:rPr>
              <a:t>, and training strategies to improve the model's performance.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2.Fine-tune </a:t>
            </a:r>
            <a:r>
              <a:rPr lang="en-US" sz="2000" dirty="0">
                <a:solidFill>
                  <a:srgbClr val="0D0D0D"/>
                </a:solidFill>
                <a:latin typeface="Times New Roman" panose="02020603050405020304" pitchFamily="18" charset="0"/>
                <a:cs typeface="Times New Roman" panose="02020603050405020304" pitchFamily="18" charset="0"/>
              </a:rPr>
              <a:t>the model on your specific dataset to make it better suited to your task</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04800" y="5295037"/>
            <a:ext cx="9906000" cy="1015663"/>
          </a:xfrm>
          <a:prstGeom prst="rect">
            <a:avLst/>
          </a:prstGeom>
        </p:spPr>
        <p:txBody>
          <a:bodyPr wrap="square">
            <a:spAutoFit/>
          </a:bodyPr>
          <a:lstStyle/>
          <a:p>
            <a:r>
              <a:rPr lang="en-US" sz="2000" b="1" dirty="0" smtClean="0">
                <a:solidFill>
                  <a:srgbClr val="0D0D0D"/>
                </a:solidFill>
                <a:latin typeface="Times New Roman" panose="02020603050405020304" pitchFamily="18" charset="0"/>
                <a:cs typeface="Times New Roman" panose="02020603050405020304" pitchFamily="18" charset="0"/>
              </a:rPr>
              <a:t>7.Deployment </a:t>
            </a:r>
            <a:r>
              <a:rPr lang="en-US" sz="2000" b="1" dirty="0">
                <a:solidFill>
                  <a:srgbClr val="0D0D0D"/>
                </a:solidFill>
                <a:latin typeface="Times New Roman" panose="02020603050405020304" pitchFamily="18" charset="0"/>
                <a:cs typeface="Times New Roman" panose="02020603050405020304" pitchFamily="18" charset="0"/>
              </a:rPr>
              <a:t>and Integration</a:t>
            </a:r>
            <a:r>
              <a:rPr lang="en-US" sz="2000" dirty="0" smtClean="0">
                <a:solidFill>
                  <a:srgbClr val="0D0D0D"/>
                </a:solidFill>
                <a:latin typeface="Times New Roman" panose="02020603050405020304" pitchFamily="18" charset="0"/>
                <a:cs typeface="Times New Roman" panose="02020603050405020304" pitchFamily="18" charset="0"/>
              </a:rPr>
              <a:t>:</a:t>
            </a: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Once satisfied with the model's performance, deploy it in your application or integrate it into your existing pipeline for image captioning tasks.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176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1066432"/>
            <a:ext cx="2749868" cy="629018"/>
          </a:xfrm>
          <a:prstGeom prst="rect">
            <a:avLst/>
          </a:prstGeom>
        </p:spPr>
        <p:txBody>
          <a:bodyPr vert="horz" wrap="square" lIns="0" tIns="13335" rIns="0" bIns="0" rtlCol="0">
            <a:spAutoFit/>
          </a:bodyPr>
          <a:lstStyle/>
          <a:p>
            <a:pPr marL="12700">
              <a:lnSpc>
                <a:spcPct val="100000"/>
              </a:lnSpc>
              <a:spcBef>
                <a:spcPts val="105"/>
              </a:spcBef>
            </a:pPr>
            <a:r>
              <a:rPr sz="4000" dirty="0" smtClean="0"/>
              <a:t>R</a:t>
            </a:r>
            <a:r>
              <a:rPr sz="4000" spc="-40" dirty="0" smtClean="0"/>
              <a:t>E</a:t>
            </a:r>
            <a:r>
              <a:rPr sz="4000" spc="15" dirty="0" smtClean="0"/>
              <a:t>S</a:t>
            </a:r>
            <a:r>
              <a:rPr sz="4000" spc="-30" dirty="0" smtClean="0"/>
              <a:t>U</a:t>
            </a:r>
            <a:r>
              <a:rPr sz="4000" spc="-405" dirty="0" smtClean="0"/>
              <a:t>L</a:t>
            </a:r>
            <a:r>
              <a:rPr sz="4000" dirty="0" smtClean="0"/>
              <a:t>T</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Rectangle 9"/>
          <p:cNvSpPr/>
          <p:nvPr/>
        </p:nvSpPr>
        <p:spPr>
          <a:xfrm>
            <a:off x="990600" y="2426810"/>
            <a:ext cx="8001000" cy="369332"/>
          </a:xfrm>
          <a:prstGeom prst="rect">
            <a:avLst/>
          </a:prstGeom>
        </p:spPr>
        <p:txBody>
          <a:bodyPr wrap="square">
            <a:spAutoFit/>
          </a:bodyPr>
          <a:lstStyle/>
          <a:p>
            <a:endParaRPr lang="en-IN" dirty="0">
              <a:latin typeface="Trebuchet MS" panose="020B0603020202020204" pitchFamily="34" charset="0"/>
            </a:endParaRPr>
          </a:p>
        </p:txBody>
      </p:sp>
      <p:sp>
        <p:nvSpPr>
          <p:cNvPr id="14" name="Rectangle 13"/>
          <p:cNvSpPr/>
          <p:nvPr/>
        </p:nvSpPr>
        <p:spPr>
          <a:xfrm>
            <a:off x="228600" y="2679315"/>
            <a:ext cx="9906000" cy="212365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With a Mean Absolute Error (MAE) of 4.8 years on the test dataset, the Convolutional Neural Network (CNN) model showed excellent accuracy in age prediction tasks. </a:t>
            </a:r>
            <a:r>
              <a:rPr lang="en-US" sz="2400" dirty="0" smtClean="0">
                <a:latin typeface="Times New Roman" panose="02020603050405020304" pitchFamily="18" charset="0"/>
                <a:cs typeface="Times New Roman" panose="02020603050405020304" pitchFamily="18" charset="0"/>
              </a:rPr>
              <a:t>Through </a:t>
            </a:r>
            <a:r>
              <a:rPr lang="en-US" sz="2400" dirty="0">
                <a:latin typeface="Times New Roman" panose="02020603050405020304" pitchFamily="18" charset="0"/>
                <a:cs typeface="Times New Roman" panose="02020603050405020304" pitchFamily="18" charset="0"/>
              </a:rPr>
              <a:t>training and optimization </a:t>
            </a:r>
            <a:r>
              <a:rPr lang="en-US" sz="2400" dirty="0" err="1" smtClean="0">
                <a:latin typeface="Times New Roman" panose="02020603050405020304" pitchFamily="18" charset="0"/>
                <a:cs typeface="Times New Roman" panose="02020603050405020304" pitchFamily="18" charset="0"/>
              </a:rPr>
              <a:t>guaranted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strong performance, providing assurance about its dependability for implementation.</a:t>
            </a:r>
          </a:p>
          <a:p>
            <a:endParaRPr lang="en-US"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12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29565" y="3158086"/>
            <a:ext cx="5966510" cy="1247777"/>
          </a:xfrm>
          <a:prstGeom prst="rect">
            <a:avLst/>
          </a:prstGeom>
        </p:spPr>
        <p:txBody>
          <a:bodyPr vert="horz" wrap="square" lIns="0" tIns="16510" rIns="0" bIns="0" rtlCol="0">
            <a:spAutoFit/>
          </a:bodyPr>
          <a:lstStyle/>
          <a:p>
            <a:pPr marL="12700">
              <a:lnSpc>
                <a:spcPct val="100000"/>
              </a:lnSpc>
              <a:spcBef>
                <a:spcPts val="130"/>
              </a:spcBef>
            </a:pPr>
            <a:r>
              <a:rPr lang="en-US" sz="4000" b="0" dirty="0" smtClean="0"/>
              <a:t>Image </a:t>
            </a:r>
            <a:r>
              <a:rPr lang="en-US" sz="4000" b="0" dirty="0"/>
              <a:t>Captioning using Deep Learning</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474149" y="1022362"/>
            <a:ext cx="3993850" cy="769441"/>
          </a:xfrm>
          <a:prstGeom prst="rect">
            <a:avLst/>
          </a:prstGeom>
        </p:spPr>
        <p:txBody>
          <a:bodyPr wrap="none">
            <a:spAutoFit/>
          </a:bodyPr>
          <a:lstStyle/>
          <a:p>
            <a:r>
              <a:rPr lang="en-US" sz="4400" dirty="0" smtClean="0">
                <a:latin typeface="Trebuchet MS" panose="020B0603020202020204" pitchFamily="34" charset="0"/>
              </a:rPr>
              <a:t>PROJECT TITLE</a:t>
            </a:r>
            <a:endParaRPr lang="en-IN" sz="44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97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655760" y="647548"/>
            <a:ext cx="7770422" cy="3891450"/>
          </a:xfrm>
          <a:prstGeom prst="rect">
            <a:avLst/>
          </a:prstGeom>
        </p:spPr>
        <p:txBody>
          <a:bodyPr vert="horz" wrap="square" lIns="0" tIns="13335" rIns="0" bIns="0" rtlCol="0">
            <a:spAutoFit/>
          </a:bodyPr>
          <a:lstStyle/>
          <a:p>
            <a:pPr marL="12700" algn="l">
              <a:spcBef>
                <a:spcPts val="105"/>
              </a:spcBef>
            </a:pPr>
            <a:r>
              <a:rPr lang="en-US" sz="3600" dirty="0" smtClean="0"/>
              <a:t/>
            </a:r>
            <a:br>
              <a:rPr lang="en-US" sz="3600" dirty="0" smtClean="0"/>
            </a:br>
            <a:r>
              <a:rPr lang="en-US" sz="2000" dirty="0" smtClean="0"/>
              <a:t/>
            </a:r>
            <a:br>
              <a:rPr lang="en-US" sz="2000" dirty="0" smtClean="0"/>
            </a:br>
            <a:r>
              <a:rPr lang="en-US" sz="2800" dirty="0" smtClean="0">
                <a:latin typeface="Times New Roman" panose="02020603050405020304" pitchFamily="18" charset="0"/>
                <a:cs typeface="Times New Roman" panose="02020603050405020304" pitchFamily="18" charset="0"/>
              </a:rPr>
              <a:t>1.</a:t>
            </a:r>
            <a:r>
              <a:rPr lang="en-US" sz="2800" b="0" spc="-20" dirty="0" smtClean="0">
                <a:latin typeface="Times New Roman" panose="02020603050405020304" pitchFamily="18" charset="0"/>
                <a:cs typeface="Times New Roman" panose="02020603050405020304" pitchFamily="18" charset="0"/>
              </a:rPr>
              <a:t>Problem Statement</a:t>
            </a:r>
            <a:r>
              <a:rPr lang="en-US" sz="2800" b="0" spc="-20" dirty="0">
                <a:latin typeface="Times New Roman" panose="02020603050405020304" pitchFamily="18" charset="0"/>
                <a:cs typeface="Times New Roman" panose="02020603050405020304" pitchFamily="18" charset="0"/>
              </a:rPr>
              <a:t/>
            </a:r>
            <a:br>
              <a:rPr lang="en-US" sz="2800" b="0" spc="-20" dirty="0">
                <a:latin typeface="Times New Roman" panose="02020603050405020304" pitchFamily="18" charset="0"/>
                <a:cs typeface="Times New Roman" panose="02020603050405020304" pitchFamily="18" charset="0"/>
              </a:rPr>
            </a:br>
            <a:r>
              <a:rPr lang="en-US" sz="2800" spc="-20" dirty="0" smtClean="0">
                <a:latin typeface="Times New Roman" panose="02020603050405020304" pitchFamily="18" charset="0"/>
                <a:cs typeface="Times New Roman" panose="02020603050405020304" pitchFamily="18" charset="0"/>
              </a:rPr>
              <a:t>2.</a:t>
            </a:r>
            <a:r>
              <a:rPr lang="en-US" sz="2800" b="0" spc="-20" dirty="0" smtClean="0">
                <a:latin typeface="Times New Roman" panose="02020603050405020304" pitchFamily="18" charset="0"/>
                <a:cs typeface="Times New Roman" panose="02020603050405020304" pitchFamily="18" charset="0"/>
              </a:rPr>
              <a:t>Project Overview</a:t>
            </a:r>
            <a:br>
              <a:rPr lang="en-US" sz="2800" b="0" spc="-20" dirty="0" smtClean="0">
                <a:latin typeface="Times New Roman" panose="02020603050405020304" pitchFamily="18" charset="0"/>
                <a:cs typeface="Times New Roman" panose="02020603050405020304" pitchFamily="18" charset="0"/>
              </a:rPr>
            </a:br>
            <a:r>
              <a:rPr lang="en-US" sz="2800" spc="-20" dirty="0" smtClean="0">
                <a:latin typeface="Times New Roman" panose="02020603050405020304" pitchFamily="18" charset="0"/>
                <a:cs typeface="Times New Roman" panose="02020603050405020304" pitchFamily="18" charset="0"/>
              </a:rPr>
              <a:t>3.</a:t>
            </a:r>
            <a:r>
              <a:rPr lang="en-US" sz="2800" b="0" spc="-20" dirty="0" smtClean="0">
                <a:latin typeface="Times New Roman" panose="02020603050405020304" pitchFamily="18" charset="0"/>
                <a:cs typeface="Times New Roman" panose="02020603050405020304" pitchFamily="18" charset="0"/>
              </a:rPr>
              <a:t>End Users</a:t>
            </a:r>
            <a:r>
              <a:rPr lang="en-US" sz="2800" b="0" spc="-20" dirty="0">
                <a:latin typeface="Times New Roman" panose="02020603050405020304" pitchFamily="18" charset="0"/>
                <a:cs typeface="Times New Roman" panose="02020603050405020304" pitchFamily="18" charset="0"/>
              </a:rPr>
              <a:t/>
            </a:r>
            <a:br>
              <a:rPr lang="en-US" sz="2800" b="0" spc="-20" dirty="0">
                <a:latin typeface="Times New Roman" panose="02020603050405020304" pitchFamily="18" charset="0"/>
                <a:cs typeface="Times New Roman" panose="02020603050405020304" pitchFamily="18" charset="0"/>
              </a:rPr>
            </a:br>
            <a:r>
              <a:rPr lang="en-US" sz="2800" spc="-20" dirty="0" smtClean="0">
                <a:latin typeface="Times New Roman" panose="02020603050405020304" pitchFamily="18" charset="0"/>
                <a:cs typeface="Times New Roman" panose="02020603050405020304" pitchFamily="18" charset="0"/>
              </a:rPr>
              <a:t>4.</a:t>
            </a:r>
            <a:r>
              <a:rPr lang="en-US" sz="2800" b="0" spc="-20" dirty="0" smtClean="0">
                <a:latin typeface="Times New Roman" panose="02020603050405020304" pitchFamily="18" charset="0"/>
                <a:cs typeface="Times New Roman" panose="02020603050405020304" pitchFamily="18" charset="0"/>
              </a:rPr>
              <a:t>Our Solution and its value Proposition</a:t>
            </a:r>
            <a:br>
              <a:rPr lang="en-US" sz="2800" b="0" spc="-20" dirty="0" smtClean="0">
                <a:latin typeface="Times New Roman" panose="02020603050405020304" pitchFamily="18" charset="0"/>
                <a:cs typeface="Times New Roman" panose="02020603050405020304" pitchFamily="18" charset="0"/>
              </a:rPr>
            </a:br>
            <a:r>
              <a:rPr lang="en-US" sz="2800" spc="-20" dirty="0">
                <a:latin typeface="Times New Roman" panose="02020603050405020304" pitchFamily="18" charset="0"/>
                <a:cs typeface="Times New Roman" panose="02020603050405020304" pitchFamily="18" charset="0"/>
              </a:rPr>
              <a:t>5</a:t>
            </a:r>
            <a:r>
              <a:rPr lang="en-US" sz="2800" spc="-20" dirty="0" smtClean="0">
                <a:latin typeface="Times New Roman" panose="02020603050405020304" pitchFamily="18" charset="0"/>
                <a:cs typeface="Times New Roman" panose="02020603050405020304" pitchFamily="18" charset="0"/>
              </a:rPr>
              <a:t>.</a:t>
            </a:r>
            <a:r>
              <a:rPr lang="en-US" sz="2800" b="0" spc="-20" dirty="0" smtClean="0">
                <a:latin typeface="Times New Roman" panose="02020603050405020304" pitchFamily="18" charset="0"/>
                <a:cs typeface="Times New Roman" panose="02020603050405020304" pitchFamily="18" charset="0"/>
              </a:rPr>
              <a:t>Modelling Approach</a:t>
            </a:r>
            <a:br>
              <a:rPr lang="en-US" sz="2800" b="0" spc="-20" dirty="0" smtClean="0">
                <a:latin typeface="Times New Roman" panose="02020603050405020304" pitchFamily="18" charset="0"/>
                <a:cs typeface="Times New Roman" panose="02020603050405020304" pitchFamily="18" charset="0"/>
              </a:rPr>
            </a:br>
            <a:r>
              <a:rPr lang="en-US" sz="2800" spc="-20" dirty="0">
                <a:latin typeface="Times New Roman" panose="02020603050405020304" pitchFamily="18" charset="0"/>
                <a:cs typeface="Times New Roman" panose="02020603050405020304" pitchFamily="18" charset="0"/>
              </a:rPr>
              <a:t>6</a:t>
            </a:r>
            <a:r>
              <a:rPr lang="en-US" sz="2800" spc="-20" dirty="0" smtClean="0">
                <a:latin typeface="Times New Roman" panose="02020603050405020304" pitchFamily="18" charset="0"/>
                <a:cs typeface="Times New Roman" panose="02020603050405020304" pitchFamily="18" charset="0"/>
              </a:rPr>
              <a:t>.</a:t>
            </a:r>
            <a:r>
              <a:rPr lang="en-US" sz="2800" b="0" spc="-20" dirty="0" smtClean="0">
                <a:latin typeface="Times New Roman" panose="02020603050405020304" pitchFamily="18" charset="0"/>
                <a:cs typeface="Times New Roman" panose="02020603050405020304" pitchFamily="18" charset="0"/>
              </a:rPr>
              <a:t>Results and Evaluation                   </a:t>
            </a:r>
            <a:r>
              <a:rPr lang="en-US" sz="2800" b="0" spc="-20" dirty="0">
                <a:latin typeface="Times New Roman" panose="02020603050405020304" pitchFamily="18" charset="0"/>
                <a:cs typeface="Times New Roman" panose="02020603050405020304" pitchFamily="18" charset="0"/>
              </a:rPr>
              <a:t/>
            </a:r>
            <a:br>
              <a:rPr lang="en-US" sz="2800" b="0" spc="-20" dirty="0">
                <a:latin typeface="Times New Roman" panose="02020603050405020304" pitchFamily="18" charset="0"/>
                <a:cs typeface="Times New Roman" panose="02020603050405020304" pitchFamily="18" charset="0"/>
              </a:rPr>
            </a:br>
            <a:r>
              <a:rPr lang="en-US" sz="2800" spc="-20" dirty="0">
                <a:latin typeface="Times New Roman" panose="02020603050405020304" pitchFamily="18" charset="0"/>
                <a:cs typeface="Times New Roman" panose="02020603050405020304" pitchFamily="18" charset="0"/>
              </a:rPr>
              <a:t>7</a:t>
            </a:r>
            <a:r>
              <a:rPr lang="en-US" sz="2800" spc="-20" dirty="0" smtClean="0">
                <a:latin typeface="Times New Roman" panose="02020603050405020304" pitchFamily="18" charset="0"/>
                <a:cs typeface="Times New Roman" panose="02020603050405020304" pitchFamily="18" charset="0"/>
              </a:rPr>
              <a:t>.</a:t>
            </a:r>
            <a:r>
              <a:rPr lang="en-US" sz="2800" b="0" spc="-20" dirty="0" smtClean="0">
                <a:latin typeface="Times New Roman" panose="02020603050405020304" pitchFamily="18" charset="0"/>
                <a:cs typeface="Times New Roman" panose="02020603050405020304" pitchFamily="18" charset="0"/>
              </a:rPr>
              <a:t>Conclusion</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1617171" y="457455"/>
            <a:ext cx="1944763" cy="646331"/>
          </a:xfrm>
          <a:prstGeom prst="rect">
            <a:avLst/>
          </a:prstGeom>
        </p:spPr>
        <p:txBody>
          <a:bodyPr wrap="none">
            <a:spAutoFit/>
          </a:bodyPr>
          <a:lstStyle/>
          <a:p>
            <a:r>
              <a:rPr lang="en-US" sz="3600" b="1" dirty="0" smtClean="0">
                <a:latin typeface="Trebuchet MS" panose="020B0603020202020204" pitchFamily="34" charset="0"/>
              </a:rPr>
              <a:t>AGENDA</a:t>
            </a:r>
            <a:endParaRPr lang="en-IN" sz="3600" b="1"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2739461"/>
            <a:ext cx="6328728" cy="1555554"/>
          </a:xfrm>
          <a:prstGeom prst="rect">
            <a:avLst/>
          </a:prstGeom>
        </p:spPr>
        <p:txBody>
          <a:bodyPr vert="horz" wrap="square" lIns="0" tIns="16510" rIns="0" bIns="0" rtlCol="0">
            <a:spAutoFit/>
          </a:bodyPr>
          <a:lstStyle/>
          <a:p>
            <a:pPr marL="355600" indent="-342900">
              <a:lnSpc>
                <a:spcPct val="100000"/>
              </a:lnSpc>
              <a:spcBef>
                <a:spcPts val="130"/>
              </a:spcBef>
              <a:buFont typeface="Wingdings" panose="05000000000000000000" pitchFamily="2" charset="2"/>
              <a:buChar char="§"/>
              <a:tabLst>
                <a:tab pos="2727960" algn="l"/>
              </a:tabLst>
            </a:pPr>
            <a:r>
              <a:rPr lang="en-US" sz="2000" b="0" spc="10" dirty="0">
                <a:latin typeface="Times New Roman" panose="02020603050405020304" pitchFamily="18" charset="0"/>
                <a:cs typeface="Times New Roman" panose="02020603050405020304" pitchFamily="18" charset="0"/>
              </a:rPr>
              <a:t>The problem statement </a:t>
            </a:r>
            <a:r>
              <a:rPr lang="en-US" sz="2000" b="0" dirty="0">
                <a:latin typeface="Times New Roman" panose="02020603050405020304" pitchFamily="18" charset="0"/>
                <a:cs typeface="Times New Roman" panose="02020603050405020304" pitchFamily="18" charset="0"/>
              </a:rPr>
              <a:t>involves developing a deep learning model capable of automatically generating descriptive captions for images. </a:t>
            </a:r>
            <a:br>
              <a:rPr lang="en-US" sz="2000" b="0" dirty="0">
                <a:latin typeface="Times New Roman" panose="02020603050405020304" pitchFamily="18" charset="0"/>
                <a:cs typeface="Times New Roman" panose="02020603050405020304" pitchFamily="18" charset="0"/>
              </a:rPr>
            </a:br>
            <a:r>
              <a:rPr lang="en-US" sz="2000" b="0" dirty="0" smtClean="0">
                <a:latin typeface="Times New Roman" panose="02020603050405020304" pitchFamily="18" charset="0"/>
                <a:cs typeface="Times New Roman" panose="02020603050405020304" pitchFamily="18" charset="0"/>
              </a:rPr>
              <a:t> </a:t>
            </a:r>
            <a:br>
              <a:rPr lang="en-US" sz="2000" b="0" dirty="0" smtClean="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76275" y="618337"/>
            <a:ext cx="4556055" cy="646331"/>
          </a:xfrm>
          <a:prstGeom prst="rect">
            <a:avLst/>
          </a:prstGeom>
        </p:spPr>
        <p:txBody>
          <a:bodyPr wrap="none">
            <a:spAutoFit/>
          </a:bodyPr>
          <a:lstStyle/>
          <a:p>
            <a:r>
              <a:rPr lang="en-US" sz="3600" dirty="0" smtClean="0">
                <a:latin typeface="Trebuchet MS" panose="020B0603020202020204" pitchFamily="34" charset="0"/>
              </a:rPr>
              <a:t>PROBLEM STATEMENT</a:t>
            </a:r>
            <a:endParaRPr lang="en-IN" sz="3600" dirty="0">
              <a:latin typeface="Trebuchet MS" panose="020B0603020202020204" pitchFamily="34" charset="0"/>
            </a:endParaRPr>
          </a:p>
        </p:txBody>
      </p:sp>
      <p:sp>
        <p:nvSpPr>
          <p:cNvPr id="12" name="Rectangle 11"/>
          <p:cNvSpPr/>
          <p:nvPr/>
        </p:nvSpPr>
        <p:spPr>
          <a:xfrm>
            <a:off x="676275" y="1741489"/>
            <a:ext cx="6096000" cy="1292662"/>
          </a:xfrm>
          <a:prstGeom prst="rect">
            <a:avLst/>
          </a:prstGeom>
        </p:spPr>
        <p:txBody>
          <a:bodyPr>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addresses the challenge of making visual content accessible to individuals with visual impairments and enhances the overall user experience for all users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p>
        </p:txBody>
      </p:sp>
      <p:sp>
        <p:nvSpPr>
          <p:cNvPr id="13" name="Rectangle 12"/>
          <p:cNvSpPr/>
          <p:nvPr/>
        </p:nvSpPr>
        <p:spPr>
          <a:xfrm>
            <a:off x="676275" y="3729283"/>
            <a:ext cx="6096000" cy="1631216"/>
          </a:xfrm>
          <a:prstGeom prst="rect">
            <a:avLst/>
          </a:prstGeom>
        </p:spPr>
        <p:txBody>
          <a:bodyPr>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project aims to leverage advancements in computer vision and natural language processing to create a seamless integration between visual and textual information, enabling the generation of coherent and contextually relevant captions for images.</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336" y="3522969"/>
            <a:ext cx="8764814" cy="174022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000" spc="-20" dirty="0" smtClean="0"/>
              <a:t/>
            </a:r>
            <a:br>
              <a:rPr lang="en-US" sz="2000" spc="-20" dirty="0" smtClean="0"/>
            </a:br>
            <a:r>
              <a:rPr lang="en-US" sz="2000" spc="-20" dirty="0"/>
              <a:t/>
            </a:r>
            <a:br>
              <a:rPr lang="en-US" sz="2000" spc="-20" dirty="0"/>
            </a:br>
            <a:r>
              <a:rPr lang="en-US" sz="1800" b="0" dirty="0" smtClean="0"/>
              <a:t/>
            </a:r>
            <a:br>
              <a:rPr lang="en-US" sz="1800" b="0" dirty="0" smtClean="0"/>
            </a:br>
            <a:r>
              <a:rPr lang="en-US" sz="1800" b="0" dirty="0"/>
              <a:t/>
            </a:r>
            <a:br>
              <a:rPr lang="en-US" sz="1800" b="0" dirty="0"/>
            </a:br>
            <a:r>
              <a:rPr lang="en-US" sz="1800" b="0" dirty="0"/>
              <a:t/>
            </a:r>
            <a:br>
              <a:rPr lang="en-US" sz="1800" b="0" dirty="0"/>
            </a:b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74411" y="533400"/>
            <a:ext cx="4264309" cy="646331"/>
          </a:xfrm>
          <a:prstGeom prst="rect">
            <a:avLst/>
          </a:prstGeom>
        </p:spPr>
        <p:txBody>
          <a:bodyPr wrap="none">
            <a:spAutoFit/>
          </a:bodyPr>
          <a:lstStyle/>
          <a:p>
            <a:r>
              <a:rPr lang="en-IN" sz="3600" spc="5" dirty="0">
                <a:latin typeface="Trebuchet MS" panose="020B0603020202020204" pitchFamily="34" charset="0"/>
              </a:rPr>
              <a:t>PROJECT </a:t>
            </a:r>
            <a:r>
              <a:rPr lang="en-IN" sz="3600" spc="-20" dirty="0">
                <a:latin typeface="Trebuchet MS" panose="020B0603020202020204" pitchFamily="34" charset="0"/>
              </a:rPr>
              <a:t>OVERVIEW</a:t>
            </a:r>
            <a:endParaRPr lang="en-IN" sz="3600" dirty="0">
              <a:latin typeface="Trebuchet MS" panose="020B0603020202020204" pitchFamily="34" charset="0"/>
            </a:endParaRPr>
          </a:p>
        </p:txBody>
      </p:sp>
      <p:sp>
        <p:nvSpPr>
          <p:cNvPr id="12" name="Rectangle 11"/>
          <p:cNvSpPr/>
          <p:nvPr/>
        </p:nvSpPr>
        <p:spPr>
          <a:xfrm>
            <a:off x="914400" y="1524949"/>
            <a:ext cx="6096000" cy="1015663"/>
          </a:xfrm>
          <a:prstGeom prst="rect">
            <a:avLst/>
          </a:prstGeom>
        </p:spPr>
        <p:txBody>
          <a:bodyPr>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Our project on "Image Captioning using Deep Learning" aims to develop an automated system that generates descriptive captions for images. </a:t>
            </a:r>
            <a:endParaRPr lang="en-I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893618" y="2555134"/>
            <a:ext cx="6096000" cy="2246769"/>
          </a:xfrm>
          <a:prstGeom prst="rect">
            <a:avLst/>
          </a:prstGeom>
        </p:spPr>
        <p:txBody>
          <a:bodyPr>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Leveraging deep learning architectures such as CNN-RNN, we train our model on a dataset comprising images paired with corresponding captions. By combining techniques in computer vision and natural language processing, our system extracts image features and generates coherent captions.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914400" y="4489304"/>
            <a:ext cx="6096000" cy="1631216"/>
          </a:xfrm>
          <a:prstGeom prst="rect">
            <a:avLst/>
          </a:prstGeom>
        </p:spPr>
        <p:txBody>
          <a:bodyPr>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implement the model using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preprocessing the dataset to prepare images and captions for training. Evaluation metrics such as BLEU, METEOR, and </a:t>
            </a:r>
            <a:r>
              <a:rPr lang="en-US" sz="2000" dirty="0" err="1">
                <a:latin typeface="Times New Roman" panose="02020603050405020304" pitchFamily="18" charset="0"/>
                <a:cs typeface="Times New Roman" panose="02020603050405020304" pitchFamily="18" charset="0"/>
              </a:rPr>
              <a:t>CIDEr</a:t>
            </a:r>
            <a:r>
              <a:rPr lang="en-US" sz="2000" dirty="0">
                <a:latin typeface="Times New Roman" panose="02020603050405020304" pitchFamily="18" charset="0"/>
                <a:cs typeface="Times New Roman" panose="02020603050405020304" pitchFamily="18" charset="0"/>
              </a:rPr>
              <a:t> assess the performance of our model, ensuring the </a:t>
            </a:r>
            <a:r>
              <a:rPr lang="en-US" sz="2000" dirty="0" smtClean="0">
                <a:latin typeface="Times New Roman" panose="02020603050405020304" pitchFamily="18" charset="0"/>
                <a:cs typeface="Times New Roman" panose="02020603050405020304" pitchFamily="18" charset="0"/>
              </a:rPr>
              <a:t>quality</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564883"/>
            <a:ext cx="8191500" cy="1124667"/>
          </a:xfrm>
          <a:prstGeom prst="rect">
            <a:avLst/>
          </a:prstGeom>
        </p:spPr>
        <p:txBody>
          <a:bodyPr vert="horz" wrap="square" lIns="0" tIns="16510" rIns="0" bIns="0" rtlCol="0">
            <a:spAutoFit/>
          </a:bodyPr>
          <a:lstStyle/>
          <a:p>
            <a:r>
              <a:rPr sz="3600" spc="25" dirty="0" smtClean="0"/>
              <a:t>W</a:t>
            </a:r>
            <a:r>
              <a:rPr sz="3600" spc="-20" dirty="0" smtClean="0"/>
              <a:t>H</a:t>
            </a:r>
            <a:r>
              <a:rPr sz="3600" spc="20" dirty="0" smtClean="0"/>
              <a:t>O</a:t>
            </a:r>
            <a:r>
              <a:rPr sz="3600" spc="-235" dirty="0" smtClean="0"/>
              <a:t> </a:t>
            </a:r>
            <a:r>
              <a:rPr sz="3600" spc="-10" dirty="0" smtClean="0"/>
              <a:t>AR</a:t>
            </a:r>
            <a:r>
              <a:rPr sz="3600" spc="15" dirty="0" smtClean="0"/>
              <a:t>E</a:t>
            </a:r>
            <a:r>
              <a:rPr sz="3600" spc="-35" dirty="0" smtClean="0"/>
              <a:t> </a:t>
            </a:r>
            <a:r>
              <a:rPr sz="3600" spc="-10" dirty="0" smtClean="0"/>
              <a:t>T</a:t>
            </a:r>
            <a:r>
              <a:rPr sz="3600" spc="-15" dirty="0" smtClean="0"/>
              <a:t>H</a:t>
            </a:r>
            <a:r>
              <a:rPr sz="3600" spc="15" dirty="0" smtClean="0"/>
              <a:t>E</a:t>
            </a:r>
            <a:r>
              <a:rPr sz="3600" spc="-35" dirty="0" smtClean="0"/>
              <a:t> </a:t>
            </a:r>
            <a:r>
              <a:rPr sz="3600" spc="-20" dirty="0" smtClean="0"/>
              <a:t>E</a:t>
            </a:r>
            <a:r>
              <a:rPr sz="3600" spc="30" dirty="0" smtClean="0"/>
              <a:t>N</a:t>
            </a:r>
            <a:r>
              <a:rPr sz="3600" spc="15" dirty="0" smtClean="0"/>
              <a:t>D</a:t>
            </a:r>
            <a:r>
              <a:rPr sz="3600" spc="-45" dirty="0" smtClean="0"/>
              <a:t> </a:t>
            </a:r>
            <a:r>
              <a:rPr sz="3600" dirty="0" smtClean="0"/>
              <a:t>U</a:t>
            </a:r>
            <a:r>
              <a:rPr sz="3600" spc="10" dirty="0" smtClean="0"/>
              <a:t>S</a:t>
            </a:r>
            <a:r>
              <a:rPr sz="3600" spc="-25" dirty="0" smtClean="0"/>
              <a:t>E</a:t>
            </a:r>
            <a:r>
              <a:rPr sz="3600" spc="-10" dirty="0" smtClean="0"/>
              <a:t>R</a:t>
            </a:r>
            <a:r>
              <a:rPr sz="3600" spc="5" dirty="0" smtClean="0"/>
              <a:t>S?</a:t>
            </a:r>
            <a:r>
              <a:rPr lang="en-US" sz="1200" spc="5" dirty="0" smtClean="0"/>
              <a:t/>
            </a:r>
            <a:br>
              <a:rPr lang="en-US" sz="1200" spc="5" dirty="0" smtClean="0"/>
            </a:br>
            <a:r>
              <a:rPr lang="en-US" sz="1200" spc="5" dirty="0"/>
              <a:t/>
            </a:r>
            <a:br>
              <a:rPr lang="en-US" sz="1200" spc="5" dirty="0"/>
            </a:br>
            <a:r>
              <a:rPr lang="en-US" sz="1200" spc="5" dirty="0" smtClean="0"/>
              <a:t/>
            </a:r>
            <a:br>
              <a:rPr lang="en-US" sz="1200" spc="5" dirty="0" smtClean="0"/>
            </a:br>
            <a:endParaRPr sz="1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46702" y="2724207"/>
            <a:ext cx="8420100" cy="2554545"/>
          </a:xfrm>
          <a:prstGeom prst="rect">
            <a:avLst/>
          </a:prstGeom>
        </p:spPr>
        <p:txBody>
          <a:bodyPr wrap="square" anchor="ctr">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Visually Impaired Individuals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Content Consumers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Content Creators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 Engine Users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Researchers and Developers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Businesses and Organizations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 Public</a:t>
            </a:r>
          </a:p>
          <a:p>
            <a:endParaRPr lang="en-IN"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697633" y="1459254"/>
            <a:ext cx="7462693" cy="129266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end-users of image captioning using deep learning can vary depending on the specific application and context. Here are some examples of potential end-users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65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711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3748" y="3978472"/>
            <a:ext cx="7444654" cy="2862322"/>
          </a:xfrm>
          <a:prstGeom prst="rect">
            <a:avLst/>
          </a:prstGeom>
        </p:spPr>
        <p:txBody>
          <a:bodyPr wrap="square">
            <a:spAutoFit/>
          </a:bodyPr>
          <a:lstStyle/>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value proposition of our solution lies in its ability to enhance accessibility for visually impaired individuals, improve content indexing and </a:t>
            </a:r>
            <a:r>
              <a:rPr lang="en-IN" sz="2000" dirty="0" err="1" smtClean="0">
                <a:latin typeface="Times New Roman" panose="02020603050405020304" pitchFamily="18" charset="0"/>
                <a:cs typeface="Times New Roman" panose="02020603050405020304" pitchFamily="18" charset="0"/>
              </a:rPr>
              <a:t>searchability</a:t>
            </a:r>
            <a:r>
              <a:rPr lang="en-IN" sz="2000" dirty="0" smtClean="0">
                <a:latin typeface="Times New Roman" panose="02020603050405020304" pitchFamily="18" charset="0"/>
                <a:cs typeface="Times New Roman" panose="02020603050405020304" pitchFamily="18" charset="0"/>
              </a:rPr>
              <a:t>, and enrich the user experience on various platforms.</a:t>
            </a: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p>
        </p:txBody>
      </p:sp>
      <p:sp>
        <p:nvSpPr>
          <p:cNvPr id="11" name="Rectangle 10"/>
          <p:cNvSpPr/>
          <p:nvPr/>
        </p:nvSpPr>
        <p:spPr>
          <a:xfrm>
            <a:off x="2973748" y="1541742"/>
            <a:ext cx="7444654" cy="1292662"/>
          </a:xfrm>
          <a:prstGeom prst="rect">
            <a:avLst/>
          </a:prstGeom>
        </p:spPr>
        <p:txBody>
          <a:bodyPr wrap="square">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Our solution to the problem of "Image Captioning using Deep Learning" is a sophisticated deep learning model that automatically generates descriptive captions for images</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2952966" y="2562761"/>
            <a:ext cx="6096000" cy="1323439"/>
          </a:xfrm>
          <a:prstGeom prst="rect">
            <a:avLst/>
          </a:prstGeom>
        </p:spPr>
        <p:txBody>
          <a:bodyPr>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By leveraging state-of-the-art architectures such as CNN-RNN, we have developed a robust system that accurately understands the content of images and produces coherent and contextually relevant captions. </a:t>
            </a:r>
          </a:p>
        </p:txBody>
      </p:sp>
      <p:sp>
        <p:nvSpPr>
          <p:cNvPr id="13" name="Rectangle 12"/>
          <p:cNvSpPr/>
          <p:nvPr/>
        </p:nvSpPr>
        <p:spPr>
          <a:xfrm>
            <a:off x="2973748" y="3886200"/>
            <a:ext cx="6096000" cy="1292662"/>
          </a:xfrm>
          <a:prstGeom prst="rect">
            <a:avLst/>
          </a:prstGeom>
        </p:spPr>
        <p:txBody>
          <a:bodyPr>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Our model is trained on large datasets of images paired with captions, ensuring its ability to handle diverse scenes and subjects.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866770"/>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smtClean="0"/>
              <a:t>OUR</a:t>
            </a:r>
            <a:r>
              <a:rPr sz="3600" spc="-10" dirty="0" smtClean="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819018" y="2104100"/>
            <a:ext cx="8686800" cy="3046988"/>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Accuracy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Natural Language </a:t>
            </a:r>
            <a:r>
              <a:rPr lang="en-IN" sz="2400" dirty="0" smtClean="0">
                <a:latin typeface="Times New Roman" panose="02020603050405020304" pitchFamily="18" charset="0"/>
                <a:cs typeface="Times New Roman" panose="02020603050405020304" pitchFamily="18" charset="0"/>
              </a:rPr>
              <a:t>Generation</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Creativity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Contextual </a:t>
            </a:r>
            <a:r>
              <a:rPr lang="en-IN" sz="2400" dirty="0" smtClean="0">
                <a:latin typeface="Times New Roman" panose="02020603050405020304" pitchFamily="18" charset="0"/>
                <a:cs typeface="Times New Roman" panose="02020603050405020304" pitchFamily="18" charset="0"/>
              </a:rPr>
              <a:t>Understanding</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Variety</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Customization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Real-Time </a:t>
            </a:r>
            <a:r>
              <a:rPr lang="en-IN" sz="2400" dirty="0" smtClean="0">
                <a:latin typeface="Times New Roman" panose="02020603050405020304" pitchFamily="18" charset="0"/>
                <a:cs typeface="Times New Roman" panose="02020603050405020304" pitchFamily="18" charset="0"/>
              </a:rPr>
              <a:t>Performance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 Interaction</a:t>
            </a:r>
            <a:endParaRPr lang="en-US" sz="2400" i="0" dirty="0" smtClean="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547255" y="35494"/>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0" name="Rectangle 9"/>
          <p:cNvSpPr/>
          <p:nvPr/>
        </p:nvSpPr>
        <p:spPr>
          <a:xfrm>
            <a:off x="533400" y="621519"/>
            <a:ext cx="8610600" cy="221599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1.Preprocessing </a:t>
            </a:r>
            <a:r>
              <a:rPr lang="en-US" sz="2000" b="1" dirty="0">
                <a:latin typeface="Times New Roman" panose="02020603050405020304" pitchFamily="18" charset="0"/>
                <a:cs typeface="Times New Roman" panose="02020603050405020304" pitchFamily="18" charset="0"/>
              </a:rPr>
              <a:t>the Data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1.Prepare </a:t>
            </a:r>
            <a:r>
              <a:rPr lang="en-US" sz="2000" dirty="0">
                <a:latin typeface="Times New Roman" panose="02020603050405020304" pitchFamily="18" charset="0"/>
                <a:cs typeface="Times New Roman" panose="02020603050405020304" pitchFamily="18" charset="0"/>
              </a:rPr>
              <a:t>your dataset consisting of paired images and their corresponding captions.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2.Preprocess </a:t>
            </a:r>
            <a:r>
              <a:rPr lang="en-US" sz="2000" dirty="0">
                <a:latin typeface="Times New Roman" panose="02020603050405020304" pitchFamily="18" charset="0"/>
                <a:cs typeface="Times New Roman" panose="02020603050405020304" pitchFamily="18" charset="0"/>
              </a:rPr>
              <a:t>the images by resizing them to a fixed size and normalizing pixel values. Tokenize the captions and create a vocabulary mapping each word to an integer index.</a:t>
            </a:r>
          </a:p>
          <a:p>
            <a:endParaRPr lang="en-IN" dirty="0"/>
          </a:p>
        </p:txBody>
      </p:sp>
      <p:sp>
        <p:nvSpPr>
          <p:cNvPr id="7" name="Rectangle 6"/>
          <p:cNvSpPr/>
          <p:nvPr/>
        </p:nvSpPr>
        <p:spPr>
          <a:xfrm>
            <a:off x="533400" y="2590800"/>
            <a:ext cx="8457818" cy="1938992"/>
          </a:xfrm>
          <a:prstGeom prst="rect">
            <a:avLst/>
          </a:prstGeom>
        </p:spPr>
        <p:txBody>
          <a:bodyPr wrap="square">
            <a:spAutoFit/>
          </a:bodyPr>
          <a:lstStyle/>
          <a:p>
            <a:r>
              <a:rPr lang="en-US" sz="2000" b="1" dirty="0" smtClean="0">
                <a:solidFill>
                  <a:srgbClr val="0D0D0D"/>
                </a:solidFill>
                <a:latin typeface="Times New Roman" panose="02020603050405020304" pitchFamily="18" charset="0"/>
                <a:cs typeface="Times New Roman" panose="02020603050405020304" pitchFamily="18" charset="0"/>
              </a:rPr>
              <a:t>2.Creating </a:t>
            </a:r>
            <a:r>
              <a:rPr lang="en-US" sz="2000" b="1" dirty="0">
                <a:solidFill>
                  <a:srgbClr val="0D0D0D"/>
                </a:solidFill>
                <a:latin typeface="Times New Roman" panose="02020603050405020304" pitchFamily="18" charset="0"/>
                <a:cs typeface="Times New Roman" panose="02020603050405020304" pitchFamily="18" charset="0"/>
              </a:rPr>
              <a:t>the Encoder Network</a:t>
            </a:r>
            <a:r>
              <a:rPr lang="en-US" sz="2000" dirty="0">
                <a:solidFill>
                  <a:srgbClr val="0D0D0D"/>
                </a:solidFill>
                <a:latin typeface="Times New Roman" panose="02020603050405020304" pitchFamily="18" charset="0"/>
                <a:cs typeface="Times New Roman" panose="02020603050405020304" pitchFamily="18" charset="0"/>
              </a:rPr>
              <a:t>: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1.Use </a:t>
            </a:r>
            <a:r>
              <a:rPr lang="en-US" sz="2000" dirty="0">
                <a:solidFill>
                  <a:srgbClr val="0D0D0D"/>
                </a:solidFill>
                <a:latin typeface="Times New Roman" panose="02020603050405020304" pitchFamily="18" charset="0"/>
                <a:cs typeface="Times New Roman" panose="02020603050405020304" pitchFamily="18" charset="0"/>
              </a:rPr>
              <a:t>a pre-trained Convolutional Neural Network (CNN) such as VGG, </a:t>
            </a:r>
            <a:r>
              <a:rPr lang="en-US" sz="2000" dirty="0" err="1">
                <a:solidFill>
                  <a:srgbClr val="0D0D0D"/>
                </a:solidFill>
                <a:latin typeface="Times New Roman" panose="02020603050405020304" pitchFamily="18" charset="0"/>
                <a:cs typeface="Times New Roman" panose="02020603050405020304" pitchFamily="18" charset="0"/>
              </a:rPr>
              <a:t>ResNet</a:t>
            </a:r>
            <a:r>
              <a:rPr lang="en-US" sz="2000" dirty="0">
                <a:solidFill>
                  <a:srgbClr val="0D0D0D"/>
                </a:solidFill>
                <a:latin typeface="Times New Roman" panose="02020603050405020304" pitchFamily="18" charset="0"/>
                <a:cs typeface="Times New Roman" panose="02020603050405020304" pitchFamily="18" charset="0"/>
              </a:rPr>
              <a:t>, or Inception to extract features from the images.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smtClean="0">
                <a:solidFill>
                  <a:srgbClr val="0D0D0D"/>
                </a:solidFill>
                <a:latin typeface="Times New Roman" panose="02020603050405020304" pitchFamily="18" charset="0"/>
                <a:cs typeface="Times New Roman" panose="02020603050405020304" pitchFamily="18" charset="0"/>
              </a:rPr>
              <a:t>                           2.Remove the classification layers from the CNN and add a global pooling layer to reduce the spatial dimensions. The output of this layer serves as the image features</a:t>
            </a:r>
            <a:r>
              <a:rPr lang="en-US" dirty="0" smtClean="0">
                <a:solidFill>
                  <a:srgbClr val="0D0D0D"/>
                </a:solidFill>
                <a:latin typeface="Söhne"/>
              </a:rPr>
              <a:t>.</a:t>
            </a:r>
            <a:endParaRPr lang="en-US" b="0" i="0" dirty="0">
              <a:solidFill>
                <a:srgbClr val="0D0D0D"/>
              </a:solidFill>
              <a:effectLst/>
              <a:latin typeface="Söhne"/>
            </a:endParaRPr>
          </a:p>
        </p:txBody>
      </p:sp>
      <p:sp>
        <p:nvSpPr>
          <p:cNvPr id="11" name="Rectangle 10"/>
          <p:cNvSpPr/>
          <p:nvPr/>
        </p:nvSpPr>
        <p:spPr>
          <a:xfrm>
            <a:off x="547255" y="4551173"/>
            <a:ext cx="8987270" cy="1938992"/>
          </a:xfrm>
          <a:prstGeom prst="rect">
            <a:avLst/>
          </a:prstGeom>
        </p:spPr>
        <p:txBody>
          <a:bodyPr wrap="square">
            <a:spAutoFit/>
          </a:bodyPr>
          <a:lstStyle/>
          <a:p>
            <a:r>
              <a:rPr lang="en-US" sz="2000" b="1" dirty="0" smtClean="0">
                <a:solidFill>
                  <a:srgbClr val="0D0D0D"/>
                </a:solidFill>
                <a:latin typeface="Times New Roman" panose="02020603050405020304" pitchFamily="18" charset="0"/>
                <a:cs typeface="Times New Roman" panose="02020603050405020304" pitchFamily="18" charset="0"/>
              </a:rPr>
              <a:t>3.Creating </a:t>
            </a:r>
            <a:r>
              <a:rPr lang="en-US" sz="2000" b="1" dirty="0">
                <a:solidFill>
                  <a:srgbClr val="0D0D0D"/>
                </a:solidFill>
                <a:latin typeface="Times New Roman" panose="02020603050405020304" pitchFamily="18" charset="0"/>
                <a:cs typeface="Times New Roman" panose="02020603050405020304" pitchFamily="18" charset="0"/>
              </a:rPr>
              <a:t>the Decoder Network</a:t>
            </a:r>
            <a:r>
              <a:rPr lang="en-US" sz="2000" dirty="0">
                <a:solidFill>
                  <a:srgbClr val="0D0D0D"/>
                </a:solidFill>
                <a:latin typeface="Times New Roman" panose="02020603050405020304" pitchFamily="18" charset="0"/>
                <a:cs typeface="Times New Roman" panose="02020603050405020304" pitchFamily="18" charset="0"/>
              </a:rPr>
              <a:t>: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1.Build </a:t>
            </a:r>
            <a:r>
              <a:rPr lang="en-US" sz="2000" dirty="0">
                <a:solidFill>
                  <a:srgbClr val="0D0D0D"/>
                </a:solidFill>
                <a:latin typeface="Times New Roman" panose="02020603050405020304" pitchFamily="18" charset="0"/>
                <a:cs typeface="Times New Roman" panose="02020603050405020304" pitchFamily="18" charset="0"/>
              </a:rPr>
              <a:t>a recurrent neural network (RNN) decoder to generate captions based on the image features. </a:t>
            </a:r>
            <a:endParaRPr lang="en-US" sz="2000" dirty="0" smtClean="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                          2.We </a:t>
            </a:r>
            <a:r>
              <a:rPr lang="en-US" sz="2000" dirty="0">
                <a:solidFill>
                  <a:srgbClr val="0D0D0D"/>
                </a:solidFill>
                <a:latin typeface="Times New Roman" panose="02020603050405020304" pitchFamily="18" charset="0"/>
                <a:cs typeface="Times New Roman" panose="02020603050405020304" pitchFamily="18" charset="0"/>
              </a:rPr>
              <a:t>can use LSTM (Long Short-Term Memory) or GRU (Gated Recurrent Unit) cells for the decoder. Initialize the hidden state of the decoder with the image features and use it to generate the caption word by word.</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811</Words>
  <Application>Microsoft Office PowerPoint</Application>
  <PresentationFormat>Widescreen</PresentationFormat>
  <Paragraphs>80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PRESENTED BY:HARIPRIYA R REGISTER N0:711721243033 DEPARTMENT:ARTIFICIAL INTELLIGENCE AND DATA SCIENCE</vt:lpstr>
      <vt:lpstr>Image Captioning using Deep Learning</vt:lpstr>
      <vt:lpstr>  1.Problem Statement 2.Project Overview 3.End Users 4.Our Solution and its value Proposition 5.Modelling Approach 6.Results and Evaluation                    7.Conclusion</vt:lpstr>
      <vt:lpstr>The problem statement involves developing a deep learning model capable of automatically generating descriptive captions for images.    </vt:lpstr>
      <vt:lpstr>     </vt:lpstr>
      <vt:lpstr>WHO ARE THE END USERS?   </vt:lpstr>
      <vt:lpstr>OUR SOLUTION AND ITS VALUE PROPOSITION</vt:lpstr>
      <vt:lpstr>THE WOW IN OUR SOLUTION</vt:lpstr>
      <vt:lpstr>PowerPoint Presentation</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HARIPRIYA R</dc:title>
  <dc:creator>KITE STUDENT</dc:creator>
  <cp:lastModifiedBy>HP</cp:lastModifiedBy>
  <cp:revision>21</cp:revision>
  <dcterms:created xsi:type="dcterms:W3CDTF">2024-04-03T03:59:50Z</dcterms:created>
  <dcterms:modified xsi:type="dcterms:W3CDTF">2024-04-10T05:53:46Z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