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6" r:id="rId10"/>
    <p:sldId id="307" r:id="rId11"/>
    <p:sldId id="308" r:id="rId12"/>
    <p:sldId id="309" r:id="rId13"/>
    <p:sldId id="310" r:id="rId14"/>
    <p:sldId id="311"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autoAdjust="0"/>
    <p:restoredTop sz="94619" autoAdjust="0"/>
  </p:normalViewPr>
  <p:slideViewPr>
    <p:cSldViewPr snapToGrid="0">
      <p:cViewPr varScale="1">
        <p:scale>
          <a:sx n="126" d="100"/>
          <a:sy n="126" d="100"/>
        </p:scale>
        <p:origin x="2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DB4FB-9D76-4128-8AF9-8C1A7A4895E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AF70E80-107F-4DD1-B7DA-736AEBBDF2B9}">
      <dgm:prSet custT="1"/>
      <dgm:spPr/>
      <dgm:t>
        <a:bodyPr/>
        <a:lstStyle/>
        <a:p>
          <a:pPr algn="just"/>
          <a:r>
            <a:rPr lang="en-US" sz="1800" dirty="0">
              <a:latin typeface="+mj-lt"/>
            </a:rPr>
            <a:t>In the past few months, telco has noticed that few of its customers have already been churned. So, it wants to objectively assess the situation, understand its customers better and to launch the retention programs accordingly. We are going to help telco to address this issue.</a:t>
          </a:r>
        </a:p>
      </dgm:t>
    </dgm:pt>
    <dgm:pt modelId="{DFA68E52-BC6D-434E-9D30-E3B8294DE64D}" type="parTrans" cxnId="{1CAEB880-C676-44A3-9DE3-3237891464B4}">
      <dgm:prSet/>
      <dgm:spPr/>
      <dgm:t>
        <a:bodyPr/>
        <a:lstStyle/>
        <a:p>
          <a:endParaRPr lang="en-US"/>
        </a:p>
      </dgm:t>
    </dgm:pt>
    <dgm:pt modelId="{63207EAE-307A-4EC1-AD33-70A8E6EE9A93}" type="sibTrans" cxnId="{1CAEB880-C676-44A3-9DE3-3237891464B4}">
      <dgm:prSet/>
      <dgm:spPr/>
      <dgm:t>
        <a:bodyPr/>
        <a:lstStyle/>
        <a:p>
          <a:endParaRPr lang="en-US"/>
        </a:p>
      </dgm:t>
    </dgm:pt>
    <dgm:pt modelId="{5DF53E98-C623-46CF-80B7-CE8C2D1043F9}">
      <dgm:prSet custT="1"/>
      <dgm:spPr/>
      <dgm:t>
        <a:bodyPr/>
        <a:lstStyle/>
        <a:p>
          <a:pPr algn="just"/>
          <a:r>
            <a:rPr lang="en-US" sz="1800" dirty="0">
              <a:latin typeface="+mj-lt"/>
            </a:rPr>
            <a:t>We plan to use holistic approach to assist Telco. We will help it in understanding its customer, predicting their churn behavior, and suggesting on retaining most profitable ones</a:t>
          </a:r>
          <a:r>
            <a:rPr lang="en-US" sz="1800" dirty="0"/>
            <a:t>.</a:t>
          </a:r>
        </a:p>
      </dgm:t>
    </dgm:pt>
    <dgm:pt modelId="{92543DA6-919D-403B-9400-E25DF1B71C48}" type="parTrans" cxnId="{81C761D4-E5C8-4FAD-B55A-993D02BF31A7}">
      <dgm:prSet/>
      <dgm:spPr/>
      <dgm:t>
        <a:bodyPr/>
        <a:lstStyle/>
        <a:p>
          <a:endParaRPr lang="en-US"/>
        </a:p>
      </dgm:t>
    </dgm:pt>
    <dgm:pt modelId="{849C0D72-AE5C-4600-9556-67366A66FF96}" type="sibTrans" cxnId="{81C761D4-E5C8-4FAD-B55A-993D02BF31A7}">
      <dgm:prSet/>
      <dgm:spPr/>
      <dgm:t>
        <a:bodyPr/>
        <a:lstStyle/>
        <a:p>
          <a:endParaRPr lang="en-US"/>
        </a:p>
      </dgm:t>
    </dgm:pt>
    <dgm:pt modelId="{438ACC29-975D-4FF9-9ADB-50E8CEFDA384}">
      <dgm:prSet custT="1"/>
      <dgm:spPr/>
      <dgm:t>
        <a:bodyPr/>
        <a:lstStyle/>
        <a:p>
          <a:r>
            <a:rPr lang="en-US" sz="1800" b="1" dirty="0">
              <a:latin typeface="+mj-lt"/>
            </a:rPr>
            <a:t>As a result of our analysis, Telco:</a:t>
          </a:r>
          <a:endParaRPr lang="en-US" sz="1800" dirty="0">
            <a:latin typeface="+mj-lt"/>
          </a:endParaRPr>
        </a:p>
      </dgm:t>
    </dgm:pt>
    <dgm:pt modelId="{CA056A03-F445-4FE8-A897-CC08807693A6}" type="parTrans" cxnId="{42BC103D-5D18-4C3A-BD4F-3720C71DADD2}">
      <dgm:prSet/>
      <dgm:spPr/>
      <dgm:t>
        <a:bodyPr/>
        <a:lstStyle/>
        <a:p>
          <a:endParaRPr lang="en-US"/>
        </a:p>
      </dgm:t>
    </dgm:pt>
    <dgm:pt modelId="{9A35DF20-2932-4574-8260-35777FA2D3B5}" type="sibTrans" cxnId="{42BC103D-5D18-4C3A-BD4F-3720C71DADD2}">
      <dgm:prSet/>
      <dgm:spPr/>
      <dgm:t>
        <a:bodyPr/>
        <a:lstStyle/>
        <a:p>
          <a:endParaRPr lang="en-US"/>
        </a:p>
      </dgm:t>
    </dgm:pt>
    <dgm:pt modelId="{C57D47F9-BFAB-480C-916E-A338A6A4B3FA}">
      <dgm:prSet custT="1"/>
      <dgm:spPr/>
      <dgm:t>
        <a:bodyPr/>
        <a:lstStyle/>
        <a:p>
          <a:pPr algn="ctr"/>
          <a:r>
            <a:rPr lang="en-US" sz="900" dirty="0">
              <a:latin typeface="+mj-lt"/>
            </a:rPr>
            <a:t>Will understand its customer demographics better. </a:t>
          </a:r>
        </a:p>
      </dgm:t>
    </dgm:pt>
    <dgm:pt modelId="{F5FE71F9-C8A0-4833-A70F-94D30D8DA5C3}" type="parTrans" cxnId="{23980A9F-7F64-48DE-BEC6-75511E64D45C}">
      <dgm:prSet/>
      <dgm:spPr/>
      <dgm:t>
        <a:bodyPr/>
        <a:lstStyle/>
        <a:p>
          <a:endParaRPr lang="en-US"/>
        </a:p>
      </dgm:t>
    </dgm:pt>
    <dgm:pt modelId="{EA548450-A079-455F-9D8D-897D0AF458DE}" type="sibTrans" cxnId="{23980A9F-7F64-48DE-BEC6-75511E64D45C}">
      <dgm:prSet/>
      <dgm:spPr/>
      <dgm:t>
        <a:bodyPr/>
        <a:lstStyle/>
        <a:p>
          <a:endParaRPr lang="en-US"/>
        </a:p>
      </dgm:t>
    </dgm:pt>
    <dgm:pt modelId="{06B09922-CAFE-4E64-B315-42CF29A2513C}">
      <dgm:prSet custT="1"/>
      <dgm:spPr/>
      <dgm:t>
        <a:bodyPr/>
        <a:lstStyle/>
        <a:p>
          <a:r>
            <a:rPr lang="en-US" sz="900" dirty="0">
              <a:latin typeface="+mj-lt"/>
            </a:rPr>
            <a:t>Will know its customer’s preferences</a:t>
          </a:r>
          <a:r>
            <a:rPr lang="en-US" sz="800" dirty="0"/>
            <a:t>.</a:t>
          </a:r>
        </a:p>
      </dgm:t>
    </dgm:pt>
    <dgm:pt modelId="{91103D6D-2551-4CD7-96DA-B367BBBBC2FE}" type="parTrans" cxnId="{725FF2A7-B9C8-4E11-AEDF-4A599AE9F00F}">
      <dgm:prSet/>
      <dgm:spPr/>
      <dgm:t>
        <a:bodyPr/>
        <a:lstStyle/>
        <a:p>
          <a:endParaRPr lang="en-US"/>
        </a:p>
      </dgm:t>
    </dgm:pt>
    <dgm:pt modelId="{22D4A74A-C1F3-4176-BB8A-7A0D63CD2D94}" type="sibTrans" cxnId="{725FF2A7-B9C8-4E11-AEDF-4A599AE9F00F}">
      <dgm:prSet/>
      <dgm:spPr/>
      <dgm:t>
        <a:bodyPr/>
        <a:lstStyle/>
        <a:p>
          <a:endParaRPr lang="en-US"/>
        </a:p>
      </dgm:t>
    </dgm:pt>
    <dgm:pt modelId="{4242A6F9-D0F7-45A2-9C44-6CBA76DFB604}">
      <dgm:prSet custT="1"/>
      <dgm:spPr/>
      <dgm:t>
        <a:bodyPr/>
        <a:lstStyle/>
        <a:p>
          <a:r>
            <a:rPr lang="en-US" sz="900" dirty="0">
              <a:latin typeface="+mj-lt"/>
            </a:rPr>
            <a:t>Will identify which clients are the most profitable ones and how they churn.</a:t>
          </a:r>
        </a:p>
      </dgm:t>
    </dgm:pt>
    <dgm:pt modelId="{98757019-E27D-4A90-B35B-1FD6073720B0}" type="parTrans" cxnId="{37759E46-B815-4DDC-95D1-1AB4BB8E92EE}">
      <dgm:prSet/>
      <dgm:spPr/>
      <dgm:t>
        <a:bodyPr/>
        <a:lstStyle/>
        <a:p>
          <a:endParaRPr lang="en-US"/>
        </a:p>
      </dgm:t>
    </dgm:pt>
    <dgm:pt modelId="{7827C055-14DA-4041-8DB3-914752831144}" type="sibTrans" cxnId="{37759E46-B815-4DDC-95D1-1AB4BB8E92EE}">
      <dgm:prSet/>
      <dgm:spPr/>
      <dgm:t>
        <a:bodyPr/>
        <a:lstStyle/>
        <a:p>
          <a:endParaRPr lang="en-US"/>
        </a:p>
      </dgm:t>
    </dgm:pt>
    <dgm:pt modelId="{357745FB-3E79-4062-AB32-642ED1EBA1CA}">
      <dgm:prSet custT="1"/>
      <dgm:spPr/>
      <dgm:t>
        <a:bodyPr/>
        <a:lstStyle/>
        <a:p>
          <a:r>
            <a:rPr lang="en-US" sz="900" dirty="0">
              <a:latin typeface="+mj-lt"/>
            </a:rPr>
            <a:t>Can predict customers’ future behavior using a prediction model and can try retaining them.</a:t>
          </a:r>
        </a:p>
      </dgm:t>
    </dgm:pt>
    <dgm:pt modelId="{70C395CA-CAF0-4452-98CC-741247B1EB37}" type="parTrans" cxnId="{A03434A7-7EFD-4B32-84D1-775DDAB116C8}">
      <dgm:prSet/>
      <dgm:spPr/>
      <dgm:t>
        <a:bodyPr/>
        <a:lstStyle/>
        <a:p>
          <a:endParaRPr lang="en-US"/>
        </a:p>
      </dgm:t>
    </dgm:pt>
    <dgm:pt modelId="{6FD047C5-08A3-4616-A634-685DC818F127}" type="sibTrans" cxnId="{A03434A7-7EFD-4B32-84D1-775DDAB116C8}">
      <dgm:prSet/>
      <dgm:spPr/>
      <dgm:t>
        <a:bodyPr/>
        <a:lstStyle/>
        <a:p>
          <a:endParaRPr lang="en-US"/>
        </a:p>
      </dgm:t>
    </dgm:pt>
    <dgm:pt modelId="{15E8A89F-7F83-413C-AA7D-9CB9776D4DC2}">
      <dgm:prSet custT="1"/>
      <dgm:spPr/>
      <dgm:t>
        <a:bodyPr/>
        <a:lstStyle/>
        <a:p>
          <a:r>
            <a:rPr lang="en-US" sz="900" dirty="0">
              <a:latin typeface="+mj-lt"/>
            </a:rPr>
            <a:t>Can use product popularity data to promote the most popular products</a:t>
          </a:r>
          <a:r>
            <a:rPr lang="en-US" sz="800" dirty="0"/>
            <a:t>.</a:t>
          </a:r>
        </a:p>
      </dgm:t>
    </dgm:pt>
    <dgm:pt modelId="{EE0F6A8E-0E5B-4EF5-AD76-897BEFFCD913}" type="parTrans" cxnId="{276DC137-4694-4E39-983B-C2AE2233DBE0}">
      <dgm:prSet/>
      <dgm:spPr/>
      <dgm:t>
        <a:bodyPr/>
        <a:lstStyle/>
        <a:p>
          <a:endParaRPr lang="en-US"/>
        </a:p>
      </dgm:t>
    </dgm:pt>
    <dgm:pt modelId="{66D02AC6-D417-47D5-9E64-E7B65489BDCB}" type="sibTrans" cxnId="{276DC137-4694-4E39-983B-C2AE2233DBE0}">
      <dgm:prSet/>
      <dgm:spPr/>
      <dgm:t>
        <a:bodyPr/>
        <a:lstStyle/>
        <a:p>
          <a:endParaRPr lang="en-US"/>
        </a:p>
      </dgm:t>
    </dgm:pt>
    <dgm:pt modelId="{ABAE4681-5072-48C5-AB93-4E125D61C7DA}">
      <dgm:prSet custT="1"/>
      <dgm:spPr/>
      <dgm:t>
        <a:bodyPr/>
        <a:lstStyle/>
        <a:p>
          <a:r>
            <a:rPr lang="en-US" sz="900" dirty="0">
              <a:latin typeface="+mj-lt"/>
            </a:rPr>
            <a:t>Can work on retention programs focused on specific customers based on suggestions provided</a:t>
          </a:r>
          <a:r>
            <a:rPr lang="en-US" sz="800" dirty="0"/>
            <a:t>.</a:t>
          </a:r>
        </a:p>
      </dgm:t>
    </dgm:pt>
    <dgm:pt modelId="{B9794D81-4168-4046-9916-932D758B3224}" type="parTrans" cxnId="{D75AC3E0-BAE9-43ED-8E80-854352A6895B}">
      <dgm:prSet/>
      <dgm:spPr/>
      <dgm:t>
        <a:bodyPr/>
        <a:lstStyle/>
        <a:p>
          <a:endParaRPr lang="en-US"/>
        </a:p>
      </dgm:t>
    </dgm:pt>
    <dgm:pt modelId="{D4775E62-39BA-4762-9055-9381F700545F}" type="sibTrans" cxnId="{D75AC3E0-BAE9-43ED-8E80-854352A6895B}">
      <dgm:prSet/>
      <dgm:spPr/>
      <dgm:t>
        <a:bodyPr/>
        <a:lstStyle/>
        <a:p>
          <a:endParaRPr lang="en-US"/>
        </a:p>
      </dgm:t>
    </dgm:pt>
    <dgm:pt modelId="{B224307F-7BD3-4B91-B37E-C3DB513E0DB4}" type="pres">
      <dgm:prSet presAssocID="{E0EDB4FB-9D76-4128-8AF9-8C1A7A4895EA}" presName="Name0" presStyleCnt="0">
        <dgm:presLayoutVars>
          <dgm:dir/>
          <dgm:animLvl val="lvl"/>
          <dgm:resizeHandles val="exact"/>
        </dgm:presLayoutVars>
      </dgm:prSet>
      <dgm:spPr/>
    </dgm:pt>
    <dgm:pt modelId="{076F5CAA-04DA-49B2-8811-4BBFE0D72949}" type="pres">
      <dgm:prSet presAssocID="{438ACC29-975D-4FF9-9ADB-50E8CEFDA384}" presName="boxAndChildren" presStyleCnt="0"/>
      <dgm:spPr/>
    </dgm:pt>
    <dgm:pt modelId="{01A89D11-C671-4497-9B33-73E09624F63D}" type="pres">
      <dgm:prSet presAssocID="{438ACC29-975D-4FF9-9ADB-50E8CEFDA384}" presName="parentTextBox" presStyleLbl="node1" presStyleIdx="0" presStyleCnt="3"/>
      <dgm:spPr/>
    </dgm:pt>
    <dgm:pt modelId="{77488B49-9102-4901-9695-461E7D9C834E}" type="pres">
      <dgm:prSet presAssocID="{438ACC29-975D-4FF9-9ADB-50E8CEFDA384}" presName="entireBox" presStyleLbl="node1" presStyleIdx="0" presStyleCnt="3"/>
      <dgm:spPr/>
    </dgm:pt>
    <dgm:pt modelId="{CEFE88DD-AF06-4920-87E0-DCA4952A2D7F}" type="pres">
      <dgm:prSet presAssocID="{438ACC29-975D-4FF9-9ADB-50E8CEFDA384}" presName="descendantBox" presStyleCnt="0"/>
      <dgm:spPr/>
    </dgm:pt>
    <dgm:pt modelId="{30417D21-507B-4935-85EF-79BF324267C5}" type="pres">
      <dgm:prSet presAssocID="{C57D47F9-BFAB-480C-916E-A338A6A4B3FA}" presName="childTextBox" presStyleLbl="fgAccFollowNode1" presStyleIdx="0" presStyleCnt="6">
        <dgm:presLayoutVars>
          <dgm:bulletEnabled val="1"/>
        </dgm:presLayoutVars>
      </dgm:prSet>
      <dgm:spPr/>
    </dgm:pt>
    <dgm:pt modelId="{AA3DA078-9896-45D1-BAD4-78068EDF05AA}" type="pres">
      <dgm:prSet presAssocID="{06B09922-CAFE-4E64-B315-42CF29A2513C}" presName="childTextBox" presStyleLbl="fgAccFollowNode1" presStyleIdx="1" presStyleCnt="6">
        <dgm:presLayoutVars>
          <dgm:bulletEnabled val="1"/>
        </dgm:presLayoutVars>
      </dgm:prSet>
      <dgm:spPr/>
    </dgm:pt>
    <dgm:pt modelId="{3876250E-BF6A-43D0-B0F9-6874F0A7BB3F}" type="pres">
      <dgm:prSet presAssocID="{4242A6F9-D0F7-45A2-9C44-6CBA76DFB604}" presName="childTextBox" presStyleLbl="fgAccFollowNode1" presStyleIdx="2" presStyleCnt="6">
        <dgm:presLayoutVars>
          <dgm:bulletEnabled val="1"/>
        </dgm:presLayoutVars>
      </dgm:prSet>
      <dgm:spPr/>
    </dgm:pt>
    <dgm:pt modelId="{1EB3B685-1E52-4EBA-BDA0-F2268BD959AC}" type="pres">
      <dgm:prSet presAssocID="{357745FB-3E79-4062-AB32-642ED1EBA1CA}" presName="childTextBox" presStyleLbl="fgAccFollowNode1" presStyleIdx="3" presStyleCnt="6">
        <dgm:presLayoutVars>
          <dgm:bulletEnabled val="1"/>
        </dgm:presLayoutVars>
      </dgm:prSet>
      <dgm:spPr/>
    </dgm:pt>
    <dgm:pt modelId="{00A6A720-54AE-43A9-84B3-FC7F6D42F972}" type="pres">
      <dgm:prSet presAssocID="{15E8A89F-7F83-413C-AA7D-9CB9776D4DC2}" presName="childTextBox" presStyleLbl="fgAccFollowNode1" presStyleIdx="4" presStyleCnt="6">
        <dgm:presLayoutVars>
          <dgm:bulletEnabled val="1"/>
        </dgm:presLayoutVars>
      </dgm:prSet>
      <dgm:spPr/>
    </dgm:pt>
    <dgm:pt modelId="{5CEBC10F-E46E-4874-8962-F3E772C4CB6A}" type="pres">
      <dgm:prSet presAssocID="{ABAE4681-5072-48C5-AB93-4E125D61C7DA}" presName="childTextBox" presStyleLbl="fgAccFollowNode1" presStyleIdx="5" presStyleCnt="6">
        <dgm:presLayoutVars>
          <dgm:bulletEnabled val="1"/>
        </dgm:presLayoutVars>
      </dgm:prSet>
      <dgm:spPr/>
    </dgm:pt>
    <dgm:pt modelId="{D7D39C80-3F1A-416F-89E9-32B72622944C}" type="pres">
      <dgm:prSet presAssocID="{849C0D72-AE5C-4600-9556-67366A66FF96}" presName="sp" presStyleCnt="0"/>
      <dgm:spPr/>
    </dgm:pt>
    <dgm:pt modelId="{CFEE94EB-5D07-43A3-A428-FC09730A3750}" type="pres">
      <dgm:prSet presAssocID="{5DF53E98-C623-46CF-80B7-CE8C2D1043F9}" presName="arrowAndChildren" presStyleCnt="0"/>
      <dgm:spPr/>
    </dgm:pt>
    <dgm:pt modelId="{BBEE59E9-3B74-4DAC-BF53-FF3FDCF3E81B}" type="pres">
      <dgm:prSet presAssocID="{5DF53E98-C623-46CF-80B7-CE8C2D1043F9}" presName="parentTextArrow" presStyleLbl="node1" presStyleIdx="1" presStyleCnt="3"/>
      <dgm:spPr/>
    </dgm:pt>
    <dgm:pt modelId="{BC904E7C-39DC-4237-9D65-59CB7449375F}" type="pres">
      <dgm:prSet presAssocID="{63207EAE-307A-4EC1-AD33-70A8E6EE9A93}" presName="sp" presStyleCnt="0"/>
      <dgm:spPr/>
    </dgm:pt>
    <dgm:pt modelId="{1247A5F1-CB66-444A-A5C5-D804FA605532}" type="pres">
      <dgm:prSet presAssocID="{9AF70E80-107F-4DD1-B7DA-736AEBBDF2B9}" presName="arrowAndChildren" presStyleCnt="0"/>
      <dgm:spPr/>
    </dgm:pt>
    <dgm:pt modelId="{F61C8F32-DCFE-441D-9CBC-0B43887268D3}" type="pres">
      <dgm:prSet presAssocID="{9AF70E80-107F-4DD1-B7DA-736AEBBDF2B9}" presName="parentTextArrow" presStyleLbl="node1" presStyleIdx="2" presStyleCnt="3"/>
      <dgm:spPr/>
    </dgm:pt>
  </dgm:ptLst>
  <dgm:cxnLst>
    <dgm:cxn modelId="{AE879C25-3B6D-41F6-BFCE-C55F52C7243C}" type="presOf" srcId="{438ACC29-975D-4FF9-9ADB-50E8CEFDA384}" destId="{77488B49-9102-4901-9695-461E7D9C834E}" srcOrd="1" destOrd="0" presId="urn:microsoft.com/office/officeart/2005/8/layout/process4"/>
    <dgm:cxn modelId="{3078282A-6E4C-4964-B186-5D25B17E1D78}" type="presOf" srcId="{5DF53E98-C623-46CF-80B7-CE8C2D1043F9}" destId="{BBEE59E9-3B74-4DAC-BF53-FF3FDCF3E81B}" srcOrd="0" destOrd="0" presId="urn:microsoft.com/office/officeart/2005/8/layout/process4"/>
    <dgm:cxn modelId="{276DC137-4694-4E39-983B-C2AE2233DBE0}" srcId="{438ACC29-975D-4FF9-9ADB-50E8CEFDA384}" destId="{15E8A89F-7F83-413C-AA7D-9CB9776D4DC2}" srcOrd="4" destOrd="0" parTransId="{EE0F6A8E-0E5B-4EF5-AD76-897BEFFCD913}" sibTransId="{66D02AC6-D417-47D5-9E64-E7B65489BDCB}"/>
    <dgm:cxn modelId="{42BC103D-5D18-4C3A-BD4F-3720C71DADD2}" srcId="{E0EDB4FB-9D76-4128-8AF9-8C1A7A4895EA}" destId="{438ACC29-975D-4FF9-9ADB-50E8CEFDA384}" srcOrd="2" destOrd="0" parTransId="{CA056A03-F445-4FE8-A897-CC08807693A6}" sibTransId="{9A35DF20-2932-4574-8260-35777FA2D3B5}"/>
    <dgm:cxn modelId="{37759E46-B815-4DDC-95D1-1AB4BB8E92EE}" srcId="{438ACC29-975D-4FF9-9ADB-50E8CEFDA384}" destId="{4242A6F9-D0F7-45A2-9C44-6CBA76DFB604}" srcOrd="2" destOrd="0" parTransId="{98757019-E27D-4A90-B35B-1FD6073720B0}" sibTransId="{7827C055-14DA-4041-8DB3-914752831144}"/>
    <dgm:cxn modelId="{9412D35E-CFA8-4210-A216-FD398C768C7D}" type="presOf" srcId="{9AF70E80-107F-4DD1-B7DA-736AEBBDF2B9}" destId="{F61C8F32-DCFE-441D-9CBC-0B43887268D3}" srcOrd="0" destOrd="0" presId="urn:microsoft.com/office/officeart/2005/8/layout/process4"/>
    <dgm:cxn modelId="{2ADEA063-9008-45C3-A482-999EABE8B91A}" type="presOf" srcId="{438ACC29-975D-4FF9-9ADB-50E8CEFDA384}" destId="{01A89D11-C671-4497-9B33-73E09624F63D}" srcOrd="0" destOrd="0" presId="urn:microsoft.com/office/officeart/2005/8/layout/process4"/>
    <dgm:cxn modelId="{1CAEB880-C676-44A3-9DE3-3237891464B4}" srcId="{E0EDB4FB-9D76-4128-8AF9-8C1A7A4895EA}" destId="{9AF70E80-107F-4DD1-B7DA-736AEBBDF2B9}" srcOrd="0" destOrd="0" parTransId="{DFA68E52-BC6D-434E-9D30-E3B8294DE64D}" sibTransId="{63207EAE-307A-4EC1-AD33-70A8E6EE9A93}"/>
    <dgm:cxn modelId="{E0E9B081-AA79-469C-84E6-53C332CDB7FC}" type="presOf" srcId="{E0EDB4FB-9D76-4128-8AF9-8C1A7A4895EA}" destId="{B224307F-7BD3-4B91-B37E-C3DB513E0DB4}" srcOrd="0" destOrd="0" presId="urn:microsoft.com/office/officeart/2005/8/layout/process4"/>
    <dgm:cxn modelId="{23980A9F-7F64-48DE-BEC6-75511E64D45C}" srcId="{438ACC29-975D-4FF9-9ADB-50E8CEFDA384}" destId="{C57D47F9-BFAB-480C-916E-A338A6A4B3FA}" srcOrd="0" destOrd="0" parTransId="{F5FE71F9-C8A0-4833-A70F-94D30D8DA5C3}" sibTransId="{EA548450-A079-455F-9D8D-897D0AF458DE}"/>
    <dgm:cxn modelId="{7E79AAA2-C96D-4977-8299-CFAC3B839FA9}" type="presOf" srcId="{15E8A89F-7F83-413C-AA7D-9CB9776D4DC2}" destId="{00A6A720-54AE-43A9-84B3-FC7F6D42F972}" srcOrd="0" destOrd="0" presId="urn:microsoft.com/office/officeart/2005/8/layout/process4"/>
    <dgm:cxn modelId="{C1D183A4-AAF2-40E9-99AD-42235AA737A4}" type="presOf" srcId="{ABAE4681-5072-48C5-AB93-4E125D61C7DA}" destId="{5CEBC10F-E46E-4874-8962-F3E772C4CB6A}" srcOrd="0" destOrd="0" presId="urn:microsoft.com/office/officeart/2005/8/layout/process4"/>
    <dgm:cxn modelId="{A03434A7-7EFD-4B32-84D1-775DDAB116C8}" srcId="{438ACC29-975D-4FF9-9ADB-50E8CEFDA384}" destId="{357745FB-3E79-4062-AB32-642ED1EBA1CA}" srcOrd="3" destOrd="0" parTransId="{70C395CA-CAF0-4452-98CC-741247B1EB37}" sibTransId="{6FD047C5-08A3-4616-A634-685DC818F127}"/>
    <dgm:cxn modelId="{725FF2A7-B9C8-4E11-AEDF-4A599AE9F00F}" srcId="{438ACC29-975D-4FF9-9ADB-50E8CEFDA384}" destId="{06B09922-CAFE-4E64-B315-42CF29A2513C}" srcOrd="1" destOrd="0" parTransId="{91103D6D-2551-4CD7-96DA-B367BBBBC2FE}" sibTransId="{22D4A74A-C1F3-4176-BB8A-7A0D63CD2D94}"/>
    <dgm:cxn modelId="{DFEC47BD-37A9-4C8F-A6A1-131CC4771B08}" type="presOf" srcId="{06B09922-CAFE-4E64-B315-42CF29A2513C}" destId="{AA3DA078-9896-45D1-BAD4-78068EDF05AA}" srcOrd="0" destOrd="0" presId="urn:microsoft.com/office/officeart/2005/8/layout/process4"/>
    <dgm:cxn modelId="{81C761D4-E5C8-4FAD-B55A-993D02BF31A7}" srcId="{E0EDB4FB-9D76-4128-8AF9-8C1A7A4895EA}" destId="{5DF53E98-C623-46CF-80B7-CE8C2D1043F9}" srcOrd="1" destOrd="0" parTransId="{92543DA6-919D-403B-9400-E25DF1B71C48}" sibTransId="{849C0D72-AE5C-4600-9556-67366A66FF96}"/>
    <dgm:cxn modelId="{107558DC-395B-4969-9413-51B43CEA46F0}" type="presOf" srcId="{C57D47F9-BFAB-480C-916E-A338A6A4B3FA}" destId="{30417D21-507B-4935-85EF-79BF324267C5}" srcOrd="0" destOrd="0" presId="urn:microsoft.com/office/officeart/2005/8/layout/process4"/>
    <dgm:cxn modelId="{D75AC3E0-BAE9-43ED-8E80-854352A6895B}" srcId="{438ACC29-975D-4FF9-9ADB-50E8CEFDA384}" destId="{ABAE4681-5072-48C5-AB93-4E125D61C7DA}" srcOrd="5" destOrd="0" parTransId="{B9794D81-4168-4046-9916-932D758B3224}" sibTransId="{D4775E62-39BA-4762-9055-9381F700545F}"/>
    <dgm:cxn modelId="{34E4C1F9-2194-43A0-B5D5-27CA945E7CF0}" type="presOf" srcId="{357745FB-3E79-4062-AB32-642ED1EBA1CA}" destId="{1EB3B685-1E52-4EBA-BDA0-F2268BD959AC}" srcOrd="0" destOrd="0" presId="urn:microsoft.com/office/officeart/2005/8/layout/process4"/>
    <dgm:cxn modelId="{BCD53CFB-715D-4E75-B371-8D799362336C}" type="presOf" srcId="{4242A6F9-D0F7-45A2-9C44-6CBA76DFB604}" destId="{3876250E-BF6A-43D0-B0F9-6874F0A7BB3F}" srcOrd="0" destOrd="0" presId="urn:microsoft.com/office/officeart/2005/8/layout/process4"/>
    <dgm:cxn modelId="{74DC1AF3-3438-41BD-8AD4-AD497EB22E00}" type="presParOf" srcId="{B224307F-7BD3-4B91-B37E-C3DB513E0DB4}" destId="{076F5CAA-04DA-49B2-8811-4BBFE0D72949}" srcOrd="0" destOrd="0" presId="urn:microsoft.com/office/officeart/2005/8/layout/process4"/>
    <dgm:cxn modelId="{81E5D0D1-2A8E-488B-AB24-D0581E6DE556}" type="presParOf" srcId="{076F5CAA-04DA-49B2-8811-4BBFE0D72949}" destId="{01A89D11-C671-4497-9B33-73E09624F63D}" srcOrd="0" destOrd="0" presId="urn:microsoft.com/office/officeart/2005/8/layout/process4"/>
    <dgm:cxn modelId="{92A4028E-0B40-413C-80C6-B4AF0D28EDEB}" type="presParOf" srcId="{076F5CAA-04DA-49B2-8811-4BBFE0D72949}" destId="{77488B49-9102-4901-9695-461E7D9C834E}" srcOrd="1" destOrd="0" presId="urn:microsoft.com/office/officeart/2005/8/layout/process4"/>
    <dgm:cxn modelId="{4F93C680-E2DD-4BA8-9DF3-597B49EEF603}" type="presParOf" srcId="{076F5CAA-04DA-49B2-8811-4BBFE0D72949}" destId="{CEFE88DD-AF06-4920-87E0-DCA4952A2D7F}" srcOrd="2" destOrd="0" presId="urn:microsoft.com/office/officeart/2005/8/layout/process4"/>
    <dgm:cxn modelId="{6ED48588-0FFC-4A66-ADBB-DF47865DC53A}" type="presParOf" srcId="{CEFE88DD-AF06-4920-87E0-DCA4952A2D7F}" destId="{30417D21-507B-4935-85EF-79BF324267C5}" srcOrd="0" destOrd="0" presId="urn:microsoft.com/office/officeart/2005/8/layout/process4"/>
    <dgm:cxn modelId="{939ED70A-E72C-4649-8A4B-4057F5FEDC98}" type="presParOf" srcId="{CEFE88DD-AF06-4920-87E0-DCA4952A2D7F}" destId="{AA3DA078-9896-45D1-BAD4-78068EDF05AA}" srcOrd="1" destOrd="0" presId="urn:microsoft.com/office/officeart/2005/8/layout/process4"/>
    <dgm:cxn modelId="{420BAAB7-82B7-4F44-836D-1057CAD7A23D}" type="presParOf" srcId="{CEFE88DD-AF06-4920-87E0-DCA4952A2D7F}" destId="{3876250E-BF6A-43D0-B0F9-6874F0A7BB3F}" srcOrd="2" destOrd="0" presId="urn:microsoft.com/office/officeart/2005/8/layout/process4"/>
    <dgm:cxn modelId="{B677ED1B-42D7-4FC8-B13C-89A77498198D}" type="presParOf" srcId="{CEFE88DD-AF06-4920-87E0-DCA4952A2D7F}" destId="{1EB3B685-1E52-4EBA-BDA0-F2268BD959AC}" srcOrd="3" destOrd="0" presId="urn:microsoft.com/office/officeart/2005/8/layout/process4"/>
    <dgm:cxn modelId="{9EE19F2C-9ADA-45AA-920E-C3283C5FA24A}" type="presParOf" srcId="{CEFE88DD-AF06-4920-87E0-DCA4952A2D7F}" destId="{00A6A720-54AE-43A9-84B3-FC7F6D42F972}" srcOrd="4" destOrd="0" presId="urn:microsoft.com/office/officeart/2005/8/layout/process4"/>
    <dgm:cxn modelId="{61EF6139-2E70-483A-B0C1-F1D8DD7638BD}" type="presParOf" srcId="{CEFE88DD-AF06-4920-87E0-DCA4952A2D7F}" destId="{5CEBC10F-E46E-4874-8962-F3E772C4CB6A}" srcOrd="5" destOrd="0" presId="urn:microsoft.com/office/officeart/2005/8/layout/process4"/>
    <dgm:cxn modelId="{A4F8DEA0-82B5-4694-A2BE-94B5D88A76D9}" type="presParOf" srcId="{B224307F-7BD3-4B91-B37E-C3DB513E0DB4}" destId="{D7D39C80-3F1A-416F-89E9-32B72622944C}" srcOrd="1" destOrd="0" presId="urn:microsoft.com/office/officeart/2005/8/layout/process4"/>
    <dgm:cxn modelId="{558951C9-217A-4341-A21B-BC371CFA6193}" type="presParOf" srcId="{B224307F-7BD3-4B91-B37E-C3DB513E0DB4}" destId="{CFEE94EB-5D07-43A3-A428-FC09730A3750}" srcOrd="2" destOrd="0" presId="urn:microsoft.com/office/officeart/2005/8/layout/process4"/>
    <dgm:cxn modelId="{18D187C3-50F0-4482-AB5A-06A4F5D1CB45}" type="presParOf" srcId="{CFEE94EB-5D07-43A3-A428-FC09730A3750}" destId="{BBEE59E9-3B74-4DAC-BF53-FF3FDCF3E81B}" srcOrd="0" destOrd="0" presId="urn:microsoft.com/office/officeart/2005/8/layout/process4"/>
    <dgm:cxn modelId="{B6F844AF-8F61-40DB-A7CF-062A0248B520}" type="presParOf" srcId="{B224307F-7BD3-4B91-B37E-C3DB513E0DB4}" destId="{BC904E7C-39DC-4237-9D65-59CB7449375F}" srcOrd="3" destOrd="0" presId="urn:microsoft.com/office/officeart/2005/8/layout/process4"/>
    <dgm:cxn modelId="{35D70B0F-0DE8-4691-B6C3-5FF3E2B37F87}" type="presParOf" srcId="{B224307F-7BD3-4B91-B37E-C3DB513E0DB4}" destId="{1247A5F1-CB66-444A-A5C5-D804FA605532}" srcOrd="4" destOrd="0" presId="urn:microsoft.com/office/officeart/2005/8/layout/process4"/>
    <dgm:cxn modelId="{2E71D911-C571-40E6-AAC5-0260B0F0D40D}" type="presParOf" srcId="{1247A5F1-CB66-444A-A5C5-D804FA605532}" destId="{F61C8F32-DCFE-441D-9CBC-0B43887268D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88B49-9102-4901-9695-461E7D9C834E}">
      <dsp:nvSpPr>
        <dsp:cNvPr id="0" name=""/>
        <dsp:cNvSpPr/>
      </dsp:nvSpPr>
      <dsp:spPr>
        <a:xfrm>
          <a:off x="0" y="3080682"/>
          <a:ext cx="10058399" cy="101114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As a result of our analysis, Telco:</a:t>
          </a:r>
          <a:endParaRPr lang="en-US" sz="1800" kern="1200" dirty="0">
            <a:latin typeface="+mj-lt"/>
          </a:endParaRPr>
        </a:p>
      </dsp:txBody>
      <dsp:txXfrm>
        <a:off x="0" y="3080682"/>
        <a:ext cx="10058399" cy="546020"/>
      </dsp:txXfrm>
    </dsp:sp>
    <dsp:sp modelId="{30417D21-507B-4935-85EF-79BF324267C5}">
      <dsp:nvSpPr>
        <dsp:cNvPr id="0" name=""/>
        <dsp:cNvSpPr/>
      </dsp:nvSpPr>
      <dsp:spPr>
        <a:xfrm>
          <a:off x="4911" y="3606480"/>
          <a:ext cx="1674762" cy="46512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understand its customer demographics better. </a:t>
          </a:r>
        </a:p>
      </dsp:txBody>
      <dsp:txXfrm>
        <a:off x="4911" y="3606480"/>
        <a:ext cx="1674762" cy="465128"/>
      </dsp:txXfrm>
    </dsp:sp>
    <dsp:sp modelId="{AA3DA078-9896-45D1-BAD4-78068EDF05AA}">
      <dsp:nvSpPr>
        <dsp:cNvPr id="0" name=""/>
        <dsp:cNvSpPr/>
      </dsp:nvSpPr>
      <dsp:spPr>
        <a:xfrm>
          <a:off x="1679674" y="3606480"/>
          <a:ext cx="1674762" cy="465128"/>
        </a:xfrm>
        <a:prstGeom prst="rect">
          <a:avLst/>
        </a:prstGeom>
        <a:solidFill>
          <a:schemeClr val="accent2">
            <a:tint val="40000"/>
            <a:alpha val="90000"/>
            <a:hueOff val="52573"/>
            <a:satOff val="-8729"/>
            <a:lumOff val="-513"/>
            <a:alphaOff val="0"/>
          </a:schemeClr>
        </a:solidFill>
        <a:ln w="15875" cap="flat" cmpd="sng" algn="ctr">
          <a:solidFill>
            <a:schemeClr val="accent2">
              <a:tint val="40000"/>
              <a:alpha val="90000"/>
              <a:hueOff val="52573"/>
              <a:satOff val="-8729"/>
              <a:lumOff val="-5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know its customer’s preferences</a:t>
          </a:r>
          <a:r>
            <a:rPr lang="en-US" sz="800" kern="1200" dirty="0"/>
            <a:t>.</a:t>
          </a:r>
        </a:p>
      </dsp:txBody>
      <dsp:txXfrm>
        <a:off x="1679674" y="3606480"/>
        <a:ext cx="1674762" cy="465128"/>
      </dsp:txXfrm>
    </dsp:sp>
    <dsp:sp modelId="{3876250E-BF6A-43D0-B0F9-6874F0A7BB3F}">
      <dsp:nvSpPr>
        <dsp:cNvPr id="0" name=""/>
        <dsp:cNvSpPr/>
      </dsp:nvSpPr>
      <dsp:spPr>
        <a:xfrm>
          <a:off x="3354437" y="3606480"/>
          <a:ext cx="1674762" cy="465128"/>
        </a:xfrm>
        <a:prstGeom prst="rect">
          <a:avLst/>
        </a:prstGeom>
        <a:solidFill>
          <a:schemeClr val="accent2">
            <a:tint val="40000"/>
            <a:alpha val="90000"/>
            <a:hueOff val="105147"/>
            <a:satOff val="-17459"/>
            <a:lumOff val="-1026"/>
            <a:alphaOff val="0"/>
          </a:schemeClr>
        </a:solidFill>
        <a:ln w="15875" cap="flat" cmpd="sng" algn="ctr">
          <a:solidFill>
            <a:schemeClr val="accent2">
              <a:tint val="40000"/>
              <a:alpha val="90000"/>
              <a:hueOff val="105147"/>
              <a:satOff val="-17459"/>
              <a:lumOff val="-10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Will identify which clients are the most profitable ones and how they churn.</a:t>
          </a:r>
        </a:p>
      </dsp:txBody>
      <dsp:txXfrm>
        <a:off x="3354437" y="3606480"/>
        <a:ext cx="1674762" cy="465128"/>
      </dsp:txXfrm>
    </dsp:sp>
    <dsp:sp modelId="{1EB3B685-1E52-4EBA-BDA0-F2268BD959AC}">
      <dsp:nvSpPr>
        <dsp:cNvPr id="0" name=""/>
        <dsp:cNvSpPr/>
      </dsp:nvSpPr>
      <dsp:spPr>
        <a:xfrm>
          <a:off x="5029199" y="3606480"/>
          <a:ext cx="1674762" cy="465128"/>
        </a:xfrm>
        <a:prstGeom prst="rect">
          <a:avLst/>
        </a:prstGeom>
        <a:solidFill>
          <a:schemeClr val="accent2">
            <a:tint val="40000"/>
            <a:alpha val="90000"/>
            <a:hueOff val="157720"/>
            <a:satOff val="-26188"/>
            <a:lumOff val="-1540"/>
            <a:alphaOff val="0"/>
          </a:schemeClr>
        </a:solidFill>
        <a:ln w="15875" cap="flat" cmpd="sng" algn="ctr">
          <a:solidFill>
            <a:schemeClr val="accent2">
              <a:tint val="40000"/>
              <a:alpha val="90000"/>
              <a:hueOff val="157720"/>
              <a:satOff val="-26188"/>
              <a:lumOff val="-15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predict customers’ future behavior using a prediction model and can try retaining them.</a:t>
          </a:r>
        </a:p>
      </dsp:txBody>
      <dsp:txXfrm>
        <a:off x="5029199" y="3606480"/>
        <a:ext cx="1674762" cy="465128"/>
      </dsp:txXfrm>
    </dsp:sp>
    <dsp:sp modelId="{00A6A720-54AE-43A9-84B3-FC7F6D42F972}">
      <dsp:nvSpPr>
        <dsp:cNvPr id="0" name=""/>
        <dsp:cNvSpPr/>
      </dsp:nvSpPr>
      <dsp:spPr>
        <a:xfrm>
          <a:off x="6703962" y="3606480"/>
          <a:ext cx="1674762" cy="465128"/>
        </a:xfrm>
        <a:prstGeom prst="rect">
          <a:avLst/>
        </a:prstGeom>
        <a:solidFill>
          <a:schemeClr val="accent2">
            <a:tint val="40000"/>
            <a:alpha val="90000"/>
            <a:hueOff val="210294"/>
            <a:satOff val="-34918"/>
            <a:lumOff val="-2053"/>
            <a:alphaOff val="0"/>
          </a:schemeClr>
        </a:solidFill>
        <a:ln w="15875" cap="flat" cmpd="sng" algn="ctr">
          <a:solidFill>
            <a:schemeClr val="accent2">
              <a:tint val="40000"/>
              <a:alpha val="90000"/>
              <a:hueOff val="210294"/>
              <a:satOff val="-34918"/>
              <a:lumOff val="-20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use product popularity data to promote the most popular products</a:t>
          </a:r>
          <a:r>
            <a:rPr lang="en-US" sz="800" kern="1200" dirty="0"/>
            <a:t>.</a:t>
          </a:r>
        </a:p>
      </dsp:txBody>
      <dsp:txXfrm>
        <a:off x="6703962" y="3606480"/>
        <a:ext cx="1674762" cy="465128"/>
      </dsp:txXfrm>
    </dsp:sp>
    <dsp:sp modelId="{5CEBC10F-E46E-4874-8962-F3E772C4CB6A}">
      <dsp:nvSpPr>
        <dsp:cNvPr id="0" name=""/>
        <dsp:cNvSpPr/>
      </dsp:nvSpPr>
      <dsp:spPr>
        <a:xfrm>
          <a:off x="8378725" y="3606480"/>
          <a:ext cx="1674762" cy="465128"/>
        </a:xfrm>
        <a:prstGeom prst="rect">
          <a:avLst/>
        </a:prstGeom>
        <a:solidFill>
          <a:schemeClr val="accent2">
            <a:tint val="40000"/>
            <a:alpha val="90000"/>
            <a:hueOff val="262867"/>
            <a:satOff val="-43647"/>
            <a:lumOff val="-2566"/>
            <a:alphaOff val="0"/>
          </a:schemeClr>
        </a:solidFill>
        <a:ln w="15875" cap="flat" cmpd="sng" algn="ctr">
          <a:solidFill>
            <a:schemeClr val="accent2">
              <a:tint val="40000"/>
              <a:alpha val="90000"/>
              <a:hueOff val="262867"/>
              <a:satOff val="-43647"/>
              <a:lumOff val="-2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mj-lt"/>
            </a:rPr>
            <a:t>Can work on retention programs focused on specific customers based on suggestions provided</a:t>
          </a:r>
          <a:r>
            <a:rPr lang="en-US" sz="800" kern="1200" dirty="0"/>
            <a:t>.</a:t>
          </a:r>
        </a:p>
      </dsp:txBody>
      <dsp:txXfrm>
        <a:off x="8378725" y="3606480"/>
        <a:ext cx="1674762" cy="465128"/>
      </dsp:txXfrm>
    </dsp:sp>
    <dsp:sp modelId="{BBEE59E9-3B74-4DAC-BF53-FF3FDCF3E81B}">
      <dsp:nvSpPr>
        <dsp:cNvPr id="0" name=""/>
        <dsp:cNvSpPr/>
      </dsp:nvSpPr>
      <dsp:spPr>
        <a:xfrm rot="10800000">
          <a:off x="0" y="1540703"/>
          <a:ext cx="10058399" cy="1555146"/>
        </a:xfrm>
        <a:prstGeom prst="upArrowCallout">
          <a:avLst/>
        </a:prstGeom>
        <a:solidFill>
          <a:schemeClr val="accent2">
            <a:hueOff val="17676"/>
            <a:satOff val="-17244"/>
            <a:lumOff val="-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mj-lt"/>
            </a:rPr>
            <a:t>We plan to use holistic approach to assist Telco. We will help it in understanding its customer, predicting their churn behavior, and suggesting on retaining most profitable ones</a:t>
          </a:r>
          <a:r>
            <a:rPr lang="en-US" sz="1800" kern="1200" dirty="0"/>
            <a:t>.</a:t>
          </a:r>
        </a:p>
      </dsp:txBody>
      <dsp:txXfrm rot="10800000">
        <a:off x="0" y="1540703"/>
        <a:ext cx="10058399" cy="1010487"/>
      </dsp:txXfrm>
    </dsp:sp>
    <dsp:sp modelId="{F61C8F32-DCFE-441D-9CBC-0B43887268D3}">
      <dsp:nvSpPr>
        <dsp:cNvPr id="0" name=""/>
        <dsp:cNvSpPr/>
      </dsp:nvSpPr>
      <dsp:spPr>
        <a:xfrm rot="10800000">
          <a:off x="0" y="723"/>
          <a:ext cx="10058399" cy="1555146"/>
        </a:xfrm>
        <a:prstGeom prst="upArrowCallout">
          <a:avLst/>
        </a:prstGeom>
        <a:solidFill>
          <a:schemeClr val="accent2">
            <a:hueOff val="35352"/>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mj-lt"/>
            </a:rPr>
            <a:t>In the past few months, telco has noticed that few of its customers have already been churned. So, it wants to objectively assess the situation, understand its customers better and to launch the retention programs accordingly. We are going to help telco to address this issue.</a:t>
          </a:r>
        </a:p>
      </dsp:txBody>
      <dsp:txXfrm rot="10800000">
        <a:off x="0" y="723"/>
        <a:ext cx="10058399" cy="10104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3/25/25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3/25/25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3/25/25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3/25/25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3/25/25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3/25/25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3/25/25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3/25/25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3/25/25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3/25/25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 name="Rectangle 10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1" name="Straight Connector 10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8" name="Rectangle 107">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2856" y="1833616"/>
            <a:ext cx="3543750" cy="1995911"/>
          </a:xfrm>
        </p:spPr>
        <p:txBody>
          <a:bodyPr vert="horz" lIns="91440" tIns="45720" rIns="91440" bIns="45720" rtlCol="0" anchor="b">
            <a:noAutofit/>
          </a:bodyPr>
          <a:lstStyle/>
          <a:p>
            <a:pPr algn="ctr"/>
            <a:r>
              <a:rPr lang="en-US" sz="3200" dirty="0">
                <a:solidFill>
                  <a:schemeClr val="tx1">
                    <a:lumMod val="75000"/>
                    <a:lumOff val="25000"/>
                  </a:schemeClr>
                </a:solidFill>
              </a:rPr>
              <a:t>Customer Behavior </a:t>
            </a:r>
            <a:br>
              <a:rPr lang="en-US" sz="3200" dirty="0">
                <a:solidFill>
                  <a:schemeClr val="tx1">
                    <a:lumMod val="75000"/>
                    <a:lumOff val="25000"/>
                  </a:schemeClr>
                </a:solidFill>
              </a:rPr>
            </a:br>
            <a:r>
              <a:rPr lang="en-US" sz="3200" dirty="0">
                <a:solidFill>
                  <a:schemeClr val="tx1">
                    <a:lumMod val="75000"/>
                    <a:lumOff val="25000"/>
                  </a:schemeClr>
                </a:solidFill>
              </a:rPr>
              <a:t>Analysis </a:t>
            </a:r>
            <a:br>
              <a:rPr lang="en-US" sz="3200" dirty="0">
                <a:solidFill>
                  <a:schemeClr val="tx1">
                    <a:lumMod val="75000"/>
                    <a:lumOff val="25000"/>
                  </a:schemeClr>
                </a:solidFill>
              </a:rPr>
            </a:br>
            <a:r>
              <a:rPr lang="en-US" sz="3200" dirty="0">
                <a:solidFill>
                  <a:schemeClr val="tx1">
                    <a:lumMod val="75000"/>
                    <a:lumOff val="25000"/>
                  </a:schemeClr>
                </a:solidFill>
              </a:rPr>
              <a:t>And Churn Prediction </a:t>
            </a:r>
          </a:p>
        </p:txBody>
      </p:sp>
      <p:cxnSp>
        <p:nvCxnSpPr>
          <p:cNvPr id="110" name="Straight Connector 109">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61290" y="2639379"/>
            <a:ext cx="3205049" cy="3229714"/>
          </a:xfrm>
        </p:spPr>
        <p:txBody>
          <a:bodyPr vert="horz" lIns="0" tIns="45720" rIns="0" bIns="45720" rtlCol="0">
            <a:normAutofit/>
          </a:bodyPr>
          <a:lstStyle/>
          <a:p>
            <a:pPr>
              <a:lnSpc>
                <a:spcPct val="100000"/>
              </a:lnSpc>
            </a:pPr>
            <a:endParaRPr lang="en-US" dirty="0">
              <a:solidFill>
                <a:schemeClr val="tx1">
                  <a:lumMod val="75000"/>
                  <a:lumOff val="25000"/>
                </a:schemeClr>
              </a:solidFill>
            </a:endParaRPr>
          </a:p>
          <a:p>
            <a:pPr>
              <a:lnSpc>
                <a:spcPct val="100000"/>
              </a:lnSpc>
            </a:pPr>
            <a:r>
              <a:rPr lang="en-US" dirty="0">
                <a:solidFill>
                  <a:schemeClr val="tx1">
                    <a:lumMod val="75000"/>
                    <a:lumOff val="25000"/>
                  </a:schemeClr>
                </a:solidFill>
              </a:rPr>
              <a:t> </a:t>
            </a:r>
          </a:p>
          <a:p>
            <a:pPr>
              <a:lnSpc>
                <a:spcPct val="100000"/>
              </a:lnSpc>
            </a:pPr>
            <a:endParaRPr lang="en-US" dirty="0">
              <a:solidFill>
                <a:schemeClr val="tx1">
                  <a:lumMod val="75000"/>
                  <a:lumOff val="25000"/>
                </a:schemeClr>
              </a:solidFill>
            </a:endParaRPr>
          </a:p>
          <a:p>
            <a:pPr>
              <a:lnSpc>
                <a:spcPct val="100000"/>
              </a:lnSpc>
            </a:pPr>
            <a:endParaRPr lang="en-US" dirty="0">
              <a:solidFill>
                <a:schemeClr val="tx1">
                  <a:lumMod val="75000"/>
                  <a:lumOff val="25000"/>
                </a:schemeClr>
              </a:solidFill>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r="33471"/>
          <a:stretch/>
        </p:blipFill>
        <p:spPr>
          <a:xfrm>
            <a:off x="5009461" y="402397"/>
            <a:ext cx="6780462" cy="5755209"/>
          </a:xfrm>
          <a:prstGeom prst="rect">
            <a:avLst/>
          </a:prstGeom>
        </p:spPr>
      </p:pic>
      <p:sp>
        <p:nvSpPr>
          <p:cNvPr id="112" name="Rectangle 111">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151001" y="297018"/>
            <a:ext cx="11409027"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Models Comparison and selection</a:t>
            </a:r>
          </a:p>
        </p:txBody>
      </p:sp>
      <p:sp>
        <p:nvSpPr>
          <p:cNvPr id="4" name="TextBox 3">
            <a:extLst>
              <a:ext uri="{FF2B5EF4-FFF2-40B4-BE49-F238E27FC236}">
                <a16:creationId xmlns:a16="http://schemas.microsoft.com/office/drawing/2014/main" id="{D40EAF82-8CAC-4B21-8C89-5E775BB27018}"/>
              </a:ext>
            </a:extLst>
          </p:cNvPr>
          <p:cNvSpPr txBox="1"/>
          <p:nvPr/>
        </p:nvSpPr>
        <p:spPr>
          <a:xfrm>
            <a:off x="254468" y="3857609"/>
            <a:ext cx="4736981" cy="646331"/>
          </a:xfrm>
          <a:prstGeom prst="rect">
            <a:avLst/>
          </a:prstGeom>
          <a:noFill/>
        </p:spPr>
        <p:txBody>
          <a:bodyPr wrap="square" rtlCol="0">
            <a:spAutoFit/>
          </a:bodyPr>
          <a:lstStyle/>
          <a:p>
            <a:r>
              <a:rPr lang="en-US" b="1" dirty="0">
                <a:solidFill>
                  <a:schemeClr val="tx1">
                    <a:lumMod val="75000"/>
                    <a:lumOff val="25000"/>
                  </a:schemeClr>
                </a:solidFill>
                <a:latin typeface="+mj-lt"/>
              </a:rPr>
              <a:t>ROC Plot code for both models:</a:t>
            </a:r>
          </a:p>
          <a:p>
            <a:endParaRPr lang="en-US" dirty="0"/>
          </a:p>
        </p:txBody>
      </p:sp>
      <p:pic>
        <p:nvPicPr>
          <p:cNvPr id="5" name="Picture 4">
            <a:extLst>
              <a:ext uri="{FF2B5EF4-FFF2-40B4-BE49-F238E27FC236}">
                <a16:creationId xmlns:a16="http://schemas.microsoft.com/office/drawing/2014/main" id="{E97B069D-DA68-4B81-AB3E-1428D69270DE}"/>
              </a:ext>
            </a:extLst>
          </p:cNvPr>
          <p:cNvPicPr>
            <a:picLocks noChangeAspect="1"/>
          </p:cNvPicPr>
          <p:nvPr/>
        </p:nvPicPr>
        <p:blipFill>
          <a:blip r:embed="rId2"/>
          <a:stretch>
            <a:fillRect/>
          </a:stretch>
        </p:blipFill>
        <p:spPr>
          <a:xfrm>
            <a:off x="338358" y="4281971"/>
            <a:ext cx="5293855" cy="1323975"/>
          </a:xfrm>
          <a:prstGeom prst="rect">
            <a:avLst/>
          </a:prstGeom>
        </p:spPr>
      </p:pic>
      <p:pic>
        <p:nvPicPr>
          <p:cNvPr id="6" name="Picture 5">
            <a:extLst>
              <a:ext uri="{FF2B5EF4-FFF2-40B4-BE49-F238E27FC236}">
                <a16:creationId xmlns:a16="http://schemas.microsoft.com/office/drawing/2014/main" id="{1BBA6910-4314-445E-911A-66E771F957AA}"/>
              </a:ext>
            </a:extLst>
          </p:cNvPr>
          <p:cNvPicPr>
            <a:picLocks noChangeAspect="1"/>
          </p:cNvPicPr>
          <p:nvPr/>
        </p:nvPicPr>
        <p:blipFill>
          <a:blip r:embed="rId3"/>
          <a:stretch>
            <a:fillRect/>
          </a:stretch>
        </p:blipFill>
        <p:spPr>
          <a:xfrm>
            <a:off x="5632213" y="1529245"/>
            <a:ext cx="6364605" cy="2628900"/>
          </a:xfrm>
          <a:prstGeom prst="rect">
            <a:avLst/>
          </a:prstGeom>
        </p:spPr>
      </p:pic>
      <p:sp>
        <p:nvSpPr>
          <p:cNvPr id="7" name="TextBox 6">
            <a:extLst>
              <a:ext uri="{FF2B5EF4-FFF2-40B4-BE49-F238E27FC236}">
                <a16:creationId xmlns:a16="http://schemas.microsoft.com/office/drawing/2014/main" id="{C38B97A7-BD59-4856-B8B1-B93DA5F7CA3B}"/>
              </a:ext>
            </a:extLst>
          </p:cNvPr>
          <p:cNvSpPr txBox="1"/>
          <p:nvPr/>
        </p:nvSpPr>
        <p:spPr>
          <a:xfrm>
            <a:off x="338358" y="1128015"/>
            <a:ext cx="5273878" cy="2862322"/>
          </a:xfrm>
          <a:prstGeom prst="rect">
            <a:avLst/>
          </a:prstGeom>
          <a:noFill/>
        </p:spPr>
        <p:txBody>
          <a:bodyPr wrap="square" rtlCol="0">
            <a:spAutoFit/>
          </a:bodyPr>
          <a:lstStyle/>
          <a:p>
            <a:r>
              <a:rPr lang="en-US" b="1" dirty="0">
                <a:solidFill>
                  <a:schemeClr val="tx1">
                    <a:lumMod val="75000"/>
                    <a:lumOff val="25000"/>
                  </a:schemeClr>
                </a:solidFill>
                <a:latin typeface="+mj-lt"/>
              </a:rPr>
              <a:t>ROC curve: </a:t>
            </a:r>
          </a:p>
          <a:p>
            <a:pPr algn="just"/>
            <a:r>
              <a:rPr lang="en-US" dirty="0">
                <a:solidFill>
                  <a:schemeClr val="tx1">
                    <a:lumMod val="75000"/>
                    <a:lumOff val="25000"/>
                  </a:schemeClr>
                </a:solidFill>
                <a:latin typeface="+mj-lt"/>
              </a:rPr>
              <a:t>The receiver operating characteristic curve is used to visualize and evaluate the performance of classification models. ROC is a probability curve, and AUC (Area under the curve) represents the degree or measure of separability. It tells how much the model is capable of distinguishing between classes. Higher the AUC, the better the </a:t>
            </a:r>
          </a:p>
          <a:p>
            <a:pPr algn="just"/>
            <a:r>
              <a:rPr lang="en-US" dirty="0">
                <a:solidFill>
                  <a:schemeClr val="tx1">
                    <a:lumMod val="75000"/>
                    <a:lumOff val="25000"/>
                  </a:schemeClr>
                </a:solidFill>
                <a:latin typeface="+mj-lt"/>
              </a:rPr>
              <a:t>model performance.</a:t>
            </a:r>
          </a:p>
        </p:txBody>
      </p:sp>
      <p:sp>
        <p:nvSpPr>
          <p:cNvPr id="8" name="TextBox 7">
            <a:extLst>
              <a:ext uri="{FF2B5EF4-FFF2-40B4-BE49-F238E27FC236}">
                <a16:creationId xmlns:a16="http://schemas.microsoft.com/office/drawing/2014/main" id="{DA39291C-F4A1-4230-B383-879CF66B1AE5}"/>
              </a:ext>
            </a:extLst>
          </p:cNvPr>
          <p:cNvSpPr txBox="1"/>
          <p:nvPr/>
        </p:nvSpPr>
        <p:spPr>
          <a:xfrm>
            <a:off x="5947231" y="4252657"/>
            <a:ext cx="5990301" cy="1754326"/>
          </a:xfrm>
          <a:prstGeom prst="rect">
            <a:avLst/>
          </a:prstGeom>
          <a:noFill/>
        </p:spPr>
        <p:txBody>
          <a:bodyPr wrap="square" rtlCol="0">
            <a:spAutoFit/>
          </a:bodyPr>
          <a:lstStyle/>
          <a:p>
            <a:pPr marL="0" marR="0">
              <a:spcBef>
                <a:spcPts val="0"/>
              </a:spcBef>
              <a:spcAft>
                <a:spcPts val="0"/>
              </a:spcAft>
            </a:pPr>
            <a:r>
              <a:rPr lang="en-US" dirty="0">
                <a:solidFill>
                  <a:schemeClr val="tx1">
                    <a:lumMod val="75000"/>
                    <a:lumOff val="25000"/>
                  </a:schemeClr>
                </a:solidFill>
                <a:latin typeface="+mj-lt"/>
              </a:rPr>
              <a:t>AUC – Logistic Regression: </a:t>
            </a:r>
            <a:r>
              <a:rPr lang="en-US" sz="1800" b="1" i="0" dirty="0">
                <a:solidFill>
                  <a:srgbClr val="000000"/>
                </a:solidFill>
                <a:effectLst/>
                <a:latin typeface="+mj-lt"/>
                <a:ea typeface="Georgia" panose="02040502050405020303" pitchFamily="18" charset="0"/>
                <a:cs typeface="Times New Roman" panose="02020603050405020304" pitchFamily="18" charset="0"/>
              </a:rPr>
              <a:t>0.8465</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spcBef>
                <a:spcPts val="0"/>
              </a:spcBef>
              <a:spcAft>
                <a:spcPts val="0"/>
              </a:spcAft>
            </a:pPr>
            <a:r>
              <a:rPr lang="en-US" dirty="0">
                <a:solidFill>
                  <a:schemeClr val="tx1">
                    <a:lumMod val="75000"/>
                    <a:lumOff val="25000"/>
                  </a:schemeClr>
                </a:solidFill>
                <a:latin typeface="+mj-lt"/>
              </a:rPr>
              <a:t>AUC – Decision Tree:</a:t>
            </a:r>
            <a:r>
              <a:rPr lang="en-US" sz="1800" i="0" dirty="0">
                <a:solidFill>
                  <a:srgbClr val="000000"/>
                </a:solidFill>
                <a:effectLst/>
                <a:latin typeface="+mj-lt"/>
                <a:ea typeface="Georgia" panose="02040502050405020303" pitchFamily="18" charset="0"/>
                <a:cs typeface="Times New Roman" panose="02020603050405020304" pitchFamily="18" charset="0"/>
              </a:rPr>
              <a:t> </a:t>
            </a:r>
            <a:r>
              <a:rPr lang="en-US" sz="1800" b="1" i="0" dirty="0">
                <a:solidFill>
                  <a:srgbClr val="000000"/>
                </a:solidFill>
                <a:effectLst/>
                <a:latin typeface="+mj-lt"/>
                <a:ea typeface="Georgia" panose="02040502050405020303" pitchFamily="18" charset="0"/>
                <a:cs typeface="Times New Roman" panose="02020603050405020304" pitchFamily="18" charset="0"/>
              </a:rPr>
              <a:t>.81</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spcBef>
                <a:spcPts val="0"/>
              </a:spcBef>
              <a:spcAft>
                <a:spcPts val="0"/>
              </a:spcAft>
            </a:pPr>
            <a:r>
              <a:rPr lang="en-US" sz="1800" i="0" dirty="0">
                <a:solidFill>
                  <a:srgbClr val="000000"/>
                </a:solidFill>
                <a:effectLst/>
                <a:latin typeface="+mj-lt"/>
                <a:ea typeface="Georgia" panose="02040502050405020303" pitchFamily="18" charset="0"/>
                <a:cs typeface="Times New Roman" panose="02020603050405020304" pitchFamily="18" charset="0"/>
              </a:rPr>
              <a:t> </a:t>
            </a:r>
            <a:endParaRPr lang="en-US" sz="1800" i="1" dirty="0">
              <a:solidFill>
                <a:srgbClr val="000000"/>
              </a:solidFill>
              <a:effectLst/>
              <a:latin typeface="+mj-lt"/>
              <a:ea typeface="Georgia" panose="02040502050405020303" pitchFamily="18" charset="0"/>
              <a:cs typeface="Times New Roman" panose="02020603050405020304" pitchFamily="18" charset="0"/>
            </a:endParaRPr>
          </a:p>
          <a:p>
            <a:pPr marL="0" marR="0" algn="just">
              <a:spcBef>
                <a:spcPts val="0"/>
              </a:spcBef>
              <a:spcAft>
                <a:spcPts val="0"/>
              </a:spcAft>
            </a:pPr>
            <a:r>
              <a:rPr lang="en-US" dirty="0">
                <a:solidFill>
                  <a:schemeClr val="tx1">
                    <a:lumMod val="75000"/>
                    <a:lumOff val="25000"/>
                  </a:schemeClr>
                </a:solidFill>
                <a:latin typeface="+mj-lt"/>
              </a:rPr>
              <a:t>As AUC for logistic regression model is better, so we will use logistic regression model to predict customer churn behavior.</a:t>
            </a:r>
          </a:p>
        </p:txBody>
      </p:sp>
      <p:sp>
        <p:nvSpPr>
          <p:cNvPr id="10" name="TextBox 9">
            <a:extLst>
              <a:ext uri="{FF2B5EF4-FFF2-40B4-BE49-F238E27FC236}">
                <a16:creationId xmlns:a16="http://schemas.microsoft.com/office/drawing/2014/main" id="{ED7CC9B3-54B5-4DEA-A959-95897376D1D3}"/>
              </a:ext>
            </a:extLst>
          </p:cNvPr>
          <p:cNvSpPr txBox="1"/>
          <p:nvPr/>
        </p:nvSpPr>
        <p:spPr>
          <a:xfrm>
            <a:off x="5799593" y="1065401"/>
            <a:ext cx="3252127" cy="369332"/>
          </a:xfrm>
          <a:prstGeom prst="rect">
            <a:avLst/>
          </a:prstGeom>
          <a:noFill/>
        </p:spPr>
        <p:txBody>
          <a:bodyPr wrap="square" rtlCol="0">
            <a:spAutoFit/>
          </a:bodyPr>
          <a:lstStyle/>
          <a:p>
            <a:r>
              <a:rPr lang="en-US" b="1" dirty="0">
                <a:solidFill>
                  <a:schemeClr val="tx1">
                    <a:lumMod val="75000"/>
                    <a:lumOff val="25000"/>
                  </a:schemeClr>
                </a:solidFill>
                <a:latin typeface="+mj-lt"/>
              </a:rPr>
              <a:t>ROC – Logistic regression</a:t>
            </a:r>
          </a:p>
        </p:txBody>
      </p:sp>
      <p:sp>
        <p:nvSpPr>
          <p:cNvPr id="11" name="TextBox 10">
            <a:extLst>
              <a:ext uri="{FF2B5EF4-FFF2-40B4-BE49-F238E27FC236}">
                <a16:creationId xmlns:a16="http://schemas.microsoft.com/office/drawing/2014/main" id="{E15C5C4F-18C7-442A-AFBC-9F05F4153DCF}"/>
              </a:ext>
            </a:extLst>
          </p:cNvPr>
          <p:cNvSpPr txBox="1"/>
          <p:nvPr/>
        </p:nvSpPr>
        <p:spPr>
          <a:xfrm>
            <a:off x="9239077" y="1083820"/>
            <a:ext cx="2664899" cy="369332"/>
          </a:xfrm>
          <a:prstGeom prst="rect">
            <a:avLst/>
          </a:prstGeom>
          <a:noFill/>
        </p:spPr>
        <p:txBody>
          <a:bodyPr wrap="square" rtlCol="0">
            <a:spAutoFit/>
          </a:bodyPr>
          <a:lstStyle/>
          <a:p>
            <a:r>
              <a:rPr lang="en-US" b="1" dirty="0">
                <a:solidFill>
                  <a:schemeClr val="tx1">
                    <a:lumMod val="75000"/>
                    <a:lumOff val="25000"/>
                  </a:schemeClr>
                </a:solidFill>
                <a:latin typeface="+mj-lt"/>
              </a:rPr>
              <a:t>ROC -Decision Tree</a:t>
            </a:r>
          </a:p>
        </p:txBody>
      </p:sp>
    </p:spTree>
    <p:extLst>
      <p:ext uri="{BB962C8B-B14F-4D97-AF65-F5344CB8AC3E}">
        <p14:creationId xmlns:p14="http://schemas.microsoft.com/office/powerpoint/2010/main" val="378652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1694576" y="297018"/>
            <a:ext cx="8372213"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Logistic model output</a:t>
            </a:r>
          </a:p>
        </p:txBody>
      </p:sp>
      <p:pic>
        <p:nvPicPr>
          <p:cNvPr id="5" name="Picture 4">
            <a:extLst>
              <a:ext uri="{FF2B5EF4-FFF2-40B4-BE49-F238E27FC236}">
                <a16:creationId xmlns:a16="http://schemas.microsoft.com/office/drawing/2014/main" id="{EC41414B-588B-4880-9B98-410298D8949B}"/>
              </a:ext>
            </a:extLst>
          </p:cNvPr>
          <p:cNvPicPr>
            <a:picLocks noChangeAspect="1"/>
          </p:cNvPicPr>
          <p:nvPr/>
        </p:nvPicPr>
        <p:blipFill>
          <a:blip r:embed="rId2"/>
          <a:stretch>
            <a:fillRect/>
          </a:stretch>
        </p:blipFill>
        <p:spPr>
          <a:xfrm>
            <a:off x="3061983" y="1211905"/>
            <a:ext cx="6006516" cy="2814811"/>
          </a:xfrm>
          <a:prstGeom prst="rect">
            <a:avLst/>
          </a:prstGeom>
        </p:spPr>
      </p:pic>
      <p:sp>
        <p:nvSpPr>
          <p:cNvPr id="7" name="TextBox 6">
            <a:extLst>
              <a:ext uri="{FF2B5EF4-FFF2-40B4-BE49-F238E27FC236}">
                <a16:creationId xmlns:a16="http://schemas.microsoft.com/office/drawing/2014/main" id="{2831FB39-1F2F-4BA9-B5B3-D50412B43AE9}"/>
              </a:ext>
            </a:extLst>
          </p:cNvPr>
          <p:cNvSpPr txBox="1"/>
          <p:nvPr/>
        </p:nvSpPr>
        <p:spPr>
          <a:xfrm>
            <a:off x="771787" y="4110606"/>
            <a:ext cx="10939244" cy="2308324"/>
          </a:xfrm>
          <a:prstGeom prst="rect">
            <a:avLst/>
          </a:prstGeom>
          <a:noFill/>
        </p:spPr>
        <p:txBody>
          <a:bodyPr wrap="square" rtlCol="0">
            <a:spAutoFit/>
          </a:bodyPr>
          <a:lstStyle/>
          <a:p>
            <a:pPr marL="0" marR="0">
              <a:spcBef>
                <a:spcPts val="0"/>
              </a:spcBef>
              <a:spcAft>
                <a:spcPts val="0"/>
              </a:spcAft>
            </a:pPr>
            <a:r>
              <a:rPr lang="en-US" b="1" dirty="0">
                <a:solidFill>
                  <a:schemeClr val="tx1">
                    <a:lumMod val="75000"/>
                    <a:lumOff val="25000"/>
                  </a:schemeClr>
                </a:solidFill>
                <a:latin typeface="+mj-lt"/>
              </a:rPr>
              <a:t>Important Interpretations:</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Senior citizens are 1.3 times more likely to churn as compared to young.</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Male customers are slightly less likely to churn as compared to female customers.</a:t>
            </a:r>
          </a:p>
          <a:p>
            <a:pPr marL="342900" indent="-342900" algn="just">
              <a:buFont typeface="Symbol" panose="05050102010706020507" pitchFamily="18" charset="2"/>
              <a:buChar char=""/>
            </a:pPr>
            <a:r>
              <a:rPr lang="en-US" dirty="0">
                <a:solidFill>
                  <a:schemeClr val="tx1">
                    <a:lumMod val="75000"/>
                    <a:lumOff val="25000"/>
                  </a:schemeClr>
                </a:solidFill>
                <a:latin typeface="+mj-lt"/>
              </a:rPr>
              <a:t>Clients using fiber-optic service are approximately nine times as likely to churn as a client using DSL internet service. We must figure out the reason for such a high odds ratio.</a:t>
            </a:r>
          </a:p>
          <a:p>
            <a:pPr marL="342900" marR="0" lvl="0" indent="-342900" algn="just">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Customers using streaming tv and streaming movies services are twice as likely to churn as customers using no such offerings.</a:t>
            </a:r>
          </a:p>
          <a:p>
            <a:endParaRPr lang="en-US" dirty="0"/>
          </a:p>
        </p:txBody>
      </p:sp>
    </p:spTree>
    <p:extLst>
      <p:ext uri="{BB962C8B-B14F-4D97-AF65-F5344CB8AC3E}">
        <p14:creationId xmlns:p14="http://schemas.microsoft.com/office/powerpoint/2010/main" val="163220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A17B4E08-13A9-402E-882F-CDF39E3D5F5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Findings</a:t>
            </a:r>
            <a:endParaRPr lang="en-US" sz="4800" i="1" spc="-5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40EAF82-8CAC-4B21-8C89-5E775BB27018}"/>
              </a:ext>
            </a:extLst>
          </p:cNvPr>
          <p:cNvSpPr txBox="1"/>
          <p:nvPr/>
        </p:nvSpPr>
        <p:spPr>
          <a:xfrm>
            <a:off x="4930588" y="170329"/>
            <a:ext cx="6931067" cy="6081775"/>
          </a:xfrm>
          <a:prstGeom prst="rect">
            <a:avLst/>
          </a:prstGeom>
        </p:spPr>
        <p:txBody>
          <a:bodyPr vert="horz" lIns="0" tIns="45720" rIns="0" bIns="45720" rtlCol="0" anchor="ctr">
            <a:normAutofit fontScale="77500" lnSpcReduction="20000"/>
          </a:bodyPr>
          <a:lstStyle/>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Majority of customers are young and are less likely to churn compared to the senior ones.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Male and female customers are approximately equal, and males are slightly less likely to churn.</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Customers with and without partners are equal in number, and both are equally likely to churn.</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Majority of the customers don’t have dependents, and they are more likely to churn as compared to the customers with dependents.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More than fifty percent of customers are on a month-to-month contract, and they are more likely to churn as compared to long-term ones.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Phone service and fiber optic internet service are the most popular services used by the consumers.</a:t>
            </a:r>
          </a:p>
          <a:p>
            <a:pPr marL="285750" marR="0" lvl="0" indent="-285750" algn="just">
              <a:lnSpc>
                <a:spcPct val="90000"/>
              </a:lnSpc>
              <a:spcBef>
                <a:spcPts val="0"/>
              </a:spcBef>
              <a:spcAft>
                <a:spcPts val="600"/>
              </a:spcAft>
              <a:buFont typeface="Arial" panose="020B0604020202020204" pitchFamily="34" charset="0"/>
              <a:buChar char="•"/>
            </a:pPr>
            <a:r>
              <a:rPr lang="en-US" sz="2100" dirty="0">
                <a:solidFill>
                  <a:schemeClr val="tx1">
                    <a:lumMod val="75000"/>
                    <a:lumOff val="25000"/>
                  </a:schemeClr>
                </a:solidFill>
                <a:latin typeface="+mj-lt"/>
              </a:rPr>
              <a:t>Online security, online backup, device protection, and tech support are the least used services by the customers.</a:t>
            </a:r>
          </a:p>
          <a:p>
            <a:pPr marL="285750" indent="-285750" algn="just">
              <a:lnSpc>
                <a:spcPct val="90000"/>
              </a:lnSpc>
              <a:spcAft>
                <a:spcPts val="600"/>
              </a:spcAft>
              <a:buFont typeface="Arial" panose="020B0604020202020204" pitchFamily="34" charset="0"/>
              <a:buChar char="•"/>
            </a:pPr>
            <a:r>
              <a:rPr lang="en-US" sz="2100" dirty="0">
                <a:solidFill>
                  <a:schemeClr val="tx1">
                    <a:lumMod val="75000"/>
                    <a:lumOff val="25000"/>
                  </a:schemeClr>
                </a:solidFill>
                <a:latin typeface="+mj-lt"/>
              </a:rPr>
              <a:t>Customers with short-term contracts use fiber-optic services more than DSL, and they are more likely to churn. At the same time, clients on the long-term contracts use DSL more than fiber-optic services, and they are less likely to churn. It explains the high odds ratio of fiber-optic w.r.t DSL.</a:t>
            </a:r>
          </a:p>
          <a:p>
            <a:pPr marL="285750" indent="-285750" algn="just">
              <a:lnSpc>
                <a:spcPct val="90000"/>
              </a:lnSpc>
              <a:spcAft>
                <a:spcPts val="600"/>
              </a:spcAft>
              <a:buFont typeface="Arial" panose="020B0604020202020204" pitchFamily="34" charset="0"/>
              <a:buChar char="•"/>
            </a:pPr>
            <a:r>
              <a:rPr lang="en-US" sz="2100" dirty="0">
                <a:solidFill>
                  <a:schemeClr val="tx1">
                    <a:lumMod val="75000"/>
                    <a:lumOff val="25000"/>
                  </a:schemeClr>
                </a:solidFill>
                <a:latin typeface="+mj-lt"/>
              </a:rPr>
              <a:t>In total, there are approximately 1600 major revenue generating customers on month-to-month contract with Telco, out of those 1300 are already with telco for one year or more.</a:t>
            </a:r>
          </a:p>
          <a:p>
            <a:pPr algn="just">
              <a:lnSpc>
                <a:spcPct val="90000"/>
              </a:lnSpc>
              <a:spcAft>
                <a:spcPts val="600"/>
              </a:spcAft>
            </a:pPr>
            <a:endParaRPr lang="en-US" sz="2100" dirty="0">
              <a:solidFill>
                <a:schemeClr val="tx1">
                  <a:lumMod val="75000"/>
                  <a:lumOff val="25000"/>
                </a:schemeClr>
              </a:solidFill>
              <a:latin typeface="+mj-lt"/>
            </a:endParaRPr>
          </a:p>
          <a:p>
            <a:pPr algn="just">
              <a:lnSpc>
                <a:spcPct val="90000"/>
              </a:lnSpc>
              <a:spcAft>
                <a:spcPts val="600"/>
              </a:spcAft>
            </a:pPr>
            <a:r>
              <a:rPr lang="en-US" sz="2100" dirty="0">
                <a:solidFill>
                  <a:schemeClr val="tx1">
                    <a:lumMod val="75000"/>
                    <a:lumOff val="25000"/>
                  </a:schemeClr>
                </a:solidFill>
                <a:latin typeface="+mj-lt"/>
              </a:rPr>
              <a:t>(Note: Major revenue generating customers use phone service + internet service + one or more Miscellaneous services. Miscellaneous services include multiple lines, online security, online backup, device   protection, tech support, streaming movies, and streaming TV)</a:t>
            </a:r>
          </a:p>
          <a:p>
            <a:pPr algn="just">
              <a:lnSpc>
                <a:spcPct val="90000"/>
              </a:lnSpc>
              <a:spcAft>
                <a:spcPts val="600"/>
              </a:spcAft>
            </a:pPr>
            <a:endParaRPr lang="en-US" sz="1700" dirty="0">
              <a:solidFill>
                <a:schemeClr val="tx1">
                  <a:lumMod val="75000"/>
                  <a:lumOff val="25000"/>
                </a:schemeClr>
              </a:solidFill>
            </a:endParaRPr>
          </a:p>
        </p:txBody>
      </p:sp>
      <p:sp>
        <p:nvSpPr>
          <p:cNvPr id="17" name="Rectangle 16">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399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DD0AA72-65D8-7937-8A57-792516057787}"/>
              </a:ext>
            </a:extLst>
          </p:cNvPr>
          <p:cNvSpPr txBox="1"/>
          <p:nvPr/>
        </p:nvSpPr>
        <p:spPr>
          <a:xfrm>
            <a:off x="642257" y="634946"/>
            <a:ext cx="3690257" cy="14507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i="1" spc="-50" dirty="0">
                <a:solidFill>
                  <a:schemeClr val="tx1">
                    <a:lumMod val="75000"/>
                    <a:lumOff val="25000"/>
                  </a:schemeClr>
                </a:solidFill>
                <a:latin typeface="+mj-lt"/>
                <a:ea typeface="+mj-ea"/>
                <a:cs typeface="+mj-cs"/>
              </a:rPr>
              <a:t>Executive Summary</a:t>
            </a:r>
            <a:r>
              <a:rPr lang="en-US" sz="4800" spc="-50" dirty="0">
                <a:solidFill>
                  <a:schemeClr val="tx1">
                    <a:lumMod val="75000"/>
                    <a:lumOff val="25000"/>
                  </a:schemeClr>
                </a:solidFill>
                <a:latin typeface="+mj-lt"/>
                <a:ea typeface="+mj-ea"/>
                <a:cs typeface="+mj-cs"/>
              </a:rPr>
              <a:t> </a:t>
            </a:r>
          </a:p>
        </p:txBody>
      </p:sp>
      <p:cxnSp>
        <p:nvCxnSpPr>
          <p:cNvPr id="17" name="Straight Connector 1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11E5E7-15FE-5477-D212-C58D4CCC91B2}"/>
              </a:ext>
            </a:extLst>
          </p:cNvPr>
          <p:cNvSpPr txBox="1"/>
          <p:nvPr/>
        </p:nvSpPr>
        <p:spPr>
          <a:xfrm>
            <a:off x="642257" y="2407436"/>
            <a:ext cx="3690257" cy="3461658"/>
          </a:xfrm>
          <a:prstGeom prst="rect">
            <a:avLst/>
          </a:prstGeom>
        </p:spPr>
        <p:txBody>
          <a:bodyPr vert="horz" lIns="0" tIns="45720" rIns="0" bIns="45720" rtlCol="0">
            <a:normAutofit fontScale="92500" lnSpcReduction="20000"/>
          </a:bodyPr>
          <a:lstStyle/>
          <a:p>
            <a:pPr marL="285750" indent="-285750" algn="just">
              <a:spcAft>
                <a:spcPts val="600"/>
              </a:spcAft>
              <a:buFont typeface="Calibri" panose="020F0502020204030204" pitchFamily="34" charset="0"/>
              <a:buChar char="•"/>
            </a:pPr>
            <a:r>
              <a:rPr lang="en-US" sz="1900" dirty="0">
                <a:solidFill>
                  <a:schemeClr val="tx1">
                    <a:lumMod val="75000"/>
                    <a:lumOff val="25000"/>
                  </a:schemeClr>
                </a:solidFill>
                <a:latin typeface="+mj-lt"/>
              </a:rPr>
              <a:t>Customer retention and acquisition are particularly crucial in the telecommunications industry, which is highly competitive, and customers can simply migrate among different providers.</a:t>
            </a:r>
          </a:p>
          <a:p>
            <a:pPr algn="just">
              <a:spcAft>
                <a:spcPts val="600"/>
              </a:spcAft>
              <a:buFont typeface="Calibri" panose="020F0502020204030204" pitchFamily="34" charset="0"/>
            </a:pPr>
            <a:endParaRPr lang="en-US" sz="1900" dirty="0">
              <a:solidFill>
                <a:schemeClr val="tx1">
                  <a:lumMod val="75000"/>
                  <a:lumOff val="25000"/>
                </a:schemeClr>
              </a:solidFill>
              <a:latin typeface="+mj-lt"/>
            </a:endParaRPr>
          </a:p>
          <a:p>
            <a:pPr marL="285750" indent="-285750" algn="just">
              <a:spcAft>
                <a:spcPts val="600"/>
              </a:spcAft>
              <a:buFont typeface="Calibri" panose="020F0502020204030204" pitchFamily="34" charset="0"/>
              <a:buChar char="•"/>
            </a:pPr>
            <a:r>
              <a:rPr lang="en-US" sz="1900" dirty="0">
                <a:solidFill>
                  <a:schemeClr val="tx1">
                    <a:lumMod val="75000"/>
                    <a:lumOff val="25000"/>
                  </a:schemeClr>
                </a:solidFill>
                <a:latin typeface="+mj-lt"/>
              </a:rPr>
              <a:t>Telco is a telecommunications firm that serves about 7000 people in California with phone and internet services.</a:t>
            </a:r>
          </a:p>
          <a:p>
            <a:pPr>
              <a:spcAft>
                <a:spcPts val="600"/>
              </a:spcAft>
            </a:pPr>
            <a:endParaRPr lang="en-US" dirty="0">
              <a:solidFill>
                <a:schemeClr val="tx1">
                  <a:lumMod val="75000"/>
                  <a:lumOff val="25000"/>
                </a:schemeClr>
              </a:solidFill>
            </a:endParaRPr>
          </a:p>
        </p:txBody>
      </p:sp>
      <p:pic>
        <p:nvPicPr>
          <p:cNvPr id="6" name="Picture 5" descr="Desk with productivity items">
            <a:extLst>
              <a:ext uri="{FF2B5EF4-FFF2-40B4-BE49-F238E27FC236}">
                <a16:creationId xmlns:a16="http://schemas.microsoft.com/office/drawing/2014/main" id="{8A4204C3-CEA6-4C83-9FC4-DC5616128728}"/>
              </a:ext>
            </a:extLst>
          </p:cNvPr>
          <p:cNvPicPr>
            <a:picLocks noChangeAspect="1"/>
          </p:cNvPicPr>
          <p:nvPr/>
        </p:nvPicPr>
        <p:blipFill rotWithShape="1">
          <a:blip r:embed="rId2"/>
          <a:srcRect l="13212" r="-1" b="-1"/>
          <a:stretch/>
        </p:blipFill>
        <p:spPr>
          <a:xfrm>
            <a:off x="4648201" y="640081"/>
            <a:ext cx="6909801" cy="5314406"/>
          </a:xfrm>
          <a:prstGeom prst="rect">
            <a:avLst/>
          </a:prstGeom>
        </p:spPr>
      </p:pic>
      <p:sp>
        <p:nvSpPr>
          <p:cNvPr id="19" name="Rectangle 18">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2630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3" name="TextBox 1">
            <a:extLst>
              <a:ext uri="{FF2B5EF4-FFF2-40B4-BE49-F238E27FC236}">
                <a16:creationId xmlns:a16="http://schemas.microsoft.com/office/drawing/2014/main" id="{6B80E845-9864-3BD6-F233-B17E8B0CB4A5}"/>
              </a:ext>
            </a:extLst>
          </p:cNvPr>
          <p:cNvGraphicFramePr/>
          <p:nvPr>
            <p:extLst>
              <p:ext uri="{D42A27DB-BD31-4B8C-83A1-F6EECF244321}">
                <p14:modId xmlns:p14="http://schemas.microsoft.com/office/powerpoint/2010/main" val="2716955078"/>
              </p:ext>
            </p:extLst>
          </p:nvPr>
        </p:nvGraphicFramePr>
        <p:xfrm>
          <a:off x="940068" y="1024723"/>
          <a:ext cx="10058400" cy="4092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9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0769D457-7FEC-C58B-1AC2-66088FC52D50}"/>
              </a:ext>
            </a:extLst>
          </p:cNvPr>
          <p:cNvSpPr/>
          <p:nvPr/>
        </p:nvSpPr>
        <p:spPr>
          <a:xfrm>
            <a:off x="313765" y="605896"/>
            <a:ext cx="4159623"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Project motivation and background</a:t>
            </a:r>
          </a:p>
        </p:txBody>
      </p:sp>
      <p:sp>
        <p:nvSpPr>
          <p:cNvPr id="6" name="TextBox 5">
            <a:extLst>
              <a:ext uri="{FF2B5EF4-FFF2-40B4-BE49-F238E27FC236}">
                <a16:creationId xmlns:a16="http://schemas.microsoft.com/office/drawing/2014/main" id="{E730B53E-D35D-7D11-F4EA-E649653961D7}"/>
              </a:ext>
            </a:extLst>
          </p:cNvPr>
          <p:cNvSpPr txBox="1"/>
          <p:nvPr/>
        </p:nvSpPr>
        <p:spPr>
          <a:xfrm>
            <a:off x="5231958" y="605896"/>
            <a:ext cx="5923721" cy="5253365"/>
          </a:xfrm>
          <a:prstGeom prst="rect">
            <a:avLst/>
          </a:prstGeom>
        </p:spPr>
        <p:txBody>
          <a:bodyPr vert="horz" lIns="0" tIns="45720" rIns="0" bIns="45720" rtlCol="0" anchor="ctr">
            <a:normAutofit/>
          </a:bodyPr>
          <a:lstStyle/>
          <a:p>
            <a:pPr algn="just">
              <a:lnSpc>
                <a:spcPct val="90000"/>
              </a:lnSpc>
              <a:spcAft>
                <a:spcPts val="600"/>
              </a:spcAft>
              <a:buFont typeface="Calibri" panose="020F0502020204030204" pitchFamily="34" charset="0"/>
            </a:pPr>
            <a:r>
              <a:rPr lang="en-US" dirty="0">
                <a:solidFill>
                  <a:schemeClr val="tx1">
                    <a:lumMod val="75000"/>
                    <a:lumOff val="25000"/>
                  </a:schemeClr>
                </a:solidFill>
                <a:latin typeface="+mj-lt"/>
              </a:rPr>
              <a:t>Out of customer retention and acquisition, what type of strategy a company will choose depends on its unique needs and circumstances. Customer acquisition is often more expensive than their retention for a middle-sized company.</a:t>
            </a:r>
          </a:p>
          <a:p>
            <a:pPr algn="just">
              <a:lnSpc>
                <a:spcPct val="90000"/>
              </a:lnSpc>
              <a:spcAft>
                <a:spcPts val="600"/>
              </a:spcAft>
              <a:buFont typeface="Calibri" panose="020F0502020204030204" pitchFamily="34" charset="0"/>
            </a:pPr>
            <a:endParaRPr lang="en-US" dirty="0">
              <a:solidFill>
                <a:schemeClr val="tx1">
                  <a:lumMod val="75000"/>
                  <a:lumOff val="25000"/>
                </a:schemeClr>
              </a:solidFill>
              <a:latin typeface="+mj-lt"/>
            </a:endParaRPr>
          </a:p>
          <a:p>
            <a:pPr marL="28575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So, telco is more interested in customer retention strategy.</a:t>
            </a:r>
          </a:p>
          <a:p>
            <a:pPr marL="28575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It needs help with analyzing its customers and their churn behavior.</a:t>
            </a:r>
          </a:p>
        </p:txBody>
      </p:sp>
      <p:sp>
        <p:nvSpPr>
          <p:cNvPr id="19" name="Rectangle 18">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383DA982-1B3B-3F7D-A36F-52EA3817052F}"/>
              </a:ext>
            </a:extLst>
          </p:cNvPr>
          <p:cNvSpPr txBox="1"/>
          <p:nvPr/>
        </p:nvSpPr>
        <p:spPr>
          <a:xfrm>
            <a:off x="2359152" y="42062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530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14D4AB28-EBA5-B061-EFE5-5823F0E5F09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latin typeface="+mj-lt"/>
                <a:ea typeface="+mj-ea"/>
                <a:cs typeface="+mj-cs"/>
              </a:rPr>
              <a:t>Objective</a:t>
            </a:r>
          </a:p>
        </p:txBody>
      </p:sp>
      <p:sp>
        <p:nvSpPr>
          <p:cNvPr id="3" name="TextBox 2">
            <a:extLst>
              <a:ext uri="{FF2B5EF4-FFF2-40B4-BE49-F238E27FC236}">
                <a16:creationId xmlns:a16="http://schemas.microsoft.com/office/drawing/2014/main" id="{32016A6B-464C-CB7C-E0FD-D3EF968B9713}"/>
              </a:ext>
            </a:extLst>
          </p:cNvPr>
          <p:cNvSpPr txBox="1"/>
          <p:nvPr/>
        </p:nvSpPr>
        <p:spPr>
          <a:xfrm>
            <a:off x="5220069" y="221941"/>
            <a:ext cx="6641585" cy="6098959"/>
          </a:xfrm>
          <a:prstGeom prst="rect">
            <a:avLst/>
          </a:prstGeom>
        </p:spPr>
        <p:txBody>
          <a:bodyPr vert="horz" lIns="0" tIns="45720" rIns="0" bIns="45720" rtlCol="0" anchor="ctr">
            <a:normAutofit/>
          </a:bodyPr>
          <a:lstStyle/>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gn="just">
              <a:lnSpc>
                <a:spcPct val="90000"/>
              </a:lnSpc>
              <a:spcAft>
                <a:spcPts val="600"/>
              </a:spcAft>
              <a:buFont typeface="Calibri" panose="020F0502020204030204" pitchFamily="34" charset="0"/>
            </a:pPr>
            <a:r>
              <a:rPr lang="en-US" dirty="0">
                <a:solidFill>
                  <a:schemeClr val="tx1">
                    <a:lumMod val="75000"/>
                    <a:lumOff val="25000"/>
                  </a:schemeClr>
                </a:solidFill>
                <a:latin typeface="+mj-lt"/>
              </a:rPr>
              <a:t>To help Telco achieve its objective, we will do the following:</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Understand its customers in terms of</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Age</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Gender</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Whether they have Partner/Not</a:t>
            </a:r>
          </a:p>
          <a:p>
            <a:pPr marL="742950" lvl="1"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Whether they have Dependent/Not</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kind of contract (long-term/short term) do most customers prefer?</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type of products/services are popular among customers?</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type of product/services are least preferred by the customers?</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What kind of customers are key revenue generators and their churn behavior?</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Use prediction models, such as the Decision tree and logistic regression model, and select the model with the highest accuracy to predict whether the customer is likely to churn or not.</a:t>
            </a:r>
          </a:p>
          <a:p>
            <a:pPr marL="285750" lvl="0" indent="-285750" algn="just">
              <a:lnSpc>
                <a:spcPct val="90000"/>
              </a:lnSpc>
              <a:spcAft>
                <a:spcPts val="600"/>
              </a:spcAft>
              <a:buFont typeface="Calibri" panose="020F0502020204030204" pitchFamily="34" charset="0"/>
              <a:buChar char="•"/>
            </a:pPr>
            <a:r>
              <a:rPr lang="en-US" dirty="0">
                <a:solidFill>
                  <a:schemeClr val="tx1">
                    <a:lumMod val="75000"/>
                    <a:lumOff val="25000"/>
                  </a:schemeClr>
                </a:solidFill>
                <a:latin typeface="+mj-lt"/>
              </a:rPr>
              <a:t>Give suggestions based on the insights we got.</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p:txBody>
      </p:sp>
      <p:sp>
        <p:nvSpPr>
          <p:cNvPr id="11" name="Rectangle 15">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371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E1772A-0980-4FB0-8C2E-D94905F27A19}"/>
              </a:ext>
            </a:extLst>
          </p:cNvPr>
          <p:cNvSpPr txBox="1"/>
          <p:nvPr/>
        </p:nvSpPr>
        <p:spPr>
          <a:xfrm>
            <a:off x="3795282" y="119340"/>
            <a:ext cx="5750292" cy="1111073"/>
          </a:xfrm>
          <a:prstGeom prst="rect">
            <a:avLst/>
          </a:prstGeom>
          <a:noFill/>
        </p:spPr>
        <p:txBody>
          <a:bodyPr wrap="none" rtlCol="0">
            <a:spAutoFit/>
          </a:bodyPr>
          <a:lstStyle/>
          <a:p>
            <a:pPr lvl="0">
              <a:lnSpc>
                <a:spcPct val="90000"/>
              </a:lnSpc>
              <a:spcBef>
                <a:spcPct val="0"/>
              </a:spcBef>
              <a:spcAft>
                <a:spcPts val="600"/>
              </a:spcAft>
            </a:pPr>
            <a:r>
              <a:rPr lang="en-US" sz="4800" b="1" i="1" spc="-50" dirty="0">
                <a:solidFill>
                  <a:schemeClr val="tx1">
                    <a:lumMod val="75000"/>
                    <a:lumOff val="25000"/>
                  </a:schemeClr>
                </a:solidFill>
                <a:latin typeface="+mj-lt"/>
                <a:ea typeface="+mj-ea"/>
                <a:cs typeface="+mj-cs"/>
              </a:rPr>
              <a:t>Data</a:t>
            </a:r>
            <a:r>
              <a:rPr lang="en-US" sz="4800" i="1" spc="-50" dirty="0">
                <a:solidFill>
                  <a:schemeClr val="tx1">
                    <a:lumMod val="75000"/>
                    <a:lumOff val="25000"/>
                  </a:schemeClr>
                </a:solidFill>
                <a:latin typeface="+mj-lt"/>
                <a:ea typeface="+mj-ea"/>
                <a:cs typeface="+mj-cs"/>
              </a:rPr>
              <a:t> </a:t>
            </a:r>
            <a:r>
              <a:rPr lang="en-US" sz="4800" b="1" i="1" spc="-50" dirty="0">
                <a:solidFill>
                  <a:schemeClr val="tx1">
                    <a:lumMod val="75000"/>
                    <a:lumOff val="25000"/>
                  </a:schemeClr>
                </a:solidFill>
                <a:latin typeface="+mj-lt"/>
                <a:ea typeface="+mj-ea"/>
                <a:cs typeface="+mj-cs"/>
              </a:rPr>
              <a:t>Description</a:t>
            </a:r>
            <a:r>
              <a:rPr lang="en-US" sz="4800" i="1" spc="-50" dirty="0">
                <a:solidFill>
                  <a:schemeClr val="tx1">
                    <a:lumMod val="75000"/>
                    <a:lumOff val="25000"/>
                  </a:schemeClr>
                </a:solidFill>
                <a:latin typeface="+mj-lt"/>
                <a:ea typeface="+mj-ea"/>
                <a:cs typeface="+mj-cs"/>
              </a:rPr>
              <a:t> </a:t>
            </a:r>
          </a:p>
          <a:p>
            <a:endParaRPr lang="en-US" dirty="0"/>
          </a:p>
        </p:txBody>
      </p:sp>
      <p:pic>
        <p:nvPicPr>
          <p:cNvPr id="3" name="Picture 2" descr="Chart, bar chart&#10;&#10;Description automatically generated">
            <a:extLst>
              <a:ext uri="{FF2B5EF4-FFF2-40B4-BE49-F238E27FC236}">
                <a16:creationId xmlns:a16="http://schemas.microsoft.com/office/drawing/2014/main" id="{53715B5E-0DC5-EFF3-29E8-16D4531FBE94}"/>
              </a:ext>
            </a:extLst>
          </p:cNvPr>
          <p:cNvPicPr>
            <a:picLocks noChangeAspect="1"/>
          </p:cNvPicPr>
          <p:nvPr/>
        </p:nvPicPr>
        <p:blipFill>
          <a:blip r:embed="rId2"/>
          <a:stretch>
            <a:fillRect/>
          </a:stretch>
        </p:blipFill>
        <p:spPr>
          <a:xfrm>
            <a:off x="1439973" y="1230413"/>
            <a:ext cx="3169524" cy="3743430"/>
          </a:xfrm>
          <a:prstGeom prst="rect">
            <a:avLst/>
          </a:prstGeom>
        </p:spPr>
      </p:pic>
      <p:pic>
        <p:nvPicPr>
          <p:cNvPr id="5" name="Picture 4" descr="Chart, bar chart&#10;&#10;Description automatically generated">
            <a:extLst>
              <a:ext uri="{FF2B5EF4-FFF2-40B4-BE49-F238E27FC236}">
                <a16:creationId xmlns:a16="http://schemas.microsoft.com/office/drawing/2014/main" id="{58570580-3F47-4785-9DD1-2437AA256FC9}"/>
              </a:ext>
            </a:extLst>
          </p:cNvPr>
          <p:cNvPicPr>
            <a:picLocks noChangeAspect="1"/>
          </p:cNvPicPr>
          <p:nvPr/>
        </p:nvPicPr>
        <p:blipFill>
          <a:blip r:embed="rId3"/>
          <a:stretch>
            <a:fillRect/>
          </a:stretch>
        </p:blipFill>
        <p:spPr>
          <a:xfrm>
            <a:off x="6994409" y="1423791"/>
            <a:ext cx="3192541" cy="3427612"/>
          </a:xfrm>
          <a:prstGeom prst="rect">
            <a:avLst/>
          </a:prstGeom>
        </p:spPr>
      </p:pic>
      <p:sp>
        <p:nvSpPr>
          <p:cNvPr id="6" name="TextBox 5">
            <a:extLst>
              <a:ext uri="{FF2B5EF4-FFF2-40B4-BE49-F238E27FC236}">
                <a16:creationId xmlns:a16="http://schemas.microsoft.com/office/drawing/2014/main" id="{ADE62236-3EB7-95BA-CEE0-2340817ADD50}"/>
              </a:ext>
            </a:extLst>
          </p:cNvPr>
          <p:cNvSpPr txBox="1"/>
          <p:nvPr/>
        </p:nvSpPr>
        <p:spPr>
          <a:xfrm>
            <a:off x="1572882" y="5044782"/>
            <a:ext cx="3332964" cy="369332"/>
          </a:xfrm>
          <a:prstGeom prst="rect">
            <a:avLst/>
          </a:prstGeom>
          <a:noFill/>
        </p:spPr>
        <p:txBody>
          <a:bodyPr wrap="none" rtlCol="0">
            <a:spAutoFit/>
          </a:bodyPr>
          <a:lstStyle/>
          <a:p>
            <a:r>
              <a:rPr lang="en-US" dirty="0">
                <a:solidFill>
                  <a:schemeClr val="tx1">
                    <a:lumMod val="75000"/>
                    <a:lumOff val="25000"/>
                  </a:schemeClr>
                </a:solidFill>
                <a:latin typeface="+mj-lt"/>
              </a:rPr>
              <a:t>50.5% customers are male. </a:t>
            </a:r>
          </a:p>
        </p:txBody>
      </p:sp>
      <p:sp>
        <p:nvSpPr>
          <p:cNvPr id="7" name="TextBox 6">
            <a:extLst>
              <a:ext uri="{FF2B5EF4-FFF2-40B4-BE49-F238E27FC236}">
                <a16:creationId xmlns:a16="http://schemas.microsoft.com/office/drawing/2014/main" id="{849B0CED-AB6E-4BDC-8920-7AF828F2201F}"/>
              </a:ext>
            </a:extLst>
          </p:cNvPr>
          <p:cNvSpPr txBox="1"/>
          <p:nvPr/>
        </p:nvSpPr>
        <p:spPr>
          <a:xfrm>
            <a:off x="6994409" y="5044782"/>
            <a:ext cx="3191899" cy="369332"/>
          </a:xfrm>
          <a:prstGeom prst="rect">
            <a:avLst/>
          </a:prstGeom>
          <a:noFill/>
        </p:spPr>
        <p:txBody>
          <a:bodyPr wrap="none" rtlCol="0">
            <a:spAutoFit/>
          </a:bodyPr>
          <a:lstStyle/>
          <a:p>
            <a:r>
              <a:rPr lang="en-US" dirty="0">
                <a:solidFill>
                  <a:schemeClr val="tx1">
                    <a:lumMod val="75000"/>
                    <a:lumOff val="25000"/>
                  </a:schemeClr>
                </a:solidFill>
                <a:latin typeface="+mj-lt"/>
              </a:rPr>
              <a:t>84% customers are young.</a:t>
            </a:r>
          </a:p>
        </p:txBody>
      </p:sp>
    </p:spTree>
    <p:extLst>
      <p:ext uri="{BB962C8B-B14F-4D97-AF65-F5344CB8AC3E}">
        <p14:creationId xmlns:p14="http://schemas.microsoft.com/office/powerpoint/2010/main" val="51249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BCFD37-9F6C-8222-CE8F-696810223824}"/>
              </a:ext>
            </a:extLst>
          </p:cNvPr>
          <p:cNvPicPr>
            <a:picLocks noChangeAspect="1"/>
          </p:cNvPicPr>
          <p:nvPr/>
        </p:nvPicPr>
        <p:blipFill>
          <a:blip r:embed="rId2"/>
          <a:stretch>
            <a:fillRect/>
          </a:stretch>
        </p:blipFill>
        <p:spPr>
          <a:xfrm>
            <a:off x="865829" y="263703"/>
            <a:ext cx="3187029" cy="3165297"/>
          </a:xfrm>
          <a:prstGeom prst="rect">
            <a:avLst/>
          </a:prstGeom>
        </p:spPr>
      </p:pic>
      <p:sp>
        <p:nvSpPr>
          <p:cNvPr id="3" name="TextBox 2">
            <a:extLst>
              <a:ext uri="{FF2B5EF4-FFF2-40B4-BE49-F238E27FC236}">
                <a16:creationId xmlns:a16="http://schemas.microsoft.com/office/drawing/2014/main" id="{F5B51DB4-FED5-21B7-D76F-87A2F5D0CB01}"/>
              </a:ext>
            </a:extLst>
          </p:cNvPr>
          <p:cNvSpPr txBox="1"/>
          <p:nvPr/>
        </p:nvSpPr>
        <p:spPr>
          <a:xfrm>
            <a:off x="805794" y="3505688"/>
            <a:ext cx="3059908" cy="923330"/>
          </a:xfrm>
          <a:prstGeom prst="rect">
            <a:avLst/>
          </a:prstGeom>
          <a:noFill/>
        </p:spPr>
        <p:txBody>
          <a:bodyPr wrap="square" rtlCol="0">
            <a:spAutoFit/>
          </a:bodyPr>
          <a:lstStyle/>
          <a:p>
            <a:pPr algn="just"/>
            <a:r>
              <a:rPr lang="en-US" dirty="0">
                <a:solidFill>
                  <a:schemeClr val="tx1">
                    <a:lumMod val="75000"/>
                    <a:lumOff val="25000"/>
                  </a:schemeClr>
                </a:solidFill>
                <a:latin typeface="+mj-lt"/>
              </a:rPr>
              <a:t>52% customers don’t have partners</a:t>
            </a:r>
            <a:endParaRPr lang="en-US" sz="2000" dirty="0">
              <a:latin typeface="+mj-lt"/>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02B36F87-DD96-CC5F-B524-06E2939D3C8B}"/>
              </a:ext>
            </a:extLst>
          </p:cNvPr>
          <p:cNvPicPr>
            <a:picLocks noChangeAspect="1"/>
          </p:cNvPicPr>
          <p:nvPr/>
        </p:nvPicPr>
        <p:blipFill>
          <a:blip r:embed="rId3"/>
          <a:stretch>
            <a:fillRect/>
          </a:stretch>
        </p:blipFill>
        <p:spPr>
          <a:xfrm>
            <a:off x="4632820" y="263703"/>
            <a:ext cx="2586436" cy="3165297"/>
          </a:xfrm>
          <a:prstGeom prst="rect">
            <a:avLst/>
          </a:prstGeom>
        </p:spPr>
      </p:pic>
      <p:sp>
        <p:nvSpPr>
          <p:cNvPr id="5" name="TextBox 4">
            <a:extLst>
              <a:ext uri="{FF2B5EF4-FFF2-40B4-BE49-F238E27FC236}">
                <a16:creationId xmlns:a16="http://schemas.microsoft.com/office/drawing/2014/main" id="{E3B758D0-6D42-80B2-51B5-B6D905EC23CB}"/>
              </a:ext>
            </a:extLst>
          </p:cNvPr>
          <p:cNvSpPr txBox="1"/>
          <p:nvPr/>
        </p:nvSpPr>
        <p:spPr>
          <a:xfrm>
            <a:off x="4495621" y="3481241"/>
            <a:ext cx="3059908" cy="646331"/>
          </a:xfrm>
          <a:prstGeom prst="rect">
            <a:avLst/>
          </a:prstGeom>
          <a:noFill/>
        </p:spPr>
        <p:txBody>
          <a:bodyPr wrap="square" rtlCol="0">
            <a:spAutoFit/>
          </a:bodyPr>
          <a:lstStyle/>
          <a:p>
            <a:pPr algn="just"/>
            <a:r>
              <a:rPr lang="en-US" dirty="0">
                <a:solidFill>
                  <a:schemeClr val="tx1">
                    <a:lumMod val="75000"/>
                    <a:lumOff val="25000"/>
                  </a:schemeClr>
                </a:solidFill>
                <a:latin typeface="+mj-lt"/>
              </a:rPr>
              <a:t>70% of the customers don’t have dependents</a:t>
            </a:r>
          </a:p>
        </p:txBody>
      </p:sp>
      <p:pic>
        <p:nvPicPr>
          <p:cNvPr id="6" name="Picture 5">
            <a:extLst>
              <a:ext uri="{FF2B5EF4-FFF2-40B4-BE49-F238E27FC236}">
                <a16:creationId xmlns:a16="http://schemas.microsoft.com/office/drawing/2014/main" id="{614779F0-CC3B-D7B1-DEFE-879FC13C3A36}"/>
              </a:ext>
            </a:extLst>
          </p:cNvPr>
          <p:cNvPicPr>
            <a:picLocks noChangeAspect="1"/>
          </p:cNvPicPr>
          <p:nvPr/>
        </p:nvPicPr>
        <p:blipFill>
          <a:blip r:embed="rId4"/>
          <a:stretch>
            <a:fillRect/>
          </a:stretch>
        </p:blipFill>
        <p:spPr>
          <a:xfrm>
            <a:off x="8402104" y="247698"/>
            <a:ext cx="2823399" cy="3111806"/>
          </a:xfrm>
          <a:prstGeom prst="rect">
            <a:avLst/>
          </a:prstGeom>
        </p:spPr>
      </p:pic>
      <p:sp>
        <p:nvSpPr>
          <p:cNvPr id="7" name="TextBox 6">
            <a:extLst>
              <a:ext uri="{FF2B5EF4-FFF2-40B4-BE49-F238E27FC236}">
                <a16:creationId xmlns:a16="http://schemas.microsoft.com/office/drawing/2014/main" id="{8B082B5A-192A-A769-D20B-3BE36311C078}"/>
              </a:ext>
            </a:extLst>
          </p:cNvPr>
          <p:cNvSpPr txBox="1"/>
          <p:nvPr/>
        </p:nvSpPr>
        <p:spPr>
          <a:xfrm>
            <a:off x="8185448" y="3562158"/>
            <a:ext cx="3666686" cy="646331"/>
          </a:xfrm>
          <a:prstGeom prst="rect">
            <a:avLst/>
          </a:prstGeom>
          <a:noFill/>
        </p:spPr>
        <p:txBody>
          <a:bodyPr wrap="square" rtlCol="0">
            <a:spAutoFit/>
          </a:bodyPr>
          <a:lstStyle/>
          <a:p>
            <a:pPr algn="just"/>
            <a:r>
              <a:rPr lang="en-US" dirty="0">
                <a:solidFill>
                  <a:schemeClr val="tx1">
                    <a:lumMod val="75000"/>
                    <a:lumOff val="25000"/>
                  </a:schemeClr>
                </a:solidFill>
                <a:latin typeface="+mj-lt"/>
              </a:rPr>
              <a:t>45% of the customers </a:t>
            </a:r>
          </a:p>
          <a:p>
            <a:pPr algn="just"/>
            <a:r>
              <a:rPr lang="en-US" dirty="0">
                <a:solidFill>
                  <a:schemeClr val="tx1">
                    <a:lumMod val="75000"/>
                    <a:lumOff val="25000"/>
                  </a:schemeClr>
                </a:solidFill>
                <a:latin typeface="+mj-lt"/>
              </a:rPr>
              <a:t>have long-term contracts</a:t>
            </a:r>
          </a:p>
        </p:txBody>
      </p:sp>
      <p:sp>
        <p:nvSpPr>
          <p:cNvPr id="8" name="TextBox 7">
            <a:extLst>
              <a:ext uri="{FF2B5EF4-FFF2-40B4-BE49-F238E27FC236}">
                <a16:creationId xmlns:a16="http://schemas.microsoft.com/office/drawing/2014/main" id="{EA8583BF-5054-48EE-9467-15DAC6B72B5A}"/>
              </a:ext>
            </a:extLst>
          </p:cNvPr>
          <p:cNvSpPr txBox="1"/>
          <p:nvPr/>
        </p:nvSpPr>
        <p:spPr>
          <a:xfrm>
            <a:off x="476215" y="4719152"/>
            <a:ext cx="10899645" cy="1260538"/>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90% of the customers use phone service, 78% use internet service and 70% of them use both phone and internet service. Fiber optic is preferred internet service option.</a:t>
            </a:r>
          </a:p>
          <a:p>
            <a:pPr marL="342900" marR="0" lvl="0" indent="-342900" algn="just">
              <a:lnSpc>
                <a:spcPct val="107000"/>
              </a:lnSpc>
              <a:spcBef>
                <a:spcPts val="0"/>
              </a:spcBef>
              <a:spcAft>
                <a:spcPts val="0"/>
              </a:spcAft>
              <a:buFont typeface="Symbol" panose="05050102010706020507" pitchFamily="18" charset="2"/>
              <a:buChar char=""/>
            </a:pPr>
            <a:r>
              <a:rPr lang="en-US" dirty="0">
                <a:solidFill>
                  <a:schemeClr val="tx1">
                    <a:lumMod val="75000"/>
                    <a:lumOff val="25000"/>
                  </a:schemeClr>
                </a:solidFill>
                <a:latin typeface="+mj-lt"/>
              </a:rPr>
              <a:t>66% to 70% of the customers don’t prefer online security, online backup, device protection, or tech support. </a:t>
            </a:r>
          </a:p>
        </p:txBody>
      </p:sp>
    </p:spTree>
    <p:extLst>
      <p:ext uri="{BB962C8B-B14F-4D97-AF65-F5344CB8AC3E}">
        <p14:creationId xmlns:p14="http://schemas.microsoft.com/office/powerpoint/2010/main" val="418419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A17B4E08-13A9-402E-882F-CDF39E3D5F59}"/>
              </a:ext>
            </a:extLst>
          </p:cNvPr>
          <p:cNvSpPr txBox="1"/>
          <p:nvPr/>
        </p:nvSpPr>
        <p:spPr>
          <a:xfrm>
            <a:off x="492369" y="605896"/>
            <a:ext cx="3642309" cy="56462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i="1" spc="-50" dirty="0">
                <a:solidFill>
                  <a:srgbClr val="FFFFFF"/>
                </a:solidFill>
                <a:effectLst/>
                <a:latin typeface="+mj-lt"/>
                <a:ea typeface="+mj-ea"/>
                <a:cs typeface="+mj-cs"/>
              </a:rPr>
              <a:t>BI Models</a:t>
            </a:r>
            <a:endParaRPr lang="en-US" sz="4800" i="1" spc="-5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D40EAF82-8CAC-4B21-8C89-5E775BB27018}"/>
              </a:ext>
            </a:extLst>
          </p:cNvPr>
          <p:cNvSpPr txBox="1"/>
          <p:nvPr/>
        </p:nvSpPr>
        <p:spPr>
          <a:xfrm>
            <a:off x="5231958" y="605896"/>
            <a:ext cx="5923721" cy="5646208"/>
          </a:xfrm>
          <a:prstGeom prst="rect">
            <a:avLst/>
          </a:prstGeom>
        </p:spPr>
        <p:txBody>
          <a:bodyPr vert="horz" lIns="0" tIns="45720" rIns="0" bIns="45720" rtlCol="0" anchor="ctr">
            <a:normAutofit/>
          </a:bodyPr>
          <a:lstStyle/>
          <a:p>
            <a:pPr marL="0" marR="0" algn="just">
              <a:lnSpc>
                <a:spcPct val="90000"/>
              </a:lnSpc>
              <a:spcBef>
                <a:spcPts val="0"/>
              </a:spcBef>
              <a:spcAft>
                <a:spcPts val="600"/>
              </a:spcAft>
              <a:buFont typeface="Calibri" panose="020F0502020204030204" pitchFamily="34" charset="0"/>
            </a:pPr>
            <a:r>
              <a:rPr lang="en-US" dirty="0">
                <a:solidFill>
                  <a:schemeClr val="tx1">
                    <a:lumMod val="75000"/>
                    <a:lumOff val="25000"/>
                  </a:schemeClr>
                </a:solidFill>
                <a:latin typeface="+mj-lt"/>
              </a:rPr>
              <a:t>We will run two machine learning models for client churn prediction (i.e., decision tree and logistic regression model). After comparing their performance, we will select the best between the two to predict the customer churn.</a:t>
            </a:r>
          </a:p>
          <a:p>
            <a:pPr marL="0" marR="0" algn="just">
              <a:lnSpc>
                <a:spcPct val="90000"/>
              </a:lnSpc>
              <a:spcBef>
                <a:spcPts val="0"/>
              </a:spcBef>
              <a:spcAft>
                <a:spcPts val="600"/>
              </a:spcAft>
              <a:buFont typeface="Calibri" panose="020F0502020204030204" pitchFamily="34" charset="0"/>
            </a:pPr>
            <a:r>
              <a:rPr lang="en-US" i="0" dirty="0">
                <a:solidFill>
                  <a:schemeClr val="tx1">
                    <a:lumMod val="75000"/>
                    <a:lumOff val="25000"/>
                  </a:schemeClr>
                </a:solidFill>
                <a:effectLst/>
                <a:latin typeface="+mj-lt"/>
              </a:rPr>
              <a:t> </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b="1" i="0" dirty="0">
                <a:solidFill>
                  <a:schemeClr val="tx1">
                    <a:lumMod val="75000"/>
                    <a:lumOff val="25000"/>
                  </a:schemeClr>
                </a:solidFill>
                <a:effectLst/>
                <a:latin typeface="+mj-lt"/>
              </a:rPr>
              <a:t>Decision Tree:</a:t>
            </a:r>
            <a:r>
              <a:rPr lang="en-US" i="0" dirty="0">
                <a:solidFill>
                  <a:schemeClr val="tx1">
                    <a:lumMod val="75000"/>
                    <a:lumOff val="25000"/>
                  </a:schemeClr>
                </a:solidFill>
                <a:effectLst/>
                <a:latin typeface="+mj-lt"/>
              </a:rPr>
              <a:t> Decision trees are popular machine learning models used for classification and regression. As the name suggests, the model returns output in a tree-like structure with a series of nodes and leaves. Each node represents a test on input, and each leave is a class assignment. Decision trees are so popular because they can handle missing values and outliers and provide easily understandable rules.</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i="0" dirty="0">
                <a:solidFill>
                  <a:schemeClr val="tx1">
                    <a:lumMod val="75000"/>
                    <a:lumOff val="25000"/>
                  </a:schemeClr>
                </a:solidFill>
                <a:effectLst/>
                <a:latin typeface="+mj-lt"/>
              </a:rPr>
              <a:t> </a:t>
            </a:r>
            <a:endParaRPr lang="en-US" i="1" dirty="0">
              <a:solidFill>
                <a:schemeClr val="tx1">
                  <a:lumMod val="75000"/>
                  <a:lumOff val="25000"/>
                </a:schemeClr>
              </a:solidFill>
              <a:effectLst/>
              <a:latin typeface="+mj-lt"/>
            </a:endParaRPr>
          </a:p>
          <a:p>
            <a:pPr marL="0" marR="0" algn="just">
              <a:lnSpc>
                <a:spcPct val="90000"/>
              </a:lnSpc>
              <a:spcBef>
                <a:spcPts val="0"/>
              </a:spcBef>
              <a:spcAft>
                <a:spcPts val="600"/>
              </a:spcAft>
              <a:buFont typeface="Calibri" panose="020F0502020204030204" pitchFamily="34" charset="0"/>
            </a:pPr>
            <a:r>
              <a:rPr lang="en-US" b="1" i="0" dirty="0">
                <a:solidFill>
                  <a:schemeClr val="tx1">
                    <a:lumMod val="75000"/>
                    <a:lumOff val="25000"/>
                  </a:schemeClr>
                </a:solidFill>
                <a:effectLst/>
                <a:latin typeface="+mj-lt"/>
              </a:rPr>
              <a:t>Logistic Regression model: </a:t>
            </a:r>
            <a:r>
              <a:rPr lang="en-US" i="0" dirty="0">
                <a:solidFill>
                  <a:schemeClr val="tx1">
                    <a:lumMod val="75000"/>
                    <a:lumOff val="25000"/>
                  </a:schemeClr>
                </a:solidFill>
                <a:effectLst/>
                <a:latin typeface="+mj-lt"/>
              </a:rPr>
              <a:t>A logistic regression model is a powerful machine learning model that extends the idea of linear regression to predict the binary outcome based on historical data.</a:t>
            </a:r>
            <a:endParaRPr lang="en-US" i="1" dirty="0">
              <a:solidFill>
                <a:schemeClr val="tx1">
                  <a:lumMod val="75000"/>
                  <a:lumOff val="25000"/>
                </a:schemeClr>
              </a:solidFill>
              <a:effectLst/>
              <a:latin typeface="+mj-lt"/>
            </a:endParaRPr>
          </a:p>
          <a:p>
            <a:pPr>
              <a:lnSpc>
                <a:spcPct val="90000"/>
              </a:lnSpc>
              <a:spcAft>
                <a:spcPts val="600"/>
              </a:spcAft>
              <a:buFont typeface="Calibri" panose="020F0502020204030204" pitchFamily="34" charset="0"/>
            </a:pPr>
            <a:endParaRPr lang="en-US" sz="1900" dirty="0">
              <a:solidFill>
                <a:schemeClr val="tx1">
                  <a:lumMod val="75000"/>
                  <a:lumOff val="25000"/>
                </a:schemeClr>
              </a:solidFill>
            </a:endParaRPr>
          </a:p>
        </p:txBody>
      </p:sp>
      <p:sp>
        <p:nvSpPr>
          <p:cNvPr id="17" name="Rectangle 16">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622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B4E08-13A9-402E-882F-CDF39E3D5F59}"/>
              </a:ext>
            </a:extLst>
          </p:cNvPr>
          <p:cNvSpPr txBox="1"/>
          <p:nvPr/>
        </p:nvSpPr>
        <p:spPr>
          <a:xfrm>
            <a:off x="2929855" y="297018"/>
            <a:ext cx="6094602" cy="830997"/>
          </a:xfrm>
          <a:prstGeom prst="rect">
            <a:avLst/>
          </a:prstGeom>
          <a:noFill/>
        </p:spPr>
        <p:txBody>
          <a:bodyPr wrap="square">
            <a:spAutoFit/>
          </a:bodyPr>
          <a:lstStyle/>
          <a:p>
            <a:pPr algn="ctr"/>
            <a:r>
              <a:rPr lang="en-US" sz="4800" b="1" i="1" dirty="0">
                <a:solidFill>
                  <a:schemeClr val="tx1">
                    <a:lumMod val="75000"/>
                    <a:lumOff val="25000"/>
                  </a:schemeClr>
                </a:solidFill>
                <a:latin typeface="+mj-lt"/>
              </a:rPr>
              <a:t>BI Models</a:t>
            </a:r>
          </a:p>
        </p:txBody>
      </p:sp>
      <p:sp>
        <p:nvSpPr>
          <p:cNvPr id="10" name="TextBox 9">
            <a:extLst>
              <a:ext uri="{FF2B5EF4-FFF2-40B4-BE49-F238E27FC236}">
                <a16:creationId xmlns:a16="http://schemas.microsoft.com/office/drawing/2014/main" id="{A3901498-F393-4B81-9A02-707E4295584D}"/>
              </a:ext>
            </a:extLst>
          </p:cNvPr>
          <p:cNvSpPr txBox="1"/>
          <p:nvPr/>
        </p:nvSpPr>
        <p:spPr>
          <a:xfrm>
            <a:off x="530603" y="1046856"/>
            <a:ext cx="6094602" cy="954107"/>
          </a:xfrm>
          <a:prstGeom prst="rect">
            <a:avLst/>
          </a:prstGeom>
          <a:noFill/>
        </p:spPr>
        <p:txBody>
          <a:bodyPr wrap="square">
            <a:spAutoFit/>
          </a:bodyPr>
          <a:lstStyle/>
          <a:p>
            <a:pPr marL="0" marR="0" algn="just">
              <a:spcBef>
                <a:spcPts val="0"/>
              </a:spcBef>
              <a:spcAft>
                <a:spcPts val="0"/>
              </a:spcAft>
            </a:pPr>
            <a:r>
              <a:rPr lang="en-US" b="1" dirty="0">
                <a:solidFill>
                  <a:schemeClr val="tx1">
                    <a:lumMod val="75000"/>
                    <a:lumOff val="25000"/>
                  </a:schemeClr>
                </a:solidFill>
                <a:latin typeface="+mj-lt"/>
              </a:rPr>
              <a:t>R Code Used:</a:t>
            </a:r>
          </a:p>
          <a:p>
            <a:pPr marL="0" marR="0" algn="just">
              <a:spcBef>
                <a:spcPts val="0"/>
              </a:spcBef>
              <a:spcAft>
                <a:spcPts val="0"/>
              </a:spcAft>
            </a:pPr>
            <a:r>
              <a:rPr lang="en-US" b="1" dirty="0">
                <a:solidFill>
                  <a:schemeClr val="tx1">
                    <a:lumMod val="75000"/>
                    <a:lumOff val="25000"/>
                  </a:schemeClr>
                </a:solidFill>
                <a:latin typeface="+mj-lt"/>
              </a:rPr>
              <a:t>Decision Tree:</a:t>
            </a:r>
          </a:p>
          <a:p>
            <a:pPr marL="0" marR="0" algn="just">
              <a:spcBef>
                <a:spcPts val="0"/>
              </a:spcBef>
              <a:spcAft>
                <a:spcPts val="0"/>
              </a:spcAft>
            </a:pPr>
            <a:endParaRPr lang="en-US" sz="2000" i="1" dirty="0">
              <a:solidFill>
                <a:srgbClr val="000000"/>
              </a:solidFill>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579FBBF-DB19-407F-9DEE-50F1A2DCBF6D}"/>
              </a:ext>
            </a:extLst>
          </p:cNvPr>
          <p:cNvPicPr>
            <a:picLocks noChangeAspect="1"/>
          </p:cNvPicPr>
          <p:nvPr/>
        </p:nvPicPr>
        <p:blipFill>
          <a:blip r:embed="rId3"/>
          <a:stretch>
            <a:fillRect/>
          </a:stretch>
        </p:blipFill>
        <p:spPr>
          <a:xfrm>
            <a:off x="562191" y="1799660"/>
            <a:ext cx="6364605" cy="1731585"/>
          </a:xfrm>
          <a:prstGeom prst="rect">
            <a:avLst/>
          </a:prstGeom>
        </p:spPr>
      </p:pic>
      <p:sp>
        <p:nvSpPr>
          <p:cNvPr id="8" name="TextBox 7">
            <a:extLst>
              <a:ext uri="{FF2B5EF4-FFF2-40B4-BE49-F238E27FC236}">
                <a16:creationId xmlns:a16="http://schemas.microsoft.com/office/drawing/2014/main" id="{4F12F3C1-4673-45BE-90FA-D810EA7BCF7E}"/>
              </a:ext>
            </a:extLst>
          </p:cNvPr>
          <p:cNvSpPr txBox="1"/>
          <p:nvPr/>
        </p:nvSpPr>
        <p:spPr>
          <a:xfrm>
            <a:off x="530603" y="3699545"/>
            <a:ext cx="3940729" cy="646331"/>
          </a:xfrm>
          <a:prstGeom prst="rect">
            <a:avLst/>
          </a:prstGeom>
          <a:noFill/>
        </p:spPr>
        <p:txBody>
          <a:bodyPr wrap="square" rtlCol="0">
            <a:spAutoFit/>
          </a:bodyPr>
          <a:lstStyle/>
          <a:p>
            <a:r>
              <a:rPr lang="en-US" b="1" dirty="0">
                <a:solidFill>
                  <a:schemeClr val="tx1">
                    <a:lumMod val="75000"/>
                    <a:lumOff val="25000"/>
                  </a:schemeClr>
                </a:solidFill>
                <a:latin typeface="+mj-lt"/>
              </a:rPr>
              <a:t>Logistic regression model:</a:t>
            </a:r>
          </a:p>
          <a:p>
            <a:endParaRPr lang="en-US" dirty="0"/>
          </a:p>
        </p:txBody>
      </p:sp>
      <p:pic>
        <p:nvPicPr>
          <p:cNvPr id="15" name="Picture 14" descr="Stock exchange numbers">
            <a:extLst>
              <a:ext uri="{FF2B5EF4-FFF2-40B4-BE49-F238E27FC236}">
                <a16:creationId xmlns:a16="http://schemas.microsoft.com/office/drawing/2014/main" id="{ECE0361E-83A6-4ED4-932F-45C96CFBA52A}"/>
              </a:ext>
            </a:extLst>
          </p:cNvPr>
          <p:cNvPicPr>
            <a:picLocks noChangeAspect="1"/>
          </p:cNvPicPr>
          <p:nvPr/>
        </p:nvPicPr>
        <p:blipFill>
          <a:blip r:embed="rId4"/>
          <a:stretch>
            <a:fillRect/>
          </a:stretch>
        </p:blipFill>
        <p:spPr>
          <a:xfrm>
            <a:off x="7204001" y="1225118"/>
            <a:ext cx="4728004" cy="4924886"/>
          </a:xfrm>
          <a:prstGeom prst="rect">
            <a:avLst/>
          </a:prstGeom>
        </p:spPr>
      </p:pic>
      <p:pic>
        <p:nvPicPr>
          <p:cNvPr id="18" name="Picture 17">
            <a:extLst>
              <a:ext uri="{FF2B5EF4-FFF2-40B4-BE49-F238E27FC236}">
                <a16:creationId xmlns:a16="http://schemas.microsoft.com/office/drawing/2014/main" id="{8C1F38FB-D74F-4F58-A9A2-DE835AD06F37}"/>
              </a:ext>
            </a:extLst>
          </p:cNvPr>
          <p:cNvPicPr>
            <a:picLocks noChangeAspect="1"/>
          </p:cNvPicPr>
          <p:nvPr/>
        </p:nvPicPr>
        <p:blipFill>
          <a:blip r:embed="rId5"/>
          <a:stretch>
            <a:fillRect/>
          </a:stretch>
        </p:blipFill>
        <p:spPr>
          <a:xfrm>
            <a:off x="562191" y="4074851"/>
            <a:ext cx="6364605" cy="2075154"/>
          </a:xfrm>
          <a:prstGeom prst="rect">
            <a:avLst/>
          </a:prstGeom>
        </p:spPr>
      </p:pic>
    </p:spTree>
    <p:extLst>
      <p:ext uri="{BB962C8B-B14F-4D97-AF65-F5344CB8AC3E}">
        <p14:creationId xmlns:p14="http://schemas.microsoft.com/office/powerpoint/2010/main" val="73394316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715</TotalTime>
  <Words>1147</Words>
  <Application>Microsoft Macintosh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Franklin Gothic Book</vt:lpstr>
      <vt:lpstr>Georgia</vt:lpstr>
      <vt:lpstr>Symbol</vt:lpstr>
      <vt:lpstr>1_RetrospectVTI</vt:lpstr>
      <vt:lpstr>Customer Behavior  Analysis  And Churn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Nidhi</dc:creator>
  <cp:lastModifiedBy>Pothulaboguda, Hari Priya</cp:lastModifiedBy>
  <cp:revision>32</cp:revision>
  <dcterms:created xsi:type="dcterms:W3CDTF">2022-04-14T02:42:49Z</dcterms:created>
  <dcterms:modified xsi:type="dcterms:W3CDTF">2025-03-25T12:32:06Z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