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8CE3-3D51-4DFF-A70E-1ACDA36E0A72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4BF6-BF24-46C5-A600-49E59DDABF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8CE3-3D51-4DFF-A70E-1ACDA36E0A72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4BF6-BF24-46C5-A600-49E59DDABF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8CE3-3D51-4DFF-A70E-1ACDA36E0A72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4BF6-BF24-46C5-A600-49E59DDABF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4"/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212725"/>
            <a:ext cx="871423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Rectangle 10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524914"/>
            <a:ext cx="254040" cy="143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45720" bIns="0" numCol="1" anchor="ctr" anchorCtr="0" compatLnSpc="1">
            <a:prstTxWarp prst="textNoShape">
              <a:avLst/>
            </a:prstTxWarp>
            <a:spAutoFit/>
          </a:bodyPr>
          <a:lstStyle>
            <a:lvl1pPr algn="l">
              <a:defRPr sz="1100">
                <a:solidFill>
                  <a:srgbClr val="000000"/>
                </a:solidFill>
              </a:defRPr>
            </a:lvl1pPr>
          </a:lstStyle>
          <a:p>
            <a:fld id="{F4147050-0161-4A8B-8C65-9431945EA0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41184" y="990600"/>
            <a:ext cx="8686800" cy="5029200"/>
          </a:xfrm>
        </p:spPr>
        <p:txBody>
          <a:bodyPr lIns="0"/>
          <a:lstStyle/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6" name="Rectangle 134"/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212725"/>
            <a:ext cx="871423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9" name="Rectangle 10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7581" y="6587490"/>
            <a:ext cx="24693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45720" bIns="0" numCol="1" anchor="ctr" anchorCtr="0" compatLnSpc="1">
            <a:prstTxWarp prst="textNoShape">
              <a:avLst/>
            </a:prstTxWarp>
            <a:noAutofit/>
          </a:bodyPr>
          <a:lstStyle>
            <a:lvl1pPr algn="r">
              <a:lnSpc>
                <a:spcPct val="100000"/>
              </a:lnSpc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531769"/>
            <a:ext cx="238125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45720" bIns="0" numCol="1" anchor="ctr" anchorCtr="0" compatLnSpc="1">
            <a:prstTxWarp prst="textNoShape">
              <a:avLst/>
            </a:prstTxWarp>
            <a:spAutoFit/>
          </a:bodyPr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fld id="{F4147050-0161-4A8B-8C65-9431945EA0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8CE3-3D51-4DFF-A70E-1ACDA36E0A72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4BF6-BF24-46C5-A600-49E59DDABF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8CE3-3D51-4DFF-A70E-1ACDA36E0A72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4BF6-BF24-46C5-A600-49E59DDABF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8CE3-3D51-4DFF-A70E-1ACDA36E0A72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4BF6-BF24-46C5-A600-49E59DDABF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8CE3-3D51-4DFF-A70E-1ACDA36E0A72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4BF6-BF24-46C5-A600-49E59DDABF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8CE3-3D51-4DFF-A70E-1ACDA36E0A72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4BF6-BF24-46C5-A600-49E59DDABF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8CE3-3D51-4DFF-A70E-1ACDA36E0A72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4BF6-BF24-46C5-A600-49E59DDABF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8CE3-3D51-4DFF-A70E-1ACDA36E0A72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4BF6-BF24-46C5-A600-49E59DDABF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8CE3-3D51-4DFF-A70E-1ACDA36E0A72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B4BF6-BF24-46C5-A600-49E59DDABF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58CE3-3D51-4DFF-A70E-1ACDA36E0A72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B4BF6-BF24-46C5-A600-49E59DDABF5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tqb.org/certification-path-root.html" TargetMode="External"/><Relationship Id="rId2" Type="http://schemas.openxmlformats.org/officeDocument/2006/relationships/hyperlink" Target="http://www.istqb.org/downloads.html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stqb.org/istqb-where-you-are/find-a-training-provider.html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147050-0161-4A8B-8C65-9431945EA02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543800" cy="1143000"/>
          </a:xfrm>
        </p:spPr>
        <p:txBody>
          <a:bodyPr lIns="91440">
            <a:normAutofit/>
          </a:bodyPr>
          <a:lstStyle/>
          <a:p>
            <a:r>
              <a:rPr lang="en-US" dirty="0" smtClean="0"/>
              <a:t>Certification Information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371600"/>
            <a:ext cx="8458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algn="l" eaLnBrk="1" hangingPunct="1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1800" b="0" kern="0" dirty="0" smtClean="0">
                <a:latin typeface="+mn-lt"/>
                <a:hlinkClick r:id="rId2"/>
              </a:rPr>
              <a:t>http://www.istqb.org/downloads.html</a:t>
            </a:r>
            <a:endParaRPr lang="en-US" sz="1800" b="0" kern="0" dirty="0" smtClean="0">
              <a:latin typeface="+mn-lt"/>
            </a:endParaRPr>
          </a:p>
          <a:p>
            <a:pPr marL="742950" lvl="1" indent="-285750" algn="l" eaLnBrk="1" hangingPunct="1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1800" b="0" kern="0" dirty="0" smtClean="0">
                <a:latin typeface="+mn-lt"/>
                <a:hlinkClick r:id="rId3"/>
              </a:rPr>
              <a:t>http://www.istqb.org/certification-path-root.html</a:t>
            </a:r>
            <a:endParaRPr lang="en-US" sz="1800" b="0" kern="0" dirty="0" smtClean="0">
              <a:latin typeface="+mn-lt"/>
            </a:endParaRPr>
          </a:p>
          <a:p>
            <a:pPr marL="742950" lvl="1" indent="-285750" algn="l" eaLnBrk="1" hangingPunct="1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1800" b="0" kern="0" dirty="0" smtClean="0">
                <a:latin typeface="+mn-lt"/>
              </a:rPr>
              <a:t>Exam Structure</a:t>
            </a:r>
          </a:p>
          <a:p>
            <a:pPr marL="742950" lvl="1" indent="-285750" algn="l" eaLnBrk="1" hangingPunct="1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Tx/>
              <a:buChar char="-"/>
              <a:defRPr/>
            </a:pPr>
            <a:r>
              <a:rPr lang="en-US" sz="1800" b="0" kern="0" dirty="0" smtClean="0">
                <a:latin typeface="+mn-lt"/>
              </a:rPr>
              <a:t>6 months exp in Testing</a:t>
            </a:r>
          </a:p>
          <a:p>
            <a:pPr marL="742950" lvl="1" indent="-285750" algn="l" eaLnBrk="1" hangingPunct="1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Tx/>
              <a:buChar char="-"/>
              <a:defRPr/>
            </a:pPr>
            <a:r>
              <a:rPr lang="en-US" sz="1800" b="0" kern="0" dirty="0" smtClean="0">
                <a:latin typeface="+mn-lt"/>
              </a:rPr>
              <a:t>40 multiple-choice questions</a:t>
            </a:r>
          </a:p>
          <a:p>
            <a:pPr marL="742950" lvl="1" indent="-285750" algn="l" eaLnBrk="1" hangingPunct="1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Tx/>
              <a:buChar char="-"/>
              <a:defRPr/>
            </a:pPr>
            <a:r>
              <a:rPr lang="en-US" sz="1800" b="0" kern="0" dirty="0" smtClean="0">
                <a:latin typeface="+mn-lt"/>
              </a:rPr>
              <a:t>a scoring of 1 point for each correct answer</a:t>
            </a:r>
          </a:p>
          <a:p>
            <a:pPr marL="742950" lvl="1" indent="-285750" algn="l" eaLnBrk="1" hangingPunct="1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Tx/>
              <a:buChar char="-"/>
              <a:defRPr/>
            </a:pPr>
            <a:r>
              <a:rPr lang="en-US" sz="1800" b="0" kern="0" dirty="0" smtClean="0">
                <a:latin typeface="+mn-lt"/>
              </a:rPr>
              <a:t>a pass mark of 65% (26 or more points)</a:t>
            </a:r>
          </a:p>
          <a:p>
            <a:pPr marL="742950" lvl="1" indent="-285750" algn="l" eaLnBrk="1" hangingPunct="1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Tx/>
              <a:buChar char="-"/>
              <a:defRPr/>
            </a:pPr>
            <a:r>
              <a:rPr lang="en-US" sz="1800" b="0" kern="0" dirty="0" smtClean="0">
                <a:latin typeface="+mn-lt"/>
              </a:rPr>
              <a:t>a duration of 60 minutes (or 75 minutes for candidates taking exams that are not in their native or local language).</a:t>
            </a:r>
          </a:p>
          <a:p>
            <a:pPr marL="742950" lvl="1" indent="-285750" algn="l" eaLnBrk="1" hangingPunct="1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Tx/>
              <a:buChar char="-"/>
              <a:defRPr/>
            </a:pPr>
            <a:endParaRPr lang="en-US" sz="1800" b="0" kern="0" dirty="0" smtClean="0">
              <a:latin typeface="+mn-lt"/>
            </a:endParaRPr>
          </a:p>
          <a:p>
            <a:pPr marL="742950" lvl="1" indent="-285750" algn="l" eaLnBrk="1" hangingPunct="1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Tx/>
              <a:buChar char="-"/>
              <a:defRPr/>
            </a:pPr>
            <a:endParaRPr lang="en-US" sz="1800" b="0" kern="0" dirty="0" smtClean="0">
              <a:latin typeface="+mn-lt"/>
            </a:endParaRPr>
          </a:p>
          <a:p>
            <a:pPr marL="742950" lvl="1" indent="-285750" algn="l" eaLnBrk="1" hangingPunct="1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sz="1800" b="0" kern="0" dirty="0" smtClean="0">
              <a:latin typeface="+mn-lt"/>
            </a:endParaRPr>
          </a:p>
          <a:p>
            <a:pPr marL="742950" lvl="1" indent="-285750" algn="l" eaLnBrk="1" hangingPunct="1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defRPr/>
            </a:pPr>
            <a:endParaRPr lang="en-US" sz="1800" b="0" kern="0" dirty="0" smtClean="0">
              <a:latin typeface="+mn-lt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147050-0161-4A8B-8C65-9431945EA02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212725"/>
            <a:ext cx="7302500" cy="701675"/>
          </a:xfrm>
        </p:spPr>
        <p:txBody>
          <a:bodyPr lIns="91440">
            <a:normAutofit fontScale="90000"/>
          </a:bodyPr>
          <a:lstStyle/>
          <a:p>
            <a:r>
              <a:rPr lang="en-US" dirty="0" smtClean="0"/>
              <a:t>Certification Information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1220" y="2743200"/>
          <a:ext cx="4861560" cy="1371600"/>
        </p:xfrm>
        <a:graphic>
          <a:graphicData uri="http://schemas.openxmlformats.org/drawingml/2006/table">
            <a:tbl>
              <a:tblPr/>
              <a:tblGrid>
                <a:gridCol w="810260"/>
                <a:gridCol w="810260"/>
                <a:gridCol w="810260"/>
                <a:gridCol w="810260"/>
                <a:gridCol w="810260"/>
                <a:gridCol w="810260"/>
              </a:tblGrid>
              <a:tr h="22860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Exam</a:t>
                      </a:r>
                      <a:endParaRPr lang="en-US" dirty="0"/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b="1"/>
                        <a:t>Number of questions per K levels</a:t>
                      </a:r>
                      <a:endParaRPr lang="en-US"/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K1</a:t>
                      </a:r>
                      <a:endParaRPr lang="en-US"/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K2</a:t>
                      </a:r>
                      <a:endParaRPr lang="en-US"/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K3</a:t>
                      </a:r>
                      <a:endParaRPr lang="en-US"/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K4</a:t>
                      </a:r>
                      <a:endParaRPr lang="en-US"/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</a:t>
                      </a:r>
                      <a:endParaRPr lang="en-US" dirty="0"/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Foundation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40</a:t>
                      </a:r>
                      <a:endParaRPr lang="en-US"/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8705" name="Rectangle 1"/>
          <p:cNvSpPr>
            <a:spLocks noChangeArrowheads="1"/>
          </p:cNvSpPr>
          <p:nvPr/>
        </p:nvSpPr>
        <p:spPr bwMode="auto">
          <a:xfrm>
            <a:off x="-381000" y="1752600"/>
            <a:ext cx="9144000" cy="70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8088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505050"/>
                </a:solidFill>
                <a:effectLst/>
                <a:latin typeface="Arial" pitchFamily="34" charset="0"/>
                <a:cs typeface="Arial" pitchFamily="34" charset="0"/>
              </a:rPr>
              <a:t>Exam questions are distributed across K-levels, which represent deepening levels of knowledge, as shown in the following table: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50505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505050"/>
                </a:solidFill>
                <a:effectLst/>
                <a:latin typeface="Arial" pitchFamily="34" charset="0"/>
                <a:cs typeface="Arial" pitchFamily="34" charset="0"/>
              </a:rPr>
              <a:t>Exam questions are distributed across Syllabus chapters as shown in the following table: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Exams may be taken as part of a course delivered by an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  <a:hlinkClick r:id="rId2"/>
              </a:rPr>
              <a:t>Accredited Training Provider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 or taken independently at an examination center or in a public exam.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147050-0161-4A8B-8C65-9431945EA027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990600"/>
          <a:ext cx="7889240" cy="5257800"/>
        </p:xfrm>
        <a:graphic>
          <a:graphicData uri="http://schemas.openxmlformats.org/drawingml/2006/table">
            <a:tbl>
              <a:tblPr/>
              <a:tblGrid>
                <a:gridCol w="986155"/>
                <a:gridCol w="986155"/>
                <a:gridCol w="986155"/>
                <a:gridCol w="986155"/>
                <a:gridCol w="986155"/>
                <a:gridCol w="986155"/>
                <a:gridCol w="986155"/>
                <a:gridCol w="986155"/>
              </a:tblGrid>
              <a:tr h="1001485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Exam</a:t>
                      </a:r>
                      <a:endParaRPr lang="en-US" dirty="0"/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Number of questions per Chapter</a:t>
                      </a:r>
                      <a:endParaRPr lang="en-US" dirty="0"/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52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Ch. 1</a:t>
                      </a:r>
                      <a:endParaRPr lang="en-US" dirty="0"/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Ch. 2</a:t>
                      </a:r>
                      <a:endParaRPr lang="en-US" dirty="0"/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Ch. 3</a:t>
                      </a:r>
                      <a:endParaRPr lang="en-US"/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Ch. 4</a:t>
                      </a:r>
                      <a:endParaRPr lang="en-US" dirty="0"/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Ch. 5</a:t>
                      </a:r>
                      <a:endParaRPr lang="en-US" dirty="0"/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Ch. 6</a:t>
                      </a:r>
                      <a:endParaRPr lang="en-US"/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 Total</a:t>
                      </a:r>
                      <a:endParaRPr lang="en-US"/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71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Foundation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179</Words>
  <Application>Microsoft Office PowerPoint</Application>
  <PresentationFormat>On-screen Show (4:3)</PresentationFormat>
  <Paragraphs>48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Certification Information</vt:lpstr>
      <vt:lpstr>Certification Information</vt:lpstr>
      <vt:lpstr>PowerPoint Presentation</vt:lpstr>
    </vt:vector>
  </TitlesOfParts>
  <Company>Capgemini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Certification Information</dc:title>
  <dc:creator>malanger</dc:creator>
  <cp:lastModifiedBy>Patil, Dayanand</cp:lastModifiedBy>
  <cp:revision>3</cp:revision>
  <dcterms:created xsi:type="dcterms:W3CDTF">2015-06-23T08:44:41Z</dcterms:created>
  <dcterms:modified xsi:type="dcterms:W3CDTF">2016-12-15T15:02:18Z</dcterms:modified>
</cp:coreProperties>
</file>