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embeddedFontLst>
    <p:embeddedFont>
      <p:font typeface="Quattrocento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7" roundtripDataSignature="AMtx7mgUhPo66q0MUviXIo9EPysu18rT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3B6BA3-5336-4839-8546-176A232671F4}">
  <a:tblStyle styleId="{7B3B6BA3-5336-4839-8546-176A232671F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QuattrocentoSans-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QuattrocentoSans-italic.fntdata"/><Relationship Id="rId10" Type="http://schemas.openxmlformats.org/officeDocument/2006/relationships/slide" Target="slides/slide4.xml"/><Relationship Id="rId54" Type="http://schemas.openxmlformats.org/officeDocument/2006/relationships/font" Target="fonts/QuattrocentoSans-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5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5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0" name="Google Shape;3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5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54"/>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6"/>
          <p:cNvSpPr/>
          <p:nvPr>
            <p:ph idx="2" type="pic"/>
          </p:nvPr>
        </p:nvSpPr>
        <p:spPr>
          <a:xfrm>
            <a:off x="1792288" y="612775"/>
            <a:ext cx="5486400" cy="4114800"/>
          </a:xfrm>
          <a:prstGeom prst="rect">
            <a:avLst/>
          </a:prstGeom>
          <a:noFill/>
          <a:ln>
            <a:noFill/>
          </a:ln>
        </p:spPr>
      </p:sp>
      <p:sp>
        <p:nvSpPr>
          <p:cNvPr id="70" name="Google Shape;70;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7"/>
          <p:cNvSpPr/>
          <p:nvPr/>
        </p:nvSpPr>
        <p:spPr>
          <a:xfrm>
            <a:off x="298940" y="177143"/>
            <a:ext cx="8610600" cy="6553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47"/>
          <p:cNvCxnSpPr/>
          <p:nvPr/>
        </p:nvCxnSpPr>
        <p:spPr>
          <a:xfrm>
            <a:off x="298940" y="1219200"/>
            <a:ext cx="8610600" cy="1588"/>
          </a:xfrm>
          <a:prstGeom prst="straightConnector1">
            <a:avLst/>
          </a:prstGeom>
          <a:noFill/>
          <a:ln cap="flat" cmpd="sng" w="254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jpg"/><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jpg"/><Relationship Id="rId4"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jpg"/><Relationship Id="rId4"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archive.ics.uci.edu/ml/datasets/abalone" TargetMode="External"/><Relationship Id="rId4" Type="http://schemas.openxmlformats.org/officeDocument/2006/relationships/hyperlink" Target="https://www.kaggle.com/rodolfomendes/abalone-dataset" TargetMode="External"/><Relationship Id="rId5" Type="http://schemas.openxmlformats.org/officeDocument/2006/relationships/hyperlink" Target="https://data.world/uci/abalone" TargetMode="External"/><Relationship Id="rId6" Type="http://schemas.openxmlformats.org/officeDocument/2006/relationships/hyperlink" Target="http://rexa.info/paper/351e173bc2176dbf14635cc5471660c911f8e79c" TargetMode="External"/><Relationship Id="rId7" Type="http://schemas.openxmlformats.org/officeDocument/2006/relationships/hyperlink" Target="https://www.researchgate.net/publication/337146276_Machine_Learning_Project_-_Predict_the_Age_of_Abalone" TargetMode="External"/><Relationship Id="rId8" Type="http://schemas.openxmlformats.org/officeDocument/2006/relationships/hyperlink" Target="https://ieeexplore.ieee.org/abstract/document/897098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latin typeface="Arial"/>
                <a:ea typeface="Arial"/>
                <a:cs typeface="Arial"/>
                <a:sym typeface="Arial"/>
              </a:rPr>
              <a:t> </a:t>
            </a:r>
            <a:endParaRPr/>
          </a:p>
        </p:txBody>
      </p:sp>
      <p:sp>
        <p:nvSpPr>
          <p:cNvPr id="91" name="Google Shape;91;p1"/>
          <p:cNvSpPr txBox="1"/>
          <p:nvPr>
            <p:ph idx="1" type="body"/>
          </p:nvPr>
        </p:nvSpPr>
        <p:spPr>
          <a:xfrm>
            <a:off x="6096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endParaRPr/>
          </a:p>
        </p:txBody>
      </p:sp>
      <p:sp>
        <p:nvSpPr>
          <p:cNvPr id="92" name="Google Shape;9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600"/>
              <a:t>14 November 2021</a:t>
            </a:r>
            <a:endParaRPr b="1" sz="1600"/>
          </a:p>
        </p:txBody>
      </p:sp>
      <p:sp>
        <p:nvSpPr>
          <p:cNvPr id="93" name="Google Shape;9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600"/>
              <a:t>Department of CSE</a:t>
            </a:r>
            <a:endParaRPr/>
          </a:p>
        </p:txBody>
      </p:sp>
      <p:sp>
        <p:nvSpPr>
          <p:cNvPr id="94" name="Google Shape;9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t>‹#›</a:t>
            </a:fld>
            <a:endParaRPr sz="1600"/>
          </a:p>
        </p:txBody>
      </p:sp>
      <p:sp>
        <p:nvSpPr>
          <p:cNvPr id="95" name="Google Shape;95;p1"/>
          <p:cNvSpPr/>
          <p:nvPr/>
        </p:nvSpPr>
        <p:spPr>
          <a:xfrm>
            <a:off x="1295400" y="1905000"/>
            <a:ext cx="6518845"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ABALONE USING POWERBI AND REGRESSION.</a:t>
            </a:r>
            <a:endParaRPr/>
          </a:p>
        </p:txBody>
      </p:sp>
      <p:sp>
        <p:nvSpPr>
          <p:cNvPr id="96" name="Google Shape;96;p1"/>
          <p:cNvSpPr/>
          <p:nvPr/>
        </p:nvSpPr>
        <p:spPr>
          <a:xfrm>
            <a:off x="762000" y="3048000"/>
            <a:ext cx="6400800" cy="14203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Project Supervisor</a:t>
            </a:r>
            <a:r>
              <a:rPr b="1" i="0" lang="en-US" sz="2000" u="none" cap="none" strike="noStrike">
                <a:solidFill>
                  <a:schemeClr val="dk1"/>
                </a:solidFill>
                <a:latin typeface="Arial"/>
                <a:ea typeface="Arial"/>
                <a:cs typeface="Arial"/>
                <a:sym typeface="Arial"/>
              </a:rPr>
              <a:t>: Dr.M.Kanipriya M.E., Ph.D</a:t>
            </a:r>
            <a:endParaRPr b="1"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Name of the Student: HARIPRIYANKA DAVULURU</a:t>
            </a:r>
            <a:endParaRPr b="1"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Register Number</a:t>
            </a:r>
            <a:r>
              <a:rPr b="1" i="0" lang="en-US" sz="2000" u="none" cap="none" strike="noStrike">
                <a:solidFill>
                  <a:schemeClr val="dk1"/>
                </a:solidFill>
                <a:latin typeface="Arial"/>
                <a:ea typeface="Arial"/>
                <a:cs typeface="Arial"/>
                <a:sym typeface="Arial"/>
              </a:rPr>
              <a:t>: 39110374</a:t>
            </a:r>
            <a:endParaRPr/>
          </a:p>
        </p:txBody>
      </p:sp>
      <p:pic>
        <p:nvPicPr>
          <p:cNvPr descr="new letter head July30_2020.png" id="97" name="Google Shape;97;p1"/>
          <p:cNvPicPr preferRelativeResize="0"/>
          <p:nvPr/>
        </p:nvPicPr>
        <p:blipFill rotWithShape="1">
          <a:blip r:embed="rId3">
            <a:alphaModFix/>
          </a:blip>
          <a:srcRect b="0" l="0" r="0" t="0"/>
          <a:stretch/>
        </p:blipFill>
        <p:spPr>
          <a:xfrm>
            <a:off x="228600" y="1"/>
            <a:ext cx="8686800"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178" name="Google Shape;178;p10"/>
          <p:cNvSpPr txBox="1"/>
          <p:nvPr>
            <p:ph idx="1" type="body"/>
          </p:nvPr>
        </p:nvSpPr>
        <p:spPr>
          <a:xfrm>
            <a:off x="457200" y="1219200"/>
            <a:ext cx="8229600" cy="51371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latin typeface="Arial"/>
                <a:ea typeface="Arial"/>
                <a:cs typeface="Arial"/>
                <a:sym typeface="Arial"/>
              </a:rPr>
              <a:t>SCOPE:</a:t>
            </a:r>
            <a:endParaRPr/>
          </a:p>
          <a:p>
            <a:pPr indent="0" lvl="0" marL="0" rtl="0" algn="just">
              <a:lnSpc>
                <a:spcPct val="150000"/>
              </a:lnSpc>
              <a:spcBef>
                <a:spcPts val="400"/>
              </a:spcBef>
              <a:spcAft>
                <a:spcPts val="0"/>
              </a:spcAft>
              <a:buClr>
                <a:schemeClr val="dk1"/>
              </a:buClr>
              <a:buSzPts val="2000"/>
              <a:buNone/>
            </a:pPr>
            <a:r>
              <a:rPr b="1" lang="en-US" sz="2000">
                <a:latin typeface="Arial"/>
                <a:ea typeface="Arial"/>
                <a:cs typeface="Arial"/>
                <a:sym typeface="Arial"/>
              </a:rPr>
              <a:t>Regression:</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From the dataset we are able to find the values of rings (ages) with the concept of regression using python.</a:t>
            </a:r>
            <a:endParaRPr/>
          </a:p>
          <a:p>
            <a:pPr indent="-215900" lvl="0" marL="342900" rtl="0" algn="just">
              <a:lnSpc>
                <a:spcPct val="150000"/>
              </a:lnSpc>
              <a:spcBef>
                <a:spcPts val="400"/>
              </a:spcBef>
              <a:spcAft>
                <a:spcPts val="0"/>
              </a:spcAft>
              <a:buClr>
                <a:schemeClr val="dk1"/>
              </a:buClr>
              <a:buSzPts val="2000"/>
              <a:buNone/>
            </a:pPr>
            <a:r>
              <a:t/>
            </a:r>
            <a:endParaRPr sz="2000">
              <a:latin typeface="Arial"/>
              <a:ea typeface="Arial"/>
              <a:cs typeface="Arial"/>
              <a:sym typeface="Arial"/>
            </a:endParaRPr>
          </a:p>
          <a:p>
            <a:pPr indent="0" lvl="0" marL="0" rtl="0" algn="just">
              <a:lnSpc>
                <a:spcPct val="150000"/>
              </a:lnSpc>
              <a:spcBef>
                <a:spcPts val="400"/>
              </a:spcBef>
              <a:spcAft>
                <a:spcPts val="0"/>
              </a:spcAft>
              <a:buClr>
                <a:schemeClr val="dk1"/>
              </a:buClr>
              <a:buSzPts val="2000"/>
              <a:buNone/>
            </a:pPr>
            <a:r>
              <a:rPr b="1" lang="en-US" sz="2000">
                <a:latin typeface="Arial"/>
                <a:ea typeface="Arial"/>
                <a:cs typeface="Arial"/>
                <a:sym typeface="Arial"/>
              </a:rPr>
              <a:t>POWERBI:</a:t>
            </a:r>
            <a:endParaRPr/>
          </a:p>
          <a:p>
            <a:pPr indent="-342900" lvl="0" marL="342900" rtl="0" algn="just">
              <a:lnSpc>
                <a:spcPct val="150000"/>
              </a:lnSpc>
              <a:spcBef>
                <a:spcPts val="400"/>
              </a:spcBef>
              <a:spcAft>
                <a:spcPts val="0"/>
              </a:spcAft>
              <a:buClr>
                <a:schemeClr val="dk1"/>
              </a:buClr>
              <a:buSzPts val="2000"/>
              <a:buChar char="•"/>
            </a:pPr>
            <a:r>
              <a:rPr lang="en-US" sz="2000">
                <a:latin typeface="Arial"/>
                <a:ea typeface="Arial"/>
                <a:cs typeface="Arial"/>
                <a:sym typeface="Arial"/>
              </a:rPr>
              <a:t>From the dataset we are visualizing the features and values of an abalone dataset.</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179" name="Google Shape;17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80" name="Google Shape;18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81" name="Google Shape;18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CONT..(describe)</a:t>
            </a:r>
            <a:endParaRPr/>
          </a:p>
        </p:txBody>
      </p:sp>
      <p:sp>
        <p:nvSpPr>
          <p:cNvPr id="187" name="Google Shape;187;p11"/>
          <p:cNvSpPr txBox="1"/>
          <p:nvPr>
            <p:ph idx="1" type="body"/>
          </p:nvPr>
        </p:nvSpPr>
        <p:spPr>
          <a:xfrm>
            <a:off x="457200" y="1371600"/>
            <a:ext cx="8229600" cy="49847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70000"/>
              </a:lnSpc>
              <a:spcBef>
                <a:spcPts val="0"/>
              </a:spcBef>
              <a:spcAft>
                <a:spcPts val="0"/>
              </a:spcAft>
              <a:buClr>
                <a:schemeClr val="dk1"/>
              </a:buClr>
              <a:buSzPct val="100000"/>
              <a:buNone/>
            </a:pPr>
            <a:r>
              <a:rPr b="1" lang="en-US" sz="2200">
                <a:latin typeface="Arial"/>
                <a:ea typeface="Arial"/>
                <a:cs typeface="Arial"/>
                <a:sym typeface="Arial"/>
              </a:rPr>
              <a:t>Regression:</a:t>
            </a:r>
            <a:endParaRPr/>
          </a:p>
          <a:p>
            <a:pPr indent="0" lvl="0" marL="0" rtl="0" algn="just">
              <a:lnSpc>
                <a:spcPct val="170000"/>
              </a:lnSpc>
              <a:spcBef>
                <a:spcPts val="407"/>
              </a:spcBef>
              <a:spcAft>
                <a:spcPts val="0"/>
              </a:spcAft>
              <a:buClr>
                <a:schemeClr val="dk1"/>
              </a:buClr>
              <a:buSzPct val="100000"/>
              <a:buNone/>
            </a:pPr>
            <a:r>
              <a:rPr lang="en-US" sz="2200">
                <a:latin typeface="Arial"/>
                <a:ea typeface="Arial"/>
                <a:cs typeface="Arial"/>
                <a:sym typeface="Arial"/>
              </a:rPr>
              <a:t>From the dataset we are  able to find the values of rings (ages) with the concept of regression using python.</a:t>
            </a:r>
            <a:endParaRPr/>
          </a:p>
          <a:p>
            <a:pPr indent="0" lvl="0" marL="0" rtl="0" algn="just">
              <a:lnSpc>
                <a:spcPct val="170000"/>
              </a:lnSpc>
              <a:spcBef>
                <a:spcPts val="407"/>
              </a:spcBef>
              <a:spcAft>
                <a:spcPts val="0"/>
              </a:spcAft>
              <a:buClr>
                <a:schemeClr val="dk1"/>
              </a:buClr>
              <a:buSzPct val="100000"/>
              <a:buNone/>
            </a:pPr>
            <a:r>
              <a:rPr lang="en-US" sz="2200">
                <a:latin typeface="Arial"/>
                <a:ea typeface="Arial"/>
                <a:cs typeface="Arial"/>
                <a:sym typeface="Arial"/>
              </a:rPr>
              <a:t>Using python, we are predicting the age of an abalone with concept of logistic regression.</a:t>
            </a:r>
            <a:endParaRPr/>
          </a:p>
          <a:p>
            <a:pPr indent="0" lvl="0" marL="0" rtl="0" algn="just">
              <a:lnSpc>
                <a:spcPct val="170000"/>
              </a:lnSpc>
              <a:spcBef>
                <a:spcPts val="407"/>
              </a:spcBef>
              <a:spcAft>
                <a:spcPts val="0"/>
              </a:spcAft>
              <a:buClr>
                <a:schemeClr val="dk1"/>
              </a:buClr>
              <a:buSzPct val="100000"/>
              <a:buNone/>
            </a:pPr>
            <a:r>
              <a:rPr b="1" lang="en-US" sz="2200">
                <a:latin typeface="Arial"/>
                <a:ea typeface="Arial"/>
                <a:cs typeface="Arial"/>
                <a:sym typeface="Arial"/>
              </a:rPr>
              <a:t>POWERBI:</a:t>
            </a:r>
            <a:endParaRPr/>
          </a:p>
          <a:p>
            <a:pPr indent="0" lvl="0" marL="0" rtl="0" algn="just">
              <a:lnSpc>
                <a:spcPct val="170000"/>
              </a:lnSpc>
              <a:spcBef>
                <a:spcPts val="407"/>
              </a:spcBef>
              <a:spcAft>
                <a:spcPts val="0"/>
              </a:spcAft>
              <a:buClr>
                <a:schemeClr val="dk1"/>
              </a:buClr>
              <a:buSzPct val="100000"/>
              <a:buNone/>
            </a:pPr>
            <a:r>
              <a:rPr lang="en-US" sz="2200">
                <a:latin typeface="Arial"/>
                <a:ea typeface="Arial"/>
                <a:cs typeface="Arial"/>
                <a:sym typeface="Arial"/>
              </a:rPr>
              <a:t>From the dataset we are visualizing the features and values of an abalone dataset.</a:t>
            </a:r>
            <a:endParaRPr/>
          </a:p>
          <a:p>
            <a:pPr indent="0" lvl="0" marL="0" rtl="0" algn="just">
              <a:lnSpc>
                <a:spcPct val="170000"/>
              </a:lnSpc>
              <a:spcBef>
                <a:spcPts val="407"/>
              </a:spcBef>
              <a:spcAft>
                <a:spcPts val="0"/>
              </a:spcAft>
              <a:buClr>
                <a:schemeClr val="dk1"/>
              </a:buClr>
              <a:buSzPct val="100000"/>
              <a:buNone/>
            </a:pPr>
            <a:r>
              <a:rPr lang="en-US" sz="2200">
                <a:latin typeface="Arial"/>
                <a:ea typeface="Arial"/>
                <a:cs typeface="Arial"/>
                <a:sym typeface="Arial"/>
              </a:rPr>
              <a:t>Using the PowerBI tools we are visualizing the data present in the dataset</a:t>
            </a:r>
            <a:endParaRPr/>
          </a:p>
          <a:p>
            <a:pPr indent="0" lvl="0" marL="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188" name="Google Shape;18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89" name="Google Shape;18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90" name="Google Shape;19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System Architecture / Ideation Map</a:t>
            </a:r>
            <a:endParaRPr/>
          </a:p>
        </p:txBody>
      </p:sp>
      <p:sp>
        <p:nvSpPr>
          <p:cNvPr id="196" name="Google Shape;19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97" name="Google Shape;19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98" name="Google Shape;19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99" name="Google Shape;199;p12"/>
          <p:cNvGrpSpPr/>
          <p:nvPr/>
        </p:nvGrpSpPr>
        <p:grpSpPr>
          <a:xfrm>
            <a:off x="1238770" y="1601347"/>
            <a:ext cx="6666458" cy="4523668"/>
            <a:chOff x="781570" y="1147"/>
            <a:chExt cx="6666458" cy="4523668"/>
          </a:xfrm>
        </p:grpSpPr>
        <p:sp>
          <p:nvSpPr>
            <p:cNvPr id="200" name="Google Shape;200;p12"/>
            <p:cNvSpPr/>
            <p:nvPr/>
          </p:nvSpPr>
          <p:spPr>
            <a:xfrm>
              <a:off x="781570" y="1147"/>
              <a:ext cx="1904702" cy="95235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txBox="1"/>
            <p:nvPr/>
          </p:nvSpPr>
          <p:spPr>
            <a:xfrm>
              <a:off x="809463" y="29040"/>
              <a:ext cx="1848916" cy="896565"/>
            </a:xfrm>
            <a:prstGeom prst="rect">
              <a:avLst/>
            </a:prstGeom>
            <a:noFill/>
            <a:ln>
              <a:noFill/>
            </a:ln>
          </p:spPr>
          <p:txBody>
            <a:bodyPr anchorCtr="0" anchor="ctr" bIns="33000" lIns="49525" spcFirstLastPara="1" rIns="49525" wrap="square" tIns="3300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Dataset</a:t>
              </a:r>
              <a:endParaRPr sz="2600">
                <a:solidFill>
                  <a:schemeClr val="lt1"/>
                </a:solidFill>
                <a:latin typeface="Calibri"/>
                <a:ea typeface="Calibri"/>
                <a:cs typeface="Calibri"/>
                <a:sym typeface="Calibri"/>
              </a:endParaRPr>
            </a:p>
          </p:txBody>
        </p:sp>
        <p:sp>
          <p:nvSpPr>
            <p:cNvPr id="202" name="Google Shape;202;p12"/>
            <p:cNvSpPr/>
            <p:nvPr/>
          </p:nvSpPr>
          <p:spPr>
            <a:xfrm>
              <a:off x="972041" y="953498"/>
              <a:ext cx="190470" cy="714263"/>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03" name="Google Shape;203;p12"/>
            <p:cNvSpPr/>
            <p:nvPr/>
          </p:nvSpPr>
          <p:spPr>
            <a:xfrm>
              <a:off x="1162511" y="1191586"/>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txBox="1"/>
            <p:nvPr/>
          </p:nvSpPr>
          <p:spPr>
            <a:xfrm>
              <a:off x="1190404" y="1219479"/>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CSV</a:t>
              </a:r>
              <a:endParaRPr sz="1800">
                <a:solidFill>
                  <a:schemeClr val="dk1"/>
                </a:solidFill>
                <a:latin typeface="Calibri"/>
                <a:ea typeface="Calibri"/>
                <a:cs typeface="Calibri"/>
                <a:sym typeface="Calibri"/>
              </a:endParaRPr>
            </a:p>
          </p:txBody>
        </p:sp>
        <p:sp>
          <p:nvSpPr>
            <p:cNvPr id="205" name="Google Shape;205;p12"/>
            <p:cNvSpPr/>
            <p:nvPr/>
          </p:nvSpPr>
          <p:spPr>
            <a:xfrm>
              <a:off x="3162448" y="1147"/>
              <a:ext cx="1904702" cy="95235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txBox="1"/>
            <p:nvPr/>
          </p:nvSpPr>
          <p:spPr>
            <a:xfrm>
              <a:off x="3190341" y="29040"/>
              <a:ext cx="1848916" cy="896565"/>
            </a:xfrm>
            <a:prstGeom prst="rect">
              <a:avLst/>
            </a:prstGeom>
            <a:noFill/>
            <a:ln>
              <a:noFill/>
            </a:ln>
          </p:spPr>
          <p:txBody>
            <a:bodyPr anchorCtr="0" anchor="ctr" bIns="33000" lIns="49525" spcFirstLastPara="1" rIns="49525" wrap="square" tIns="3300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Visualization</a:t>
              </a:r>
              <a:endParaRPr sz="2600">
                <a:solidFill>
                  <a:schemeClr val="lt1"/>
                </a:solidFill>
                <a:latin typeface="Calibri"/>
                <a:ea typeface="Calibri"/>
                <a:cs typeface="Calibri"/>
                <a:sym typeface="Calibri"/>
              </a:endParaRPr>
            </a:p>
          </p:txBody>
        </p:sp>
        <p:sp>
          <p:nvSpPr>
            <p:cNvPr id="207" name="Google Shape;207;p12"/>
            <p:cNvSpPr/>
            <p:nvPr/>
          </p:nvSpPr>
          <p:spPr>
            <a:xfrm>
              <a:off x="3352919" y="953498"/>
              <a:ext cx="190470" cy="714263"/>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08" name="Google Shape;208;p12"/>
            <p:cNvSpPr/>
            <p:nvPr/>
          </p:nvSpPr>
          <p:spPr>
            <a:xfrm>
              <a:off x="3543389" y="1191586"/>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txBox="1"/>
            <p:nvPr/>
          </p:nvSpPr>
          <p:spPr>
            <a:xfrm>
              <a:off x="3571282" y="1219479"/>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Visual representation</a:t>
              </a:r>
              <a:endParaRPr sz="1800">
                <a:solidFill>
                  <a:schemeClr val="dk1"/>
                </a:solidFill>
                <a:latin typeface="Calibri"/>
                <a:ea typeface="Calibri"/>
                <a:cs typeface="Calibri"/>
                <a:sym typeface="Calibri"/>
              </a:endParaRPr>
            </a:p>
          </p:txBody>
        </p:sp>
        <p:sp>
          <p:nvSpPr>
            <p:cNvPr id="210" name="Google Shape;210;p12"/>
            <p:cNvSpPr/>
            <p:nvPr/>
          </p:nvSpPr>
          <p:spPr>
            <a:xfrm>
              <a:off x="3352919" y="953498"/>
              <a:ext cx="190470" cy="1904702"/>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11" name="Google Shape;211;p12"/>
            <p:cNvSpPr/>
            <p:nvPr/>
          </p:nvSpPr>
          <p:spPr>
            <a:xfrm>
              <a:off x="3543389" y="2382025"/>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txBox="1"/>
            <p:nvPr/>
          </p:nvSpPr>
          <p:spPr>
            <a:xfrm>
              <a:off x="3571282" y="2409918"/>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Visual Graphs</a:t>
              </a:r>
              <a:endParaRPr sz="1800">
                <a:solidFill>
                  <a:schemeClr val="dk1"/>
                </a:solidFill>
                <a:latin typeface="Calibri"/>
                <a:ea typeface="Calibri"/>
                <a:cs typeface="Calibri"/>
                <a:sym typeface="Calibri"/>
              </a:endParaRPr>
            </a:p>
          </p:txBody>
        </p:sp>
        <p:sp>
          <p:nvSpPr>
            <p:cNvPr id="213" name="Google Shape;213;p12"/>
            <p:cNvSpPr/>
            <p:nvPr/>
          </p:nvSpPr>
          <p:spPr>
            <a:xfrm>
              <a:off x="5543326" y="1147"/>
              <a:ext cx="1904702" cy="95235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txBox="1"/>
            <p:nvPr/>
          </p:nvSpPr>
          <p:spPr>
            <a:xfrm>
              <a:off x="5571219" y="29040"/>
              <a:ext cx="1848916" cy="896565"/>
            </a:xfrm>
            <a:prstGeom prst="rect">
              <a:avLst/>
            </a:prstGeom>
            <a:noFill/>
            <a:ln>
              <a:noFill/>
            </a:ln>
          </p:spPr>
          <p:txBody>
            <a:bodyPr anchorCtr="0" anchor="ctr" bIns="33000" lIns="49525" spcFirstLastPara="1" rIns="49525" wrap="square" tIns="3300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Analytics</a:t>
              </a:r>
              <a:endParaRPr sz="2600">
                <a:solidFill>
                  <a:schemeClr val="lt1"/>
                </a:solidFill>
                <a:latin typeface="Calibri"/>
                <a:ea typeface="Calibri"/>
                <a:cs typeface="Calibri"/>
                <a:sym typeface="Calibri"/>
              </a:endParaRPr>
            </a:p>
          </p:txBody>
        </p:sp>
        <p:sp>
          <p:nvSpPr>
            <p:cNvPr id="215" name="Google Shape;215;p12"/>
            <p:cNvSpPr/>
            <p:nvPr/>
          </p:nvSpPr>
          <p:spPr>
            <a:xfrm>
              <a:off x="5733796" y="953498"/>
              <a:ext cx="190470" cy="714263"/>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16" name="Google Shape;216;p12"/>
            <p:cNvSpPr/>
            <p:nvPr/>
          </p:nvSpPr>
          <p:spPr>
            <a:xfrm>
              <a:off x="5924267" y="1191586"/>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txBox="1"/>
            <p:nvPr/>
          </p:nvSpPr>
          <p:spPr>
            <a:xfrm>
              <a:off x="5952160" y="1219479"/>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Pandas</a:t>
              </a:r>
              <a:endParaRPr sz="1800">
                <a:solidFill>
                  <a:schemeClr val="dk1"/>
                </a:solidFill>
                <a:latin typeface="Calibri"/>
                <a:ea typeface="Calibri"/>
                <a:cs typeface="Calibri"/>
                <a:sym typeface="Calibri"/>
              </a:endParaRPr>
            </a:p>
          </p:txBody>
        </p:sp>
        <p:sp>
          <p:nvSpPr>
            <p:cNvPr id="218" name="Google Shape;218;p12"/>
            <p:cNvSpPr/>
            <p:nvPr/>
          </p:nvSpPr>
          <p:spPr>
            <a:xfrm>
              <a:off x="5733796" y="953498"/>
              <a:ext cx="190470" cy="1904702"/>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19" name="Google Shape;219;p12"/>
            <p:cNvSpPr/>
            <p:nvPr/>
          </p:nvSpPr>
          <p:spPr>
            <a:xfrm>
              <a:off x="5924267" y="2382025"/>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txBox="1"/>
            <p:nvPr/>
          </p:nvSpPr>
          <p:spPr>
            <a:xfrm>
              <a:off x="5952160" y="2409918"/>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Regression</a:t>
              </a:r>
              <a:endParaRPr sz="1800">
                <a:solidFill>
                  <a:schemeClr val="dk1"/>
                </a:solidFill>
                <a:latin typeface="Calibri"/>
                <a:ea typeface="Calibri"/>
                <a:cs typeface="Calibri"/>
                <a:sym typeface="Calibri"/>
              </a:endParaRPr>
            </a:p>
          </p:txBody>
        </p:sp>
        <p:sp>
          <p:nvSpPr>
            <p:cNvPr id="221" name="Google Shape;221;p12"/>
            <p:cNvSpPr/>
            <p:nvPr/>
          </p:nvSpPr>
          <p:spPr>
            <a:xfrm>
              <a:off x="5733796" y="953498"/>
              <a:ext cx="190470" cy="3095141"/>
            </a:xfrm>
            <a:custGeom>
              <a:rect b="b" l="l" r="r" t="t"/>
              <a:pathLst>
                <a:path extrusionOk="0" h="120000" w="120000">
                  <a:moveTo>
                    <a:pt x="0" y="0"/>
                  </a:moveTo>
                  <a:lnTo>
                    <a:pt x="0" y="120000"/>
                  </a:lnTo>
                  <a:lnTo>
                    <a:pt x="120000" y="120000"/>
                  </a:lnTo>
                </a:path>
              </a:pathLst>
            </a:custGeom>
            <a:noFill/>
            <a:ln cap="flat" cmpd="sng" w="9525">
              <a:solidFill>
                <a:srgbClr val="3B6495"/>
              </a:solidFill>
              <a:prstDash val="solid"/>
              <a:round/>
              <a:headEnd len="sm" w="sm" type="none"/>
              <a:tailEnd len="sm" w="sm" type="none"/>
            </a:ln>
          </p:spPr>
        </p:sp>
        <p:sp>
          <p:nvSpPr>
            <p:cNvPr id="222" name="Google Shape;222;p12"/>
            <p:cNvSpPr/>
            <p:nvPr/>
          </p:nvSpPr>
          <p:spPr>
            <a:xfrm>
              <a:off x="5924267" y="3572464"/>
              <a:ext cx="1523761" cy="952351"/>
            </a:xfrm>
            <a:prstGeom prst="roundRect">
              <a:avLst>
                <a:gd fmla="val 100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txBox="1"/>
            <p:nvPr/>
          </p:nvSpPr>
          <p:spPr>
            <a:xfrm>
              <a:off x="5952160" y="3600357"/>
              <a:ext cx="1467975" cy="896565"/>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Accuracy Score</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229" name="Google Shape;22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30" name="Google Shape;23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31" name="Google Shape;23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imeline&#10;&#10;Description automatically generated" id="232" name="Google Shape;232;p13"/>
          <p:cNvPicPr preferRelativeResize="0"/>
          <p:nvPr>
            <p:ph idx="1" type="body"/>
          </p:nvPr>
        </p:nvPicPr>
        <p:blipFill rotWithShape="1">
          <a:blip r:embed="rId3">
            <a:alphaModFix/>
          </a:blip>
          <a:srcRect b="0" l="0" r="0" t="0"/>
          <a:stretch/>
        </p:blipFill>
        <p:spPr>
          <a:xfrm>
            <a:off x="909108" y="1600200"/>
            <a:ext cx="7472892" cy="4616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Required libraries:</a:t>
            </a:r>
            <a:endParaRPr>
              <a:solidFill>
                <a:srgbClr val="C00000"/>
              </a:solidFill>
            </a:endParaRPr>
          </a:p>
        </p:txBody>
      </p:sp>
      <p:sp>
        <p:nvSpPr>
          <p:cNvPr id="238" name="Google Shape;238;p14"/>
          <p:cNvSpPr txBox="1"/>
          <p:nvPr>
            <p:ph idx="1" type="body"/>
          </p:nvPr>
        </p:nvSpPr>
        <p:spPr>
          <a:xfrm>
            <a:off x="457200" y="1219200"/>
            <a:ext cx="7772400" cy="464820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just">
              <a:lnSpc>
                <a:spcPct val="120000"/>
              </a:lnSpc>
              <a:spcBef>
                <a:spcPts val="0"/>
              </a:spcBef>
              <a:spcAft>
                <a:spcPts val="0"/>
              </a:spcAft>
              <a:buClr>
                <a:schemeClr val="dk1"/>
              </a:buClr>
              <a:buSzPct val="100000"/>
              <a:buChar char="•"/>
            </a:pPr>
            <a:r>
              <a:rPr lang="en-US" sz="8000">
                <a:latin typeface="Arial"/>
                <a:ea typeface="Arial"/>
                <a:cs typeface="Arial"/>
                <a:sym typeface="Arial"/>
              </a:rPr>
              <a:t>Import Matplot.lib</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Import Pandas as pd</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Import Seaborn and sns</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Import numPy as np</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Import sklearn</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sklearn.preprocessing import MinMaxScaler</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sklearn.neural_network import MLPClassifier</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sklearn.metrics import accuracy_score</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sklearn.preprocessing import LabelEncoder</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sklearn.model_selection import train_test_split</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sklearn.datasets import make_blobs</a:t>
            </a:r>
            <a:endParaRPr/>
          </a:p>
          <a:p>
            <a:pPr indent="-342900" lvl="0" marL="342900" rtl="0" algn="just">
              <a:lnSpc>
                <a:spcPct val="120000"/>
              </a:lnSpc>
              <a:spcBef>
                <a:spcPts val="400"/>
              </a:spcBef>
              <a:spcAft>
                <a:spcPts val="0"/>
              </a:spcAft>
              <a:buClr>
                <a:schemeClr val="dk1"/>
              </a:buClr>
              <a:buSzPct val="100000"/>
              <a:buChar char="•"/>
            </a:pPr>
            <a:r>
              <a:rPr lang="en-US" sz="8000">
                <a:latin typeface="Arial"/>
                <a:ea typeface="Arial"/>
                <a:cs typeface="Arial"/>
                <a:sym typeface="Arial"/>
              </a:rPr>
              <a:t>From  sklearn.linear_model import LogisticRegression.</a:t>
            </a:r>
            <a:endParaRPr/>
          </a:p>
          <a:p>
            <a:pPr indent="0" lvl="0" marL="0" rtl="0" algn="l">
              <a:spcBef>
                <a:spcPts val="360"/>
              </a:spcBef>
              <a:spcAft>
                <a:spcPts val="0"/>
              </a:spcAft>
              <a:buClr>
                <a:schemeClr val="dk1"/>
              </a:buClr>
              <a:buSzPct val="100000"/>
              <a:buNone/>
            </a:pPr>
            <a:r>
              <a:t/>
            </a:r>
            <a:endParaRPr sz="7200">
              <a:latin typeface="Arial"/>
              <a:ea typeface="Arial"/>
              <a:cs typeface="Arial"/>
              <a:sym typeface="Arial"/>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0" lvl="0" marL="0" rtl="0" algn="l">
              <a:spcBef>
                <a:spcPts val="160"/>
              </a:spcBef>
              <a:spcAft>
                <a:spcPts val="0"/>
              </a:spcAft>
              <a:buClr>
                <a:schemeClr val="dk1"/>
              </a:buClr>
              <a:buSzPct val="100000"/>
              <a:buNone/>
            </a:pPr>
            <a:r>
              <a:rPr lang="en-US"/>
              <a:t> </a:t>
            </a:r>
            <a:endParaRPr/>
          </a:p>
        </p:txBody>
      </p:sp>
      <p:sp>
        <p:nvSpPr>
          <p:cNvPr id="239" name="Google Shape;23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40" name="Google Shape;24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41" name="Google Shape;24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47" name="Google Shape;2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48" name="Google Shape;2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15"/>
          <p:cNvSpPr txBox="1"/>
          <p:nvPr>
            <p:ph type="title"/>
          </p:nvPr>
        </p:nvSpPr>
        <p:spPr>
          <a:xfrm>
            <a:off x="457200" y="395287"/>
            <a:ext cx="8077200" cy="6556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Project Implementation</a:t>
            </a:r>
            <a:endParaRPr>
              <a:solidFill>
                <a:srgbClr val="C00000"/>
              </a:solidFill>
            </a:endParaRPr>
          </a:p>
        </p:txBody>
      </p:sp>
      <p:sp>
        <p:nvSpPr>
          <p:cNvPr id="250" name="Google Shape;250;p15"/>
          <p:cNvSpPr txBox="1"/>
          <p:nvPr>
            <p:ph idx="1" type="body"/>
          </p:nvPr>
        </p:nvSpPr>
        <p:spPr>
          <a:xfrm>
            <a:off x="304800" y="1219200"/>
            <a:ext cx="8305800" cy="48006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rgbClr val="000000"/>
              </a:buClr>
              <a:buSzPts val="2000"/>
              <a:buNone/>
            </a:pPr>
            <a:r>
              <a:rPr b="1" lang="en-US" sz="2000">
                <a:solidFill>
                  <a:srgbClr val="000000"/>
                </a:solidFill>
                <a:latin typeface="Arial"/>
                <a:ea typeface="Arial"/>
                <a:cs typeface="Arial"/>
                <a:sym typeface="Arial"/>
              </a:rPr>
              <a:t> POWERBI:</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*Getting the dataset </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*checking and analyzing the dataset</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*Designing the different visualization.</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*Implementing the designed visualization</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*Checking the visualization with the dataset.</a:t>
            </a:r>
            <a:endParaRPr/>
          </a:p>
          <a:p>
            <a:pPr indent="0" lvl="0" marL="0" rtl="0" algn="just">
              <a:spcBef>
                <a:spcPts val="400"/>
              </a:spcBef>
              <a:spcAft>
                <a:spcPts val="0"/>
              </a:spcAft>
              <a:buClr>
                <a:schemeClr val="dk1"/>
              </a:buClr>
              <a:buSzPts val="2000"/>
              <a:buNone/>
            </a:pPr>
            <a:r>
              <a:t/>
            </a:r>
            <a:endParaRPr b="1" sz="2000">
              <a:solidFill>
                <a:srgbClr val="000000"/>
              </a:solidFill>
              <a:latin typeface="Arial"/>
              <a:ea typeface="Arial"/>
              <a:cs typeface="Arial"/>
              <a:sym typeface="Arial"/>
            </a:endParaRPr>
          </a:p>
          <a:p>
            <a:pPr indent="0" lvl="0" marL="0" rtl="0" algn="just">
              <a:lnSpc>
                <a:spcPct val="150000"/>
              </a:lnSpc>
              <a:spcBef>
                <a:spcPts val="400"/>
              </a:spcBef>
              <a:spcAft>
                <a:spcPts val="0"/>
              </a:spcAft>
              <a:buClr>
                <a:srgbClr val="000000"/>
              </a:buClr>
              <a:buSzPts val="2000"/>
              <a:buNone/>
            </a:pPr>
            <a:r>
              <a:rPr b="1" lang="en-US" sz="2000">
                <a:solidFill>
                  <a:srgbClr val="000000"/>
                </a:solidFill>
                <a:latin typeface="Arial"/>
                <a:ea typeface="Arial"/>
                <a:cs typeface="Arial"/>
                <a:sym typeface="Arial"/>
              </a:rPr>
              <a:t>Regression:</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*Getting the dataset.</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*Checking the values present in the dataset.</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*Implementing the logistic regression using pandas.</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*Testing the  predict model with the original values</a:t>
            </a:r>
            <a:endParaRPr/>
          </a:p>
          <a:p>
            <a:pPr indent="0" lvl="0" marL="0" rtl="0" algn="just">
              <a:spcBef>
                <a:spcPts val="400"/>
              </a:spcBef>
              <a:spcAft>
                <a:spcPts val="0"/>
              </a:spcAft>
              <a:buClr>
                <a:srgbClr val="000000"/>
              </a:buClr>
              <a:buSzPts val="2000"/>
              <a:buNone/>
            </a:pPr>
            <a:r>
              <a:rPr lang="en-US" sz="2000">
                <a:solidFill>
                  <a:srgbClr val="000000"/>
                </a:solidFill>
                <a:latin typeface="Arial"/>
                <a:ea typeface="Arial"/>
                <a:cs typeface="Arial"/>
                <a:sym typeface="Arial"/>
              </a:rPr>
              <a:t>*Checking the accuracy of the model.</a:t>
            </a:r>
            <a:endParaRPr sz="20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r>
              <a:rPr lang="en-US" sz="3100">
                <a:solidFill>
                  <a:srgbClr val="C00000"/>
                </a:solidFill>
                <a:latin typeface="Arial"/>
                <a:ea typeface="Arial"/>
                <a:cs typeface="Arial"/>
                <a:sym typeface="Arial"/>
              </a:rPr>
              <a:t>Hardware and Software Requirements</a:t>
            </a:r>
            <a:r>
              <a:rPr lang="en-US" sz="4400">
                <a:latin typeface="Arial"/>
                <a:ea typeface="Arial"/>
                <a:cs typeface="Arial"/>
                <a:sym typeface="Arial"/>
              </a:rPr>
              <a:t>.</a:t>
            </a:r>
            <a:br>
              <a:rPr lang="en-US" sz="4400">
                <a:latin typeface="Arial"/>
                <a:ea typeface="Arial"/>
                <a:cs typeface="Arial"/>
                <a:sym typeface="Arial"/>
              </a:rPr>
            </a:br>
            <a:endParaRPr/>
          </a:p>
        </p:txBody>
      </p:sp>
      <p:sp>
        <p:nvSpPr>
          <p:cNvPr id="256" name="Google Shape;256;p1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rgbClr val="171717"/>
              </a:buClr>
              <a:buSzPts val="2000"/>
              <a:buChar char="•"/>
            </a:pPr>
            <a:r>
              <a:rPr i="0" lang="en-US" sz="2000">
                <a:solidFill>
                  <a:srgbClr val="171717"/>
                </a:solidFill>
                <a:latin typeface="Arial"/>
                <a:ea typeface="Arial"/>
                <a:cs typeface="Arial"/>
                <a:sym typeface="Arial"/>
              </a:rPr>
              <a:t>.NET Framework                             4.8</a:t>
            </a:r>
            <a:endParaRPr/>
          </a:p>
          <a:p>
            <a:pPr indent="-342900" lvl="0" marL="342900" rtl="0" algn="just">
              <a:lnSpc>
                <a:spcPct val="150000"/>
              </a:lnSpc>
              <a:spcBef>
                <a:spcPts val="400"/>
              </a:spcBef>
              <a:spcAft>
                <a:spcPts val="0"/>
              </a:spcAft>
              <a:buClr>
                <a:srgbClr val="171717"/>
              </a:buClr>
              <a:buSzPts val="2000"/>
              <a:buChar char="•"/>
            </a:pPr>
            <a:r>
              <a:rPr i="0" lang="en-US" sz="2000">
                <a:solidFill>
                  <a:srgbClr val="171717"/>
                </a:solidFill>
                <a:latin typeface="Arial"/>
                <a:ea typeface="Arial"/>
                <a:cs typeface="Arial"/>
                <a:sym typeface="Arial"/>
              </a:rPr>
              <a:t>Hard Disk                                        minimum of 1 GB</a:t>
            </a:r>
            <a:endParaRPr/>
          </a:p>
          <a:p>
            <a:pPr indent="-342900" lvl="0" marL="342900" rtl="0" algn="just">
              <a:lnSpc>
                <a:spcPct val="150000"/>
              </a:lnSpc>
              <a:spcBef>
                <a:spcPts val="400"/>
              </a:spcBef>
              <a:spcAft>
                <a:spcPts val="0"/>
              </a:spcAft>
              <a:buClr>
                <a:srgbClr val="171717"/>
              </a:buClr>
              <a:buSzPts val="2000"/>
              <a:buChar char="•"/>
            </a:pPr>
            <a:r>
              <a:rPr i="0" lang="en-US" sz="2000">
                <a:solidFill>
                  <a:srgbClr val="171717"/>
                </a:solidFill>
                <a:latin typeface="Arial"/>
                <a:ea typeface="Arial"/>
                <a:cs typeface="Arial"/>
                <a:sym typeface="Arial"/>
              </a:rPr>
              <a:t>Memory                                           Minimum: 1 GB</a:t>
            </a:r>
            <a:endParaRPr/>
          </a:p>
          <a:p>
            <a:pPr indent="-342900" lvl="0" marL="342900" rtl="0" algn="just">
              <a:lnSpc>
                <a:spcPct val="150000"/>
              </a:lnSpc>
              <a:spcBef>
                <a:spcPts val="400"/>
              </a:spcBef>
              <a:spcAft>
                <a:spcPts val="0"/>
              </a:spcAft>
              <a:buClr>
                <a:srgbClr val="171717"/>
              </a:buClr>
              <a:buSzPts val="2000"/>
              <a:buChar char="•"/>
            </a:pPr>
            <a:r>
              <a:rPr b="0" i="0" lang="en-US" sz="2000">
                <a:solidFill>
                  <a:srgbClr val="171717"/>
                </a:solidFill>
                <a:latin typeface="Arial"/>
                <a:ea typeface="Arial"/>
                <a:cs typeface="Arial"/>
                <a:sym typeface="Arial"/>
              </a:rPr>
              <a:t>Operating system                           </a:t>
            </a:r>
            <a:r>
              <a:rPr lang="en-US" sz="2000">
                <a:solidFill>
                  <a:srgbClr val="171717"/>
                </a:solidFill>
                <a:latin typeface="Arial"/>
                <a:ea typeface="Arial"/>
                <a:cs typeface="Arial"/>
                <a:sym typeface="Arial"/>
              </a:rPr>
              <a:t> </a:t>
            </a:r>
            <a:r>
              <a:rPr b="0" i="0" lang="en-US" sz="2000">
                <a:solidFill>
                  <a:srgbClr val="171717"/>
                </a:solidFill>
                <a:latin typeface="Arial"/>
                <a:ea typeface="Arial"/>
                <a:cs typeface="Arial"/>
                <a:sym typeface="Arial"/>
              </a:rPr>
              <a:t>windows 10</a:t>
            </a:r>
            <a:endParaRPr i="0" sz="2000">
              <a:solidFill>
                <a:srgbClr val="171717"/>
              </a:solidFill>
              <a:latin typeface="Arial"/>
              <a:ea typeface="Arial"/>
              <a:cs typeface="Arial"/>
              <a:sym typeface="Arial"/>
            </a:endParaRPr>
          </a:p>
          <a:p>
            <a:pPr indent="-215900" lvl="0" marL="342900" rtl="0" algn="l">
              <a:spcBef>
                <a:spcPts val="400"/>
              </a:spcBef>
              <a:spcAft>
                <a:spcPts val="0"/>
              </a:spcAft>
              <a:buClr>
                <a:schemeClr val="dk1"/>
              </a:buClr>
              <a:buSzPts val="2000"/>
              <a:buNone/>
            </a:pPr>
            <a:r>
              <a:t/>
            </a:r>
            <a:endParaRPr sz="2000">
              <a:solidFill>
                <a:srgbClr val="171717"/>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b="0" i="0" sz="1800">
              <a:solidFill>
                <a:srgbClr val="171717"/>
              </a:solidFill>
              <a:latin typeface="Quattrocento Sans"/>
              <a:ea typeface="Quattrocento Sans"/>
              <a:cs typeface="Quattrocento Sans"/>
              <a:sym typeface="Quattrocento Sans"/>
            </a:endParaRPr>
          </a:p>
          <a:p>
            <a:pPr indent="-228600" lvl="0" marL="342900" rtl="0" algn="l">
              <a:spcBef>
                <a:spcPts val="360"/>
              </a:spcBef>
              <a:spcAft>
                <a:spcPts val="0"/>
              </a:spcAft>
              <a:buClr>
                <a:schemeClr val="dk1"/>
              </a:buClr>
              <a:buSzPts val="1800"/>
              <a:buNone/>
            </a:pPr>
            <a:r>
              <a:t/>
            </a:r>
            <a:endParaRPr sz="1800"/>
          </a:p>
        </p:txBody>
      </p:sp>
      <p:sp>
        <p:nvSpPr>
          <p:cNvPr id="257" name="Google Shape;25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58" name="Google Shape;25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59" name="Google Shape;25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MODULES</a:t>
            </a:r>
            <a:endParaRPr>
              <a:solidFill>
                <a:srgbClr val="C00000"/>
              </a:solidFill>
            </a:endParaRPr>
          </a:p>
        </p:txBody>
      </p:sp>
      <p:grpSp>
        <p:nvGrpSpPr>
          <p:cNvPr id="265" name="Google Shape;265;p17"/>
          <p:cNvGrpSpPr/>
          <p:nvPr/>
        </p:nvGrpSpPr>
        <p:grpSpPr>
          <a:xfrm>
            <a:off x="461218" y="3204814"/>
            <a:ext cx="8221563" cy="1316734"/>
            <a:chOff x="4018" y="1604614"/>
            <a:chExt cx="8221563" cy="1316734"/>
          </a:xfrm>
        </p:grpSpPr>
        <p:sp>
          <p:nvSpPr>
            <p:cNvPr id="266" name="Google Shape;266;p17"/>
            <p:cNvSpPr/>
            <p:nvPr/>
          </p:nvSpPr>
          <p:spPr>
            <a:xfrm>
              <a:off x="4018" y="1604614"/>
              <a:ext cx="1245691" cy="131673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txBox="1"/>
            <p:nvPr/>
          </p:nvSpPr>
          <p:spPr>
            <a:xfrm>
              <a:off x="40503" y="1641099"/>
              <a:ext cx="1172721" cy="1243764"/>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IMPORTING THE DATASET</a:t>
              </a:r>
              <a:endParaRPr sz="1500">
                <a:solidFill>
                  <a:schemeClr val="lt1"/>
                </a:solidFill>
                <a:latin typeface="Calibri"/>
                <a:ea typeface="Calibri"/>
                <a:cs typeface="Calibri"/>
                <a:sym typeface="Calibri"/>
              </a:endParaRPr>
            </a:p>
          </p:txBody>
        </p:sp>
        <p:sp>
          <p:nvSpPr>
            <p:cNvPr id="268" name="Google Shape;268;p17"/>
            <p:cNvSpPr/>
            <p:nvPr/>
          </p:nvSpPr>
          <p:spPr>
            <a:xfrm>
              <a:off x="1374278" y="2108515"/>
              <a:ext cx="264086" cy="308931"/>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txBox="1"/>
            <p:nvPr/>
          </p:nvSpPr>
          <p:spPr>
            <a:xfrm>
              <a:off x="1374278" y="2170301"/>
              <a:ext cx="184860" cy="18535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70" name="Google Shape;270;p17"/>
            <p:cNvSpPr/>
            <p:nvPr/>
          </p:nvSpPr>
          <p:spPr>
            <a:xfrm>
              <a:off x="1747986" y="1604614"/>
              <a:ext cx="1245691" cy="131673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txBox="1"/>
            <p:nvPr/>
          </p:nvSpPr>
          <p:spPr>
            <a:xfrm>
              <a:off x="1784471" y="1641099"/>
              <a:ext cx="1172721" cy="1243764"/>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ANALYZING AND FILTERING THE DATASET</a:t>
              </a:r>
              <a:endParaRPr sz="1500">
                <a:solidFill>
                  <a:schemeClr val="lt1"/>
                </a:solidFill>
                <a:latin typeface="Calibri"/>
                <a:ea typeface="Calibri"/>
                <a:cs typeface="Calibri"/>
                <a:sym typeface="Calibri"/>
              </a:endParaRPr>
            </a:p>
          </p:txBody>
        </p:sp>
        <p:sp>
          <p:nvSpPr>
            <p:cNvPr id="272" name="Google Shape;272;p17"/>
            <p:cNvSpPr/>
            <p:nvPr/>
          </p:nvSpPr>
          <p:spPr>
            <a:xfrm>
              <a:off x="3118246" y="2108515"/>
              <a:ext cx="264086" cy="308931"/>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txBox="1"/>
            <p:nvPr/>
          </p:nvSpPr>
          <p:spPr>
            <a:xfrm>
              <a:off x="3118246" y="2170301"/>
              <a:ext cx="184860" cy="18535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74" name="Google Shape;274;p17"/>
            <p:cNvSpPr/>
            <p:nvPr/>
          </p:nvSpPr>
          <p:spPr>
            <a:xfrm>
              <a:off x="3491954" y="1604614"/>
              <a:ext cx="1245691" cy="131673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txBox="1"/>
            <p:nvPr/>
          </p:nvSpPr>
          <p:spPr>
            <a:xfrm>
              <a:off x="3528439" y="1641099"/>
              <a:ext cx="1172721" cy="1243764"/>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VISUALIZING THE DATA</a:t>
              </a:r>
              <a:endParaRPr sz="1500">
                <a:solidFill>
                  <a:schemeClr val="lt1"/>
                </a:solidFill>
                <a:latin typeface="Calibri"/>
                <a:ea typeface="Calibri"/>
                <a:cs typeface="Calibri"/>
                <a:sym typeface="Calibri"/>
              </a:endParaRPr>
            </a:p>
          </p:txBody>
        </p:sp>
        <p:sp>
          <p:nvSpPr>
            <p:cNvPr id="276" name="Google Shape;276;p17"/>
            <p:cNvSpPr/>
            <p:nvPr/>
          </p:nvSpPr>
          <p:spPr>
            <a:xfrm>
              <a:off x="4862214" y="2108515"/>
              <a:ext cx="264086" cy="308931"/>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txBox="1"/>
            <p:nvPr/>
          </p:nvSpPr>
          <p:spPr>
            <a:xfrm>
              <a:off x="4862214" y="2170301"/>
              <a:ext cx="184860" cy="18535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78" name="Google Shape;278;p17"/>
            <p:cNvSpPr/>
            <p:nvPr/>
          </p:nvSpPr>
          <p:spPr>
            <a:xfrm>
              <a:off x="5235922" y="1604614"/>
              <a:ext cx="1245691" cy="131673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txBox="1"/>
            <p:nvPr/>
          </p:nvSpPr>
          <p:spPr>
            <a:xfrm>
              <a:off x="5272407" y="1641099"/>
              <a:ext cx="1172721" cy="1243764"/>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BUILDING THE MODEL TO PREDICT THE RINGS.</a:t>
              </a:r>
              <a:endParaRPr sz="1500">
                <a:solidFill>
                  <a:schemeClr val="lt1"/>
                </a:solidFill>
                <a:latin typeface="Calibri"/>
                <a:ea typeface="Calibri"/>
                <a:cs typeface="Calibri"/>
                <a:sym typeface="Calibri"/>
              </a:endParaRPr>
            </a:p>
          </p:txBody>
        </p:sp>
        <p:sp>
          <p:nvSpPr>
            <p:cNvPr id="280" name="Google Shape;280;p17"/>
            <p:cNvSpPr/>
            <p:nvPr/>
          </p:nvSpPr>
          <p:spPr>
            <a:xfrm>
              <a:off x="6606182" y="2108515"/>
              <a:ext cx="264086" cy="308931"/>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txBox="1"/>
            <p:nvPr/>
          </p:nvSpPr>
          <p:spPr>
            <a:xfrm>
              <a:off x="6606182" y="2170301"/>
              <a:ext cx="184860" cy="18535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82" name="Google Shape;282;p17"/>
            <p:cNvSpPr/>
            <p:nvPr/>
          </p:nvSpPr>
          <p:spPr>
            <a:xfrm>
              <a:off x="6979890" y="1604614"/>
              <a:ext cx="1245691" cy="131673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nvSpPr>
          <p:spPr>
            <a:xfrm>
              <a:off x="7016375" y="1641099"/>
              <a:ext cx="1172721" cy="1243764"/>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1" lang="en-US" sz="1500">
                  <a:solidFill>
                    <a:schemeClr val="lt1"/>
                  </a:solidFill>
                  <a:latin typeface="Calibri"/>
                  <a:ea typeface="Calibri"/>
                  <a:cs typeface="Calibri"/>
                  <a:sym typeface="Calibri"/>
                </a:rPr>
                <a:t>CHECKING THE ACCURANCY SCOPE.</a:t>
              </a:r>
              <a:endParaRPr sz="1500">
                <a:solidFill>
                  <a:schemeClr val="lt1"/>
                </a:solidFill>
                <a:latin typeface="Calibri"/>
                <a:ea typeface="Calibri"/>
                <a:cs typeface="Calibri"/>
                <a:sym typeface="Calibri"/>
              </a:endParaRPr>
            </a:p>
            <a:p>
              <a:pPr indent="0" lvl="0" marL="0" marR="0" rtl="0" algn="ctr">
                <a:lnSpc>
                  <a:spcPct val="90000"/>
                </a:lnSpc>
                <a:spcBef>
                  <a:spcPts val="525"/>
                </a:spcBef>
                <a:spcAft>
                  <a:spcPts val="0"/>
                </a:spcAft>
                <a:buClr>
                  <a:schemeClr val="dk1"/>
                </a:buClr>
                <a:buSzPts val="1500"/>
                <a:buFont typeface="Calibri"/>
                <a:buNone/>
              </a:pPr>
              <a:r>
                <a:t/>
              </a:r>
              <a:endParaRPr sz="1500">
                <a:solidFill>
                  <a:schemeClr val="lt1"/>
                </a:solidFill>
                <a:latin typeface="Calibri"/>
                <a:ea typeface="Calibri"/>
                <a:cs typeface="Calibri"/>
                <a:sym typeface="Calibri"/>
              </a:endParaRPr>
            </a:p>
          </p:txBody>
        </p:sp>
      </p:grpSp>
      <p:sp>
        <p:nvSpPr>
          <p:cNvPr id="284" name="Google Shape;28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85" name="Google Shape;28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86" name="Google Shape;28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700"/>
              <a:buFont typeface="Calibri"/>
              <a:buNone/>
            </a:pPr>
            <a:r>
              <a:rPr lang="en-US" sz="3700">
                <a:solidFill>
                  <a:srgbClr val="C00000"/>
                </a:solidFill>
              </a:rPr>
              <a:t>MODULE 1</a:t>
            </a:r>
            <a:br>
              <a:rPr lang="en-US" sz="3700"/>
            </a:br>
            <a:endParaRPr sz="3700"/>
          </a:p>
        </p:txBody>
      </p:sp>
      <p:sp>
        <p:nvSpPr>
          <p:cNvPr id="292" name="Google Shape;292;p18"/>
          <p:cNvSpPr txBox="1"/>
          <p:nvPr>
            <p:ph idx="1" type="body"/>
          </p:nvPr>
        </p:nvSpPr>
        <p:spPr>
          <a:xfrm>
            <a:off x="457200" y="1219200"/>
            <a:ext cx="8229600" cy="51355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sz="2000">
                <a:latin typeface="Arial"/>
                <a:ea typeface="Arial"/>
                <a:cs typeface="Arial"/>
                <a:sym typeface="Arial"/>
              </a:rPr>
              <a:t>IMPORTING THE DATASET:</a:t>
            </a:r>
            <a:endParaRPr/>
          </a:p>
          <a:p>
            <a:pPr indent="0" lvl="0" marL="0" rtl="0" algn="just">
              <a:spcBef>
                <a:spcPts val="400"/>
              </a:spcBef>
              <a:spcAft>
                <a:spcPts val="0"/>
              </a:spcAft>
              <a:buClr>
                <a:schemeClr val="dk1"/>
              </a:buClr>
              <a:buSzPts val="2000"/>
              <a:buNone/>
            </a:pPr>
            <a:r>
              <a:rPr lang="en-US" sz="2000">
                <a:latin typeface="Arial"/>
                <a:ea typeface="Arial"/>
                <a:cs typeface="Arial"/>
                <a:sym typeface="Arial"/>
              </a:rPr>
              <a:t>*downloading the dataset </a:t>
            </a:r>
            <a:endParaRPr/>
          </a:p>
          <a:p>
            <a:pPr indent="0" lvl="0" marL="0" rtl="0" algn="just">
              <a:spcBef>
                <a:spcPts val="400"/>
              </a:spcBef>
              <a:spcAft>
                <a:spcPts val="0"/>
              </a:spcAft>
              <a:buClr>
                <a:schemeClr val="dk1"/>
              </a:buClr>
              <a:buSzPts val="2000"/>
              <a:buNone/>
            </a:pPr>
            <a:r>
              <a:rPr lang="en-US" sz="2000">
                <a:latin typeface="Arial"/>
                <a:ea typeface="Arial"/>
                <a:cs typeface="Arial"/>
                <a:sym typeface="Arial"/>
              </a:rPr>
              <a:t>*importing the data into the pandas.</a:t>
            </a:r>
            <a:endParaRPr/>
          </a:p>
          <a:p>
            <a:pPr indent="0" lvl="0" marL="0" rtl="0" algn="just">
              <a:spcBef>
                <a:spcPts val="400"/>
              </a:spcBef>
              <a:spcAft>
                <a:spcPts val="0"/>
              </a:spcAft>
              <a:buClr>
                <a:schemeClr val="dk1"/>
              </a:buClr>
              <a:buSzPts val="2000"/>
              <a:buNone/>
            </a:pPr>
            <a:r>
              <a:rPr lang="en-US" sz="2000">
                <a:latin typeface="Arial"/>
                <a:ea typeface="Arial"/>
                <a:cs typeface="Arial"/>
                <a:sym typeface="Arial"/>
              </a:rPr>
              <a:t>*checking if any null values present in the dataset.</a:t>
            </a:r>
            <a:endParaRPr/>
          </a:p>
          <a:p>
            <a:pPr indent="0" lvl="0" marL="0" rtl="0" algn="just">
              <a:spcBef>
                <a:spcPts val="400"/>
              </a:spcBef>
              <a:spcAft>
                <a:spcPts val="0"/>
              </a:spcAft>
              <a:buClr>
                <a:schemeClr val="dk1"/>
              </a:buClr>
              <a:buSzPts val="2000"/>
              <a:buNone/>
            </a:pPr>
            <a:r>
              <a:rPr b="1" lang="en-US" sz="2000">
                <a:latin typeface="Arial"/>
                <a:ea typeface="Arial"/>
                <a:cs typeface="Arial"/>
                <a:sym typeface="Arial"/>
              </a:rPr>
              <a:t>Path:</a:t>
            </a:r>
            <a:endParaRPr/>
          </a:p>
          <a:p>
            <a:pPr indent="0" lvl="0" marL="0" rtl="0" algn="just">
              <a:spcBef>
                <a:spcPts val="400"/>
              </a:spcBef>
              <a:spcAft>
                <a:spcPts val="0"/>
              </a:spcAft>
              <a:buClr>
                <a:schemeClr val="dk1"/>
              </a:buClr>
              <a:buSzPts val="2000"/>
              <a:buNone/>
            </a:pPr>
            <a:r>
              <a:rPr lang="en-US" sz="2000">
                <a:latin typeface="Arial"/>
                <a:ea typeface="Arial"/>
                <a:cs typeface="Arial"/>
                <a:sym typeface="Arial"/>
              </a:rPr>
              <a:t>POWERBI:</a:t>
            </a:r>
            <a:endParaRPr/>
          </a:p>
          <a:p>
            <a:pPr indent="-342900" lvl="0" marL="342900" rtl="0" algn="just">
              <a:spcBef>
                <a:spcPts val="400"/>
              </a:spcBef>
              <a:spcAft>
                <a:spcPts val="0"/>
              </a:spcAft>
              <a:buClr>
                <a:schemeClr val="dk1"/>
              </a:buClr>
              <a:buSzPts val="2000"/>
              <a:buChar char="•"/>
            </a:pPr>
            <a:r>
              <a:rPr lang="en-US" sz="2000">
                <a:latin typeface="Arial"/>
                <a:ea typeface="Arial"/>
                <a:cs typeface="Arial"/>
                <a:sym typeface="Arial"/>
              </a:rPr>
              <a:t>Get data-&gt;excel workbook-&gt;choose file -&gt;open</a:t>
            </a:r>
            <a:endParaRPr/>
          </a:p>
          <a:p>
            <a:pPr indent="0" lvl="0" marL="0" rtl="0" algn="just">
              <a:spcBef>
                <a:spcPts val="400"/>
              </a:spcBef>
              <a:spcAft>
                <a:spcPts val="0"/>
              </a:spcAft>
              <a:buClr>
                <a:schemeClr val="dk1"/>
              </a:buClr>
              <a:buSzPts val="2000"/>
              <a:buNone/>
            </a:pPr>
            <a:r>
              <a:rPr lang="en-US" sz="2000">
                <a:latin typeface="Arial"/>
                <a:ea typeface="Arial"/>
                <a:cs typeface="Arial"/>
                <a:sym typeface="Arial"/>
              </a:rPr>
              <a:t> REGRESSION:</a:t>
            </a:r>
            <a:endParaRPr/>
          </a:p>
        </p:txBody>
      </p:sp>
      <p:sp>
        <p:nvSpPr>
          <p:cNvPr id="293" name="Google Shape;29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14 November 2021</a:t>
            </a:r>
            <a:endParaRPr/>
          </a:p>
        </p:txBody>
      </p:sp>
      <p:sp>
        <p:nvSpPr>
          <p:cNvPr id="294" name="Google Shape;29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Department of CSE</a:t>
            </a:r>
            <a:endParaRPr/>
          </a:p>
        </p:txBody>
      </p:sp>
      <p:sp>
        <p:nvSpPr>
          <p:cNvPr id="295" name="Google Shape;29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96" name="Google Shape;296;p18"/>
          <p:cNvPicPr preferRelativeResize="0"/>
          <p:nvPr/>
        </p:nvPicPr>
        <p:blipFill rotWithShape="1">
          <a:blip r:embed="rId3">
            <a:alphaModFix/>
          </a:blip>
          <a:srcRect b="0" l="0" r="0" t="0"/>
          <a:stretch/>
        </p:blipFill>
        <p:spPr>
          <a:xfrm>
            <a:off x="603994" y="4724401"/>
            <a:ext cx="7924546" cy="1143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298940" y="381000"/>
            <a:ext cx="838786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lang="en-US">
                <a:solidFill>
                  <a:srgbClr val="C00000"/>
                </a:solidFill>
              </a:rPr>
              <a:t>  MODULE 2</a:t>
            </a:r>
            <a:br>
              <a:rPr lang="en-US">
                <a:solidFill>
                  <a:srgbClr val="C00000"/>
                </a:solidFill>
              </a:rPr>
            </a:br>
            <a:endParaRPr>
              <a:solidFill>
                <a:srgbClr val="C00000"/>
              </a:solidFill>
            </a:endParaRPr>
          </a:p>
        </p:txBody>
      </p:sp>
      <p:sp>
        <p:nvSpPr>
          <p:cNvPr id="302" name="Google Shape;30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latin typeface="Arial"/>
                <a:ea typeface="Arial"/>
                <a:cs typeface="Arial"/>
                <a:sym typeface="Arial"/>
              </a:rPr>
              <a:t>ANALYZING AND FILTERING THE DATASET:</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*Import the dataset into the powerbi.</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*transforming the dataset into the powerbi.</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*filtering the data in query editor.</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 *Then apply the filtered values and save and close window.</a:t>
            </a:r>
            <a:endParaRPr sz="2000">
              <a:latin typeface="Arial"/>
              <a:ea typeface="Arial"/>
              <a:cs typeface="Arial"/>
              <a:sym typeface="Arial"/>
            </a:endParaRPr>
          </a:p>
        </p:txBody>
      </p:sp>
      <p:sp>
        <p:nvSpPr>
          <p:cNvPr id="303" name="Google Shape;30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04" name="Google Shape;30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05" name="Google Shape;30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Arial"/>
              <a:buNone/>
            </a:pPr>
            <a:r>
              <a:rPr lang="en-US">
                <a:solidFill>
                  <a:srgbClr val="C00000"/>
                </a:solidFill>
                <a:latin typeface="Arial"/>
                <a:ea typeface="Arial"/>
                <a:cs typeface="Arial"/>
                <a:sym typeface="Arial"/>
              </a:rPr>
              <a:t>Presentation Outline</a:t>
            </a:r>
            <a:endParaRPr/>
          </a:p>
        </p:txBody>
      </p:sp>
      <p:sp>
        <p:nvSpPr>
          <p:cNvPr id="103" name="Google Shape;103;p2"/>
          <p:cNvSpPr txBox="1"/>
          <p:nvPr>
            <p:ph idx="1" type="body"/>
          </p:nvPr>
        </p:nvSpPr>
        <p:spPr>
          <a:xfrm>
            <a:off x="6096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Course Certificate</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Introduction</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Objectives</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System Architecture / Ideation Map</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Required libraries</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Project Implementation</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Module Implementation</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Application Snapshots</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Results and Discussions</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Conclusion </a:t>
            </a:r>
            <a:endParaRPr/>
          </a:p>
          <a:p>
            <a:pPr indent="-342900" lvl="0" marL="342900" rtl="0" algn="l">
              <a:spcBef>
                <a:spcPts val="400"/>
              </a:spcBef>
              <a:spcAft>
                <a:spcPts val="0"/>
              </a:spcAft>
              <a:buClr>
                <a:schemeClr val="dk1"/>
              </a:buClr>
              <a:buSzPts val="2000"/>
              <a:buChar char="•"/>
            </a:pPr>
            <a:r>
              <a:rPr lang="en-US" sz="2000">
                <a:latin typeface="Arial"/>
                <a:ea typeface="Arial"/>
                <a:cs typeface="Arial"/>
                <a:sym typeface="Arial"/>
              </a:rPr>
              <a:t>References</a:t>
            </a:r>
            <a:endParaRPr/>
          </a:p>
          <a:p>
            <a:pPr indent="-139700" lvl="0" marL="342900" rtl="0" algn="l">
              <a:spcBef>
                <a:spcPts val="640"/>
              </a:spcBef>
              <a:spcAft>
                <a:spcPts val="0"/>
              </a:spcAft>
              <a:buClr>
                <a:schemeClr val="dk1"/>
              </a:buClr>
              <a:buSzPts val="3200"/>
              <a:buNone/>
            </a:pPr>
            <a:r>
              <a:t/>
            </a:r>
            <a:endParaRPr/>
          </a:p>
        </p:txBody>
      </p:sp>
      <p:sp>
        <p:nvSpPr>
          <p:cNvPr id="104" name="Google Shape;10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05" name="Google Shape;10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06" name="Google Shape;10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LOADING THE DATA SET</a:t>
            </a:r>
            <a:endParaRPr/>
          </a:p>
        </p:txBody>
      </p:sp>
      <p:pic>
        <p:nvPicPr>
          <p:cNvPr id="311" name="Google Shape;311;p20"/>
          <p:cNvPicPr preferRelativeResize="0"/>
          <p:nvPr>
            <p:ph idx="1" type="body"/>
          </p:nvPr>
        </p:nvPicPr>
        <p:blipFill rotWithShape="1">
          <a:blip r:embed="rId3">
            <a:alphaModFix/>
          </a:blip>
          <a:srcRect b="0" l="0" r="0" t="0"/>
          <a:stretch/>
        </p:blipFill>
        <p:spPr>
          <a:xfrm>
            <a:off x="546442" y="1371601"/>
            <a:ext cx="8229600" cy="4984749"/>
          </a:xfrm>
          <a:prstGeom prst="rect">
            <a:avLst/>
          </a:prstGeom>
          <a:noFill/>
          <a:ln>
            <a:noFill/>
          </a:ln>
        </p:spPr>
      </p:pic>
      <p:sp>
        <p:nvSpPr>
          <p:cNvPr id="312" name="Google Shape;3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13" name="Google Shape;3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14" name="Google Shape;3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POWER QUERY EDITOR.</a:t>
            </a:r>
            <a:endParaRPr/>
          </a:p>
        </p:txBody>
      </p:sp>
      <p:pic>
        <p:nvPicPr>
          <p:cNvPr id="320" name="Google Shape;320;p21"/>
          <p:cNvPicPr preferRelativeResize="0"/>
          <p:nvPr>
            <p:ph idx="1" type="body"/>
          </p:nvPr>
        </p:nvPicPr>
        <p:blipFill rotWithShape="1">
          <a:blip r:embed="rId3">
            <a:alphaModFix/>
          </a:blip>
          <a:srcRect b="0" l="0" r="0" t="0"/>
          <a:stretch/>
        </p:blipFill>
        <p:spPr>
          <a:xfrm>
            <a:off x="457200" y="1371600"/>
            <a:ext cx="8387860" cy="4984749"/>
          </a:xfrm>
          <a:prstGeom prst="rect">
            <a:avLst/>
          </a:prstGeom>
          <a:noFill/>
          <a:ln>
            <a:noFill/>
          </a:ln>
        </p:spPr>
      </p:pic>
      <p:sp>
        <p:nvSpPr>
          <p:cNvPr id="321" name="Google Shape;32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22" name="Google Shape;32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23" name="Google Shape;32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Calibri"/>
              <a:buNone/>
            </a:pPr>
            <a:r>
              <a:rPr lang="en-US" sz="2800">
                <a:solidFill>
                  <a:srgbClr val="C00000"/>
                </a:solidFill>
              </a:rPr>
              <a:t>MODULE 3</a:t>
            </a:r>
            <a:endParaRPr sz="2800">
              <a:solidFill>
                <a:srgbClr val="C00000"/>
              </a:solidFill>
            </a:endParaRPr>
          </a:p>
        </p:txBody>
      </p:sp>
      <p:sp>
        <p:nvSpPr>
          <p:cNvPr id="329" name="Google Shape;32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latin typeface="Arial"/>
                <a:ea typeface="Arial"/>
                <a:cs typeface="Arial"/>
                <a:sym typeface="Arial"/>
              </a:rPr>
              <a:t>VISUALIZING THE DATA:</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*From the visualization panel we will select any one chart and we assign data set values the fields.</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*Changing the values according to the given dataset.</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Example:</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                sum ,average ,count,max,mean,min,sd etc….</a:t>
            </a:r>
            <a:endParaRPr sz="20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30" name="Google Shape;3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31" name="Google Shape;3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32" name="Google Shape;3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Visualization</a:t>
            </a:r>
            <a:endParaRPr/>
          </a:p>
        </p:txBody>
      </p:sp>
      <p:sp>
        <p:nvSpPr>
          <p:cNvPr id="338" name="Google Shape;33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39" name="Google Shape;33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40" name="Google Shape;34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23"/>
          <p:cNvPicPr preferRelativeResize="0"/>
          <p:nvPr>
            <p:ph idx="1" type="body"/>
          </p:nvPr>
        </p:nvPicPr>
        <p:blipFill rotWithShape="1">
          <a:blip r:embed="rId3">
            <a:alphaModFix/>
          </a:blip>
          <a:srcRect b="0" l="0" r="0" t="0"/>
          <a:stretch/>
        </p:blipFill>
        <p:spPr>
          <a:xfrm>
            <a:off x="413825" y="1425575"/>
            <a:ext cx="8546120" cy="4876800"/>
          </a:xfrm>
          <a:prstGeom prst="rect">
            <a:avLst/>
          </a:prstGeom>
          <a:noFill/>
          <a:ln>
            <a:noFill/>
          </a:ln>
        </p:spPr>
      </p:pic>
      <p:sp>
        <p:nvSpPr>
          <p:cNvPr id="342" name="Google Shape;342;p23"/>
          <p:cNvSpPr/>
          <p:nvPr/>
        </p:nvSpPr>
        <p:spPr>
          <a:xfrm>
            <a:off x="6553200" y="2568575"/>
            <a:ext cx="1295400" cy="37338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 type="body"/>
          </p:nvPr>
        </p:nvSpPr>
        <p:spPr>
          <a:xfrm>
            <a:off x="457200" y="1295400"/>
            <a:ext cx="8229600" cy="50609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10000"/>
              </a:lnSpc>
              <a:spcBef>
                <a:spcPts val="0"/>
              </a:spcBef>
              <a:spcAft>
                <a:spcPts val="0"/>
              </a:spcAft>
              <a:buClr>
                <a:schemeClr val="dk1"/>
              </a:buClr>
              <a:buSzPct val="100000"/>
              <a:buNone/>
            </a:pPr>
            <a:r>
              <a:rPr b="1" lang="en-US" sz="2000">
                <a:latin typeface="Arial"/>
                <a:ea typeface="Arial"/>
                <a:cs typeface="Arial"/>
                <a:sym typeface="Arial"/>
              </a:rPr>
              <a:t>BUILDING THE MODEL TO PREDICT THE RINGS:</a:t>
            </a:r>
            <a:endParaRPr/>
          </a:p>
          <a:p>
            <a:pPr indent="0" lvl="0" marL="0" rtl="0" algn="just">
              <a:lnSpc>
                <a:spcPct val="110000"/>
              </a:lnSpc>
              <a:spcBef>
                <a:spcPts val="370"/>
              </a:spcBef>
              <a:spcAft>
                <a:spcPts val="0"/>
              </a:spcAft>
              <a:buClr>
                <a:schemeClr val="dk1"/>
              </a:buClr>
              <a:buSzPct val="100000"/>
              <a:buNone/>
            </a:pPr>
            <a:r>
              <a:rPr lang="en-US" sz="2000"/>
              <a:t>*Import the data into the juypter notebook.</a:t>
            </a:r>
            <a:endParaRPr/>
          </a:p>
          <a:p>
            <a:pPr indent="0" lvl="0" marL="0" rtl="0" algn="just">
              <a:lnSpc>
                <a:spcPct val="110000"/>
              </a:lnSpc>
              <a:spcBef>
                <a:spcPts val="370"/>
              </a:spcBef>
              <a:spcAft>
                <a:spcPts val="0"/>
              </a:spcAft>
              <a:buClr>
                <a:schemeClr val="dk1"/>
              </a:buClr>
              <a:buSzPct val="100000"/>
              <a:buNone/>
            </a:pPr>
            <a:r>
              <a:rPr lang="en-US" sz="2000"/>
              <a:t>*Checking the  null values:</a:t>
            </a:r>
            <a:endParaRPr/>
          </a:p>
          <a:p>
            <a:pPr indent="0" lvl="0" marL="0" rtl="0" algn="just">
              <a:lnSpc>
                <a:spcPct val="110000"/>
              </a:lnSpc>
              <a:spcBef>
                <a:spcPts val="370"/>
              </a:spcBef>
              <a:spcAft>
                <a:spcPts val="0"/>
              </a:spcAft>
              <a:buClr>
                <a:schemeClr val="dk1"/>
              </a:buClr>
              <a:buSzPct val="100000"/>
              <a:buNone/>
            </a:pPr>
            <a:r>
              <a:rPr lang="en-US" sz="2000"/>
              <a:t>               -&gt;if the null values present then drop the values.</a:t>
            </a:r>
            <a:endParaRPr/>
          </a:p>
          <a:p>
            <a:pPr indent="0" lvl="0" marL="0" rtl="0" algn="just">
              <a:lnSpc>
                <a:spcPct val="110000"/>
              </a:lnSpc>
              <a:spcBef>
                <a:spcPts val="370"/>
              </a:spcBef>
              <a:spcAft>
                <a:spcPts val="0"/>
              </a:spcAft>
              <a:buClr>
                <a:schemeClr val="dk1"/>
              </a:buClr>
              <a:buSzPct val="100000"/>
              <a:buNone/>
            </a:pPr>
            <a:r>
              <a:rPr lang="en-US" sz="2000"/>
              <a:t>               -&gt;if the null values are not present continue</a:t>
            </a:r>
            <a:r>
              <a:rPr b="1" lang="en-US" sz="2000"/>
              <a:t>.</a:t>
            </a:r>
            <a:endParaRPr/>
          </a:p>
          <a:p>
            <a:pPr indent="0" lvl="0" marL="0" rtl="0" algn="just">
              <a:lnSpc>
                <a:spcPct val="110000"/>
              </a:lnSpc>
              <a:spcBef>
                <a:spcPts val="370"/>
              </a:spcBef>
              <a:spcAft>
                <a:spcPts val="0"/>
              </a:spcAft>
              <a:buClr>
                <a:schemeClr val="dk1"/>
              </a:buClr>
              <a:buSzPct val="100000"/>
              <a:buNone/>
            </a:pPr>
            <a:r>
              <a:rPr lang="en-US" sz="2000"/>
              <a:t>*Changing the categorical columns into numeric columns using label encoder function.</a:t>
            </a:r>
            <a:endParaRPr/>
          </a:p>
          <a:p>
            <a:pPr indent="0" lvl="0" marL="0" rtl="0" algn="just">
              <a:lnSpc>
                <a:spcPct val="110000"/>
              </a:lnSpc>
              <a:spcBef>
                <a:spcPts val="370"/>
              </a:spcBef>
              <a:spcAft>
                <a:spcPts val="0"/>
              </a:spcAft>
              <a:buClr>
                <a:schemeClr val="dk1"/>
              </a:buClr>
              <a:buSzPct val="100000"/>
              <a:buNone/>
            </a:pPr>
            <a:r>
              <a:rPr lang="en-US" sz="2000"/>
              <a:t>*To predict the values, we need to train your model.</a:t>
            </a:r>
            <a:endParaRPr/>
          </a:p>
          <a:p>
            <a:pPr indent="0" lvl="0" marL="0" rtl="0" algn="just">
              <a:lnSpc>
                <a:spcPct val="110000"/>
              </a:lnSpc>
              <a:spcBef>
                <a:spcPts val="370"/>
              </a:spcBef>
              <a:spcAft>
                <a:spcPts val="0"/>
              </a:spcAft>
              <a:buClr>
                <a:schemeClr val="dk1"/>
              </a:buClr>
              <a:buSzPct val="100000"/>
              <a:buNone/>
            </a:pPr>
            <a:r>
              <a:rPr lang="en-US" sz="2000"/>
              <a:t>*Except the target feature(rings) the remaining columns are the training the data.</a:t>
            </a:r>
            <a:endParaRPr/>
          </a:p>
          <a:p>
            <a:pPr indent="0" lvl="0" marL="0" rtl="0" algn="just">
              <a:lnSpc>
                <a:spcPct val="110000"/>
              </a:lnSpc>
              <a:spcBef>
                <a:spcPts val="370"/>
              </a:spcBef>
              <a:spcAft>
                <a:spcPts val="0"/>
              </a:spcAft>
              <a:buClr>
                <a:schemeClr val="dk1"/>
              </a:buClr>
              <a:buSzPct val="100000"/>
              <a:buNone/>
            </a:pPr>
            <a:r>
              <a:rPr lang="en-US" sz="2000"/>
              <a:t>*After training the model we need to check predicted values by model  with the original testing values.</a:t>
            </a:r>
            <a:endParaRPr/>
          </a:p>
          <a:p>
            <a:pPr indent="0" lvl="0" marL="0" rtl="0" algn="just">
              <a:lnSpc>
                <a:spcPct val="110000"/>
              </a:lnSpc>
              <a:spcBef>
                <a:spcPts val="370"/>
              </a:spcBef>
              <a:spcAft>
                <a:spcPts val="0"/>
              </a:spcAft>
              <a:buClr>
                <a:schemeClr val="dk1"/>
              </a:buClr>
              <a:buSzPct val="100000"/>
              <a:buNone/>
            </a:pPr>
            <a:r>
              <a:rPr lang="en-US" sz="2000"/>
              <a:t>*In case we are have built two models :</a:t>
            </a:r>
            <a:endParaRPr/>
          </a:p>
          <a:p>
            <a:pPr indent="0" lvl="0" marL="0" rtl="0" algn="just">
              <a:lnSpc>
                <a:spcPct val="110000"/>
              </a:lnSpc>
              <a:spcBef>
                <a:spcPts val="370"/>
              </a:spcBef>
              <a:spcAft>
                <a:spcPts val="0"/>
              </a:spcAft>
              <a:buClr>
                <a:schemeClr val="dk1"/>
              </a:buClr>
              <a:buSzPct val="100000"/>
              <a:buNone/>
            </a:pPr>
            <a:r>
              <a:rPr lang="en-US" sz="2000"/>
              <a:t>                               1.Logistic regression</a:t>
            </a:r>
            <a:endParaRPr/>
          </a:p>
          <a:p>
            <a:pPr indent="0" lvl="0" marL="0" rtl="0" algn="just">
              <a:lnSpc>
                <a:spcPct val="110000"/>
              </a:lnSpc>
              <a:spcBef>
                <a:spcPts val="370"/>
              </a:spcBef>
              <a:spcAft>
                <a:spcPts val="0"/>
              </a:spcAft>
              <a:buClr>
                <a:schemeClr val="dk1"/>
              </a:buClr>
              <a:buSzPct val="100000"/>
              <a:buNone/>
            </a:pPr>
            <a:r>
              <a:rPr lang="en-US" sz="2000"/>
              <a:t>                                2.Neural networks</a:t>
            </a:r>
            <a:endParaRPr/>
          </a:p>
          <a:p>
            <a:pPr indent="0" lvl="0" marL="0" rtl="0" algn="l">
              <a:spcBef>
                <a:spcPts val="370"/>
              </a:spcBef>
              <a:spcAft>
                <a:spcPts val="0"/>
              </a:spcAft>
              <a:buClr>
                <a:schemeClr val="dk1"/>
              </a:buClr>
              <a:buSzPct val="100000"/>
              <a:buNone/>
            </a:pPr>
            <a:r>
              <a:t/>
            </a:r>
            <a:endParaRPr sz="2000"/>
          </a:p>
          <a:p>
            <a:pPr indent="0" lvl="0" marL="0" rtl="0" algn="l">
              <a:spcBef>
                <a:spcPts val="370"/>
              </a:spcBef>
              <a:spcAft>
                <a:spcPts val="0"/>
              </a:spcAft>
              <a:buClr>
                <a:schemeClr val="dk1"/>
              </a:buClr>
              <a:buSzPct val="100000"/>
              <a:buNone/>
            </a:pPr>
            <a:r>
              <a:t/>
            </a:r>
            <a:endParaRPr sz="2000"/>
          </a:p>
          <a:p>
            <a:pPr indent="0" lvl="0" marL="0" rtl="0" algn="l">
              <a:spcBef>
                <a:spcPts val="333"/>
              </a:spcBef>
              <a:spcAft>
                <a:spcPts val="0"/>
              </a:spcAft>
              <a:buClr>
                <a:schemeClr val="dk1"/>
              </a:buClr>
              <a:buSzPct val="100000"/>
              <a:buNone/>
            </a:pPr>
            <a:r>
              <a:t/>
            </a:r>
            <a:endParaRPr sz="1800"/>
          </a:p>
          <a:p>
            <a:pPr indent="-154940" lvl="0" marL="342900" rtl="0" algn="l">
              <a:spcBef>
                <a:spcPts val="592"/>
              </a:spcBef>
              <a:spcAft>
                <a:spcPts val="0"/>
              </a:spcAft>
              <a:buClr>
                <a:schemeClr val="dk1"/>
              </a:buClr>
              <a:buSzPct val="100000"/>
              <a:buNone/>
            </a:pPr>
            <a:r>
              <a:t/>
            </a:r>
            <a:endParaRPr/>
          </a:p>
        </p:txBody>
      </p:sp>
      <p:sp>
        <p:nvSpPr>
          <p:cNvPr id="348" name="Google Shape;34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49" name="Google Shape;34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50" name="Google Shape;35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24"/>
          <p:cNvSpPr txBox="1"/>
          <p:nvPr>
            <p:ph type="title"/>
          </p:nvPr>
        </p:nvSpPr>
        <p:spPr>
          <a:xfrm>
            <a:off x="381000" y="538489"/>
            <a:ext cx="8229600" cy="52322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rgbClr val="C00000"/>
              </a:buClr>
              <a:buSzPts val="2800"/>
              <a:buFont typeface="Arial"/>
              <a:buNone/>
            </a:pPr>
            <a:r>
              <a:rPr lang="en-US" sz="2800">
                <a:solidFill>
                  <a:srgbClr val="C00000"/>
                </a:solidFill>
                <a:latin typeface="Arial"/>
                <a:ea typeface="Arial"/>
                <a:cs typeface="Arial"/>
                <a:sym typeface="Arial"/>
              </a:rPr>
              <a:t>MODULE 4</a:t>
            </a:r>
            <a:endParaRPr sz="2800">
              <a:solidFill>
                <a:srgbClr val="C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Model</a:t>
            </a:r>
            <a:endParaRPr/>
          </a:p>
        </p:txBody>
      </p:sp>
      <p:pic>
        <p:nvPicPr>
          <p:cNvPr descr="Graphical user interface, text, application, email&#10;&#10;Description automatically generated" id="357" name="Google Shape;357;p25"/>
          <p:cNvPicPr preferRelativeResize="0"/>
          <p:nvPr>
            <p:ph idx="1" type="body"/>
          </p:nvPr>
        </p:nvPicPr>
        <p:blipFill rotWithShape="1">
          <a:blip r:embed="rId3">
            <a:alphaModFix/>
          </a:blip>
          <a:srcRect b="0" l="0" r="0" t="0"/>
          <a:stretch/>
        </p:blipFill>
        <p:spPr>
          <a:xfrm>
            <a:off x="457200" y="2017951"/>
            <a:ext cx="8229600" cy="3690461"/>
          </a:xfrm>
          <a:prstGeom prst="rect">
            <a:avLst/>
          </a:prstGeom>
          <a:noFill/>
          <a:ln>
            <a:noFill/>
          </a:ln>
        </p:spPr>
      </p:pic>
      <p:sp>
        <p:nvSpPr>
          <p:cNvPr id="358" name="Google Shape;3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59" name="Google Shape;3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60" name="Google Shape;3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66" name="Google Shape;366;p26"/>
          <p:cNvPicPr preferRelativeResize="0"/>
          <p:nvPr>
            <p:ph idx="1" type="body"/>
          </p:nvPr>
        </p:nvPicPr>
        <p:blipFill rotWithShape="1">
          <a:blip r:embed="rId3">
            <a:alphaModFix/>
          </a:blip>
          <a:srcRect b="0" l="0" r="0" t="0"/>
          <a:stretch/>
        </p:blipFill>
        <p:spPr>
          <a:xfrm>
            <a:off x="457200" y="1447800"/>
            <a:ext cx="8382000" cy="4419600"/>
          </a:xfrm>
          <a:prstGeom prst="rect">
            <a:avLst/>
          </a:prstGeom>
          <a:noFill/>
          <a:ln>
            <a:noFill/>
          </a:ln>
        </p:spPr>
      </p:pic>
      <p:sp>
        <p:nvSpPr>
          <p:cNvPr id="367" name="Google Shape;36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68" name="Google Shape;36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69" name="Google Shape;36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Arial"/>
              <a:buNone/>
            </a:pPr>
            <a:r>
              <a:rPr b="1" lang="en-US" sz="2800">
                <a:solidFill>
                  <a:srgbClr val="C00000"/>
                </a:solidFill>
                <a:latin typeface="Arial"/>
                <a:ea typeface="Arial"/>
                <a:cs typeface="Arial"/>
                <a:sym typeface="Arial"/>
              </a:rPr>
              <a:t>MODULE 5</a:t>
            </a:r>
            <a:endParaRPr b="1" sz="2800">
              <a:solidFill>
                <a:srgbClr val="C00000"/>
              </a:solidFill>
              <a:latin typeface="Arial"/>
              <a:ea typeface="Arial"/>
              <a:cs typeface="Arial"/>
              <a:sym typeface="Arial"/>
            </a:endParaRPr>
          </a:p>
        </p:txBody>
      </p:sp>
      <p:sp>
        <p:nvSpPr>
          <p:cNvPr id="375" name="Google Shape;375;p27"/>
          <p:cNvSpPr txBox="1"/>
          <p:nvPr>
            <p:ph idx="1" type="body"/>
          </p:nvPr>
        </p:nvSpPr>
        <p:spPr>
          <a:xfrm>
            <a:off x="298940" y="1295400"/>
            <a:ext cx="8616460" cy="51371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latin typeface="Arial"/>
                <a:ea typeface="Arial"/>
                <a:cs typeface="Arial"/>
                <a:sym typeface="Arial"/>
              </a:rPr>
              <a:t>CHECKING THE ACCURACY SCORE</a:t>
            </a:r>
            <a:r>
              <a:rPr b="1" lang="en-US"/>
              <a:t>:</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*After testing the predicted and test value we import functions from Sklearn.lib </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*We imported accuracy_score function from the lib.</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*Testing the accuracy score.</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                   -&gt;The  original values with the predict values by the neural network model.</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                   -&gt;-&gt;The  original values with the predict values by the Logistic regression model. </a:t>
            </a:r>
            <a:endParaRPr sz="2000">
              <a:latin typeface="Arial"/>
              <a:ea typeface="Arial"/>
              <a:cs typeface="Arial"/>
              <a:sym typeface="Arial"/>
            </a:endParaRPr>
          </a:p>
          <a:p>
            <a:pPr indent="0" lvl="0" marL="0" rtl="0" algn="l">
              <a:spcBef>
                <a:spcPts val="400"/>
              </a:spcBef>
              <a:spcAft>
                <a:spcPts val="0"/>
              </a:spcAft>
              <a:buClr>
                <a:schemeClr val="dk1"/>
              </a:buClr>
              <a:buSzPts val="2000"/>
              <a:buNone/>
            </a:pPr>
            <a:r>
              <a:t/>
            </a:r>
            <a:endParaRPr sz="2000">
              <a:latin typeface="Arial"/>
              <a:ea typeface="Arial"/>
              <a:cs typeface="Arial"/>
              <a:sym typeface="Arial"/>
            </a:endParaRPr>
          </a:p>
          <a:p>
            <a:pPr indent="0" lvl="0" marL="0" rtl="0" algn="l">
              <a:spcBef>
                <a:spcPts val="400"/>
              </a:spcBef>
              <a:spcAft>
                <a:spcPts val="0"/>
              </a:spcAft>
              <a:buClr>
                <a:schemeClr val="dk1"/>
              </a:buClr>
              <a:buSzPts val="2000"/>
              <a:buNone/>
            </a:pPr>
            <a:r>
              <a:t/>
            </a:r>
            <a:endParaRPr sz="20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76" name="Google Shape;37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77" name="Google Shape;37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78" name="Google Shape;37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Accuracy SCORE</a:t>
            </a:r>
            <a:endParaRPr/>
          </a:p>
        </p:txBody>
      </p:sp>
      <p:pic>
        <p:nvPicPr>
          <p:cNvPr descr="Graphical user interface, application, Teams&#10;&#10;Description automatically generated" id="384" name="Google Shape;384;p28"/>
          <p:cNvPicPr preferRelativeResize="0"/>
          <p:nvPr>
            <p:ph idx="1" type="body"/>
          </p:nvPr>
        </p:nvPicPr>
        <p:blipFill rotWithShape="1">
          <a:blip r:embed="rId3">
            <a:alphaModFix/>
          </a:blip>
          <a:srcRect b="0" l="0" r="0" t="0"/>
          <a:stretch/>
        </p:blipFill>
        <p:spPr>
          <a:xfrm>
            <a:off x="457200" y="3057017"/>
            <a:ext cx="8229600" cy="1612329"/>
          </a:xfrm>
          <a:prstGeom prst="rect">
            <a:avLst/>
          </a:prstGeom>
          <a:noFill/>
          <a:ln>
            <a:noFill/>
          </a:ln>
        </p:spPr>
      </p:pic>
      <p:sp>
        <p:nvSpPr>
          <p:cNvPr id="385" name="Google Shape;38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86" name="Google Shape;38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87" name="Google Shape;38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r>
              <a:rPr lang="en-US" sz="3100">
                <a:solidFill>
                  <a:srgbClr val="C00000"/>
                </a:solidFill>
                <a:latin typeface="Arial"/>
                <a:ea typeface="Arial"/>
                <a:cs typeface="Arial"/>
                <a:sym typeface="Arial"/>
              </a:rPr>
              <a:t>Application Snapshots</a:t>
            </a:r>
            <a:br>
              <a:rPr lang="en-US" sz="4400">
                <a:latin typeface="Arial"/>
                <a:ea typeface="Arial"/>
                <a:cs typeface="Arial"/>
                <a:sym typeface="Arial"/>
              </a:rPr>
            </a:br>
            <a:endParaRPr/>
          </a:p>
        </p:txBody>
      </p:sp>
      <p:sp>
        <p:nvSpPr>
          <p:cNvPr id="393" name="Google Shape;39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394" name="Google Shape;39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395" name="Google Shape;39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art, treemap chart&#10;&#10;Description automatically generated" id="396" name="Google Shape;396;p29"/>
          <p:cNvPicPr preferRelativeResize="0"/>
          <p:nvPr>
            <p:ph idx="1" type="body"/>
          </p:nvPr>
        </p:nvPicPr>
        <p:blipFill rotWithShape="1">
          <a:blip r:embed="rId3">
            <a:alphaModFix/>
          </a:blip>
          <a:srcRect b="0" l="0" r="0" t="0"/>
          <a:stretch/>
        </p:blipFill>
        <p:spPr>
          <a:xfrm>
            <a:off x="298941" y="1905000"/>
            <a:ext cx="8616460" cy="4361895"/>
          </a:xfrm>
          <a:prstGeom prst="rect">
            <a:avLst/>
          </a:prstGeom>
          <a:noFill/>
          <a:ln>
            <a:noFill/>
          </a:ln>
        </p:spPr>
      </p:pic>
      <p:sp>
        <p:nvSpPr>
          <p:cNvPr id="397" name="Google Shape;397;p29"/>
          <p:cNvSpPr txBox="1"/>
          <p:nvPr/>
        </p:nvSpPr>
        <p:spPr>
          <a:xfrm>
            <a:off x="615460" y="1371600"/>
            <a:ext cx="6242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ABALONE</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533400" y="381000"/>
            <a:ext cx="8229600" cy="655638"/>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C00000"/>
              </a:buClr>
              <a:buSzPct val="100000"/>
              <a:buFont typeface="Arial"/>
              <a:buNone/>
            </a:pPr>
            <a:r>
              <a:rPr b="0" i="0" lang="en-US" sz="4400" u="none" cap="none" strike="noStrike">
                <a:solidFill>
                  <a:srgbClr val="C00000"/>
                </a:solidFill>
                <a:latin typeface="Arial"/>
                <a:ea typeface="Arial"/>
                <a:cs typeface="Arial"/>
                <a:sym typeface="Arial"/>
              </a:rPr>
              <a:t>Course Certificate</a:t>
            </a:r>
            <a:endParaRPr/>
          </a:p>
        </p:txBody>
      </p:sp>
      <p:sp>
        <p:nvSpPr>
          <p:cNvPr id="112" name="Google Shape;112;p3"/>
          <p:cNvSpPr txBox="1"/>
          <p:nvPr/>
        </p:nvSpPr>
        <p:spPr>
          <a:xfrm>
            <a:off x="609600" y="1788459"/>
            <a:ext cx="8001000" cy="3459163"/>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3" name="Google Shape;11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14" name="Google Shape;11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15" name="Google Shape;11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6" name="Google Shape;116;p3"/>
          <p:cNvPicPr preferRelativeResize="0"/>
          <p:nvPr/>
        </p:nvPicPr>
        <p:blipFill rotWithShape="1">
          <a:blip r:embed="rId3">
            <a:alphaModFix/>
          </a:blip>
          <a:srcRect b="0" l="0" r="0" t="0"/>
          <a:stretch/>
        </p:blipFill>
        <p:spPr>
          <a:xfrm>
            <a:off x="472586" y="1441767"/>
            <a:ext cx="8138014" cy="491458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1800"/>
              <a:buFont typeface="Arial"/>
              <a:buNone/>
            </a:pPr>
            <a:r>
              <a:rPr b="1" lang="en-US" sz="1800">
                <a:solidFill>
                  <a:srgbClr val="000000"/>
                </a:solidFill>
                <a:latin typeface="Arial"/>
                <a:ea typeface="Arial"/>
                <a:cs typeface="Arial"/>
                <a:sym typeface="Arial"/>
              </a:rPr>
              <a:t>DIAMETER, HEIGHT AND LENGTH</a:t>
            </a:r>
            <a:br>
              <a:rPr lang="en-US" sz="1800">
                <a:latin typeface="Arial"/>
                <a:ea typeface="Arial"/>
                <a:cs typeface="Arial"/>
                <a:sym typeface="Arial"/>
              </a:rPr>
            </a:br>
            <a:endParaRPr/>
          </a:p>
        </p:txBody>
      </p:sp>
      <p:sp>
        <p:nvSpPr>
          <p:cNvPr id="403" name="Google Shape;40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04" name="Google Shape;40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05" name="Google Shape;40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picture containing chart&#10;&#10;Description automatically generated" id="406" name="Google Shape;406;p30"/>
          <p:cNvPicPr preferRelativeResize="0"/>
          <p:nvPr>
            <p:ph idx="1" type="body"/>
          </p:nvPr>
        </p:nvPicPr>
        <p:blipFill rotWithShape="1">
          <a:blip r:embed="rId3">
            <a:alphaModFix/>
          </a:blip>
          <a:srcRect b="0" l="0" r="0" t="0"/>
          <a:stretch/>
        </p:blipFill>
        <p:spPr>
          <a:xfrm>
            <a:off x="554502" y="1600200"/>
            <a:ext cx="8034996" cy="45259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1800"/>
              <a:buFont typeface="Arial"/>
              <a:buNone/>
            </a:pPr>
            <a:r>
              <a:rPr b="1" lang="en-US" sz="1800">
                <a:solidFill>
                  <a:srgbClr val="000000"/>
                </a:solidFill>
                <a:latin typeface="Arial"/>
                <a:ea typeface="Arial"/>
                <a:cs typeface="Arial"/>
                <a:sym typeface="Arial"/>
              </a:rPr>
              <a:t>WEIGHTS</a:t>
            </a:r>
            <a:endParaRPr/>
          </a:p>
        </p:txBody>
      </p:sp>
      <p:sp>
        <p:nvSpPr>
          <p:cNvPr id="412" name="Google Shape;4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13" name="Google Shape;4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14" name="Google Shape;4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chart&#10;&#10;Description automatically generated" id="415" name="Google Shape;415;p31"/>
          <p:cNvPicPr preferRelativeResize="0"/>
          <p:nvPr>
            <p:ph idx="1" type="body"/>
          </p:nvPr>
        </p:nvPicPr>
        <p:blipFill rotWithShape="1">
          <a:blip r:embed="rId3">
            <a:alphaModFix/>
          </a:blip>
          <a:srcRect b="0" l="0" r="0" t="0"/>
          <a:stretch/>
        </p:blipFill>
        <p:spPr>
          <a:xfrm>
            <a:off x="543326" y="1600200"/>
            <a:ext cx="8057347" cy="4525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1800"/>
              <a:buFont typeface="Arial"/>
              <a:buNone/>
            </a:pPr>
            <a:r>
              <a:rPr b="1" lang="en-US" sz="1800">
                <a:solidFill>
                  <a:srgbClr val="000000"/>
                </a:solidFill>
                <a:latin typeface="Arial"/>
                <a:ea typeface="Arial"/>
                <a:cs typeface="Arial"/>
                <a:sym typeface="Arial"/>
              </a:rPr>
              <a:t>RINGS:(Ages)</a:t>
            </a:r>
            <a:br>
              <a:rPr lang="en-US" sz="1800">
                <a:latin typeface="Arial"/>
                <a:ea typeface="Arial"/>
                <a:cs typeface="Arial"/>
                <a:sym typeface="Arial"/>
              </a:rPr>
            </a:br>
            <a:endParaRPr/>
          </a:p>
        </p:txBody>
      </p:sp>
      <p:sp>
        <p:nvSpPr>
          <p:cNvPr id="421" name="Google Shape;42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22" name="Google Shape;42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23" name="Google Shape;42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10;&#10;Description automatically generated" id="424" name="Google Shape;424;p32"/>
          <p:cNvPicPr preferRelativeResize="0"/>
          <p:nvPr>
            <p:ph idx="1" type="body"/>
          </p:nvPr>
        </p:nvPicPr>
        <p:blipFill rotWithShape="1">
          <a:blip r:embed="rId3">
            <a:alphaModFix/>
          </a:blip>
          <a:srcRect b="0" l="0" r="0" t="0"/>
          <a:stretch/>
        </p:blipFill>
        <p:spPr>
          <a:xfrm>
            <a:off x="457200" y="1606471"/>
            <a:ext cx="8229600" cy="45134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REGRESSION:</a:t>
            </a:r>
            <a:endParaRPr>
              <a:solidFill>
                <a:srgbClr val="C00000"/>
              </a:solidFill>
            </a:endParaRPr>
          </a:p>
        </p:txBody>
      </p:sp>
      <p:sp>
        <p:nvSpPr>
          <p:cNvPr id="430" name="Google Shape;4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31" name="Google Shape;4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32" name="Google Shape;4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able&#10;&#10;Description automatically generated" id="433" name="Google Shape;433;p33"/>
          <p:cNvPicPr preferRelativeResize="0"/>
          <p:nvPr>
            <p:ph idx="1" type="body"/>
          </p:nvPr>
        </p:nvPicPr>
        <p:blipFill rotWithShape="1">
          <a:blip r:embed="rId3">
            <a:alphaModFix/>
          </a:blip>
          <a:srcRect b="33359" l="0" r="0" t="0"/>
          <a:stretch/>
        </p:blipFill>
        <p:spPr>
          <a:xfrm>
            <a:off x="298940" y="1371599"/>
            <a:ext cx="3815860" cy="4984751"/>
          </a:xfrm>
          <a:prstGeom prst="rect">
            <a:avLst/>
          </a:prstGeom>
          <a:noFill/>
          <a:ln>
            <a:noFill/>
          </a:ln>
        </p:spPr>
      </p:pic>
      <p:pic>
        <p:nvPicPr>
          <p:cNvPr descr="Table&#10;&#10;Description automatically generated" id="434" name="Google Shape;434;p33"/>
          <p:cNvPicPr preferRelativeResize="0"/>
          <p:nvPr/>
        </p:nvPicPr>
        <p:blipFill rotWithShape="1">
          <a:blip r:embed="rId4">
            <a:alphaModFix/>
          </a:blip>
          <a:srcRect b="11916" l="0" r="0" t="0"/>
          <a:stretch/>
        </p:blipFill>
        <p:spPr>
          <a:xfrm>
            <a:off x="4267199" y="1371599"/>
            <a:ext cx="4561739" cy="5324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40" name="Google Shape;44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41" name="Google Shape;44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42" name="Google Shape;44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art, box and whisker chart&#10;&#10;Description automatically generated" id="443" name="Google Shape;443;p34"/>
          <p:cNvPicPr preferRelativeResize="0"/>
          <p:nvPr>
            <p:ph idx="1" type="body"/>
          </p:nvPr>
        </p:nvPicPr>
        <p:blipFill rotWithShape="1">
          <a:blip r:embed="rId3">
            <a:alphaModFix/>
          </a:blip>
          <a:srcRect b="5238" l="0" r="0" t="0"/>
          <a:stretch/>
        </p:blipFill>
        <p:spPr>
          <a:xfrm>
            <a:off x="457200" y="1454625"/>
            <a:ext cx="3690312" cy="4818700"/>
          </a:xfrm>
          <a:prstGeom prst="rect">
            <a:avLst/>
          </a:prstGeom>
          <a:noFill/>
          <a:ln>
            <a:noFill/>
          </a:ln>
        </p:spPr>
      </p:pic>
      <p:pic>
        <p:nvPicPr>
          <p:cNvPr descr="Table&#10;&#10;Description automatically generated" id="444" name="Google Shape;444;p34"/>
          <p:cNvPicPr preferRelativeResize="0"/>
          <p:nvPr/>
        </p:nvPicPr>
        <p:blipFill rotWithShape="1">
          <a:blip r:embed="rId4">
            <a:alphaModFix/>
          </a:blip>
          <a:srcRect b="30758" l="0" r="0" t="2"/>
          <a:stretch/>
        </p:blipFill>
        <p:spPr>
          <a:xfrm>
            <a:off x="4539288" y="1454625"/>
            <a:ext cx="4147512" cy="4901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0" name="Google Shape;45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51" name="Google Shape;45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52" name="Google Shape;45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art&#10;&#10;Description automatically generated" id="453" name="Google Shape;453;p35"/>
          <p:cNvPicPr preferRelativeResize="0"/>
          <p:nvPr>
            <p:ph idx="1" type="body"/>
          </p:nvPr>
        </p:nvPicPr>
        <p:blipFill rotWithShape="1">
          <a:blip r:embed="rId3">
            <a:alphaModFix/>
          </a:blip>
          <a:srcRect b="10760" l="0" r="0" t="0"/>
          <a:stretch/>
        </p:blipFill>
        <p:spPr>
          <a:xfrm>
            <a:off x="440789" y="1371600"/>
            <a:ext cx="3597812" cy="4984749"/>
          </a:xfrm>
          <a:prstGeom prst="rect">
            <a:avLst/>
          </a:prstGeom>
          <a:noFill/>
          <a:ln>
            <a:noFill/>
          </a:ln>
        </p:spPr>
      </p:pic>
      <p:pic>
        <p:nvPicPr>
          <p:cNvPr descr="Chart, scatter chart&#10;&#10;Description automatically generated" id="454" name="Google Shape;454;p35"/>
          <p:cNvPicPr preferRelativeResize="0"/>
          <p:nvPr/>
        </p:nvPicPr>
        <p:blipFill rotWithShape="1">
          <a:blip r:embed="rId4">
            <a:alphaModFix/>
          </a:blip>
          <a:srcRect b="4597" l="0" r="0" t="0"/>
          <a:stretch/>
        </p:blipFill>
        <p:spPr>
          <a:xfrm>
            <a:off x="4190999" y="1371600"/>
            <a:ext cx="4654061" cy="4984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60" name="Google Shape;460;p36"/>
          <p:cNvPicPr preferRelativeResize="0"/>
          <p:nvPr>
            <p:ph idx="1" type="body"/>
          </p:nvPr>
        </p:nvPicPr>
        <p:blipFill rotWithShape="1">
          <a:blip r:embed="rId3">
            <a:alphaModFix/>
          </a:blip>
          <a:srcRect b="0" l="0" r="0" t="0"/>
          <a:stretch/>
        </p:blipFill>
        <p:spPr>
          <a:xfrm>
            <a:off x="457200" y="1379806"/>
            <a:ext cx="3810000" cy="4639994"/>
          </a:xfrm>
          <a:prstGeom prst="rect">
            <a:avLst/>
          </a:prstGeom>
          <a:noFill/>
          <a:ln>
            <a:noFill/>
          </a:ln>
        </p:spPr>
      </p:pic>
      <p:sp>
        <p:nvSpPr>
          <p:cNvPr id="461" name="Google Shape;46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62" name="Google Shape;46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63" name="Google Shape;46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4" name="Google Shape;464;p36"/>
          <p:cNvPicPr preferRelativeResize="0"/>
          <p:nvPr/>
        </p:nvPicPr>
        <p:blipFill rotWithShape="1">
          <a:blip r:embed="rId4">
            <a:alphaModFix/>
          </a:blip>
          <a:srcRect b="0" l="0" r="0" t="0"/>
          <a:stretch/>
        </p:blipFill>
        <p:spPr>
          <a:xfrm>
            <a:off x="4572000" y="1379806"/>
            <a:ext cx="4267200" cy="48685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70" name="Google Shape;470;p37"/>
          <p:cNvPicPr preferRelativeResize="0"/>
          <p:nvPr>
            <p:ph idx="1" type="body"/>
          </p:nvPr>
        </p:nvPicPr>
        <p:blipFill rotWithShape="1">
          <a:blip r:embed="rId3">
            <a:alphaModFix/>
          </a:blip>
          <a:srcRect b="0" l="0" r="0" t="0"/>
          <a:stretch/>
        </p:blipFill>
        <p:spPr>
          <a:xfrm>
            <a:off x="457200" y="1377462"/>
            <a:ext cx="3810000" cy="4870938"/>
          </a:xfrm>
          <a:prstGeom prst="rect">
            <a:avLst/>
          </a:prstGeom>
          <a:noFill/>
          <a:ln>
            <a:noFill/>
          </a:ln>
        </p:spPr>
      </p:pic>
      <p:sp>
        <p:nvSpPr>
          <p:cNvPr id="471" name="Google Shape;4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72" name="Google Shape;4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73" name="Google Shape;4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4" name="Google Shape;474;p37"/>
          <p:cNvPicPr preferRelativeResize="0"/>
          <p:nvPr/>
        </p:nvPicPr>
        <p:blipFill rotWithShape="1">
          <a:blip r:embed="rId4">
            <a:alphaModFix/>
          </a:blip>
          <a:srcRect b="0" l="0" r="0" t="0"/>
          <a:stretch/>
        </p:blipFill>
        <p:spPr>
          <a:xfrm>
            <a:off x="4267200" y="1371600"/>
            <a:ext cx="4419600" cy="4876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80" name="Google Shape;480;p38"/>
          <p:cNvPicPr preferRelativeResize="0"/>
          <p:nvPr>
            <p:ph idx="1" type="body"/>
          </p:nvPr>
        </p:nvPicPr>
        <p:blipFill rotWithShape="1">
          <a:blip r:embed="rId3">
            <a:alphaModFix/>
          </a:blip>
          <a:srcRect b="0" l="0" r="0" t="0"/>
          <a:stretch/>
        </p:blipFill>
        <p:spPr>
          <a:xfrm>
            <a:off x="577946" y="1371600"/>
            <a:ext cx="3513041" cy="4114800"/>
          </a:xfrm>
          <a:prstGeom prst="rect">
            <a:avLst/>
          </a:prstGeom>
          <a:noFill/>
          <a:ln>
            <a:noFill/>
          </a:ln>
        </p:spPr>
      </p:pic>
      <p:sp>
        <p:nvSpPr>
          <p:cNvPr id="481" name="Google Shape;4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82" name="Google Shape;4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83" name="Google Shape;4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4" name="Google Shape;484;p38"/>
          <p:cNvPicPr preferRelativeResize="0"/>
          <p:nvPr/>
        </p:nvPicPr>
        <p:blipFill rotWithShape="1">
          <a:blip r:embed="rId4">
            <a:alphaModFix/>
          </a:blip>
          <a:srcRect b="0" l="0" r="0" t="0"/>
          <a:stretch/>
        </p:blipFill>
        <p:spPr>
          <a:xfrm>
            <a:off x="4090987" y="1371600"/>
            <a:ext cx="4595813" cy="3810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90" name="Google Shape;49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91" name="Google Shape;49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492" name="Google Shape;49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picture containing table&#10;&#10;Description automatically generated" id="493" name="Google Shape;493;p39"/>
          <p:cNvPicPr preferRelativeResize="0"/>
          <p:nvPr>
            <p:ph idx="1" type="body"/>
          </p:nvPr>
        </p:nvPicPr>
        <p:blipFill rotWithShape="1">
          <a:blip r:embed="rId3">
            <a:alphaModFix/>
          </a:blip>
          <a:srcRect b="44143" l="0" r="0" t="3724"/>
          <a:stretch/>
        </p:blipFill>
        <p:spPr>
          <a:xfrm>
            <a:off x="1217937" y="1600200"/>
            <a:ext cx="6708126"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533400" y="381000"/>
            <a:ext cx="8229600" cy="655638"/>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C00000"/>
              </a:buClr>
              <a:buSzPct val="100000"/>
              <a:buFont typeface="Arial"/>
              <a:buNone/>
            </a:pPr>
            <a:r>
              <a:rPr b="0" i="0" lang="en-US" sz="4400" u="none" cap="none" strike="noStrike">
                <a:solidFill>
                  <a:srgbClr val="C00000"/>
                </a:solidFill>
                <a:latin typeface="Arial"/>
                <a:ea typeface="Arial"/>
                <a:cs typeface="Arial"/>
                <a:sym typeface="Arial"/>
              </a:rPr>
              <a:t>Introduction</a:t>
            </a:r>
            <a:endParaRPr/>
          </a:p>
        </p:txBody>
      </p:sp>
      <p:sp>
        <p:nvSpPr>
          <p:cNvPr id="122" name="Google Shape;122;p4"/>
          <p:cNvSpPr txBox="1"/>
          <p:nvPr/>
        </p:nvSpPr>
        <p:spPr>
          <a:xfrm>
            <a:off x="363415" y="1219201"/>
            <a:ext cx="8399585" cy="5257799"/>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just">
              <a:lnSpc>
                <a:spcPct val="170000"/>
              </a:lnSpc>
              <a:spcBef>
                <a:spcPts val="0"/>
              </a:spcBef>
              <a:spcAft>
                <a:spcPts val="0"/>
              </a:spcAft>
              <a:buClr>
                <a:schemeClr val="dk1"/>
              </a:buClr>
              <a:buSzPct val="100000"/>
              <a:buFont typeface="Arial"/>
              <a:buNone/>
            </a:pPr>
            <a:r>
              <a:rPr b="1" i="0" lang="en-US" sz="4900" u="none" cap="none" strike="noStrike">
                <a:solidFill>
                  <a:schemeClr val="dk1"/>
                </a:solidFill>
                <a:latin typeface="Arial"/>
                <a:ea typeface="Arial"/>
                <a:cs typeface="Arial"/>
                <a:sym typeface="Arial"/>
              </a:rPr>
              <a:t>ABALONE:</a:t>
            </a:r>
            <a:endParaRPr/>
          </a:p>
          <a:p>
            <a:pPr indent="0" lvl="0" marL="0" marR="0" rtl="0" algn="just">
              <a:lnSpc>
                <a:spcPct val="170000"/>
              </a:lnSpc>
              <a:spcBef>
                <a:spcPts val="392"/>
              </a:spcBef>
              <a:spcAft>
                <a:spcPts val="0"/>
              </a:spcAft>
              <a:buClr>
                <a:schemeClr val="dk1"/>
              </a:buClr>
              <a:buSzPct val="100000"/>
              <a:buFont typeface="Arial"/>
              <a:buNone/>
            </a:pPr>
            <a:r>
              <a:rPr b="0" i="0" lang="en-US" sz="4900" u="none" cap="none" strike="noStrike">
                <a:solidFill>
                  <a:schemeClr val="dk1"/>
                </a:solidFill>
                <a:latin typeface="Arial"/>
                <a:ea typeface="Arial"/>
                <a:cs typeface="Arial"/>
                <a:sym typeface="Arial"/>
              </a:rPr>
              <a:t>Abalone are shellfish, a genus of gastropods.</a:t>
            </a:r>
            <a:endParaRPr/>
          </a:p>
          <a:p>
            <a:pPr indent="0" lvl="0" marL="0" marR="0" rtl="0" algn="just">
              <a:lnSpc>
                <a:spcPct val="170000"/>
              </a:lnSpc>
              <a:spcBef>
                <a:spcPts val="392"/>
              </a:spcBef>
              <a:spcAft>
                <a:spcPts val="0"/>
              </a:spcAft>
              <a:buClr>
                <a:schemeClr val="dk1"/>
              </a:buClr>
              <a:buSzPct val="100000"/>
              <a:buFont typeface="Arial"/>
              <a:buNone/>
            </a:pPr>
            <a:r>
              <a:rPr b="0" i="0" lang="en-US" sz="4900" u="none" cap="none" strike="noStrike">
                <a:solidFill>
                  <a:schemeClr val="dk1"/>
                </a:solidFill>
                <a:latin typeface="Arial"/>
                <a:ea typeface="Arial"/>
                <a:cs typeface="Arial"/>
                <a:sym typeface="Arial"/>
              </a:rPr>
              <a:t>The meat (foot muscle) of abalone is used for food, and the shells of abalone are used as decorative items and as a source of mother of pearl for jewelry, buttons, buckles, and inlay.</a:t>
            </a:r>
            <a:endParaRPr/>
          </a:p>
          <a:p>
            <a:pPr indent="0" lvl="0" marL="0" marR="0" rtl="0" algn="just">
              <a:lnSpc>
                <a:spcPct val="170000"/>
              </a:lnSpc>
              <a:spcBef>
                <a:spcPts val="392"/>
              </a:spcBef>
              <a:spcAft>
                <a:spcPts val="0"/>
              </a:spcAft>
              <a:buClr>
                <a:schemeClr val="dk1"/>
              </a:buClr>
              <a:buSzPct val="100000"/>
              <a:buFont typeface="Arial"/>
              <a:buNone/>
            </a:pPr>
            <a:r>
              <a:rPr b="1" i="0" lang="en-US" sz="4900" u="none" cap="none" strike="noStrike">
                <a:solidFill>
                  <a:schemeClr val="dk1"/>
                </a:solidFill>
                <a:latin typeface="Arial"/>
                <a:ea typeface="Arial"/>
                <a:cs typeface="Arial"/>
                <a:sym typeface="Arial"/>
              </a:rPr>
              <a:t>POWER BI:</a:t>
            </a:r>
            <a:endParaRPr/>
          </a:p>
          <a:p>
            <a:pPr indent="0" lvl="0" marL="0" marR="0" rtl="0" algn="just">
              <a:lnSpc>
                <a:spcPct val="170000"/>
              </a:lnSpc>
              <a:spcBef>
                <a:spcPts val="392"/>
              </a:spcBef>
              <a:spcAft>
                <a:spcPts val="0"/>
              </a:spcAft>
              <a:buClr>
                <a:schemeClr val="dk1"/>
              </a:buClr>
              <a:buSzPct val="100000"/>
              <a:buFont typeface="Arial"/>
              <a:buNone/>
            </a:pPr>
            <a:r>
              <a:rPr b="0" i="0" lang="en-US" sz="4900" u="none" cap="none" strike="noStrike">
                <a:solidFill>
                  <a:schemeClr val="dk1"/>
                </a:solidFill>
                <a:latin typeface="Arial"/>
                <a:ea typeface="Arial"/>
                <a:cs typeface="Arial"/>
                <a:sym typeface="Arial"/>
              </a:rPr>
              <a:t>Power BI is a collection of software/tools that works in synchronisation to turn unrelated sources of data into meaningful and interactive insights. Power BI support 100’s of data sources including the most common one’s like Excel spreadsheets, Text/CSV, SQL, Oracle etc.</a:t>
            </a:r>
            <a:endParaRPr/>
          </a:p>
          <a:p>
            <a:pPr indent="0" lvl="0" marL="0" marR="0" rtl="0" algn="just">
              <a:lnSpc>
                <a:spcPct val="170000"/>
              </a:lnSpc>
              <a:spcBef>
                <a:spcPts val="392"/>
              </a:spcBef>
              <a:spcAft>
                <a:spcPts val="0"/>
              </a:spcAft>
              <a:buClr>
                <a:schemeClr val="dk1"/>
              </a:buClr>
              <a:buSzPct val="100000"/>
              <a:buFont typeface="Arial"/>
              <a:buNone/>
            </a:pPr>
            <a:r>
              <a:t/>
            </a:r>
            <a:endParaRPr b="0" i="0" sz="4900" u="none" cap="none" strike="noStrike">
              <a:solidFill>
                <a:schemeClr val="dk1"/>
              </a:solidFill>
              <a:latin typeface="Arial"/>
              <a:ea typeface="Arial"/>
              <a:cs typeface="Arial"/>
              <a:sym typeface="Arial"/>
            </a:endParaRPr>
          </a:p>
          <a:p>
            <a:pPr indent="0" lvl="0" marL="0" marR="0" rtl="0" algn="just">
              <a:spcBef>
                <a:spcPts val="392"/>
              </a:spcBef>
              <a:spcAft>
                <a:spcPts val="0"/>
              </a:spcAft>
              <a:buClr>
                <a:schemeClr val="dk1"/>
              </a:buClr>
              <a:buSzPct val="100000"/>
              <a:buFont typeface="Arial"/>
              <a:buNone/>
            </a:pPr>
            <a:r>
              <a:t/>
            </a:r>
            <a:endParaRPr b="0" i="0" sz="4900" u="none" cap="none" strike="noStrike">
              <a:solidFill>
                <a:schemeClr val="dk1"/>
              </a:solidFill>
              <a:latin typeface="arial"/>
              <a:ea typeface="arial"/>
              <a:cs typeface="arial"/>
              <a:sym typeface="arial"/>
            </a:endParaRPr>
          </a:p>
          <a:p>
            <a:pPr indent="0" lvl="0" marL="0" marR="0" rtl="0" algn="just">
              <a:spcBef>
                <a:spcPts val="392"/>
              </a:spcBef>
              <a:spcAft>
                <a:spcPts val="0"/>
              </a:spcAft>
              <a:buClr>
                <a:schemeClr val="dk1"/>
              </a:buClr>
              <a:buSzPct val="100000"/>
              <a:buFont typeface="Arial"/>
              <a:buNone/>
            </a:pPr>
            <a:r>
              <a:t/>
            </a:r>
            <a:endParaRPr b="0" i="0" sz="4900" u="none" cap="none" strike="noStrike">
              <a:solidFill>
                <a:schemeClr val="dk1"/>
              </a:solidFill>
              <a:latin typeface="Arial"/>
              <a:ea typeface="Arial"/>
              <a:cs typeface="Arial"/>
              <a:sym typeface="Arial"/>
            </a:endParaRPr>
          </a:p>
          <a:p>
            <a:pPr indent="0" lvl="0" marL="0" marR="0" rtl="0" algn="just">
              <a:spcBef>
                <a:spcPts val="224"/>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23" name="Google Shape;12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24" name="Google Shape;12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25" name="Google Shape;12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499" name="Google Shape;49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00" name="Google Shape;50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40"/>
          <p:cNvSpPr txBox="1"/>
          <p:nvPr>
            <p:ph type="title"/>
          </p:nvPr>
        </p:nvSpPr>
        <p:spPr>
          <a:xfrm>
            <a:off x="381000" y="3810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Results and Discussion</a:t>
            </a:r>
            <a:endParaRPr/>
          </a:p>
        </p:txBody>
      </p:sp>
      <p:sp>
        <p:nvSpPr>
          <p:cNvPr id="502" name="Google Shape;502;p40"/>
          <p:cNvSpPr txBox="1"/>
          <p:nvPr>
            <p:ph idx="1" type="body"/>
          </p:nvPr>
        </p:nvSpPr>
        <p:spPr>
          <a:xfrm>
            <a:off x="348175" y="1219200"/>
            <a:ext cx="8458200" cy="550227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70000"/>
              </a:lnSpc>
              <a:spcBef>
                <a:spcPts val="0"/>
              </a:spcBef>
              <a:spcAft>
                <a:spcPts val="0"/>
              </a:spcAft>
              <a:buClr>
                <a:srgbClr val="000000"/>
              </a:buClr>
              <a:buSzPct val="100000"/>
              <a:buNone/>
            </a:pPr>
            <a:r>
              <a:rPr lang="en-US" sz="8000">
                <a:solidFill>
                  <a:srgbClr val="000000"/>
                </a:solidFill>
                <a:latin typeface="Arial"/>
                <a:ea typeface="Arial"/>
                <a:cs typeface="Arial"/>
                <a:sym typeface="Arial"/>
              </a:rPr>
              <a:t>From this project we were able to find out the Rings(age) of the abalone and we found out from the given dataset that most of the abalone rings were on an average of </a:t>
            </a:r>
            <a:r>
              <a:rPr b="1" lang="en-US" sz="8000">
                <a:solidFill>
                  <a:srgbClr val="000000"/>
                </a:solidFill>
                <a:latin typeface="Arial"/>
                <a:ea typeface="Arial"/>
                <a:cs typeface="Arial"/>
                <a:sym typeface="Arial"/>
              </a:rPr>
              <a:t>9.93 </a:t>
            </a:r>
            <a:r>
              <a:rPr lang="en-US" sz="8000">
                <a:solidFill>
                  <a:srgbClr val="000000"/>
                </a:solidFill>
                <a:latin typeface="Arial"/>
                <a:ea typeface="Arial"/>
                <a:cs typeface="Arial"/>
                <a:sym typeface="Arial"/>
              </a:rPr>
              <a:t>as we can see in the previous figure(</a:t>
            </a:r>
            <a:r>
              <a:rPr b="1" lang="en-US" sz="8000">
                <a:solidFill>
                  <a:srgbClr val="000000"/>
                </a:solidFill>
                <a:latin typeface="Arial"/>
                <a:ea typeface="Arial"/>
                <a:cs typeface="Arial"/>
                <a:sym typeface="Arial"/>
              </a:rPr>
              <a:t>19</a:t>
            </a:r>
            <a:r>
              <a:rPr lang="en-US" sz="8000">
                <a:solidFill>
                  <a:srgbClr val="000000"/>
                </a:solidFill>
                <a:latin typeface="Arial"/>
                <a:ea typeface="Arial"/>
                <a:cs typeface="Arial"/>
                <a:sym typeface="Arial"/>
              </a:rPr>
              <a:t>).</a:t>
            </a:r>
            <a:endParaRPr sz="8000">
              <a:latin typeface="Arial"/>
              <a:ea typeface="Arial"/>
              <a:cs typeface="Arial"/>
              <a:sym typeface="Arial"/>
            </a:endParaRPr>
          </a:p>
          <a:p>
            <a:pPr indent="0" lvl="0" marL="0" rtl="0" algn="just">
              <a:lnSpc>
                <a:spcPct val="170000"/>
              </a:lnSpc>
              <a:spcBef>
                <a:spcPts val="400"/>
              </a:spcBef>
              <a:spcAft>
                <a:spcPts val="0"/>
              </a:spcAft>
              <a:buClr>
                <a:srgbClr val="000000"/>
              </a:buClr>
              <a:buSzPct val="100000"/>
              <a:buNone/>
            </a:pPr>
            <a:r>
              <a:rPr lang="en-US" sz="8000">
                <a:solidFill>
                  <a:srgbClr val="000000"/>
                </a:solidFill>
                <a:latin typeface="Arial"/>
                <a:ea typeface="Arial"/>
                <a:cs typeface="Arial"/>
                <a:sym typeface="Arial"/>
              </a:rPr>
              <a:t> </a:t>
            </a:r>
            <a:endParaRPr sz="8000">
              <a:latin typeface="Arial"/>
              <a:ea typeface="Arial"/>
              <a:cs typeface="Arial"/>
              <a:sym typeface="Arial"/>
            </a:endParaRPr>
          </a:p>
          <a:p>
            <a:pPr indent="0" lvl="0" marL="0" rtl="0" algn="just">
              <a:lnSpc>
                <a:spcPct val="170000"/>
              </a:lnSpc>
              <a:spcBef>
                <a:spcPts val="400"/>
              </a:spcBef>
              <a:spcAft>
                <a:spcPts val="0"/>
              </a:spcAft>
              <a:buClr>
                <a:srgbClr val="000000"/>
              </a:buClr>
              <a:buSzPct val="100000"/>
              <a:buNone/>
            </a:pPr>
            <a:r>
              <a:rPr lang="en-US" sz="8000">
                <a:solidFill>
                  <a:srgbClr val="000000"/>
                </a:solidFill>
                <a:latin typeface="Arial"/>
                <a:ea typeface="Arial"/>
                <a:cs typeface="Arial"/>
                <a:sym typeface="Arial"/>
              </a:rPr>
              <a:t>From the dataset we also found out that most of the abalone/seashells are Male around </a:t>
            </a:r>
            <a:r>
              <a:rPr b="1" lang="en-US" sz="8000">
                <a:solidFill>
                  <a:srgbClr val="000000"/>
                </a:solidFill>
                <a:latin typeface="Arial"/>
                <a:ea typeface="Arial"/>
                <a:cs typeface="Arial"/>
                <a:sym typeface="Arial"/>
              </a:rPr>
              <a:t>1528</a:t>
            </a:r>
            <a:r>
              <a:rPr lang="en-US" sz="8000">
                <a:solidFill>
                  <a:srgbClr val="000000"/>
                </a:solidFill>
                <a:latin typeface="Arial"/>
                <a:ea typeface="Arial"/>
                <a:cs typeface="Arial"/>
                <a:sym typeface="Arial"/>
              </a:rPr>
              <a:t> then next females around </a:t>
            </a:r>
            <a:r>
              <a:rPr b="1" lang="en-US" sz="8000">
                <a:solidFill>
                  <a:srgbClr val="000000"/>
                </a:solidFill>
                <a:latin typeface="Arial"/>
                <a:ea typeface="Arial"/>
                <a:cs typeface="Arial"/>
                <a:sym typeface="Arial"/>
              </a:rPr>
              <a:t>1307</a:t>
            </a:r>
            <a:r>
              <a:rPr lang="en-US" sz="8000">
                <a:solidFill>
                  <a:srgbClr val="000000"/>
                </a:solidFill>
                <a:latin typeface="Arial"/>
                <a:ea typeface="Arial"/>
                <a:cs typeface="Arial"/>
                <a:sym typeface="Arial"/>
              </a:rPr>
              <a:t> and last the infants are </a:t>
            </a:r>
            <a:r>
              <a:rPr b="1" lang="en-US" sz="8000">
                <a:solidFill>
                  <a:srgbClr val="000000"/>
                </a:solidFill>
                <a:latin typeface="Arial"/>
                <a:ea typeface="Arial"/>
                <a:cs typeface="Arial"/>
                <a:sym typeface="Arial"/>
              </a:rPr>
              <a:t>1342</a:t>
            </a:r>
            <a:r>
              <a:rPr lang="en-US" sz="8000">
                <a:solidFill>
                  <a:srgbClr val="000000"/>
                </a:solidFill>
                <a:latin typeface="Arial"/>
                <a:ea typeface="Arial"/>
                <a:cs typeface="Arial"/>
                <a:sym typeface="Arial"/>
              </a:rPr>
              <a:t>.</a:t>
            </a:r>
            <a:endParaRPr sz="8000">
              <a:latin typeface="Arial"/>
              <a:ea typeface="Arial"/>
              <a:cs typeface="Arial"/>
              <a:sym typeface="Arial"/>
            </a:endParaRPr>
          </a:p>
          <a:p>
            <a:pPr indent="0" lvl="0" marL="0" rtl="0" algn="just">
              <a:lnSpc>
                <a:spcPct val="170000"/>
              </a:lnSpc>
              <a:spcBef>
                <a:spcPts val="400"/>
              </a:spcBef>
              <a:spcAft>
                <a:spcPts val="0"/>
              </a:spcAft>
              <a:buClr>
                <a:schemeClr val="dk1"/>
              </a:buClr>
              <a:buSzPct val="100000"/>
              <a:buNone/>
            </a:pPr>
            <a:r>
              <a:t/>
            </a:r>
            <a:endParaRPr sz="8000">
              <a:solidFill>
                <a:srgbClr val="000000"/>
              </a:solidFill>
              <a:latin typeface="Arial"/>
              <a:ea typeface="Arial"/>
              <a:cs typeface="Arial"/>
              <a:sym typeface="Arial"/>
            </a:endParaRPr>
          </a:p>
          <a:p>
            <a:pPr indent="0" lvl="0" marL="0" rtl="0" algn="just">
              <a:lnSpc>
                <a:spcPct val="170000"/>
              </a:lnSpc>
              <a:spcBef>
                <a:spcPts val="400"/>
              </a:spcBef>
              <a:spcAft>
                <a:spcPts val="0"/>
              </a:spcAft>
              <a:buClr>
                <a:srgbClr val="000000"/>
              </a:buClr>
              <a:buSzPct val="100000"/>
              <a:buNone/>
            </a:pPr>
            <a:r>
              <a:rPr lang="en-US" sz="8000">
                <a:solidFill>
                  <a:srgbClr val="000000"/>
                </a:solidFill>
                <a:latin typeface="Arial"/>
                <a:ea typeface="Arial"/>
                <a:cs typeface="Arial"/>
                <a:sym typeface="Arial"/>
              </a:rPr>
              <a:t>From this we can say that the dataset contained more of Males when compared with other two sex’s. The female and the infants are almost same.</a:t>
            </a:r>
            <a:endParaRPr sz="8000">
              <a:latin typeface="Arial"/>
              <a:ea typeface="Arial"/>
              <a:cs typeface="Arial"/>
              <a:sym typeface="Arial"/>
            </a:endParaRPr>
          </a:p>
          <a:p>
            <a:pPr indent="0" lvl="0" marL="0" rtl="0" algn="just">
              <a:lnSpc>
                <a:spcPct val="170000"/>
              </a:lnSpc>
              <a:spcBef>
                <a:spcPts val="210"/>
              </a:spcBef>
              <a:spcAft>
                <a:spcPts val="0"/>
              </a:spcAft>
              <a:buClr>
                <a:srgbClr val="000000"/>
              </a:buClr>
              <a:buSzPct val="100000"/>
              <a:buNone/>
            </a:pPr>
            <a:r>
              <a:rPr lang="en-US" sz="4200">
                <a:solidFill>
                  <a:srgbClr val="000000"/>
                </a:solidFill>
                <a:latin typeface="Arial"/>
                <a:ea typeface="Arial"/>
                <a:cs typeface="Arial"/>
                <a:sym typeface="Arial"/>
              </a:rPr>
              <a:t> </a:t>
            </a:r>
            <a:endParaRPr sz="4200">
              <a:latin typeface="Arial"/>
              <a:ea typeface="Arial"/>
              <a:cs typeface="Arial"/>
              <a:sym typeface="Arial"/>
            </a:endParaRPr>
          </a:p>
          <a:p>
            <a:pPr indent="0" lvl="0" marL="0" rtl="0" algn="l">
              <a:spcBef>
                <a:spcPts val="16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08" name="Google Shape;50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09" name="Google Shape;50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41"/>
          <p:cNvSpPr txBox="1"/>
          <p:nvPr/>
        </p:nvSpPr>
        <p:spPr>
          <a:xfrm>
            <a:off x="381000" y="2667000"/>
            <a:ext cx="8382000"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On top we found out that the average length for Male were around </a:t>
            </a:r>
            <a:r>
              <a:rPr b="1" lang="en-US" sz="2000">
                <a:solidFill>
                  <a:srgbClr val="000000"/>
                </a:solidFill>
                <a:latin typeface="Arial"/>
                <a:ea typeface="Arial"/>
                <a:cs typeface="Arial"/>
                <a:sym typeface="Arial"/>
              </a:rPr>
              <a:t>0.56</a:t>
            </a:r>
            <a:r>
              <a:rPr lang="en-US" sz="2000">
                <a:solidFill>
                  <a:srgbClr val="000000"/>
                </a:solidFill>
                <a:latin typeface="Arial"/>
                <a:ea typeface="Arial"/>
                <a:cs typeface="Arial"/>
                <a:sym typeface="Arial"/>
              </a:rPr>
              <a:t>, for females it was around </a:t>
            </a:r>
            <a:r>
              <a:rPr b="1" lang="en-US" sz="2000">
                <a:solidFill>
                  <a:srgbClr val="000000"/>
                </a:solidFill>
                <a:latin typeface="Arial"/>
                <a:ea typeface="Arial"/>
                <a:cs typeface="Arial"/>
                <a:sym typeface="Arial"/>
              </a:rPr>
              <a:t>0.58</a:t>
            </a:r>
            <a:r>
              <a:rPr lang="en-US" sz="2000">
                <a:solidFill>
                  <a:srgbClr val="000000"/>
                </a:solidFill>
                <a:latin typeface="Arial"/>
                <a:ea typeface="Arial"/>
                <a:cs typeface="Arial"/>
                <a:sym typeface="Arial"/>
              </a:rPr>
              <a:t> and for infant’s it is around </a:t>
            </a:r>
            <a:r>
              <a:rPr b="1" lang="en-US" sz="2000">
                <a:solidFill>
                  <a:srgbClr val="000000"/>
                </a:solidFill>
                <a:latin typeface="Arial"/>
                <a:ea typeface="Arial"/>
                <a:cs typeface="Arial"/>
                <a:sym typeface="Arial"/>
              </a:rPr>
              <a:t>0.43</a:t>
            </a:r>
            <a:r>
              <a:rPr lang="en-US" sz="2000">
                <a:solidFill>
                  <a:srgbClr val="000000"/>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 </a:t>
            </a:r>
            <a:endParaRPr/>
          </a:p>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We also found out that the weights of the abalone of different sex were almost same except for the infants. The Sum weight for Males were around </a:t>
            </a:r>
            <a:r>
              <a:rPr b="1" lang="en-US" sz="2000">
                <a:solidFill>
                  <a:srgbClr val="000000"/>
                </a:solidFill>
                <a:latin typeface="Arial"/>
                <a:ea typeface="Arial"/>
                <a:cs typeface="Arial"/>
                <a:sym typeface="Arial"/>
              </a:rPr>
              <a:t>1514</a:t>
            </a:r>
            <a:r>
              <a:rPr lang="en-US" sz="2000">
                <a:solidFill>
                  <a:srgbClr val="000000"/>
                </a:solidFill>
                <a:latin typeface="Arial"/>
                <a:ea typeface="Arial"/>
                <a:cs typeface="Arial"/>
                <a:sym typeface="Arial"/>
              </a:rPr>
              <a:t>, females it’s </a:t>
            </a:r>
            <a:r>
              <a:rPr b="1" lang="en-US" sz="2000">
                <a:solidFill>
                  <a:srgbClr val="000000"/>
                </a:solidFill>
                <a:latin typeface="Arial"/>
                <a:ea typeface="Arial"/>
                <a:cs typeface="Arial"/>
                <a:sym typeface="Arial"/>
              </a:rPr>
              <a:t>1,367</a:t>
            </a:r>
            <a:r>
              <a:rPr lang="en-US" sz="2000">
                <a:solidFill>
                  <a:srgbClr val="000000"/>
                </a:solidFill>
                <a:latin typeface="Arial"/>
                <a:ea typeface="Arial"/>
                <a:cs typeface="Arial"/>
                <a:sym typeface="Arial"/>
              </a:rPr>
              <a:t> and for the infants its </a:t>
            </a:r>
            <a:r>
              <a:rPr b="1" lang="en-US" sz="2000">
                <a:solidFill>
                  <a:srgbClr val="000000"/>
                </a:solidFill>
                <a:latin typeface="Arial"/>
                <a:ea typeface="Arial"/>
                <a:cs typeface="Arial"/>
                <a:sym typeface="Arial"/>
              </a:rPr>
              <a:t>578</a:t>
            </a:r>
            <a:r>
              <a:rPr lang="en-US" sz="2000">
                <a:solidFill>
                  <a:srgbClr val="000000"/>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11" name="Google Shape;511;p41"/>
          <p:cNvSpPr txBox="1"/>
          <p:nvPr/>
        </p:nvSpPr>
        <p:spPr>
          <a:xfrm>
            <a:off x="381000" y="800481"/>
            <a:ext cx="8305800" cy="23436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Most of the abalone present in the dataset had height of </a:t>
            </a:r>
            <a:r>
              <a:rPr b="1" lang="en-US" sz="2000">
                <a:solidFill>
                  <a:srgbClr val="000000"/>
                </a:solidFill>
                <a:latin typeface="Arial"/>
                <a:ea typeface="Arial"/>
                <a:cs typeface="Arial"/>
                <a:sym typeface="Arial"/>
              </a:rPr>
              <a:t>0.15</a:t>
            </a:r>
            <a:r>
              <a:rPr lang="en-US" sz="2000">
                <a:solidFill>
                  <a:srgbClr val="000000"/>
                </a:solidFill>
                <a:latin typeface="Arial"/>
                <a:ea typeface="Arial"/>
                <a:cs typeface="Arial"/>
                <a:sym typeface="Arial"/>
              </a:rPr>
              <a:t> which were around </a:t>
            </a:r>
            <a:r>
              <a:rPr b="1" lang="en-US" sz="2000">
                <a:solidFill>
                  <a:srgbClr val="000000"/>
                </a:solidFill>
                <a:latin typeface="Arial"/>
                <a:ea typeface="Arial"/>
                <a:cs typeface="Arial"/>
                <a:sym typeface="Arial"/>
              </a:rPr>
              <a:t>267</a:t>
            </a:r>
            <a:r>
              <a:rPr lang="en-US" sz="2000">
                <a:solidFill>
                  <a:srgbClr val="000000"/>
                </a:solidFill>
                <a:latin typeface="Arial"/>
                <a:ea typeface="Arial"/>
                <a:cs typeface="Arial"/>
                <a:sym typeface="Arial"/>
              </a:rPr>
              <a:t>, and most of the seashells had diameter ranged between </a:t>
            </a:r>
            <a:r>
              <a:rPr b="1" lang="en-US" sz="2000">
                <a:solidFill>
                  <a:srgbClr val="000000"/>
                </a:solidFill>
                <a:latin typeface="Arial"/>
                <a:ea typeface="Arial"/>
                <a:cs typeface="Arial"/>
                <a:sym typeface="Arial"/>
              </a:rPr>
              <a:t>0.4</a:t>
            </a:r>
            <a:r>
              <a:rPr lang="en-US" sz="2000">
                <a:solidFill>
                  <a:srgbClr val="000000"/>
                </a:solidFill>
                <a:latin typeface="Arial"/>
                <a:ea typeface="Arial"/>
                <a:cs typeface="Arial"/>
                <a:sym typeface="Arial"/>
              </a:rPr>
              <a:t> to </a:t>
            </a:r>
            <a:r>
              <a:rPr b="1" lang="en-US" sz="2000">
                <a:solidFill>
                  <a:srgbClr val="000000"/>
                </a:solidFill>
                <a:latin typeface="Arial"/>
                <a:ea typeface="Arial"/>
                <a:cs typeface="Arial"/>
                <a:sym typeface="Arial"/>
              </a:rPr>
              <a:t>0.6</a:t>
            </a:r>
            <a:r>
              <a:rPr lang="en-US" sz="2000">
                <a:solidFill>
                  <a:srgbClr val="000000"/>
                </a:solidFill>
                <a:latin typeface="Arial"/>
                <a:ea typeface="Arial"/>
                <a:cs typeface="Arial"/>
                <a:sym typeface="Arial"/>
              </a:rPr>
              <a:t>.</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 </a:t>
            </a:r>
            <a:endParaRPr sz="2000">
              <a:solidFill>
                <a:schemeClr val="dk1"/>
              </a:solidFill>
              <a:latin typeface="Arial"/>
              <a:ea typeface="Arial"/>
              <a:cs typeface="Arial"/>
              <a:sym typeface="Arial"/>
            </a:endParaRPr>
          </a:p>
        </p:txBody>
      </p:sp>
      <p:sp>
        <p:nvSpPr>
          <p:cNvPr id="512" name="Google Shape;512;p41"/>
          <p:cNvSpPr txBox="1"/>
          <p:nvPr/>
        </p:nvSpPr>
        <p:spPr>
          <a:xfrm>
            <a:off x="304800" y="471295"/>
            <a:ext cx="4572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rPr>
              <a:t>Continuation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2"/>
          <p:cNvSpPr txBox="1"/>
          <p:nvPr>
            <p:ph type="title"/>
          </p:nvPr>
        </p:nvSpPr>
        <p:spPr>
          <a:xfrm>
            <a:off x="661000" y="457200"/>
            <a:ext cx="58923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10000"/>
              <a:buFont typeface="Arial"/>
              <a:buNone/>
            </a:pPr>
            <a:r>
              <a:rPr lang="en-US" sz="4000">
                <a:latin typeface="Arial"/>
                <a:ea typeface="Arial"/>
                <a:cs typeface="Arial"/>
                <a:sym typeface="Arial"/>
              </a:rPr>
              <a:t>Continuation</a:t>
            </a:r>
            <a:br>
              <a:rPr b="1" lang="en-US" sz="4400">
                <a:latin typeface="Arial"/>
                <a:ea typeface="Arial"/>
                <a:cs typeface="Arial"/>
                <a:sym typeface="Arial"/>
              </a:rPr>
            </a:br>
            <a:endParaRPr/>
          </a:p>
        </p:txBody>
      </p:sp>
      <p:sp>
        <p:nvSpPr>
          <p:cNvPr id="518" name="Google Shape;518;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20000"/>
              </a:lnSpc>
              <a:spcBef>
                <a:spcPts val="0"/>
              </a:spcBef>
              <a:spcAft>
                <a:spcPts val="0"/>
              </a:spcAft>
              <a:buClr>
                <a:srgbClr val="000000"/>
              </a:buClr>
              <a:buSzPct val="100000"/>
              <a:buNone/>
            </a:pPr>
            <a:r>
              <a:rPr lang="en-US" sz="5500">
                <a:solidFill>
                  <a:srgbClr val="000000"/>
                </a:solidFill>
                <a:latin typeface="Arial"/>
                <a:ea typeface="Arial"/>
                <a:cs typeface="Arial"/>
                <a:sym typeface="Arial"/>
              </a:rPr>
              <a:t>We also found that the male abalone(seashells) had more shucked weight(meat) when compared to females and infants. The male had average of </a:t>
            </a:r>
            <a:r>
              <a:rPr b="1" lang="en-US" sz="5500">
                <a:solidFill>
                  <a:srgbClr val="000000"/>
                </a:solidFill>
                <a:latin typeface="Arial"/>
                <a:ea typeface="Arial"/>
                <a:cs typeface="Arial"/>
                <a:sym typeface="Arial"/>
              </a:rPr>
              <a:t>853(0.991)</a:t>
            </a:r>
            <a:r>
              <a:rPr lang="en-US" sz="5500">
                <a:solidFill>
                  <a:srgbClr val="000000"/>
                </a:solidFill>
                <a:latin typeface="Arial"/>
                <a:ea typeface="Arial"/>
                <a:cs typeface="Arial"/>
                <a:sym typeface="Arial"/>
              </a:rPr>
              <a:t>, female </a:t>
            </a:r>
            <a:r>
              <a:rPr b="1" lang="en-US" sz="5500">
                <a:solidFill>
                  <a:srgbClr val="000000"/>
                </a:solidFill>
                <a:latin typeface="Arial"/>
                <a:ea typeface="Arial"/>
                <a:cs typeface="Arial"/>
                <a:sym typeface="Arial"/>
              </a:rPr>
              <a:t>784(1.04)</a:t>
            </a:r>
            <a:r>
              <a:rPr lang="en-US" sz="5500">
                <a:solidFill>
                  <a:srgbClr val="000000"/>
                </a:solidFill>
                <a:latin typeface="Arial"/>
                <a:ea typeface="Arial"/>
                <a:cs typeface="Arial"/>
                <a:sym typeface="Arial"/>
              </a:rPr>
              <a:t> and for infants it was </a:t>
            </a:r>
            <a:r>
              <a:rPr b="1" lang="en-US" sz="5500">
                <a:solidFill>
                  <a:srgbClr val="000000"/>
                </a:solidFill>
                <a:latin typeface="Arial"/>
                <a:ea typeface="Arial"/>
                <a:cs typeface="Arial"/>
                <a:sym typeface="Arial"/>
              </a:rPr>
              <a:t>322(0.43)</a:t>
            </a:r>
            <a:r>
              <a:rPr lang="en-US" sz="5500">
                <a:solidFill>
                  <a:srgbClr val="000000"/>
                </a:solidFill>
                <a:latin typeface="Arial"/>
                <a:ea typeface="Arial"/>
                <a:cs typeface="Arial"/>
                <a:sym typeface="Arial"/>
              </a:rPr>
              <a:t>.</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 </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As we have shown in fig.14, we have selected a value i.e 2.38 which is used to get the graph for the shucked weight by viscera weight to find the perfect weight of the abalone meat.</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 </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In the dataset the greatest number of the abalones(seashell) were younger …… at the Rings(age) of 9 the total abalones were 689 then followed by 8 at 568,10 at 634 and 11 at 487. And the older abalone from age 24 to 29 were very less when compared.</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 </a:t>
            </a:r>
            <a:endParaRPr sz="5500">
              <a:latin typeface="Arial"/>
              <a:ea typeface="Arial"/>
              <a:cs typeface="Arial"/>
              <a:sym typeface="Arial"/>
            </a:endParaRPr>
          </a:p>
          <a:p>
            <a:pPr indent="0" lvl="0" marL="0" rtl="0" algn="just">
              <a:lnSpc>
                <a:spcPct val="120000"/>
              </a:lnSpc>
              <a:spcBef>
                <a:spcPts val="357"/>
              </a:spcBef>
              <a:spcAft>
                <a:spcPts val="0"/>
              </a:spcAft>
              <a:buClr>
                <a:srgbClr val="000000"/>
              </a:buClr>
              <a:buSzPct val="100000"/>
              <a:buNone/>
            </a:pPr>
            <a:r>
              <a:rPr lang="en-US" sz="5500">
                <a:solidFill>
                  <a:srgbClr val="000000"/>
                </a:solidFill>
                <a:latin typeface="Arial"/>
                <a:ea typeface="Arial"/>
                <a:cs typeface="Arial"/>
                <a:sym typeface="Arial"/>
              </a:rPr>
              <a:t>The average rings(age) for males was </a:t>
            </a:r>
            <a:r>
              <a:rPr b="1" lang="en-US" sz="5500">
                <a:solidFill>
                  <a:srgbClr val="000000"/>
                </a:solidFill>
                <a:latin typeface="Arial"/>
                <a:ea typeface="Arial"/>
                <a:cs typeface="Arial"/>
                <a:sym typeface="Arial"/>
              </a:rPr>
              <a:t>11.3</a:t>
            </a:r>
            <a:r>
              <a:rPr lang="en-US" sz="5500">
                <a:solidFill>
                  <a:srgbClr val="000000"/>
                </a:solidFill>
                <a:latin typeface="Arial"/>
                <a:ea typeface="Arial"/>
                <a:cs typeface="Arial"/>
                <a:sym typeface="Arial"/>
              </a:rPr>
              <a:t> females </a:t>
            </a:r>
            <a:r>
              <a:rPr b="1" lang="en-US" sz="5500">
                <a:solidFill>
                  <a:srgbClr val="000000"/>
                </a:solidFill>
                <a:latin typeface="Arial"/>
                <a:ea typeface="Arial"/>
                <a:cs typeface="Arial"/>
                <a:sym typeface="Arial"/>
              </a:rPr>
              <a:t>10.71</a:t>
            </a:r>
            <a:r>
              <a:rPr lang="en-US" sz="5500">
                <a:solidFill>
                  <a:srgbClr val="000000"/>
                </a:solidFill>
                <a:latin typeface="Arial"/>
                <a:ea typeface="Arial"/>
                <a:cs typeface="Arial"/>
                <a:sym typeface="Arial"/>
              </a:rPr>
              <a:t> and infants </a:t>
            </a:r>
            <a:r>
              <a:rPr b="1" lang="en-US" sz="5500">
                <a:solidFill>
                  <a:srgbClr val="000000"/>
                </a:solidFill>
                <a:latin typeface="Arial"/>
                <a:ea typeface="Arial"/>
                <a:cs typeface="Arial"/>
                <a:sym typeface="Arial"/>
              </a:rPr>
              <a:t>7.89</a:t>
            </a:r>
            <a:r>
              <a:rPr lang="en-US" sz="5500">
                <a:solidFill>
                  <a:srgbClr val="000000"/>
                </a:solidFill>
                <a:latin typeface="Arial"/>
                <a:ea typeface="Arial"/>
                <a:cs typeface="Arial"/>
                <a:sym typeface="Arial"/>
              </a:rPr>
              <a:t>.</a:t>
            </a:r>
            <a:endParaRPr sz="5500">
              <a:latin typeface="Arial"/>
              <a:ea typeface="Arial"/>
              <a:cs typeface="Arial"/>
              <a:sym typeface="Arial"/>
            </a:endParaRPr>
          </a:p>
          <a:p>
            <a:pPr indent="-276860" lvl="0" marL="342900" rtl="0" algn="l">
              <a:spcBef>
                <a:spcPts val="208"/>
              </a:spcBef>
              <a:spcAft>
                <a:spcPts val="0"/>
              </a:spcAft>
              <a:buClr>
                <a:schemeClr val="dk1"/>
              </a:buClr>
              <a:buSzPct val="100000"/>
              <a:buNone/>
            </a:pPr>
            <a:r>
              <a:t/>
            </a:r>
            <a:endParaRPr/>
          </a:p>
        </p:txBody>
      </p:sp>
      <p:sp>
        <p:nvSpPr>
          <p:cNvPr id="519" name="Google Shape;51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20" name="Google Shape;52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21" name="Google Shape;52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Regression</a:t>
            </a:r>
            <a:endParaRPr/>
          </a:p>
        </p:txBody>
      </p:sp>
      <p:sp>
        <p:nvSpPr>
          <p:cNvPr id="527" name="Google Shape;52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000000"/>
              </a:buClr>
              <a:buSzPts val="2000"/>
              <a:buNone/>
            </a:pPr>
            <a:r>
              <a:rPr lang="en-US" sz="2000">
                <a:solidFill>
                  <a:srgbClr val="000000"/>
                </a:solidFill>
                <a:latin typeface="Arial"/>
                <a:ea typeface="Arial"/>
                <a:cs typeface="Arial"/>
                <a:sym typeface="Arial"/>
              </a:rPr>
              <a:t>For the project we used the Python's pandas concept of regression to find/prediction out the values for rings(age). We used logistics regression to find the values and we train the model and then test the trained predicted model with the original model, and we find the accuracy for the model we have to check if its correct.</a:t>
            </a:r>
            <a:endParaRPr sz="20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528" name="Google Shape;52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29" name="Google Shape;52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30" name="Google Shape;53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36" name="Google Shape;53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37" name="Google Shape;53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8" name="Google Shape;538;p44"/>
          <p:cNvSpPr txBox="1"/>
          <p:nvPr>
            <p:ph type="title"/>
          </p:nvPr>
        </p:nvSpPr>
        <p:spPr>
          <a:xfrm>
            <a:off x="533400" y="3810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br>
              <a:rPr lang="en-US">
                <a:latin typeface="Arial"/>
                <a:ea typeface="Arial"/>
                <a:cs typeface="Arial"/>
                <a:sym typeface="Arial"/>
              </a:rPr>
            </a:br>
            <a:r>
              <a:rPr lang="en-US">
                <a:solidFill>
                  <a:srgbClr val="C00000"/>
                </a:solidFill>
                <a:latin typeface="Arial"/>
                <a:ea typeface="Arial"/>
                <a:cs typeface="Arial"/>
                <a:sym typeface="Arial"/>
              </a:rPr>
              <a:t>Conclusion</a:t>
            </a:r>
            <a:br>
              <a:rPr lang="en-US">
                <a:latin typeface="Arial"/>
                <a:ea typeface="Arial"/>
                <a:cs typeface="Arial"/>
                <a:sym typeface="Arial"/>
              </a:rPr>
            </a:br>
            <a:endParaRPr>
              <a:latin typeface="Arial"/>
              <a:ea typeface="Arial"/>
              <a:cs typeface="Arial"/>
              <a:sym typeface="Arial"/>
            </a:endParaRPr>
          </a:p>
        </p:txBody>
      </p:sp>
      <p:sp>
        <p:nvSpPr>
          <p:cNvPr id="539" name="Google Shape;539;p44"/>
          <p:cNvSpPr txBox="1"/>
          <p:nvPr>
            <p:ph idx="1" type="body"/>
          </p:nvPr>
        </p:nvSpPr>
        <p:spPr>
          <a:xfrm>
            <a:off x="304800" y="1295400"/>
            <a:ext cx="8610600" cy="54260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000000"/>
              </a:buClr>
              <a:buSzPts val="2000"/>
              <a:buNone/>
            </a:pPr>
            <a:r>
              <a:rPr lang="en-US" sz="2000">
                <a:solidFill>
                  <a:srgbClr val="000000"/>
                </a:solidFill>
                <a:latin typeface="Arial"/>
                <a:ea typeface="Arial"/>
                <a:cs typeface="Arial"/>
                <a:sym typeface="Arial"/>
              </a:rPr>
              <a:t>This project is about to Analyzing and Visualizing the given data set. The given data set is about the Abalone. The dataset is used to find out/ predict the values for Rings(age).</a:t>
            </a:r>
            <a:endParaRPr sz="2000">
              <a:latin typeface="Arial"/>
              <a:ea typeface="Arial"/>
              <a:cs typeface="Arial"/>
              <a:sym typeface="Arial"/>
            </a:endParaRPr>
          </a:p>
          <a:p>
            <a:pPr indent="0" lvl="0" marL="0" rtl="0" algn="just">
              <a:lnSpc>
                <a:spcPct val="150000"/>
              </a:lnSpc>
              <a:spcBef>
                <a:spcPts val="400"/>
              </a:spcBef>
              <a:spcAft>
                <a:spcPts val="0"/>
              </a:spcAft>
              <a:buClr>
                <a:srgbClr val="000000"/>
              </a:buClr>
              <a:buSzPts val="2000"/>
              <a:buNone/>
            </a:pPr>
            <a:r>
              <a:rPr lang="en-US" sz="2000">
                <a:solidFill>
                  <a:srgbClr val="000000"/>
                </a:solidFill>
                <a:latin typeface="Arial"/>
                <a:ea typeface="Arial"/>
                <a:cs typeface="Arial"/>
                <a:sym typeface="Arial"/>
              </a:rPr>
              <a:t>In this project we use the software called Power Bi to do the visualization of the data set and we use python- panda’s regression to predict/find the age for the abalone.</a:t>
            </a:r>
            <a:endParaRPr sz="2000">
              <a:latin typeface="Arial"/>
              <a:ea typeface="Arial"/>
              <a:cs typeface="Arial"/>
              <a:sym typeface="Arial"/>
            </a:endParaRPr>
          </a:p>
          <a:p>
            <a:pPr indent="0" lvl="0" marL="0" rtl="0" algn="just">
              <a:lnSpc>
                <a:spcPct val="150000"/>
              </a:lnSpc>
              <a:spcBef>
                <a:spcPts val="400"/>
              </a:spcBef>
              <a:spcAft>
                <a:spcPts val="0"/>
              </a:spcAft>
              <a:buClr>
                <a:srgbClr val="000000"/>
              </a:buClr>
              <a:buSzPts val="2000"/>
              <a:buNone/>
            </a:pPr>
            <a:r>
              <a:rPr lang="en-US" sz="2000">
                <a:solidFill>
                  <a:srgbClr val="000000"/>
                </a:solidFill>
                <a:latin typeface="Arial"/>
                <a:ea typeface="Arial"/>
                <a:cs typeface="Arial"/>
                <a:sym typeface="Arial"/>
              </a:rPr>
              <a:t> Importing the dataset to the power bi the data needs to be visualized and then the data present in the file which are the Length, height, diameter, Rings(age) and all the different weights of the abalones and</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45" name="Google Shape;54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46" name="Google Shape;54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45"/>
          <p:cNvSpPr txBox="1"/>
          <p:nvPr/>
        </p:nvSpPr>
        <p:spPr>
          <a:xfrm>
            <a:off x="470095" y="2991878"/>
            <a:ext cx="8382000" cy="28053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And then checked withed the original value to make sure that the predicted values were perfect for the data set.</a:t>
            </a:r>
            <a:endParaRPr sz="20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 Form this project we were able to find out the Length, height, diameter, Rings(age) and all the different weights of the abalones with help of power bi visualization and pandas regression to find/ predict the rings(age) of the abalones. </a:t>
            </a:r>
            <a:endParaRPr sz="2000">
              <a:solidFill>
                <a:schemeClr val="dk1"/>
              </a:solidFill>
              <a:latin typeface="Arial"/>
              <a:ea typeface="Arial"/>
              <a:cs typeface="Arial"/>
              <a:sym typeface="Arial"/>
            </a:endParaRPr>
          </a:p>
        </p:txBody>
      </p:sp>
      <p:sp>
        <p:nvSpPr>
          <p:cNvPr id="548" name="Google Shape;548;p45"/>
          <p:cNvSpPr txBox="1"/>
          <p:nvPr/>
        </p:nvSpPr>
        <p:spPr>
          <a:xfrm>
            <a:off x="470095" y="1718908"/>
            <a:ext cx="8229600" cy="14276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rgbClr val="000000"/>
                </a:solidFill>
                <a:latin typeface="Arial"/>
                <a:ea typeface="Arial"/>
                <a:cs typeface="Arial"/>
                <a:sym typeface="Arial"/>
              </a:rPr>
              <a:t>the data can be represented in different forms of graphs which were Bar, pie  and also using the python with the concept of pandas and regression to predict the values for the rings(age). </a:t>
            </a:r>
            <a:endParaRPr sz="2000">
              <a:solidFill>
                <a:schemeClr val="dk1"/>
              </a:solidFill>
              <a:latin typeface="Calibri"/>
              <a:ea typeface="Calibri"/>
              <a:cs typeface="Calibri"/>
              <a:sym typeface="Calibri"/>
            </a:endParaRPr>
          </a:p>
        </p:txBody>
      </p:sp>
      <p:sp>
        <p:nvSpPr>
          <p:cNvPr id="549" name="Google Shape;549;p45"/>
          <p:cNvSpPr txBox="1"/>
          <p:nvPr/>
        </p:nvSpPr>
        <p:spPr>
          <a:xfrm>
            <a:off x="494714" y="472972"/>
            <a:ext cx="45720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4000">
                <a:solidFill>
                  <a:schemeClr val="dk1"/>
                </a:solidFill>
              </a:rPr>
              <a:t>Continuation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555" name="Google Shape;555;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556" name="Google Shape;556;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7" name="Google Shape;557;p46"/>
          <p:cNvSpPr txBox="1"/>
          <p:nvPr/>
        </p:nvSpPr>
        <p:spPr>
          <a:xfrm>
            <a:off x="457200" y="304800"/>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t/>
            </a:r>
            <a:endParaRPr sz="4000">
              <a:solidFill>
                <a:srgbClr val="C00000"/>
              </a:solidFill>
              <a:latin typeface="Arial"/>
              <a:ea typeface="Arial"/>
              <a:cs typeface="Arial"/>
              <a:sym typeface="Arial"/>
            </a:endParaRPr>
          </a:p>
          <a:p>
            <a:pPr indent="0" lvl="0" marL="0" marR="0" rtl="0" algn="l">
              <a:spcBef>
                <a:spcPts val="0"/>
              </a:spcBef>
              <a:spcAft>
                <a:spcPts val="0"/>
              </a:spcAft>
              <a:buClr>
                <a:srgbClr val="C00000"/>
              </a:buClr>
              <a:buSzPts val="4000"/>
              <a:buFont typeface="Arial"/>
              <a:buNone/>
            </a:pPr>
            <a:r>
              <a:rPr lang="en-US" sz="4000">
                <a:solidFill>
                  <a:srgbClr val="C00000"/>
                </a:solidFill>
                <a:latin typeface="Arial"/>
                <a:ea typeface="Arial"/>
                <a:cs typeface="Arial"/>
                <a:sym typeface="Arial"/>
              </a:rPr>
              <a:t>References</a:t>
            </a:r>
            <a:br>
              <a:rPr lang="en-US" sz="4000">
                <a:solidFill>
                  <a:schemeClr val="dk1"/>
                </a:solidFill>
                <a:latin typeface="Arial"/>
                <a:ea typeface="Arial"/>
                <a:cs typeface="Arial"/>
                <a:sym typeface="Arial"/>
              </a:rPr>
            </a:br>
            <a:endParaRPr sz="4000">
              <a:solidFill>
                <a:schemeClr val="dk1"/>
              </a:solidFill>
              <a:latin typeface="Arial"/>
              <a:ea typeface="Arial"/>
              <a:cs typeface="Arial"/>
              <a:sym typeface="Arial"/>
            </a:endParaRPr>
          </a:p>
        </p:txBody>
      </p:sp>
      <p:graphicFrame>
        <p:nvGraphicFramePr>
          <p:cNvPr id="558" name="Google Shape;558;p46"/>
          <p:cNvGraphicFramePr/>
          <p:nvPr/>
        </p:nvGraphicFramePr>
        <p:xfrm>
          <a:off x="457200" y="1295400"/>
          <a:ext cx="3000000" cy="3000000"/>
        </p:xfrm>
        <a:graphic>
          <a:graphicData uri="http://schemas.openxmlformats.org/drawingml/2006/table">
            <a:tbl>
              <a:tblPr bandRow="1" firstRow="1">
                <a:noFill/>
                <a:tableStyleId>{7B3B6BA3-5336-4839-8546-176A232671F4}</a:tableStyleId>
              </a:tblPr>
              <a:tblGrid>
                <a:gridCol w="470525"/>
                <a:gridCol w="7606675"/>
              </a:tblGrid>
              <a:tr h="336325">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Calibri"/>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6325">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6780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val="tx"/>
                              </a:ext>
                            </a:extLst>
                          </a:hlinkClick>
                        </a:rPr>
                        <a:t>https://archive.ics.uci.edu/ml/datasets/abalone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https://www.kaggle.com/rodolfomendes/abalone-dataset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https://data.world/uci/abalone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6">
                            <a:extLst>
                              <a:ext uri="{A12FA001-AC4F-418D-AE19-62706E023703}">
                                <ahyp:hlinkClr val="tx"/>
                              </a:ext>
                            </a:extLst>
                          </a:hlinkClick>
                        </a:rPr>
                        <a:t>http://rexa.info/paper/351e173bc2176dbf14635cc5471660c911f8e79c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7">
                            <a:extLst>
                              <a:ext uri="{A12FA001-AC4F-418D-AE19-62706E023703}">
                                <ahyp:hlinkClr val="tx"/>
                              </a:ext>
                            </a:extLst>
                          </a:hlinkClick>
                        </a:rPr>
                        <a:t>https://www.researchgate.net/publication/337146276_Machine_Learning_Project_-_Predict_the_Age_of_Abalone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8">
                            <a:extLst>
                              <a:ext uri="{A12FA001-AC4F-418D-AE19-62706E023703}">
                                <ahyp:hlinkClr val="tx"/>
                              </a:ext>
                            </a:extLst>
                          </a:hlinkClick>
                        </a:rPr>
                        <a:t>https://ieeexplore.ieee.org/abstract/document/8970983</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6325">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31" name="Google Shape;1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32" name="Google Shape;1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5"/>
          <p:cNvSpPr txBox="1"/>
          <p:nvPr/>
        </p:nvSpPr>
        <p:spPr>
          <a:xfrm>
            <a:off x="457200" y="1477001"/>
            <a:ext cx="7772400" cy="290791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202124"/>
              </a:buClr>
              <a:buSzPts val="2000"/>
              <a:buFont typeface="Arial"/>
              <a:buNone/>
            </a:pPr>
            <a:r>
              <a:rPr b="1" i="0" lang="en-US" sz="2000" u="none" cap="none" strike="noStrike">
                <a:solidFill>
                  <a:srgbClr val="202124"/>
                </a:solidFill>
                <a:latin typeface="Arial"/>
                <a:ea typeface="Arial"/>
                <a:cs typeface="Arial"/>
                <a:sym typeface="Arial"/>
              </a:rPr>
              <a:t>Logistic regression:</a:t>
            </a:r>
            <a:endParaRPr b="1" i="0" sz="2000" u="none" cap="none" strike="noStrike">
              <a:solidFill>
                <a:schemeClr val="dk1"/>
              </a:solidFill>
              <a:latin typeface="Arial"/>
              <a:ea typeface="Arial"/>
              <a:cs typeface="Arial"/>
              <a:sym typeface="Arial"/>
            </a:endParaRPr>
          </a:p>
          <a:p>
            <a:pPr indent="0" lvl="0" marL="0" marR="0" rtl="0" algn="just">
              <a:lnSpc>
                <a:spcPct val="150000"/>
              </a:lnSpc>
              <a:spcBef>
                <a:spcPts val="800"/>
              </a:spcBef>
              <a:spcAft>
                <a:spcPts val="0"/>
              </a:spcAft>
              <a:buClr>
                <a:srgbClr val="202124"/>
              </a:buClr>
              <a:buSzPts val="2000"/>
              <a:buFont typeface="Arial"/>
              <a:buNone/>
            </a:pPr>
            <a:r>
              <a:rPr b="0" i="0" lang="en-US" sz="2000" u="none" cap="none" strike="noStrike">
                <a:solidFill>
                  <a:srgbClr val="202124"/>
                </a:solidFill>
                <a:latin typeface="Arial"/>
                <a:ea typeface="Arial"/>
                <a:cs typeface="Arial"/>
                <a:sym typeface="Arial"/>
              </a:rPr>
              <a:t>Logistic regression is </a:t>
            </a:r>
            <a:r>
              <a:rPr b="1" i="0" lang="en-US" sz="2000" u="none" cap="none" strike="noStrike">
                <a:solidFill>
                  <a:srgbClr val="202124"/>
                </a:solidFill>
                <a:latin typeface="Arial"/>
                <a:ea typeface="Arial"/>
                <a:cs typeface="Arial"/>
                <a:sym typeface="Arial"/>
              </a:rPr>
              <a:t>a </a:t>
            </a:r>
            <a:r>
              <a:rPr b="0" i="0" lang="en-US" sz="2000" u="none" cap="none" strike="noStrike">
                <a:solidFill>
                  <a:schemeClr val="dk1"/>
                </a:solidFill>
                <a:latin typeface="Arial"/>
                <a:ea typeface="Arial"/>
                <a:cs typeface="Arial"/>
                <a:sym typeface="Arial"/>
              </a:rPr>
              <a:t>statistical analysis method used to predict a data value based on prior observations of a data set</a:t>
            </a:r>
            <a:r>
              <a:rPr b="0" i="0" lang="en-US" sz="2000" u="none" cap="none" strike="noStrike">
                <a:solidFill>
                  <a:srgbClr val="202124"/>
                </a:solidFill>
                <a:latin typeface="Arial"/>
                <a:ea typeface="Arial"/>
                <a:cs typeface="Arial"/>
                <a:sym typeface="Arial"/>
              </a:rPr>
              <a:t>. ... A logistic regression model predicts a dependent data variable by analyzing the relationship between one or more existing independent variable.</a:t>
            </a:r>
            <a:endParaRPr b="0" i="0" sz="2000" u="none" cap="none" strike="noStrike">
              <a:solidFill>
                <a:schemeClr val="dk1"/>
              </a:solidFill>
              <a:latin typeface="Arial"/>
              <a:ea typeface="Arial"/>
              <a:cs typeface="Arial"/>
              <a:sym typeface="Arial"/>
            </a:endParaRPr>
          </a:p>
        </p:txBody>
      </p:sp>
      <p:sp>
        <p:nvSpPr>
          <p:cNvPr id="134" name="Google Shape;134;p5"/>
          <p:cNvSpPr txBox="1"/>
          <p:nvPr/>
        </p:nvSpPr>
        <p:spPr>
          <a:xfrm>
            <a:off x="457200" y="381000"/>
            <a:ext cx="3459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dk1"/>
                </a:solidFill>
                <a:latin typeface="Arial"/>
                <a:ea typeface="Arial"/>
                <a:cs typeface="Arial"/>
                <a:sym typeface="Arial"/>
              </a:rPr>
              <a:t> </a:t>
            </a:r>
            <a:r>
              <a:rPr i="0" lang="en-US" sz="4000" u="none" cap="none" strike="noStrike">
                <a:solidFill>
                  <a:schemeClr val="dk1"/>
                </a:solidFill>
              </a:rPr>
              <a:t>Continuation</a:t>
            </a:r>
            <a:endParaRPr sz="4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DIAGRAM REPRESENTATION</a:t>
            </a:r>
            <a:endParaRPr/>
          </a:p>
        </p:txBody>
      </p:sp>
      <p:sp>
        <p:nvSpPr>
          <p:cNvPr id="140" name="Google Shape;1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41" name="Google Shape;1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42" name="Google Shape;1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Oyster definition and meaning | Collins English Dictionary" id="143" name="Google Shape;143;p6"/>
          <p:cNvPicPr preferRelativeResize="0"/>
          <p:nvPr>
            <p:ph idx="1" type="body"/>
          </p:nvPr>
        </p:nvPicPr>
        <p:blipFill rotWithShape="1">
          <a:blip r:embed="rId3">
            <a:alphaModFix/>
          </a:blip>
          <a:srcRect b="0" l="0" r="0" t="0"/>
          <a:stretch/>
        </p:blipFill>
        <p:spPr>
          <a:xfrm>
            <a:off x="501748" y="1521485"/>
            <a:ext cx="2895600" cy="1755116"/>
          </a:xfrm>
          <a:prstGeom prst="rect">
            <a:avLst/>
          </a:prstGeom>
          <a:noFill/>
          <a:ln>
            <a:noFill/>
          </a:ln>
        </p:spPr>
      </p:pic>
      <p:pic>
        <p:nvPicPr>
          <p:cNvPr descr="Getting Started with Power BI: Data Analysis Made Easy | AgileThought" id="144" name="Google Shape;144;p6"/>
          <p:cNvPicPr preferRelativeResize="0"/>
          <p:nvPr/>
        </p:nvPicPr>
        <p:blipFill rotWithShape="1">
          <a:blip r:embed="rId4">
            <a:alphaModFix/>
          </a:blip>
          <a:srcRect b="0" l="0" r="0" t="0"/>
          <a:stretch/>
        </p:blipFill>
        <p:spPr>
          <a:xfrm>
            <a:off x="4709160" y="1531693"/>
            <a:ext cx="3520440" cy="1600200"/>
          </a:xfrm>
          <a:prstGeom prst="rect">
            <a:avLst/>
          </a:prstGeom>
          <a:noFill/>
          <a:ln>
            <a:noFill/>
          </a:ln>
        </p:spPr>
      </p:pic>
      <p:pic>
        <p:nvPicPr>
          <p:cNvPr descr="Logistic Regression with Pytorch | Pytorch for Logistic Regression" id="145" name="Google Shape;145;p6"/>
          <p:cNvPicPr preferRelativeResize="0"/>
          <p:nvPr/>
        </p:nvPicPr>
        <p:blipFill rotWithShape="1">
          <a:blip r:embed="rId5">
            <a:alphaModFix/>
          </a:blip>
          <a:srcRect b="0" l="0" r="0" t="0"/>
          <a:stretch/>
        </p:blipFill>
        <p:spPr>
          <a:xfrm>
            <a:off x="1066800" y="3581400"/>
            <a:ext cx="6705600" cy="277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 STATEMENT</a:t>
            </a:r>
            <a:endParaRPr/>
          </a:p>
        </p:txBody>
      </p:sp>
      <p:sp>
        <p:nvSpPr>
          <p:cNvPr id="151" name="Google Shape;151;p7"/>
          <p:cNvSpPr txBox="1"/>
          <p:nvPr>
            <p:ph idx="1" type="body"/>
          </p:nvPr>
        </p:nvSpPr>
        <p:spPr>
          <a:xfrm>
            <a:off x="298940" y="1389185"/>
            <a:ext cx="8616460" cy="5578475"/>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rtl="0" algn="just">
              <a:lnSpc>
                <a:spcPct val="170000"/>
              </a:lnSpc>
              <a:spcBef>
                <a:spcPts val="0"/>
              </a:spcBef>
              <a:spcAft>
                <a:spcPts val="0"/>
              </a:spcAft>
              <a:buClr>
                <a:srgbClr val="000000"/>
              </a:buClr>
              <a:buSzPct val="100000"/>
              <a:buChar char="•"/>
            </a:pPr>
            <a:r>
              <a:rPr lang="en-US" sz="6200">
                <a:solidFill>
                  <a:srgbClr val="000000"/>
                </a:solidFill>
                <a:latin typeface="Arial"/>
                <a:ea typeface="Arial"/>
                <a:cs typeface="Arial"/>
                <a:sym typeface="Arial"/>
              </a:rPr>
              <a:t>There is a large amount of data available about abalone and its features.But there has been little analysis and visualization done to understand features of the abalone to find its rings(ages). This research focuses on how to analyze and how the other features of abalone effects on the rings.</a:t>
            </a:r>
            <a:endParaRPr/>
          </a:p>
          <a:p>
            <a:pPr indent="-342900" lvl="0" marL="342900" rtl="0" algn="just">
              <a:lnSpc>
                <a:spcPct val="170000"/>
              </a:lnSpc>
              <a:spcBef>
                <a:spcPts val="403"/>
              </a:spcBef>
              <a:spcAft>
                <a:spcPts val="0"/>
              </a:spcAft>
              <a:buClr>
                <a:srgbClr val="000000"/>
              </a:buClr>
              <a:buSzPct val="100000"/>
              <a:buChar char="•"/>
            </a:pPr>
            <a:r>
              <a:rPr lang="en-US" sz="6200">
                <a:solidFill>
                  <a:srgbClr val="000000"/>
                </a:solidFill>
                <a:latin typeface="Arial"/>
                <a:ea typeface="Arial"/>
                <a:cs typeface="Arial"/>
                <a:sym typeface="Arial"/>
              </a:rPr>
              <a:t> This dataset can be visualize using leveraged Power BI framework to filter the data in a simple and digestible format which can assist to formulate conclusions on the effects that these features may have on the rings(ages).</a:t>
            </a:r>
            <a:endParaRPr/>
          </a:p>
          <a:p>
            <a:pPr indent="-254190" lvl="0" marL="342900" rtl="0" algn="just">
              <a:lnSpc>
                <a:spcPct val="170000"/>
              </a:lnSpc>
              <a:spcBef>
                <a:spcPts val="279"/>
              </a:spcBef>
              <a:spcAft>
                <a:spcPts val="0"/>
              </a:spcAft>
              <a:buClr>
                <a:schemeClr val="dk1"/>
              </a:buClr>
              <a:buSzPct val="100000"/>
              <a:buNone/>
            </a:pPr>
            <a:r>
              <a:t/>
            </a:r>
            <a:endParaRPr sz="4300">
              <a:solidFill>
                <a:srgbClr val="000000"/>
              </a:solidFill>
              <a:latin typeface="Arial"/>
              <a:ea typeface="Arial"/>
              <a:cs typeface="Arial"/>
              <a:sym typeface="Arial"/>
            </a:endParaRPr>
          </a:p>
          <a:p>
            <a:pPr indent="0" lvl="0" marL="0" rtl="0" algn="just">
              <a:lnSpc>
                <a:spcPct val="170000"/>
              </a:lnSpc>
              <a:spcBef>
                <a:spcPts val="279"/>
              </a:spcBef>
              <a:spcAft>
                <a:spcPts val="0"/>
              </a:spcAft>
              <a:buClr>
                <a:schemeClr val="dk1"/>
              </a:buClr>
              <a:buSzPct val="100000"/>
              <a:buNone/>
            </a:pPr>
            <a:r>
              <a:t/>
            </a:r>
            <a:endParaRPr sz="4300">
              <a:latin typeface="Arial"/>
              <a:ea typeface="Arial"/>
              <a:cs typeface="Arial"/>
              <a:sym typeface="Arial"/>
            </a:endParaRPr>
          </a:p>
          <a:p>
            <a:pPr indent="0" lvl="0" marL="0" rtl="0" algn="l">
              <a:spcBef>
                <a:spcPts val="208"/>
              </a:spcBef>
              <a:spcAft>
                <a:spcPts val="0"/>
              </a:spcAft>
              <a:buClr>
                <a:schemeClr val="dk1"/>
              </a:buClr>
              <a:buSzPct val="100000"/>
              <a:buNone/>
            </a:pPr>
            <a:r>
              <a:t/>
            </a:r>
            <a:endParaRPr/>
          </a:p>
        </p:txBody>
      </p:sp>
      <p:sp>
        <p:nvSpPr>
          <p:cNvPr id="152" name="Google Shape;1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53" name="Google Shape;1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54" name="Google Shape;1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60" name="Google Shape;16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61" name="Google Shape;16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8"/>
          <p:cNvSpPr txBox="1"/>
          <p:nvPr/>
        </p:nvSpPr>
        <p:spPr>
          <a:xfrm>
            <a:off x="266700" y="1600200"/>
            <a:ext cx="8610600" cy="347960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70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After visualizing the data via Power BI, the framework obtains logistic regressions to determine the relationships.</a:t>
            </a:r>
            <a:endParaRPr/>
          </a:p>
          <a:p>
            <a:pPr indent="-342900" lvl="0" marL="342900" marR="0" rtl="0" algn="just">
              <a:lnSpc>
                <a:spcPct val="170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The results indicate that the Power BI framework can effectively and innovatively provide analysis on the abalone features. </a:t>
            </a:r>
            <a:endParaRPr/>
          </a:p>
          <a:p>
            <a:pPr indent="-342900" lvl="0" marL="342900" marR="0" rtl="0" algn="just">
              <a:lnSpc>
                <a:spcPct val="170000"/>
              </a:lnSpc>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Through the reformulated data for an individual abalone, we can analyze and predict the rings of an abalone.</a:t>
            </a:r>
            <a:endParaRPr/>
          </a:p>
          <a:p>
            <a:pPr indent="0" lvl="0" marL="0" marR="0" rtl="0" algn="just">
              <a:lnSpc>
                <a:spcPct val="170000"/>
              </a:lnSpc>
              <a:spcBef>
                <a:spcPts val="0"/>
              </a:spcBef>
              <a:spcAft>
                <a:spcPts val="0"/>
              </a:spcAft>
              <a:buNone/>
            </a:pPr>
            <a:r>
              <a:t/>
            </a:r>
            <a:endParaRPr sz="1100">
              <a:solidFill>
                <a:srgbClr val="000000"/>
              </a:solidFill>
              <a:latin typeface="Arial"/>
              <a:ea typeface="Arial"/>
              <a:cs typeface="Arial"/>
              <a:sym typeface="Arial"/>
            </a:endParaRPr>
          </a:p>
        </p:txBody>
      </p:sp>
      <p:sp>
        <p:nvSpPr>
          <p:cNvPr id="163" name="Google Shape;163;p8"/>
          <p:cNvSpPr txBox="1"/>
          <p:nvPr/>
        </p:nvSpPr>
        <p:spPr>
          <a:xfrm>
            <a:off x="457200" y="457200"/>
            <a:ext cx="6271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rPr>
              <a:t>Continuation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69" name="Google Shape;1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70" name="Google Shape;1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9"/>
          <p:cNvSpPr txBox="1"/>
          <p:nvPr>
            <p:ph type="title"/>
          </p:nvPr>
        </p:nvSpPr>
        <p:spPr>
          <a:xfrm>
            <a:off x="495300" y="381000"/>
            <a:ext cx="8229600" cy="6556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latin typeface="Arial"/>
                <a:ea typeface="Arial"/>
                <a:cs typeface="Arial"/>
                <a:sym typeface="Arial"/>
              </a:rPr>
              <a:t>Objectives</a:t>
            </a:r>
            <a:endParaRPr/>
          </a:p>
        </p:txBody>
      </p:sp>
      <p:sp>
        <p:nvSpPr>
          <p:cNvPr id="172" name="Google Shape;172;p9"/>
          <p:cNvSpPr txBox="1"/>
          <p:nvPr>
            <p:ph idx="1" type="body"/>
          </p:nvPr>
        </p:nvSpPr>
        <p:spPr>
          <a:xfrm>
            <a:off x="304800" y="1295400"/>
            <a:ext cx="8610600" cy="506095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latin typeface="Arial"/>
                <a:ea typeface="Arial"/>
                <a:cs typeface="Arial"/>
                <a:sym typeface="Arial"/>
              </a:rPr>
              <a:t>POWER BI:</a:t>
            </a:r>
            <a:endParaRPr/>
          </a:p>
          <a:p>
            <a:pPr indent="-342900" lvl="0" marL="342900" rtl="0" algn="just">
              <a:lnSpc>
                <a:spcPct val="150000"/>
              </a:lnSpc>
              <a:spcBef>
                <a:spcPts val="400"/>
              </a:spcBef>
              <a:spcAft>
                <a:spcPts val="0"/>
              </a:spcAft>
              <a:buClr>
                <a:schemeClr val="dk1"/>
              </a:buClr>
              <a:buSzPts val="2000"/>
              <a:buChar char="•"/>
            </a:pPr>
            <a:r>
              <a:rPr lang="en-US" sz="2000">
                <a:latin typeface="Arial"/>
                <a:ea typeface="Arial"/>
                <a:cs typeface="Arial"/>
                <a:sym typeface="Arial"/>
              </a:rPr>
              <a:t>The given dataset is used to analyze and visualize  the features  of an abalone.</a:t>
            </a:r>
            <a:endParaRPr/>
          </a:p>
          <a:p>
            <a:pPr indent="0" lvl="0" marL="0" rtl="0" algn="just">
              <a:lnSpc>
                <a:spcPct val="150000"/>
              </a:lnSpc>
              <a:spcBef>
                <a:spcPts val="400"/>
              </a:spcBef>
              <a:spcAft>
                <a:spcPts val="0"/>
              </a:spcAft>
              <a:buClr>
                <a:schemeClr val="dk1"/>
              </a:buClr>
              <a:buSzPts val="2000"/>
              <a:buNone/>
            </a:pPr>
            <a:r>
              <a:rPr lang="en-US" sz="2000">
                <a:latin typeface="Arial"/>
                <a:ea typeface="Arial"/>
                <a:cs typeface="Arial"/>
                <a:sym typeface="Arial"/>
              </a:rPr>
              <a:t>REGRESSION:</a:t>
            </a:r>
            <a:endParaRPr/>
          </a:p>
          <a:p>
            <a:pPr indent="-342900" lvl="0" marL="342900" rtl="0" algn="just">
              <a:lnSpc>
                <a:spcPct val="150000"/>
              </a:lnSpc>
              <a:spcBef>
                <a:spcPts val="400"/>
              </a:spcBef>
              <a:spcAft>
                <a:spcPts val="0"/>
              </a:spcAft>
              <a:buClr>
                <a:schemeClr val="dk1"/>
              </a:buClr>
              <a:buSzPts val="2000"/>
              <a:buChar char="•"/>
            </a:pPr>
            <a:r>
              <a:rPr lang="en-US" sz="2000">
                <a:latin typeface="Arial"/>
                <a:ea typeface="Arial"/>
                <a:cs typeface="Arial"/>
                <a:sym typeface="Arial"/>
              </a:rPr>
              <a:t>The given dataset is used to analyze and to predict the rings(ages)of an abalone.</a:t>
            </a:r>
            <a:endParaRPr/>
          </a:p>
          <a:p>
            <a:pPr indent="0" lvl="0" marL="0" rtl="0" algn="just">
              <a:lnSpc>
                <a:spcPct val="150000"/>
              </a:lnSpc>
              <a:spcBef>
                <a:spcPts val="400"/>
              </a:spcBef>
              <a:spcAft>
                <a:spcPts val="0"/>
              </a:spcAft>
              <a:buClr>
                <a:schemeClr val="dk1"/>
              </a:buClr>
              <a:buSzPts val="2000"/>
              <a:buNone/>
            </a:pPr>
            <a:r>
              <a:t/>
            </a:r>
            <a:endParaRPr sz="2000">
              <a:latin typeface="Arial"/>
              <a:ea typeface="Arial"/>
              <a:cs typeface="Arial"/>
              <a:sym typeface="Arial"/>
            </a:endParaRPr>
          </a:p>
          <a:p>
            <a:pPr indent="0" lvl="0" marL="0" rtl="0" algn="just">
              <a:lnSpc>
                <a:spcPct val="150000"/>
              </a:lnSpc>
              <a:spcBef>
                <a:spcPts val="400"/>
              </a:spcBef>
              <a:spcAft>
                <a:spcPts val="0"/>
              </a:spcAft>
              <a:buClr>
                <a:srgbClr val="FF0000"/>
              </a:buClr>
              <a:buSzPts val="2000"/>
              <a:buNone/>
            </a:pPr>
            <a:r>
              <a:rPr lang="en-US" sz="2000">
                <a:solidFill>
                  <a:srgbClr val="FF0000"/>
                </a:solidFill>
                <a:latin typeface="Arial"/>
                <a:ea typeface="Arial"/>
                <a:cs typeface="Arial"/>
                <a:sym typeface="Arial"/>
              </a:rPr>
              <a:t>The main objective is to predict the rings(ages).</a:t>
            </a:r>
            <a:endParaRPr/>
          </a:p>
          <a:p>
            <a:pPr indent="0" lvl="0" marL="0" rtl="0" algn="just">
              <a:spcBef>
                <a:spcPts val="560"/>
              </a:spcBef>
              <a:spcAft>
                <a:spcPts val="0"/>
              </a:spcAft>
              <a:buClr>
                <a:schemeClr val="dk1"/>
              </a:buClr>
              <a:buSzPts val="2800"/>
              <a:buNone/>
            </a:pPr>
            <a:r>
              <a:t/>
            </a:r>
            <a:endParaRPr sz="2800"/>
          </a:p>
          <a:p>
            <a:pPr indent="0" lvl="0" marL="0" rtl="0" algn="just">
              <a:spcBef>
                <a:spcPts val="560"/>
              </a:spcBef>
              <a:spcAft>
                <a:spcPts val="0"/>
              </a:spcAft>
              <a:buClr>
                <a:schemeClr val="dk1"/>
              </a:buClr>
              <a:buSzPts val="2800"/>
              <a:buNone/>
            </a:pPr>
            <a:r>
              <a:t/>
            </a:r>
            <a:endParaRPr sz="2800"/>
          </a:p>
          <a:p>
            <a:pPr indent="0" lvl="0" marL="0" rtl="0" algn="just">
              <a:spcBef>
                <a:spcPts val="560"/>
              </a:spcBef>
              <a:spcAft>
                <a:spcPts val="0"/>
              </a:spcAft>
              <a:buClr>
                <a:schemeClr val="dk1"/>
              </a:buClr>
              <a:buSzPts val="2800"/>
              <a:buNone/>
            </a:pPr>
            <a:r>
              <a:t/>
            </a:r>
            <a:endParaRPr sz="2800"/>
          </a:p>
          <a:p>
            <a:pPr indent="0" lvl="0" marL="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2019-11-06T07:48:53Z</dcterms:created>
  <dc:creator>Windows User</dc:creator>
</cp:coreProperties>
</file>