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0" autoAdjust="0"/>
  </p:normalViewPr>
  <p:slideViewPr>
    <p:cSldViewPr>
      <p:cViewPr varScale="1">
        <p:scale>
          <a:sx n="78" d="100"/>
          <a:sy n="78" d="100"/>
        </p:scale>
        <p:origin x="15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17136" y="6576042"/>
            <a:ext cx="2946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381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eeexplore.ieee.org/document/859262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18815" y="4947974"/>
            <a:ext cx="5626762" cy="1564531"/>
          </a:xfrm>
          <a:prstGeom prst="rect">
            <a:avLst/>
          </a:prstGeom>
        </p:spPr>
        <p:txBody>
          <a:bodyPr vert="horz" wrap="square" lIns="0" tIns="12700" rIns="0" bIns="0" rtlCol="0">
            <a:spAutoFit/>
          </a:bodyPr>
          <a:lstStyle/>
          <a:p>
            <a:pPr marL="12700" marR="1216025">
              <a:lnSpc>
                <a:spcPct val="100000"/>
              </a:lnSpc>
              <a:spcBef>
                <a:spcPts val="100"/>
              </a:spcBef>
            </a:pPr>
            <a:r>
              <a:rPr sz="2000" b="1" dirty="0">
                <a:latin typeface="Calibri"/>
                <a:cs typeface="Calibri"/>
              </a:rPr>
              <a:t>Your</a:t>
            </a:r>
            <a:r>
              <a:rPr sz="2000" b="1" spc="-85" dirty="0">
                <a:latin typeface="Calibri"/>
                <a:cs typeface="Calibri"/>
              </a:rPr>
              <a:t> </a:t>
            </a:r>
            <a:r>
              <a:rPr sz="2000" b="1" dirty="0">
                <a:latin typeface="Calibri"/>
                <a:cs typeface="Calibri"/>
              </a:rPr>
              <a:t>Register</a:t>
            </a:r>
            <a:r>
              <a:rPr sz="2000" b="1" spc="-85" dirty="0">
                <a:latin typeface="Calibri"/>
                <a:cs typeface="Calibri"/>
              </a:rPr>
              <a:t> </a:t>
            </a:r>
            <a:r>
              <a:rPr sz="2000" b="1" spc="-25" dirty="0">
                <a:latin typeface="Calibri"/>
                <a:cs typeface="Calibri"/>
              </a:rPr>
              <a:t>No</a:t>
            </a:r>
            <a:r>
              <a:rPr lang="en-IN" sz="2000" b="1" spc="-25" dirty="0">
                <a:latin typeface="Calibri"/>
                <a:cs typeface="Calibri"/>
              </a:rPr>
              <a:t>:  </a:t>
            </a:r>
            <a:r>
              <a:rPr sz="2000" b="1" spc="-25" dirty="0">
                <a:latin typeface="Calibri"/>
                <a:cs typeface="Calibri"/>
              </a:rPr>
              <a:t> </a:t>
            </a:r>
            <a:r>
              <a:rPr lang="en-IN" sz="2000" b="1" spc="-25" dirty="0">
                <a:latin typeface="Calibri"/>
                <a:cs typeface="Calibri"/>
              </a:rPr>
              <a:t>220701086</a:t>
            </a:r>
          </a:p>
          <a:p>
            <a:pPr marL="12700" marR="1216025">
              <a:lnSpc>
                <a:spcPct val="100000"/>
              </a:lnSpc>
              <a:spcBef>
                <a:spcPts val="100"/>
              </a:spcBef>
            </a:pPr>
            <a:r>
              <a:rPr sz="2000" b="1" spc="-20" dirty="0">
                <a:latin typeface="Calibri"/>
                <a:cs typeface="Calibri"/>
              </a:rPr>
              <a:t>Name</a:t>
            </a:r>
            <a:r>
              <a:rPr lang="en-IN" sz="2000" b="1" spc="-20" dirty="0">
                <a:latin typeface="Calibri"/>
                <a:cs typeface="Calibri"/>
              </a:rPr>
              <a:t>: Haripriya P</a:t>
            </a:r>
            <a:endParaRPr sz="2000" dirty="0">
              <a:latin typeface="Calibri"/>
              <a:cs typeface="Calibri"/>
            </a:endParaRPr>
          </a:p>
          <a:p>
            <a:pPr marL="12700"/>
            <a:r>
              <a:rPr sz="2000" b="1" dirty="0">
                <a:latin typeface="Calibri"/>
                <a:cs typeface="Calibri"/>
              </a:rPr>
              <a:t>Guide</a:t>
            </a:r>
            <a:r>
              <a:rPr sz="2000" b="1" spc="-75" dirty="0">
                <a:latin typeface="Calibri"/>
                <a:cs typeface="Calibri"/>
              </a:rPr>
              <a:t> </a:t>
            </a:r>
            <a:r>
              <a:rPr sz="2000" b="1" spc="-20" dirty="0">
                <a:latin typeface="Calibri"/>
                <a:cs typeface="Calibri"/>
              </a:rPr>
              <a:t>Name</a:t>
            </a:r>
            <a:r>
              <a:rPr lang="en-IN" sz="2000" b="1" spc="-20" dirty="0">
                <a:latin typeface="Calibri"/>
                <a:cs typeface="Calibri"/>
              </a:rPr>
              <a:t>: </a:t>
            </a:r>
            <a:r>
              <a:rPr lang="en-US" sz="1600" b="1" dirty="0"/>
              <a:t>Mrs. J. Jinu Sophia </a:t>
            </a:r>
            <a:endParaRPr sz="1600" dirty="0">
              <a:latin typeface="Calibri"/>
              <a:cs typeface="Calibri"/>
            </a:endParaRPr>
          </a:p>
          <a:p>
            <a:pPr marL="12700"/>
            <a:r>
              <a:rPr sz="2000" b="1" spc="-10" dirty="0">
                <a:latin typeface="Calibri"/>
                <a:cs typeface="Calibri"/>
              </a:rPr>
              <a:t>Designation</a:t>
            </a:r>
            <a:r>
              <a:rPr sz="2000" b="1" spc="-50" dirty="0">
                <a:latin typeface="Calibri"/>
                <a:cs typeface="Calibri"/>
              </a:rPr>
              <a:t> </a:t>
            </a:r>
            <a:r>
              <a:rPr sz="2000" b="1" dirty="0">
                <a:latin typeface="Calibri"/>
                <a:cs typeface="Calibri"/>
              </a:rPr>
              <a:t>and</a:t>
            </a:r>
            <a:r>
              <a:rPr sz="2000" b="1" spc="-45" dirty="0">
                <a:latin typeface="Calibri"/>
                <a:cs typeface="Calibri"/>
              </a:rPr>
              <a:t> </a:t>
            </a:r>
            <a:r>
              <a:rPr sz="2000" b="1" spc="-10" dirty="0">
                <a:latin typeface="Calibri"/>
                <a:cs typeface="Calibri"/>
              </a:rPr>
              <a:t>Department</a:t>
            </a:r>
            <a:r>
              <a:rPr lang="en-IN" sz="2000" b="1" spc="-10" dirty="0">
                <a:latin typeface="Calibri"/>
                <a:cs typeface="Calibri"/>
              </a:rPr>
              <a:t>: </a:t>
            </a:r>
            <a:r>
              <a:rPr lang="en-US" sz="1600" b="1" dirty="0"/>
              <a:t>Assistant Professor (SG)</a:t>
            </a:r>
          </a:p>
          <a:p>
            <a:pPr marL="12700">
              <a:lnSpc>
                <a:spcPct val="100000"/>
              </a:lnSpc>
            </a:pP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250807" y="2098871"/>
            <a:ext cx="4361186" cy="2518638"/>
          </a:xfrm>
          <a:prstGeom prst="rect">
            <a:avLst/>
          </a:prstGeom>
        </p:spPr>
        <p:txBody>
          <a:bodyPr vert="horz" wrap="square" lIns="0" tIns="12700" rIns="0" bIns="0" rtlCol="0">
            <a:spAutoFit/>
          </a:bodyPr>
          <a:lstStyle/>
          <a:p>
            <a:pPr marL="12700" marR="5080">
              <a:lnSpc>
                <a:spcPct val="100000"/>
              </a:lnSpc>
              <a:spcBef>
                <a:spcPts val="100"/>
              </a:spcBef>
            </a:pPr>
            <a:r>
              <a:rPr lang="en-IN" sz="5400" b="1" dirty="0">
                <a:solidFill>
                  <a:srgbClr val="FFFFFF"/>
                </a:solidFill>
                <a:latin typeface="Calibri"/>
                <a:cs typeface="Calibri"/>
              </a:rPr>
              <a:t>Build a news Robot</a:t>
            </a:r>
          </a:p>
          <a:p>
            <a:pPr marL="12700" marR="5080">
              <a:lnSpc>
                <a:spcPct val="100000"/>
              </a:lnSpc>
              <a:spcBef>
                <a:spcPts val="100"/>
              </a:spcBef>
            </a:pPr>
            <a:endParaRPr sz="5400" dirty="0">
              <a:latin typeface="Calibri"/>
              <a:cs typeface="Calibri"/>
            </a:endParaRPr>
          </a:p>
        </p:txBody>
      </p:sp>
      <p:grpSp>
        <p:nvGrpSpPr>
          <p:cNvPr id="13" name="object 13"/>
          <p:cNvGrpSpPr/>
          <p:nvPr/>
        </p:nvGrpSpPr>
        <p:grpSpPr>
          <a:xfrm>
            <a:off x="4639536" y="1478572"/>
            <a:ext cx="4286250" cy="4425950"/>
            <a:chOff x="4639536" y="1478572"/>
            <a:chExt cx="4286250" cy="442595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7939"/>
              <a:ext cx="1796902" cy="139608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3B3DD00D-B258-2358-7F95-B83A50B98442}"/>
              </a:ext>
            </a:extLst>
          </p:cNvPr>
          <p:cNvPicPr>
            <a:picLocks noChangeAspect="1"/>
          </p:cNvPicPr>
          <p:nvPr/>
        </p:nvPicPr>
        <p:blipFill>
          <a:blip r:embed="rId2"/>
          <a:stretch>
            <a:fillRect/>
          </a:stretch>
        </p:blipFill>
        <p:spPr>
          <a:xfrm>
            <a:off x="1547464" y="1135684"/>
            <a:ext cx="5843936" cy="48079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11</a:t>
            </a:fld>
            <a:endParaRPr spc="-25" dirty="0"/>
          </a:p>
        </p:txBody>
      </p:sp>
      <p:sp>
        <p:nvSpPr>
          <p:cNvPr id="3" name="object 3"/>
          <p:cNvSpPr txBox="1"/>
          <p:nvPr/>
        </p:nvSpPr>
        <p:spPr>
          <a:xfrm>
            <a:off x="381000" y="1295399"/>
            <a:ext cx="8382000" cy="5547673"/>
          </a:xfrm>
          <a:prstGeom prst="rect">
            <a:avLst/>
          </a:prstGeom>
        </p:spPr>
        <p:txBody>
          <a:bodyPr vert="horz" wrap="square" lIns="0" tIns="124460" rIns="0" bIns="0" rtlCol="0">
            <a:spAutoFit/>
          </a:bodyPr>
          <a:lstStyle/>
          <a:p>
            <a:r>
              <a:rPr lang="en-US" sz="2000" b="1" dirty="0">
                <a:latin typeface="Times New Roman" panose="02020603050405020304" pitchFamily="18" charset="0"/>
                <a:ea typeface="Tahoma" panose="020B0604030504040204" pitchFamily="34" charset="0"/>
                <a:cs typeface="Times New Roman" panose="02020603050405020304" pitchFamily="18" charset="0"/>
              </a:rPr>
              <a:t>Main Process:</a:t>
            </a:r>
          </a:p>
          <a:p>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Tahoma" panose="020B0604030504040204" pitchFamily="34" charset="0"/>
                <a:cs typeface="Times New Roman" panose="02020603050405020304" pitchFamily="18" charset="0"/>
              </a:rPr>
              <a:t>User inputs topic and email</a:t>
            </a:r>
            <a:r>
              <a:rPr lang="en-US" sz="2000" dirty="0">
                <a:latin typeface="Times New Roman" panose="02020603050405020304" pitchFamily="18" charset="0"/>
                <a:ea typeface="Tahoma" panose="020B0604030504040204" pitchFamily="34" charset="0"/>
                <a:cs typeface="Times New Roman" panose="02020603050405020304" pitchFamily="18" charset="0"/>
              </a:rPr>
              <a:t>: The user provides a topic and email to receive news updates.</a:t>
            </a:r>
          </a:p>
          <a:p>
            <a:pPr>
              <a:buFont typeface="Arial" panose="020B0604020202020204" pitchFamily="34" charset="0"/>
              <a:buChar char="•"/>
            </a:pPr>
            <a:r>
              <a:rPr lang="en-US" sz="2000" b="1" dirty="0">
                <a:latin typeface="Times New Roman" panose="02020603050405020304" pitchFamily="18" charset="0"/>
                <a:ea typeface="Tahoma" panose="020B0604030504040204" pitchFamily="34" charset="0"/>
                <a:cs typeface="Times New Roman" panose="02020603050405020304" pitchFamily="18" charset="0"/>
              </a:rPr>
              <a:t>Bot searches and scrapes news</a:t>
            </a:r>
            <a:r>
              <a:rPr lang="en-US" sz="2000" dirty="0">
                <a:latin typeface="Times New Roman" panose="02020603050405020304" pitchFamily="18" charset="0"/>
                <a:ea typeface="Tahoma" panose="020B0604030504040204" pitchFamily="34" charset="0"/>
                <a:cs typeface="Times New Roman" panose="02020603050405020304" pitchFamily="18" charset="0"/>
              </a:rPr>
              <a:t>: It automatically searches for news articles and extracts relevant details.</a:t>
            </a:r>
          </a:p>
          <a:p>
            <a:pPr>
              <a:buFont typeface="Arial" panose="020B0604020202020204" pitchFamily="34" charset="0"/>
              <a:buChar char="•"/>
            </a:pPr>
            <a:r>
              <a:rPr lang="en-US" sz="2000" b="1" dirty="0">
                <a:latin typeface="Times New Roman" panose="02020603050405020304" pitchFamily="18" charset="0"/>
                <a:ea typeface="Tahoma" panose="020B0604030504040204" pitchFamily="34" charset="0"/>
                <a:cs typeface="Times New Roman" panose="02020603050405020304" pitchFamily="18" charset="0"/>
              </a:rPr>
              <a:t>News email sent</a:t>
            </a:r>
            <a:r>
              <a:rPr lang="en-US" sz="2000" dirty="0">
                <a:latin typeface="Times New Roman" panose="02020603050405020304" pitchFamily="18" charset="0"/>
                <a:ea typeface="Tahoma" panose="020B0604030504040204" pitchFamily="34" charset="0"/>
                <a:cs typeface="Times New Roman" panose="02020603050405020304" pitchFamily="18" charset="0"/>
              </a:rPr>
              <a:t>: The bot sends the latest articles to the provided email.</a:t>
            </a: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r>
              <a:rPr lang="en-US" sz="2000" b="1" dirty="0">
                <a:latin typeface="Times New Roman" panose="02020603050405020304" pitchFamily="18" charset="0"/>
                <a:ea typeface="Tahoma" panose="020B0604030504040204" pitchFamily="34" charset="0"/>
                <a:cs typeface="Times New Roman" panose="02020603050405020304" pitchFamily="18" charset="0"/>
              </a:rPr>
              <a:t>Sub-Processes:</a:t>
            </a:r>
          </a:p>
          <a:p>
            <a:endParaRPr lang="en-US" sz="2000" b="1" dirty="0">
              <a:latin typeface="Times New Roman" panose="02020603050405020304" pitchFamily="18" charset="0"/>
              <a:ea typeface="Tahoma" panose="020B0604030504040204" pitchFamily="34"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ea typeface="Tahoma" panose="020B0604030504040204" pitchFamily="34" charset="0"/>
                <a:cs typeface="Times New Roman" panose="02020603050405020304" pitchFamily="18" charset="0"/>
              </a:rPr>
              <a:t>Collect user input</a:t>
            </a:r>
            <a:r>
              <a:rPr lang="en-US" sz="2000" dirty="0">
                <a:latin typeface="Times New Roman" panose="02020603050405020304" pitchFamily="18" charset="0"/>
                <a:ea typeface="Tahoma" panose="020B0604030504040204" pitchFamily="34" charset="0"/>
                <a:cs typeface="Times New Roman" panose="02020603050405020304" pitchFamily="18" charset="0"/>
              </a:rPr>
              <a:t>: Accept topic and email address.</a:t>
            </a:r>
          </a:p>
          <a:p>
            <a:pPr>
              <a:buFont typeface="+mj-lt"/>
              <a:buAutoNum type="arabicPeriod"/>
            </a:pPr>
            <a:r>
              <a:rPr lang="en-US" sz="2000" b="1" dirty="0">
                <a:latin typeface="Times New Roman" panose="02020603050405020304" pitchFamily="18" charset="0"/>
                <a:ea typeface="Tahoma" panose="020B0604030504040204" pitchFamily="34" charset="0"/>
                <a:cs typeface="Times New Roman" panose="02020603050405020304" pitchFamily="18" charset="0"/>
              </a:rPr>
              <a:t>Search and scrape news</a:t>
            </a:r>
            <a:r>
              <a:rPr lang="en-US" sz="2000" dirty="0">
                <a:latin typeface="Times New Roman" panose="02020603050405020304" pitchFamily="18" charset="0"/>
                <a:ea typeface="Tahoma" panose="020B0604030504040204" pitchFamily="34" charset="0"/>
                <a:cs typeface="Times New Roman" panose="02020603050405020304" pitchFamily="18" charset="0"/>
              </a:rPr>
              <a:t>: Search for articles and extract key information (title, URL, time).</a:t>
            </a:r>
          </a:p>
          <a:p>
            <a:pPr>
              <a:buFont typeface="+mj-lt"/>
              <a:buAutoNum type="arabicPeriod"/>
            </a:pPr>
            <a:r>
              <a:rPr lang="en-US" sz="2000" b="1" dirty="0">
                <a:latin typeface="Times New Roman" panose="02020603050405020304" pitchFamily="18" charset="0"/>
                <a:ea typeface="Tahoma" panose="020B0604030504040204" pitchFamily="34" charset="0"/>
                <a:cs typeface="Times New Roman" panose="02020603050405020304" pitchFamily="18" charset="0"/>
              </a:rPr>
              <a:t>Format and store data</a:t>
            </a:r>
            <a:r>
              <a:rPr lang="en-US" sz="2000" dirty="0">
                <a:latin typeface="Times New Roman" panose="02020603050405020304" pitchFamily="18" charset="0"/>
                <a:ea typeface="Tahoma" panose="020B0604030504040204" pitchFamily="34" charset="0"/>
                <a:cs typeface="Times New Roman" panose="02020603050405020304" pitchFamily="18" charset="0"/>
              </a:rPr>
              <a:t>: Organize the scraped data for easy presentation.</a:t>
            </a:r>
          </a:p>
          <a:p>
            <a:pPr>
              <a:buFont typeface="+mj-lt"/>
              <a:buAutoNum type="arabicPeriod"/>
            </a:pPr>
            <a:r>
              <a:rPr lang="en-US" sz="2000" b="1" dirty="0">
                <a:latin typeface="Times New Roman" panose="02020603050405020304" pitchFamily="18" charset="0"/>
                <a:ea typeface="Tahoma" panose="020B0604030504040204" pitchFamily="34" charset="0"/>
                <a:cs typeface="Times New Roman" panose="02020603050405020304" pitchFamily="18" charset="0"/>
              </a:rPr>
              <a:t>Send email</a:t>
            </a:r>
            <a:r>
              <a:rPr lang="en-US" sz="2000" dirty="0">
                <a:latin typeface="Times New Roman" panose="02020603050405020304" pitchFamily="18" charset="0"/>
                <a:ea typeface="Tahoma" panose="020B0604030504040204" pitchFamily="34" charset="0"/>
                <a:cs typeface="Times New Roman" panose="02020603050405020304" pitchFamily="18" charset="0"/>
              </a:rPr>
              <a:t>: Dispatch the formatted news to the user’s email.</a:t>
            </a:r>
          </a:p>
          <a:p>
            <a:endParaRPr lang="en-US" sz="2000" dirty="0">
              <a:latin typeface="Times New Roman" panose="02020603050405020304" pitchFamily="18" charset="0"/>
              <a:cs typeface="Times New Roman" panose="02020603050405020304" pitchFamily="18" charset="0"/>
            </a:endParaRPr>
          </a:p>
          <a:p>
            <a:pPr marL="310515" indent="-297815">
              <a:lnSpc>
                <a:spcPct val="100000"/>
              </a:lnSpc>
              <a:spcBef>
                <a:spcPts val="980"/>
              </a:spcBef>
              <a:buFont typeface="Arial"/>
              <a:buChar char="▪"/>
              <a:tabLst>
                <a:tab pos="310515" algn="l"/>
              </a:tabLst>
            </a:pPr>
            <a:endParaRPr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12</a:t>
            </a:fld>
            <a:endParaRPr spc="-25" dirty="0"/>
          </a:p>
        </p:txBody>
      </p:sp>
      <p:sp>
        <p:nvSpPr>
          <p:cNvPr id="3" name="object 3"/>
          <p:cNvSpPr txBox="1"/>
          <p:nvPr/>
        </p:nvSpPr>
        <p:spPr>
          <a:xfrm>
            <a:off x="308024" y="878961"/>
            <a:ext cx="8531176" cy="4944943"/>
          </a:xfrm>
          <a:prstGeom prst="rect">
            <a:avLst/>
          </a:prstGeom>
        </p:spPr>
        <p:txBody>
          <a:bodyPr vert="horz" wrap="square" lIns="0" tIns="137160" rIns="0" bIns="0" rtlCol="0">
            <a:spAutoFit/>
          </a:bodyPr>
          <a:lstStyle/>
          <a:p>
            <a:r>
              <a:rPr lang="en-IN" sz="1800" b="1" dirty="0">
                <a:latin typeface="Times New Roman" panose="02020603050405020304" pitchFamily="18" charset="0"/>
                <a:cs typeface="Times New Roman" panose="02020603050405020304" pitchFamily="18" charset="0"/>
              </a:rPr>
              <a:t>Module 1: User Input Collection</a:t>
            </a:r>
            <a:endParaRPr lang="en-US" sz="1800" b="1"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                 Captures user inputs for name, mail-id using prompts.</a:t>
            </a:r>
          </a:p>
          <a:p>
            <a:pPr marL="310515" indent="-297815">
              <a:lnSpc>
                <a:spcPct val="100000"/>
              </a:lnSpc>
              <a:spcBef>
                <a:spcPts val="800"/>
              </a:spcBef>
              <a:buFont typeface="Arial"/>
              <a:buChar char="▪"/>
              <a:tabLst>
                <a:tab pos="310515" algn="l"/>
              </a:tabLst>
            </a:pPr>
            <a:r>
              <a:rPr sz="1400" b="1" dirty="0">
                <a:latin typeface="Times New Roman" panose="02020603050405020304" pitchFamily="18" charset="0"/>
                <a:cs typeface="Times New Roman" panose="02020603050405020304" pitchFamily="18" charset="0"/>
              </a:rPr>
              <a:t>Screen</a:t>
            </a:r>
            <a:r>
              <a:rPr sz="1400" b="1" spc="-10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shots</a:t>
            </a:r>
            <a:endParaRPr lang="en-IN" sz="1400" b="1" spc="-10" dirty="0">
              <a:latin typeface="Times New Roman" panose="02020603050405020304" pitchFamily="18" charset="0"/>
              <a:cs typeface="Times New Roman" panose="02020603050405020304" pitchFamily="18" charset="0"/>
            </a:endParaRPr>
          </a:p>
          <a:p>
            <a:pPr marL="12700">
              <a:lnSpc>
                <a:spcPct val="100000"/>
              </a:lnSpc>
              <a:spcBef>
                <a:spcPts val="800"/>
              </a:spcBef>
              <a:tabLst>
                <a:tab pos="310515" algn="l"/>
              </a:tabLst>
            </a:pPr>
            <a:endParaRPr lang="en-IN" sz="2400" dirty="0">
              <a:latin typeface="Calibri"/>
              <a:cs typeface="Calibri"/>
            </a:endParaRPr>
          </a:p>
          <a:p>
            <a:pPr marL="310515" indent="-297815">
              <a:lnSpc>
                <a:spcPct val="100000"/>
              </a:lnSpc>
              <a:spcBef>
                <a:spcPts val="885"/>
              </a:spcBef>
              <a:buFont typeface="Arial"/>
              <a:buChar char="▪"/>
              <a:tabLst>
                <a:tab pos="310515" algn="l"/>
              </a:tabLst>
            </a:pPr>
            <a:endParaRPr lang="en-IN" sz="2400" dirty="0">
              <a:latin typeface="Calibri"/>
              <a:cs typeface="Calibri"/>
            </a:endParaRPr>
          </a:p>
          <a:p>
            <a:pPr marL="310515" indent="-297815">
              <a:lnSpc>
                <a:spcPct val="100000"/>
              </a:lnSpc>
              <a:spcBef>
                <a:spcPts val="885"/>
              </a:spcBef>
              <a:buFont typeface="Arial"/>
              <a:buChar char="▪"/>
              <a:tabLst>
                <a:tab pos="310515" algn="l"/>
              </a:tabLst>
            </a:pPr>
            <a:endParaRPr lang="en-IN" sz="2400" dirty="0">
              <a:latin typeface="Calibri"/>
              <a:cs typeface="Calibri"/>
            </a:endParaRPr>
          </a:p>
          <a:p>
            <a:endParaRPr lang="en-IN" sz="2400" dirty="0">
              <a:latin typeface="Calibri"/>
              <a:cs typeface="Calibri"/>
            </a:endParaRPr>
          </a:p>
          <a:p>
            <a:r>
              <a:rPr lang="en-US" sz="1800" b="1" dirty="0">
                <a:latin typeface="Times New Roman" panose="02020603050405020304" pitchFamily="18" charset="0"/>
                <a:cs typeface="Times New Roman" panose="02020603050405020304" pitchFamily="18" charset="0"/>
              </a:rPr>
              <a:t>Module 2: News Search &amp; Validation</a:t>
            </a:r>
          </a:p>
          <a:p>
            <a:pPr lvl="1"/>
            <a:r>
              <a:rPr lang="en-US" sz="1800" dirty="0">
                <a:latin typeface="Times New Roman" panose="02020603050405020304" pitchFamily="18" charset="0"/>
                <a:cs typeface="Times New Roman" panose="02020603050405020304" pitchFamily="18" charset="0"/>
              </a:rPr>
              <a:t>                  Automates searching for the specified contact on WhatsApp to validate its existence before scheduling the message.</a:t>
            </a:r>
            <a:endParaRPr lang="en-IN" sz="2400" dirty="0">
              <a:latin typeface="Times New Roman" panose="02020603050405020304" pitchFamily="18" charset="0"/>
              <a:cs typeface="Times New Roman" panose="02020603050405020304" pitchFamily="18" charset="0"/>
            </a:endParaRPr>
          </a:p>
          <a:p>
            <a:pPr marL="310515" indent="-297815">
              <a:lnSpc>
                <a:spcPct val="100000"/>
              </a:lnSpc>
              <a:spcBef>
                <a:spcPts val="800"/>
              </a:spcBef>
              <a:buFont typeface="Arial"/>
              <a:buChar char="▪"/>
              <a:tabLst>
                <a:tab pos="310515" algn="l"/>
              </a:tabLst>
            </a:pPr>
            <a:r>
              <a:rPr lang="en-US" sz="1600" b="1" dirty="0">
                <a:latin typeface="Calibri"/>
                <a:cs typeface="Calibri"/>
              </a:rPr>
              <a:t>Screen</a:t>
            </a:r>
            <a:r>
              <a:rPr lang="en-US" sz="1600" b="1" spc="-100" dirty="0">
                <a:latin typeface="Calibri"/>
                <a:cs typeface="Calibri"/>
              </a:rPr>
              <a:t> </a:t>
            </a:r>
            <a:r>
              <a:rPr lang="en-US" sz="1600" b="1" spc="-10" dirty="0">
                <a:latin typeface="Calibri"/>
                <a:cs typeface="Calibri"/>
              </a:rPr>
              <a:t>shots</a:t>
            </a:r>
          </a:p>
          <a:p>
            <a:pPr marL="310515" indent="-297815">
              <a:lnSpc>
                <a:spcPct val="100000"/>
              </a:lnSpc>
              <a:spcBef>
                <a:spcPts val="800"/>
              </a:spcBef>
              <a:buFont typeface="Arial"/>
              <a:buChar char="▪"/>
              <a:tabLst>
                <a:tab pos="310515" algn="l"/>
              </a:tabLst>
            </a:pPr>
            <a:endParaRPr lang="en-US" sz="2400" spc="-10" dirty="0">
              <a:latin typeface="Calibri"/>
              <a:cs typeface="Calibri"/>
            </a:endParaRPr>
          </a:p>
          <a:p>
            <a:pPr marL="310515" indent="-297815">
              <a:lnSpc>
                <a:spcPct val="100000"/>
              </a:lnSpc>
              <a:spcBef>
                <a:spcPts val="800"/>
              </a:spcBef>
              <a:buFont typeface="Arial"/>
              <a:buChar char="▪"/>
              <a:tabLst>
                <a:tab pos="310515" algn="l"/>
              </a:tabLst>
            </a:pPr>
            <a:endParaRPr lang="en-US" sz="2400" dirty="0">
              <a:latin typeface="Calibri"/>
              <a:cs typeface="Calibri"/>
            </a:endParaRPr>
          </a:p>
        </p:txBody>
      </p:sp>
      <p:pic>
        <p:nvPicPr>
          <p:cNvPr id="8" name="Picture 7">
            <a:extLst>
              <a:ext uri="{FF2B5EF4-FFF2-40B4-BE49-F238E27FC236}">
                <a16:creationId xmlns:a16="http://schemas.microsoft.com/office/drawing/2014/main" id="{35762422-FF6A-0C6F-F382-6623F0C75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565" y="2000864"/>
            <a:ext cx="2048150" cy="1371600"/>
          </a:xfrm>
          <a:prstGeom prst="rect">
            <a:avLst/>
          </a:prstGeom>
        </p:spPr>
      </p:pic>
      <p:pic>
        <p:nvPicPr>
          <p:cNvPr id="10" name="Picture 9">
            <a:extLst>
              <a:ext uri="{FF2B5EF4-FFF2-40B4-BE49-F238E27FC236}">
                <a16:creationId xmlns:a16="http://schemas.microsoft.com/office/drawing/2014/main" id="{745447E4-FC82-149F-71E6-A091EE43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95" y="2022987"/>
            <a:ext cx="2202720" cy="1371600"/>
          </a:xfrm>
          <a:prstGeom prst="rect">
            <a:avLst/>
          </a:prstGeom>
        </p:spPr>
      </p:pic>
      <p:pic>
        <p:nvPicPr>
          <p:cNvPr id="12" name="Picture 11">
            <a:extLst>
              <a:ext uri="{FF2B5EF4-FFF2-40B4-BE49-F238E27FC236}">
                <a16:creationId xmlns:a16="http://schemas.microsoft.com/office/drawing/2014/main" id="{CB1EB356-426F-60A0-E268-9BAFAB770D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5765" y="1924664"/>
            <a:ext cx="2318207" cy="1447800"/>
          </a:xfrm>
          <a:prstGeom prst="rect">
            <a:avLst/>
          </a:prstGeom>
        </p:spPr>
      </p:pic>
      <p:pic>
        <p:nvPicPr>
          <p:cNvPr id="13" name="Picture 12">
            <a:extLst>
              <a:ext uri="{FF2B5EF4-FFF2-40B4-BE49-F238E27FC236}">
                <a16:creationId xmlns:a16="http://schemas.microsoft.com/office/drawing/2014/main" id="{10BAE01F-ABBE-56E2-19DA-99588F4EE7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5960" y="4871485"/>
            <a:ext cx="2371109" cy="1328243"/>
          </a:xfrm>
          <a:prstGeom prst="rect">
            <a:avLst/>
          </a:prstGeom>
        </p:spPr>
      </p:pic>
      <p:pic>
        <p:nvPicPr>
          <p:cNvPr id="14" name="Picture 13">
            <a:extLst>
              <a:ext uri="{FF2B5EF4-FFF2-40B4-BE49-F238E27FC236}">
                <a16:creationId xmlns:a16="http://schemas.microsoft.com/office/drawing/2014/main" id="{E0AB2319-8B9C-9A7F-E4EF-6D9B233111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600" y="4871485"/>
            <a:ext cx="2682875" cy="13282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13</a:t>
            </a:fld>
            <a:endParaRPr spc="-25" dirty="0"/>
          </a:p>
        </p:txBody>
      </p:sp>
      <p:sp>
        <p:nvSpPr>
          <p:cNvPr id="3" name="object 3"/>
          <p:cNvSpPr txBox="1"/>
          <p:nvPr/>
        </p:nvSpPr>
        <p:spPr>
          <a:xfrm>
            <a:off x="308024" y="891640"/>
            <a:ext cx="8607376" cy="2434000"/>
          </a:xfrm>
          <a:prstGeom prst="rect">
            <a:avLst/>
          </a:prstGeom>
        </p:spPr>
        <p:txBody>
          <a:bodyPr vert="horz" wrap="square" lIns="0" tIns="124460" rIns="0" bIns="0" rtlCol="0">
            <a:spAutoFit/>
          </a:bodyPr>
          <a:lstStyle/>
          <a:p>
            <a:pPr marL="310515" indent="-297815">
              <a:lnSpc>
                <a:spcPct val="100000"/>
              </a:lnSpc>
              <a:spcBef>
                <a:spcPts val="980"/>
              </a:spcBef>
              <a:buFont typeface="Arial"/>
              <a:buChar char="▪"/>
              <a:tabLst>
                <a:tab pos="310515" algn="l"/>
              </a:tabLst>
            </a:pPr>
            <a:r>
              <a:rPr sz="2400" spc="-10" dirty="0">
                <a:latin typeface="Times New Roman" panose="02020603050405020304" pitchFamily="18" charset="0"/>
                <a:cs typeface="Times New Roman" panose="02020603050405020304" pitchFamily="18" charset="0"/>
              </a:rPr>
              <a:t>Description</a:t>
            </a:r>
            <a:r>
              <a:rPr lang="en-IN" sz="2400" spc="-10" dirty="0">
                <a:latin typeface="Times New Roman" panose="02020603050405020304" pitchFamily="18" charset="0"/>
                <a:cs typeface="Times New Roman" panose="02020603050405020304" pitchFamily="18" charset="0"/>
              </a:rPr>
              <a:t>:</a:t>
            </a:r>
          </a:p>
          <a:p>
            <a:pPr marL="12700">
              <a:lnSpc>
                <a:spcPct val="100000"/>
              </a:lnSpc>
              <a:spcBef>
                <a:spcPts val="885"/>
              </a:spcBef>
              <a:tabLst>
                <a:tab pos="310515" algn="l"/>
              </a:tabLst>
            </a:pPr>
            <a:endParaRPr lang="en-IN" sz="2400" dirty="0">
              <a:latin typeface="Calibri"/>
              <a:cs typeface="Calibri"/>
            </a:endParaRPr>
          </a:p>
          <a:p>
            <a:pPr marL="12700">
              <a:lnSpc>
                <a:spcPct val="100000"/>
              </a:lnSpc>
              <a:spcBef>
                <a:spcPts val="885"/>
              </a:spcBef>
              <a:tabLst>
                <a:tab pos="310515" algn="l"/>
              </a:tabLst>
            </a:pPr>
            <a:endParaRPr lang="en-IN" sz="2400" dirty="0">
              <a:latin typeface="Calibri"/>
              <a:cs typeface="Calibri"/>
            </a:endParaRPr>
          </a:p>
          <a:p>
            <a:pPr marL="310515" indent="-297815">
              <a:lnSpc>
                <a:spcPct val="100000"/>
              </a:lnSpc>
              <a:spcBef>
                <a:spcPts val="885"/>
              </a:spcBef>
              <a:buFont typeface="Arial"/>
              <a:buChar char="▪"/>
              <a:tabLst>
                <a:tab pos="310515" algn="l"/>
              </a:tabLst>
            </a:pPr>
            <a:r>
              <a:rPr sz="2400" dirty="0">
                <a:latin typeface="Times New Roman" panose="02020603050405020304" pitchFamily="18" charset="0"/>
                <a:cs typeface="Times New Roman" panose="02020603050405020304" pitchFamily="18" charset="0"/>
              </a:rPr>
              <a:t>Screen</a:t>
            </a:r>
            <a:r>
              <a:rPr sz="2400" spc="-1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shots</a:t>
            </a:r>
            <a:r>
              <a:rPr lang="en-IN" sz="2400" spc="-10" dirty="0">
                <a:latin typeface="Times New Roman" panose="02020603050405020304" pitchFamily="18" charset="0"/>
                <a:cs typeface="Times New Roman" panose="02020603050405020304" pitchFamily="18" charset="0"/>
              </a:rPr>
              <a:t>:</a:t>
            </a:r>
          </a:p>
          <a:p>
            <a:pPr marL="310515" indent="-297815">
              <a:lnSpc>
                <a:spcPct val="100000"/>
              </a:lnSpc>
              <a:spcBef>
                <a:spcPts val="885"/>
              </a:spcBef>
              <a:buFont typeface="Arial"/>
              <a:buChar char="▪"/>
              <a:tabLst>
                <a:tab pos="310515" algn="l"/>
              </a:tabLst>
            </a:pPr>
            <a:endParaRPr sz="2400" dirty="0">
              <a:latin typeface="Calibri"/>
              <a:cs typeface="Calibri"/>
            </a:endParaRPr>
          </a:p>
        </p:txBody>
      </p:sp>
      <p:sp>
        <p:nvSpPr>
          <p:cNvPr id="7" name="Rectangle 1">
            <a:extLst>
              <a:ext uri="{FF2B5EF4-FFF2-40B4-BE49-F238E27FC236}">
                <a16:creationId xmlns:a16="http://schemas.microsoft.com/office/drawing/2014/main" id="{116D5D38-DD5C-DA37-48EA-439EF2E1563F}"/>
              </a:ext>
            </a:extLst>
          </p:cNvPr>
          <p:cNvSpPr>
            <a:spLocks noChangeArrowheads="1"/>
          </p:cNvSpPr>
          <p:nvPr/>
        </p:nvSpPr>
        <p:spPr bwMode="auto">
          <a:xfrm rot="10800000" flipV="1">
            <a:off x="690244" y="1111897"/>
            <a:ext cx="776350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User Input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valid topic and email input.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News Scraping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Verify correct data extraction (title, URL, time).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Email Delivery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Confirm the formatted news is sent successfully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129D35E-EB38-E274-BD50-888A98E440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266" y="4267200"/>
            <a:ext cx="3100959" cy="1828800"/>
          </a:xfrm>
          <a:prstGeom prst="rect">
            <a:avLst/>
          </a:prstGeom>
        </p:spPr>
      </p:pic>
      <p:pic>
        <p:nvPicPr>
          <p:cNvPr id="11" name="Picture 10">
            <a:extLst>
              <a:ext uri="{FF2B5EF4-FFF2-40B4-BE49-F238E27FC236}">
                <a16:creationId xmlns:a16="http://schemas.microsoft.com/office/drawing/2014/main" id="{BE981E04-E7B0-6482-721B-AAAAE1A744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4070" y="4267199"/>
            <a:ext cx="3733800" cy="1828801"/>
          </a:xfrm>
          <a:prstGeom prst="rect">
            <a:avLst/>
          </a:prstGeom>
        </p:spPr>
      </p:pic>
      <p:pic>
        <p:nvPicPr>
          <p:cNvPr id="13" name="Picture 12">
            <a:extLst>
              <a:ext uri="{FF2B5EF4-FFF2-40B4-BE49-F238E27FC236}">
                <a16:creationId xmlns:a16="http://schemas.microsoft.com/office/drawing/2014/main" id="{71BF5D67-463C-F0E5-9330-90505D87C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979" y="2758326"/>
            <a:ext cx="2057400" cy="1327595"/>
          </a:xfrm>
          <a:prstGeom prst="rect">
            <a:avLst/>
          </a:prstGeom>
        </p:spPr>
      </p:pic>
      <p:pic>
        <p:nvPicPr>
          <p:cNvPr id="15" name="Picture 14">
            <a:extLst>
              <a:ext uri="{FF2B5EF4-FFF2-40B4-BE49-F238E27FC236}">
                <a16:creationId xmlns:a16="http://schemas.microsoft.com/office/drawing/2014/main" id="{6A14976A-6C56-C892-B48F-8569D89E4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3249" y="2734103"/>
            <a:ext cx="2277151" cy="1327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14</a:t>
            </a:fld>
            <a:endParaRPr spc="-25" dirty="0"/>
          </a:p>
        </p:txBody>
      </p:sp>
      <p:sp>
        <p:nvSpPr>
          <p:cNvPr id="3" name="object 3"/>
          <p:cNvSpPr txBox="1"/>
          <p:nvPr/>
        </p:nvSpPr>
        <p:spPr>
          <a:xfrm>
            <a:off x="263525" y="1371600"/>
            <a:ext cx="8651875" cy="3164969"/>
          </a:xfrm>
          <a:prstGeom prst="rect">
            <a:avLst/>
          </a:prstGeom>
        </p:spPr>
        <p:txBody>
          <a:bodyPr vert="horz" wrap="square" lIns="0" tIns="12700" rIns="0" bIns="0" rtlCol="0">
            <a:spAutoFit/>
          </a:bodyPr>
          <a:lstStyle/>
          <a:p>
            <a:pPr marL="12700" algn="just">
              <a:spcBef>
                <a:spcPts val="100"/>
              </a:spcBef>
              <a:tabLst>
                <a:tab pos="310515" algn="l"/>
              </a:tabLst>
            </a:pPr>
            <a:r>
              <a:rPr lang="en-US" sz="2000" dirty="0">
                <a:effectLst/>
                <a:latin typeface="Times New Roman" panose="02020603050405020304" pitchFamily="18" charset="0"/>
                <a:ea typeface="Times New Roman" panose="02020603050405020304" pitchFamily="18" charset="0"/>
              </a:rPr>
              <a:t>In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conclusion,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project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demonstrates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power</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Robotic</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Automation</a:t>
            </a:r>
            <a:r>
              <a:rPr lang="en-US" sz="2000" spc="-3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(RPA)</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UiPath</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automate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collecting,</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summarizing,</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delivering</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news.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applying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RPA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principles,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news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effectively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retrieves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a:t>
            </a:r>
            <a:r>
              <a:rPr lang="en-US" sz="2000" spc="-3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multiple sources, processes it using natural language processing, and delivers relevant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summaries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users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through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automated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channels.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integration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UiPath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Orchestrator ensures efficient scheduling and monitoring, making the system scalable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reliable. This approach not only streamlines repetitive tasks but also enhances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productivity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engagement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providing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timely,</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personalized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news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updates.</a:t>
            </a:r>
            <a:endParaRPr lang="en-IN" sz="2000" dirty="0">
              <a:effectLst/>
              <a:latin typeface="Times New Roman" panose="02020603050405020304" pitchFamily="18" charset="0"/>
              <a:ea typeface="Times New Roman" panose="02020603050405020304" pitchFamily="18" charset="0"/>
            </a:endParaRPr>
          </a:p>
          <a:p>
            <a:pPr marL="310515" indent="-297815">
              <a:lnSpc>
                <a:spcPct val="100000"/>
              </a:lnSpc>
              <a:spcBef>
                <a:spcPts val="100"/>
              </a:spcBef>
              <a:buFont typeface="Arial"/>
              <a:buChar char="▪"/>
              <a:tabLst>
                <a:tab pos="310515" algn="l"/>
              </a:tabLst>
            </a:pPr>
            <a:endParaRPr sz="24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15</a:t>
            </a:fld>
            <a:endParaRPr spc="-25" dirty="0"/>
          </a:p>
        </p:txBody>
      </p:sp>
      <p:sp>
        <p:nvSpPr>
          <p:cNvPr id="7" name="Rectangle 1">
            <a:extLst>
              <a:ext uri="{FF2B5EF4-FFF2-40B4-BE49-F238E27FC236}">
                <a16:creationId xmlns:a16="http://schemas.microsoft.com/office/drawing/2014/main" id="{7441B4E9-567E-D604-5090-B8C3D1295DCC}"/>
              </a:ext>
            </a:extLst>
          </p:cNvPr>
          <p:cNvSpPr>
            <a:spLocks noChangeArrowheads="1"/>
          </p:cNvSpPr>
          <p:nvPr/>
        </p:nvSpPr>
        <p:spPr bwMode="auto">
          <a:xfrm rot="10800000" flipV="1">
            <a:off x="200627" y="1896723"/>
            <a:ext cx="87909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AI-based sentiment analysis would enable the system to evaluate the tone of news articles (positive, neutral, or negative), providing users with a deeper understanding of the content beyond just the facts.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 Notifications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Adding push notifications would allow the system to instantly alert users about breaking news or updates on their chosen topics, ensuring timely delivery of relevant information directly to their devices.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IEEE</a:t>
            </a:r>
            <a:r>
              <a:rPr spc="-100" dirty="0"/>
              <a:t> </a:t>
            </a:r>
            <a:r>
              <a:rPr spc="-10" dirty="0"/>
              <a:t>Paper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16</a:t>
            </a:fld>
            <a:endParaRPr spc="-25" dirty="0"/>
          </a:p>
        </p:txBody>
      </p:sp>
      <p:sp>
        <p:nvSpPr>
          <p:cNvPr id="3" name="object 3"/>
          <p:cNvSpPr txBox="1"/>
          <p:nvPr/>
        </p:nvSpPr>
        <p:spPr>
          <a:xfrm>
            <a:off x="271411" y="1424605"/>
            <a:ext cx="8651875" cy="3701013"/>
          </a:xfrm>
          <a:prstGeom prst="rect">
            <a:avLst/>
          </a:prstGeom>
        </p:spPr>
        <p:txBody>
          <a:bodyPr vert="horz" wrap="square" lIns="0" tIns="124460" rIns="0" bIns="0" rtlCol="0">
            <a:spAutoFit/>
          </a:bodyPr>
          <a:lstStyle/>
          <a:p>
            <a:r>
              <a:rPr lang="en-US" sz="2000" dirty="0">
                <a:latin typeface="Times New Roman" panose="02020603050405020304" pitchFamily="18" charset="0"/>
                <a:cs typeface="Times New Roman" panose="02020603050405020304" pitchFamily="18" charset="0"/>
              </a:rPr>
              <a:t>For your "Build a News Robot" RPA project, I found a relevant IEEE paper titled </a:t>
            </a:r>
            <a:r>
              <a:rPr lang="en-US" sz="2000" b="1" i="1" dirty="0">
                <a:latin typeface="Times New Roman" panose="02020603050405020304" pitchFamily="18" charset="0"/>
                <a:cs typeface="Times New Roman" panose="02020603050405020304" pitchFamily="18" charset="0"/>
              </a:rPr>
              <a:t>"Data Analysis using Robotic Process Automation: Study on Web Scraping using UI Path Studio"</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authors from IEEE. The paper provides insights into web scraping with RPA technologies, specifically using UiPath Studio, which aligns with the automation and data scraping aspects of your project​.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Additionally, another paper titled </a:t>
            </a:r>
            <a:r>
              <a:rPr lang="en-US" sz="2000" b="1" i="1" dirty="0">
                <a:latin typeface="Times New Roman" panose="02020603050405020304" pitchFamily="18" charset="0"/>
                <a:cs typeface="Times New Roman" panose="02020603050405020304" pitchFamily="18" charset="0"/>
              </a:rPr>
              <a:t>"Towards a Process Analysis Approach to Adopt Robotic Process Automation"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discusses the general adoption of RPA for automating business processes, which could offer useful theoretical insights for your email automation feature​.</a:t>
            </a:r>
          </a:p>
          <a:p>
            <a:pPr marL="12700">
              <a:lnSpc>
                <a:spcPct val="100000"/>
              </a:lnSpc>
              <a:spcBef>
                <a:spcPts val="980"/>
              </a:spcBef>
              <a:tabLst>
                <a:tab pos="310515" algn="l"/>
              </a:tabLst>
            </a:pPr>
            <a:endParaRPr sz="24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17</a:t>
            </a:fld>
            <a:endParaRPr spc="-25" dirty="0"/>
          </a:p>
        </p:txBody>
      </p:sp>
      <p:sp>
        <p:nvSpPr>
          <p:cNvPr id="3" name="object 3"/>
          <p:cNvSpPr txBox="1"/>
          <p:nvPr/>
        </p:nvSpPr>
        <p:spPr>
          <a:xfrm>
            <a:off x="263525" y="1524000"/>
            <a:ext cx="8679845" cy="3413755"/>
          </a:xfrm>
          <a:prstGeom prst="rect">
            <a:avLst/>
          </a:prstGeom>
        </p:spPr>
        <p:txBody>
          <a:bodyPr vert="horz" wrap="square" lIns="0" tIns="12700" rIns="0" bIns="0" rtlCol="0">
            <a:spAutoFit/>
          </a:bodyPr>
          <a:lstStyle/>
          <a:p>
            <a:pPr marL="310515" indent="-297815" algn="l">
              <a:spcBef>
                <a:spcPts val="100"/>
              </a:spcBef>
              <a:buFont typeface="Arial"/>
              <a:buChar char="▪"/>
              <a:tabLst>
                <a:tab pos="310515" algn="l"/>
              </a:tabLst>
            </a:pPr>
            <a:r>
              <a:rPr lang="en-US" sz="2400" i="0" dirty="0">
                <a:solidFill>
                  <a:srgbClr val="333333"/>
                </a:solidFill>
                <a:effectLst/>
                <a:latin typeface="Times New Roman" panose="02020603050405020304" pitchFamily="18" charset="0"/>
                <a:cs typeface="Times New Roman" panose="02020603050405020304" pitchFamily="18" charset="0"/>
              </a:rPr>
              <a:t>Towards a Process Analysis Approach to Adopt Robotic Process Automation</a:t>
            </a:r>
          </a:p>
          <a:p>
            <a:pPr marL="12700" algn="l">
              <a:spcBef>
                <a:spcPts val="100"/>
              </a:spcBef>
              <a:tabLst>
                <a:tab pos="310515" algn="l"/>
              </a:tabLst>
            </a:pPr>
            <a:r>
              <a:rPr lang="en-US" sz="2400" dirty="0">
                <a:solidFill>
                  <a:srgbClr val="0070C0"/>
                </a:solidFill>
                <a:latin typeface="HelveticaNeue Regular"/>
              </a:rPr>
              <a:t>    </a:t>
            </a:r>
            <a:r>
              <a:rPr lang="en-US" sz="2400" i="0" dirty="0">
                <a:solidFill>
                  <a:srgbClr val="0070C0"/>
                </a:solidFill>
                <a:effectLst/>
                <a:latin typeface="HelveticaNeue Regular"/>
                <a:hlinkClick r:id="rId2">
                  <a:extLst>
                    <a:ext uri="{A12FA001-AC4F-418D-AE19-62706E023703}">
                      <ahyp:hlinkClr xmlns:ahyp="http://schemas.microsoft.com/office/drawing/2018/hyperlinkcolor" val="tx"/>
                    </a:ext>
                  </a:extLst>
                </a:hlinkClick>
              </a:rPr>
              <a:t>https://ieeexplore.ieee.org/document/8592629</a:t>
            </a:r>
            <a:endParaRPr lang="en-US" sz="2400" i="0" dirty="0">
              <a:solidFill>
                <a:srgbClr val="0070C0"/>
              </a:solidFill>
              <a:effectLst/>
              <a:latin typeface="HelveticaNeue Regular"/>
            </a:endParaRPr>
          </a:p>
          <a:p>
            <a:pPr marL="12700" algn="l">
              <a:spcBef>
                <a:spcPts val="100"/>
              </a:spcBef>
              <a:tabLst>
                <a:tab pos="310515" algn="l"/>
              </a:tabLst>
            </a:pPr>
            <a:endParaRPr lang="en-US" sz="2400" i="0" dirty="0">
              <a:solidFill>
                <a:srgbClr val="333333"/>
              </a:solidFill>
              <a:effectLst/>
              <a:latin typeface="HelveticaNeue Regular"/>
            </a:endParaRPr>
          </a:p>
          <a:p>
            <a:pPr marL="310515" indent="-297815" algn="l">
              <a:spcBef>
                <a:spcPts val="100"/>
              </a:spcBef>
              <a:buFont typeface="Arial"/>
              <a:buChar char="▪"/>
              <a:tabLst>
                <a:tab pos="310515" algn="l"/>
              </a:tabLst>
            </a:pPr>
            <a:r>
              <a:rPr lang="en-US" sz="2400" i="0" dirty="0">
                <a:solidFill>
                  <a:srgbClr val="333333"/>
                </a:solidFill>
                <a:effectLst/>
                <a:latin typeface="Times New Roman" panose="02020603050405020304" pitchFamily="18" charset="0"/>
                <a:cs typeface="Times New Roman" panose="02020603050405020304" pitchFamily="18" charset="0"/>
              </a:rPr>
              <a:t>Data Analysis using Robot Process Automation Study on Web Scraping using UI Path Studio</a:t>
            </a:r>
          </a:p>
          <a:p>
            <a:pPr marL="12700" algn="l">
              <a:spcBef>
                <a:spcPts val="100"/>
              </a:spcBef>
              <a:tabLst>
                <a:tab pos="310515" algn="l"/>
              </a:tabLst>
            </a:pPr>
            <a:r>
              <a:rPr lang="en-US" sz="2400" dirty="0">
                <a:solidFill>
                  <a:srgbClr val="333333"/>
                </a:solidFill>
                <a:latin typeface="HelveticaNeue Regular"/>
              </a:rPr>
              <a:t>    </a:t>
            </a:r>
            <a:r>
              <a:rPr lang="en-US" sz="2400" dirty="0">
                <a:solidFill>
                  <a:srgbClr val="0070C0"/>
                </a:solidFill>
                <a:latin typeface="HelveticaNeue Regular"/>
              </a:rPr>
              <a:t>https://ieeexplore.ieee.org/document/10074502</a:t>
            </a:r>
            <a:endParaRPr lang="en-US" sz="2400" i="0" dirty="0">
              <a:solidFill>
                <a:srgbClr val="0070C0"/>
              </a:solidFill>
              <a:effectLst/>
              <a:latin typeface="HelveticaNeue Regular"/>
            </a:endParaRPr>
          </a:p>
          <a:p>
            <a:pPr marL="310515" indent="-297815" algn="l">
              <a:spcBef>
                <a:spcPts val="100"/>
              </a:spcBef>
              <a:buFont typeface="Arial"/>
              <a:buChar char="▪"/>
              <a:tabLst>
                <a:tab pos="310515" algn="l"/>
              </a:tabLst>
            </a:pPr>
            <a:endParaRPr lang="en-US" sz="2400" i="0" dirty="0">
              <a:solidFill>
                <a:srgbClr val="333333"/>
              </a:solidFill>
              <a:effectLst/>
              <a:latin typeface="HelveticaNeue Regular"/>
            </a:endParaRPr>
          </a:p>
          <a:p>
            <a:pPr marL="310515" indent="-297815">
              <a:lnSpc>
                <a:spcPct val="100000"/>
              </a:lnSpc>
              <a:spcBef>
                <a:spcPts val="100"/>
              </a:spcBef>
              <a:buFont typeface="Arial"/>
              <a:buChar char="▪"/>
              <a:tabLst>
                <a:tab pos="310515" algn="l"/>
              </a:tabLst>
            </a:pPr>
            <a:endParaRPr sz="24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2</a:t>
            </a:fld>
            <a:endParaRPr spc="-25" dirty="0"/>
          </a:p>
        </p:txBody>
      </p:sp>
      <p:sp>
        <p:nvSpPr>
          <p:cNvPr id="3" name="object 3"/>
          <p:cNvSpPr txBox="1"/>
          <p:nvPr/>
        </p:nvSpPr>
        <p:spPr>
          <a:xfrm>
            <a:off x="308023" y="1193993"/>
            <a:ext cx="8607377" cy="4075475"/>
          </a:xfrm>
          <a:prstGeom prst="rect">
            <a:avLst/>
          </a:prstGeom>
        </p:spPr>
        <p:txBody>
          <a:bodyPr vert="horz" wrap="square" lIns="0" tIns="12700" rIns="0" bIns="0" rtlCol="0">
            <a:spAutoFit/>
          </a:bodyPr>
          <a:lstStyle/>
          <a:p>
            <a:pPr marL="12700">
              <a:lnSpc>
                <a:spcPct val="100000"/>
              </a:lnSpc>
              <a:spcBef>
                <a:spcPts val="100"/>
              </a:spcBef>
              <a:tabLst>
                <a:tab pos="310515" algn="l"/>
              </a:tabLst>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Build a News Robot</a:t>
            </a:r>
            <a:r>
              <a:rPr lang="en-US" sz="2400" dirty="0">
                <a:latin typeface="Times New Roman" panose="02020603050405020304" pitchFamily="18" charset="0"/>
                <a:cs typeface="Times New Roman" panose="02020603050405020304" pitchFamily="18" charset="0"/>
              </a:rPr>
              <a:t>" project utilizes Robotic Process Automation (RPA) to automate news gathering and email dissemination, streamlining the process of staying updated on specific topics. The robot accepts a topic and recipient email as inputs, performs a web search, and scrapes relevant data such as article titles, URLs, and publishing times from news websites. Using intelligent filtering logic to identify the latest updates, it organizes the data and sends an automated email with the curated news to the specified recipient. This project demonstrates the power of RPA in automating repetitive tasks, enhancing efficiency, and delivering timely information with minimal effort.</a:t>
            </a:r>
            <a:r>
              <a:rPr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3</a:t>
            </a:fld>
            <a:endParaRPr spc="-25" dirty="0"/>
          </a:p>
        </p:txBody>
      </p:sp>
      <p:sp>
        <p:nvSpPr>
          <p:cNvPr id="3" name="object 3"/>
          <p:cNvSpPr txBox="1"/>
          <p:nvPr/>
        </p:nvSpPr>
        <p:spPr>
          <a:xfrm>
            <a:off x="263525" y="1143000"/>
            <a:ext cx="8575675" cy="3731791"/>
          </a:xfrm>
          <a:prstGeom prst="rect">
            <a:avLst/>
          </a:prstGeom>
        </p:spPr>
        <p:txBody>
          <a:bodyPr vert="horz" wrap="square" lIns="0" tIns="12700" rIns="0" bIns="0" rtlCol="0">
            <a:spAutoFit/>
          </a:bodyPr>
          <a:lstStyle/>
          <a:p>
            <a:pPr marL="12700">
              <a:lnSpc>
                <a:spcPct val="100000"/>
              </a:lnSpc>
              <a:spcBef>
                <a:spcPts val="100"/>
              </a:spcBef>
              <a:tabLst>
                <a:tab pos="310515" algn="l"/>
              </a:tabLst>
            </a:pPr>
            <a:r>
              <a:rPr lang="en-US" sz="2400" dirty="0">
                <a:latin typeface="Times New Roman" panose="02020603050405020304" pitchFamily="18" charset="0"/>
                <a:cs typeface="Times New Roman" panose="02020603050405020304" pitchFamily="18" charset="0"/>
              </a:rPr>
              <a:t>The proposed system automates the time-consuming task of searching for and sharing news updates on specific topics. It eliminates the need for manual browsing across multiple sources by scraping relevant data and delivering curated news via email. </a:t>
            </a:r>
          </a:p>
          <a:p>
            <a:pPr marL="12700">
              <a:lnSpc>
                <a:spcPct val="100000"/>
              </a:lnSpc>
              <a:spcBef>
                <a:spcPts val="100"/>
              </a:spcBef>
              <a:tabLst>
                <a:tab pos="310515" algn="l"/>
              </a:tabLst>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100"/>
              </a:spcBef>
              <a:tabLst>
                <a:tab pos="310515" algn="l"/>
              </a:tabLst>
            </a:pPr>
            <a:r>
              <a:rPr lang="en-US" sz="2400" dirty="0">
                <a:latin typeface="Times New Roman" panose="02020603050405020304" pitchFamily="18" charset="0"/>
                <a:cs typeface="Times New Roman" panose="02020603050405020304" pitchFamily="18" charset="0"/>
              </a:rPr>
              <a:t>This ensures timely and accurate updates, enhancing efficiency for users who need to stay informed. Ideal for professionals and businesses, the system saves time, reduces effort, and ensures personalized, real-time news delivery, making it a valuable tool for efficient information management.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4</a:t>
            </a:fld>
            <a:endParaRPr spc="-25" dirty="0"/>
          </a:p>
        </p:txBody>
      </p:sp>
      <p:sp>
        <p:nvSpPr>
          <p:cNvPr id="7" name="Rectangle 1">
            <a:extLst>
              <a:ext uri="{FF2B5EF4-FFF2-40B4-BE49-F238E27FC236}">
                <a16:creationId xmlns:a16="http://schemas.microsoft.com/office/drawing/2014/main" id="{C54760FC-C661-28F3-A3C7-36C803F8FA66}"/>
              </a:ext>
            </a:extLst>
          </p:cNvPr>
          <p:cNvSpPr>
            <a:spLocks noChangeArrowheads="1"/>
          </p:cNvSpPr>
          <p:nvPr/>
        </p:nvSpPr>
        <p:spPr bwMode="auto">
          <a:xfrm>
            <a:off x="200629" y="1265248"/>
            <a:ext cx="879097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news gathering and delivery, saving significant time for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the latest news promptly with intelligent filtering for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human errors in searching and selecting news articles.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Convenience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Delivers curated news directly to the user’s email, eliminating manual effort.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4AAF657-D573-E16D-EF80-3D3D17DD9B84}"/>
              </a:ext>
            </a:extLst>
          </p:cNvPr>
          <p:cNvSpPr>
            <a:spLocks noChangeArrowheads="1"/>
          </p:cNvSpPr>
          <p:nvPr/>
        </p:nvSpPr>
        <p:spPr bwMode="auto">
          <a:xfrm rot="10800000" flipV="1">
            <a:off x="200628" y="3398135"/>
            <a:ext cx="73044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specify topics of interest and tailor their news feed.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 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Frees users from repetitive tasks, allowing focus on core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the need for manual labor, making it a resource-efficient solution.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5</a:t>
            </a:fld>
            <a:endParaRPr spc="-25" dirty="0"/>
          </a:p>
        </p:txBody>
      </p:sp>
      <p:sp>
        <p:nvSpPr>
          <p:cNvPr id="3" name="object 3"/>
          <p:cNvSpPr txBox="1"/>
          <p:nvPr/>
        </p:nvSpPr>
        <p:spPr>
          <a:xfrm>
            <a:off x="308022" y="533400"/>
            <a:ext cx="8190230" cy="4770537"/>
          </a:xfrm>
          <a:prstGeom prst="rect">
            <a:avLst/>
          </a:prstGeom>
        </p:spPr>
        <p:txBody>
          <a:bodyPr vert="horz" wrap="square" lIns="0" tIns="124460" rIns="0" bIns="0" rtlCol="0">
            <a:spAutoFit/>
          </a:bodyPr>
          <a:lstStyle/>
          <a:p>
            <a:pPr marL="12700">
              <a:lnSpc>
                <a:spcPct val="100000"/>
              </a:lnSpc>
              <a:spcBef>
                <a:spcPts val="980"/>
              </a:spcBef>
              <a:tabLst>
                <a:tab pos="310515" algn="l"/>
              </a:tabLst>
            </a:pPr>
            <a:endParaRPr lang="en-IN" sz="2400" b="1" dirty="0">
              <a:latin typeface="Calibri"/>
              <a:cs typeface="Calibri"/>
            </a:endParaRPr>
          </a:p>
          <a:p>
            <a:pPr marL="310515" indent="-297815">
              <a:lnSpc>
                <a:spcPct val="100000"/>
              </a:lnSpc>
              <a:spcBef>
                <a:spcPts val="980"/>
              </a:spcBef>
              <a:buFont typeface="Arial"/>
              <a:buChar char="▪"/>
              <a:tabLst>
                <a:tab pos="310515" algn="l"/>
              </a:tabLst>
            </a:pPr>
            <a:r>
              <a:rPr sz="2400" b="1" dirty="0">
                <a:latin typeface="Times New Roman" panose="02020603050405020304" pitchFamily="18" charset="0"/>
                <a:cs typeface="Times New Roman" panose="02020603050405020304" pitchFamily="18" charset="0"/>
              </a:rPr>
              <a:t>Paper</a:t>
            </a:r>
            <a:r>
              <a:rPr sz="2400" b="1" spc="-85"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1</a:t>
            </a:r>
            <a:r>
              <a:rPr lang="en-IN" sz="2400" b="1" spc="-50" dirty="0">
                <a:latin typeface="Times New Roman" panose="02020603050405020304" pitchFamily="18" charset="0"/>
                <a:cs typeface="Times New Roman" panose="02020603050405020304" pitchFamily="18" charset="0"/>
              </a:rPr>
              <a:t> </a:t>
            </a:r>
            <a:r>
              <a:rPr lang="en-IN"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Web Scraping and Automation using RPA”</a:t>
            </a:r>
            <a:endParaRPr sz="2400" dirty="0">
              <a:latin typeface="Times New Roman" panose="02020603050405020304" pitchFamily="18" charset="0"/>
              <a:cs typeface="Times New Roman" panose="02020603050405020304" pitchFamily="18" charset="0"/>
            </a:endParaRPr>
          </a:p>
          <a:p>
            <a:pPr marL="12700">
              <a:lnSpc>
                <a:spcPct val="100000"/>
              </a:lnSpc>
              <a:spcBef>
                <a:spcPts val="885"/>
              </a:spcBef>
              <a:tabLst>
                <a:tab pos="310515" algn="l"/>
              </a:tabLst>
            </a:pPr>
            <a:r>
              <a:rPr lang="en-IN" sz="2000" b="1" spc="-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Advantages</a:t>
            </a:r>
            <a:r>
              <a:rPr lang="en-IN" sz="2000" spc="-10" dirty="0">
                <a:latin typeface="Times New Roman" panose="02020603050405020304" pitchFamily="18" charset="0"/>
                <a:cs typeface="Times New Roman" panose="02020603050405020304" pitchFamily="18" charset="0"/>
              </a:rPr>
              <a:t>:</a:t>
            </a:r>
            <a:r>
              <a:rPr lang="en-US" sz="2000" spc="-10" dirty="0">
                <a:latin typeface="Times New Roman" panose="02020603050405020304" pitchFamily="18" charset="0"/>
                <a:cs typeface="Times New Roman" panose="02020603050405020304" pitchFamily="18" charset="0"/>
              </a:rPr>
              <a:t> a</a:t>
            </a:r>
            <a:r>
              <a:rPr lang="en-US" sz="2000" dirty="0">
                <a:latin typeface="Times New Roman" panose="02020603050405020304" pitchFamily="18" charset="0"/>
                <a:cs typeface="Times New Roman" panose="02020603050405020304" pitchFamily="18" charset="0"/>
              </a:rPr>
              <a:t>utomates the process of data collection and dissemination, enabling faster and more accurate reporting compared to manual efforts.</a:t>
            </a:r>
          </a:p>
          <a:p>
            <a:pPr marL="12700">
              <a:lnSpc>
                <a:spcPct val="100000"/>
              </a:lnSpc>
              <a:spcBef>
                <a:spcPts val="885"/>
              </a:spcBef>
              <a:tabLst>
                <a:tab pos="310515" algn="l"/>
              </a:tabLst>
            </a:pPr>
            <a:r>
              <a:rPr lang="en-IN" sz="2000" b="1" spc="-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Disadvantages</a:t>
            </a:r>
            <a:r>
              <a:rPr lang="en-IN" sz="2000" spc="-1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epends heavily on the stability of the web page structure; any changes could cause the scraping logic to fail.</a:t>
            </a:r>
            <a:endParaRPr sz="2000" dirty="0">
              <a:latin typeface="Times New Roman" panose="02020603050405020304" pitchFamily="18" charset="0"/>
              <a:cs typeface="Times New Roman" panose="02020603050405020304" pitchFamily="18" charset="0"/>
            </a:endParaRPr>
          </a:p>
          <a:p>
            <a:pPr marL="310515" indent="-297815">
              <a:lnSpc>
                <a:spcPct val="100000"/>
              </a:lnSpc>
              <a:spcBef>
                <a:spcPts val="880"/>
              </a:spcBef>
              <a:buFont typeface="Arial"/>
              <a:buChar char="▪"/>
              <a:tabLst>
                <a:tab pos="310515" algn="l"/>
              </a:tabLst>
            </a:pPr>
            <a:r>
              <a:rPr sz="2400" b="1" dirty="0">
                <a:latin typeface="Times New Roman" panose="02020603050405020304" pitchFamily="18" charset="0"/>
                <a:cs typeface="Times New Roman" panose="02020603050405020304" pitchFamily="18" charset="0"/>
              </a:rPr>
              <a:t>Paper</a:t>
            </a:r>
            <a:r>
              <a:rPr sz="2400" b="1" spc="-85"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2</a:t>
            </a:r>
            <a:r>
              <a:rPr lang="en-IN" sz="2400" b="1" spc="-5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Intelligent Automation in Robotic Process Automation for Education”</a:t>
            </a:r>
            <a:endParaRPr lang="en-US" sz="2400" b="1" dirty="0">
              <a:latin typeface="Times New Roman" panose="02020603050405020304" pitchFamily="18" charset="0"/>
              <a:cs typeface="Times New Roman" panose="02020603050405020304" pitchFamily="18" charset="0"/>
            </a:endParaRPr>
          </a:p>
          <a:p>
            <a:pPr marL="12700">
              <a:lnSpc>
                <a:spcPct val="100000"/>
              </a:lnSpc>
              <a:spcBef>
                <a:spcPts val="880"/>
              </a:spcBef>
              <a:tabLst>
                <a:tab pos="310515" algn="l"/>
              </a:tabLst>
            </a:pPr>
            <a:r>
              <a:rPr lang="en-US" sz="2000" b="1" spc="-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Advantages</a:t>
            </a:r>
            <a:r>
              <a:rPr lang="en-IN" sz="2000" b="1" spc="-1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implifies</a:t>
            </a:r>
            <a:r>
              <a:rPr lang="en-US" sz="2000" dirty="0">
                <a:latin typeface="Times New Roman" panose="02020603050405020304" pitchFamily="18" charset="0"/>
                <a:cs typeface="Times New Roman" panose="02020603050405020304" pitchFamily="18" charset="0"/>
              </a:rPr>
              <a:t> repetitive workflows like scheduling or information dissemination, making processes highly efficient.</a:t>
            </a:r>
            <a:endParaRPr lang="en-US" sz="2000" b="1" dirty="0">
              <a:latin typeface="Times New Roman" panose="02020603050405020304" pitchFamily="18" charset="0"/>
              <a:cs typeface="Times New Roman" panose="02020603050405020304" pitchFamily="18" charset="0"/>
            </a:endParaRPr>
          </a:p>
          <a:p>
            <a:pPr marL="12700">
              <a:lnSpc>
                <a:spcPct val="100000"/>
              </a:lnSpc>
              <a:spcBef>
                <a:spcPts val="880"/>
              </a:spcBef>
              <a:tabLst>
                <a:tab pos="310515" algn="l"/>
              </a:tabLst>
            </a:pPr>
            <a:r>
              <a:rPr lang="en-US" sz="2000" b="1" spc="-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Disadvantages</a:t>
            </a:r>
            <a:r>
              <a:rPr lang="en-IN" sz="2000" b="1" spc="-1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Limited ability to process and understand unstructured or complex data, reducing its applicability in dynamic environments</a:t>
            </a:r>
            <a:r>
              <a:rPr lang="en-US" sz="2000" dirty="0"/>
              <a:t>.</a:t>
            </a:r>
            <a:endParaRPr sz="2000" b="1"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6</a:t>
            </a:fld>
            <a:endParaRPr spc="-25" dirty="0"/>
          </a:p>
        </p:txBody>
      </p:sp>
      <p:sp>
        <p:nvSpPr>
          <p:cNvPr id="3" name="object 3"/>
          <p:cNvSpPr txBox="1"/>
          <p:nvPr/>
        </p:nvSpPr>
        <p:spPr>
          <a:xfrm>
            <a:off x="263525" y="1003808"/>
            <a:ext cx="8679845" cy="4088299"/>
          </a:xfrm>
          <a:prstGeom prst="rect">
            <a:avLst/>
          </a:prstGeom>
        </p:spPr>
        <p:txBody>
          <a:bodyPr vert="horz" wrap="square" lIns="0" tIns="12700" rIns="0" bIns="0" rtlCol="0">
            <a:spAutoFit/>
          </a:bodyPr>
          <a:lstStyle/>
          <a:p>
            <a:pPr marL="310515" indent="-297815">
              <a:lnSpc>
                <a:spcPct val="100000"/>
              </a:lnSpc>
              <a:spcBef>
                <a:spcPts val="100"/>
              </a:spcBef>
              <a:buFont typeface="Arial"/>
              <a:buChar char="▪"/>
              <a:tabLst>
                <a:tab pos="310515" algn="l"/>
              </a:tabLst>
            </a:pPr>
            <a:endParaRPr lang="en-US" sz="2400" dirty="0">
              <a:latin typeface="Times New Roman" panose="02020603050405020304" pitchFamily="18" charset="0"/>
              <a:cs typeface="Times New Roman" panose="02020603050405020304" pitchFamily="18" charset="0"/>
            </a:endParaRPr>
          </a:p>
          <a:p>
            <a:pPr marL="310515" indent="-297815">
              <a:lnSpc>
                <a:spcPct val="100000"/>
              </a:lnSpc>
              <a:spcBef>
                <a:spcPts val="100"/>
              </a:spcBef>
              <a:buFont typeface="Arial"/>
              <a:buChar char="▪"/>
              <a:tabLst>
                <a:tab pos="310515" algn="l"/>
              </a:tabLst>
            </a:pPr>
            <a:r>
              <a:rPr lang="en-US" sz="2400" dirty="0">
                <a:latin typeface="Times New Roman" panose="02020603050405020304" pitchFamily="18" charset="0"/>
                <a:cs typeface="Times New Roman" panose="02020603050405020304" pitchFamily="18" charset="0"/>
              </a:rPr>
              <a:t>The “</a:t>
            </a:r>
            <a:r>
              <a:rPr lang="en-US" sz="2400" b="1" i="1" dirty="0">
                <a:latin typeface="Times New Roman" panose="02020603050405020304" pitchFamily="18" charset="0"/>
                <a:cs typeface="Times New Roman" panose="02020603050405020304" pitchFamily="18" charset="0"/>
              </a:rPr>
              <a:t>Build a News Robot” </a:t>
            </a:r>
            <a:r>
              <a:rPr lang="en-US" sz="2400" dirty="0">
                <a:latin typeface="Times New Roman" panose="02020603050405020304" pitchFamily="18" charset="0"/>
                <a:cs typeface="Times New Roman" panose="02020603050405020304" pitchFamily="18" charset="0"/>
              </a:rPr>
              <a:t>project's primary objective is to automate the process of collecting, filtering, and disseminating relevant news on a specified topic. Users provide a topic of interest and an email address, and the bot performs </a:t>
            </a:r>
            <a:r>
              <a:rPr lang="en-US" sz="2400" b="1" dirty="0">
                <a:latin typeface="Times New Roman" panose="02020603050405020304" pitchFamily="18" charset="0"/>
                <a:cs typeface="Times New Roman" panose="02020603050405020304" pitchFamily="18" charset="0"/>
              </a:rPr>
              <a:t>web scraping</a:t>
            </a:r>
            <a:r>
              <a:rPr lang="en-US" sz="2400" dirty="0">
                <a:latin typeface="Times New Roman" panose="02020603050405020304" pitchFamily="18" charset="0"/>
                <a:cs typeface="Times New Roman" panose="02020603050405020304" pitchFamily="18" charset="0"/>
              </a:rPr>
              <a:t> to gather the latest news, including the title, URL, and timestamp. It processes the collected data, stores it in a structured format, and </a:t>
            </a:r>
            <a:r>
              <a:rPr lang="en-US" sz="2400" b="1" dirty="0">
                <a:latin typeface="Times New Roman" panose="02020603050405020304" pitchFamily="18" charset="0"/>
                <a:cs typeface="Times New Roman" panose="02020603050405020304" pitchFamily="18" charset="0"/>
              </a:rPr>
              <a:t>automates</a:t>
            </a:r>
            <a:r>
              <a:rPr lang="en-US" sz="2400" dirty="0">
                <a:latin typeface="Times New Roman" panose="02020603050405020304" pitchFamily="18" charset="0"/>
                <a:cs typeface="Times New Roman" panose="02020603050405020304" pitchFamily="18" charset="0"/>
              </a:rPr>
              <a:t> the delivery of the most recent and relevant news via </a:t>
            </a:r>
            <a:r>
              <a:rPr lang="en-US" sz="2400" b="1" dirty="0">
                <a:latin typeface="Times New Roman" panose="02020603050405020304" pitchFamily="18" charset="0"/>
                <a:cs typeface="Times New Roman" panose="02020603050405020304" pitchFamily="18" charset="0"/>
              </a:rPr>
              <a:t>email</a:t>
            </a:r>
            <a:r>
              <a:rPr lang="en-US" sz="2400" dirty="0">
                <a:latin typeface="Times New Roman" panose="02020603050405020304" pitchFamily="18" charset="0"/>
                <a:cs typeface="Times New Roman" panose="02020603050405020304" pitchFamily="18" charset="0"/>
              </a:rPr>
              <a:t>. This enhances efficiency by saving time and eliminating the need for manual news searching and sharing, ensuring users stay informed in real time</a:t>
            </a:r>
            <a:r>
              <a:rPr lang="en-US" sz="2400" dirty="0"/>
              <a:t>.</a:t>
            </a:r>
            <a:endParaRPr sz="2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7</a:t>
            </a:fld>
            <a:endParaRPr spc="-25" dirty="0"/>
          </a:p>
        </p:txBody>
      </p:sp>
      <p:pic>
        <p:nvPicPr>
          <p:cNvPr id="7" name="image2.png">
            <a:extLst>
              <a:ext uri="{FF2B5EF4-FFF2-40B4-BE49-F238E27FC236}">
                <a16:creationId xmlns:a16="http://schemas.microsoft.com/office/drawing/2014/main" id="{C5CF1A2D-80B7-EA1F-55F9-9E6A12F19926}"/>
              </a:ext>
            </a:extLst>
          </p:cNvPr>
          <p:cNvPicPr>
            <a:picLocks noChangeAspect="1"/>
          </p:cNvPicPr>
          <p:nvPr/>
        </p:nvPicPr>
        <p:blipFill>
          <a:blip r:embed="rId2" cstate="print"/>
          <a:stretch>
            <a:fillRect/>
          </a:stretch>
        </p:blipFill>
        <p:spPr>
          <a:xfrm>
            <a:off x="990601" y="1280160"/>
            <a:ext cx="7239000" cy="4739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8</a:t>
            </a:fld>
            <a:endParaRPr spc="-25" dirty="0"/>
          </a:p>
        </p:txBody>
      </p:sp>
      <p:sp>
        <p:nvSpPr>
          <p:cNvPr id="8" name="TextBox 7">
            <a:extLst>
              <a:ext uri="{FF2B5EF4-FFF2-40B4-BE49-F238E27FC236}">
                <a16:creationId xmlns:a16="http://schemas.microsoft.com/office/drawing/2014/main" id="{329C6ABE-AAEA-C735-6EA7-0BC137483DB6}"/>
              </a:ext>
            </a:extLst>
          </p:cNvPr>
          <p:cNvSpPr txBox="1"/>
          <p:nvPr/>
        </p:nvSpPr>
        <p:spPr>
          <a:xfrm>
            <a:off x="457200" y="1066800"/>
            <a:ext cx="8382000" cy="5601533"/>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Software Requirements:</a:t>
            </a:r>
          </a:p>
          <a:p>
            <a:endParaRPr lang="en-IN" sz="2000" b="1" dirty="0">
              <a:latin typeface="Times New Roman" panose="02020603050405020304" pitchFamily="18" charset="0"/>
              <a:cs typeface="Times New Roman" panose="02020603050405020304" pitchFamily="18" charset="0"/>
            </a:endParaRPr>
          </a:p>
          <a:p>
            <a:pPr>
              <a:buFont typeface="+mj-lt"/>
              <a:buAutoNum type="arabicPeriod"/>
            </a:pPr>
            <a:r>
              <a:rPr lang="en-IN" sz="2000" b="1" dirty="0">
                <a:latin typeface="Times New Roman" panose="02020603050405020304" pitchFamily="18" charset="0"/>
                <a:cs typeface="Times New Roman" panose="02020603050405020304" pitchFamily="18" charset="0"/>
              </a:rPr>
              <a:t>UiPath Studio</a:t>
            </a:r>
            <a:r>
              <a:rPr lang="en-IN" sz="2000" dirty="0">
                <a:latin typeface="Times New Roman" panose="02020603050405020304" pitchFamily="18" charset="0"/>
                <a:cs typeface="Times New Roman" panose="02020603050405020304" pitchFamily="18" charset="0"/>
              </a:rPr>
              <a:t>: For building and automating the workflows for data scraping and email automation.</a:t>
            </a:r>
          </a:p>
          <a:p>
            <a:pPr>
              <a:buFont typeface="+mj-lt"/>
              <a:buAutoNum type="arabicPeriod"/>
            </a:pPr>
            <a:r>
              <a:rPr lang="en-IN" sz="2000" b="1" dirty="0">
                <a:latin typeface="Times New Roman" panose="02020603050405020304" pitchFamily="18" charset="0"/>
                <a:cs typeface="Times New Roman" panose="02020603050405020304" pitchFamily="18" charset="0"/>
              </a:rPr>
              <a:t>Email Automation Tools</a:t>
            </a:r>
            <a:r>
              <a:rPr lang="en-IN" sz="2000" dirty="0">
                <a:latin typeface="Times New Roman" panose="02020603050405020304" pitchFamily="18" charset="0"/>
                <a:cs typeface="Times New Roman" panose="02020603050405020304" pitchFamily="18" charset="0"/>
              </a:rPr>
              <a:t>: SMTP or Gmail API for email integration.</a:t>
            </a:r>
          </a:p>
          <a:p>
            <a:pPr>
              <a:buFont typeface="+mj-lt"/>
              <a:buAutoNum type="arabicPeriod"/>
            </a:pPr>
            <a:r>
              <a:rPr lang="en-IN" sz="2000" b="1" dirty="0">
                <a:latin typeface="Times New Roman" panose="02020603050405020304" pitchFamily="18" charset="0"/>
                <a:cs typeface="Times New Roman" panose="02020603050405020304" pitchFamily="18" charset="0"/>
              </a:rPr>
              <a:t>Web Browser</a:t>
            </a:r>
            <a:r>
              <a:rPr lang="en-IN" sz="2000" dirty="0">
                <a:latin typeface="Times New Roman" panose="02020603050405020304" pitchFamily="18" charset="0"/>
                <a:cs typeface="Times New Roman" panose="02020603050405020304" pitchFamily="18" charset="0"/>
              </a:rPr>
              <a:t>: Google Chrome or Microsoft Edge for web scraping and searches.</a:t>
            </a:r>
          </a:p>
          <a:p>
            <a:pPr>
              <a:buFont typeface="+mj-lt"/>
              <a:buAutoNum type="arabicPeriod"/>
            </a:pPr>
            <a:r>
              <a:rPr lang="en-IN" sz="2000" b="1" dirty="0">
                <a:latin typeface="Times New Roman" panose="02020603050405020304" pitchFamily="18" charset="0"/>
                <a:cs typeface="Times New Roman" panose="02020603050405020304" pitchFamily="18" charset="0"/>
              </a:rPr>
              <a:t>.NET Framework</a:t>
            </a:r>
            <a:r>
              <a:rPr lang="en-IN" sz="2000" dirty="0">
                <a:latin typeface="Times New Roman" panose="02020603050405020304" pitchFamily="18" charset="0"/>
                <a:cs typeface="Times New Roman" panose="02020603050405020304" pitchFamily="18" charset="0"/>
              </a:rPr>
              <a:t>: Required for running UiPath Studio.</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Hardware Requirements:</a:t>
            </a:r>
          </a:p>
          <a:p>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Intel i3 or higher for smooth execution of workflows.</a:t>
            </a:r>
          </a:p>
          <a:p>
            <a:pPr>
              <a:buFont typeface="+mj-lt"/>
              <a:buAutoNum type="arabicPeriod"/>
            </a:pPr>
            <a:r>
              <a:rPr lang="en-US" sz="2000" b="1" dirty="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Minimum 4GB (8GB recommended for multitasking).</a:t>
            </a:r>
          </a:p>
          <a:p>
            <a:pPr>
              <a:buFont typeface="+mj-lt"/>
              <a:buAutoNum type="arabicPeriod"/>
            </a:pPr>
            <a:r>
              <a:rPr lang="en-US" sz="2000" b="1" dirty="0">
                <a:latin typeface="Times New Roman" panose="02020603050405020304" pitchFamily="18" charset="0"/>
                <a:cs typeface="Times New Roman" panose="02020603050405020304" pitchFamily="18" charset="0"/>
              </a:rPr>
              <a:t>Storage</a:t>
            </a:r>
            <a:r>
              <a:rPr lang="en-US" sz="2000" dirty="0">
                <a:latin typeface="Times New Roman" panose="02020603050405020304" pitchFamily="18" charset="0"/>
                <a:cs typeface="Times New Roman" panose="02020603050405020304" pitchFamily="18" charset="0"/>
              </a:rPr>
              <a:t>: At least 2GB of free disk space for software, bot files, and cached data.</a:t>
            </a:r>
          </a:p>
          <a:p>
            <a:pPr>
              <a:buFont typeface="+mj-lt"/>
              <a:buAutoNum type="arabicPeriod"/>
            </a:pPr>
            <a:r>
              <a:rPr lang="en-US" sz="2000" b="1" dirty="0">
                <a:latin typeface="Times New Roman" panose="02020603050405020304" pitchFamily="18" charset="0"/>
                <a:cs typeface="Times New Roman" panose="02020603050405020304" pitchFamily="18" charset="0"/>
              </a:rPr>
              <a:t>Internet Connection</a:t>
            </a:r>
            <a:r>
              <a:rPr lang="en-US" sz="2000" dirty="0">
                <a:latin typeface="Times New Roman" panose="02020603050405020304" pitchFamily="18" charset="0"/>
                <a:cs typeface="Times New Roman" panose="02020603050405020304" pitchFamily="18" charset="0"/>
              </a:rPr>
              <a:t>: A stable connection for real-time web scraping and email delivery.</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20"/>
              </a:lnSpc>
            </a:pPr>
            <a:fld id="{81D60167-4931-47E6-BA6A-407CBD079E47}" type="slidenum">
              <a:rPr spc="-25" dirty="0"/>
              <a:t>9</a:t>
            </a:fld>
            <a:endParaRPr spc="-25" dirty="0"/>
          </a:p>
        </p:txBody>
      </p:sp>
      <p:sp>
        <p:nvSpPr>
          <p:cNvPr id="3" name="object 3"/>
          <p:cNvSpPr txBox="1"/>
          <p:nvPr/>
        </p:nvSpPr>
        <p:spPr>
          <a:xfrm>
            <a:off x="263525" y="836009"/>
            <a:ext cx="4103339" cy="3372718"/>
          </a:xfrm>
          <a:prstGeom prst="rect">
            <a:avLst/>
          </a:prstGeom>
        </p:spPr>
        <p:txBody>
          <a:bodyPr vert="horz" wrap="square" lIns="0" tIns="137160" rIns="0" bIns="0"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Name of the Module 1: </a:t>
            </a:r>
            <a:r>
              <a:rPr lang="en-US" sz="1800" dirty="0">
                <a:latin typeface="Times New Roman" panose="02020603050405020304" pitchFamily="18" charset="0"/>
                <a:cs typeface="Times New Roman" panose="02020603050405020304" pitchFamily="18" charset="0"/>
              </a:rPr>
              <a:t>Asking topic for the latest news</a:t>
            </a:r>
          </a:p>
          <a:p>
            <a:pPr>
              <a:lnSpc>
                <a:spcPct val="150000"/>
              </a:lnSpc>
            </a:pPr>
            <a:r>
              <a:rPr lang="en-US" sz="1800" b="1" dirty="0">
                <a:latin typeface="Times New Roman" panose="02020603050405020304" pitchFamily="18" charset="0"/>
                <a:cs typeface="Times New Roman" panose="02020603050405020304" pitchFamily="18" charset="0"/>
              </a:rPr>
              <a:t>Short description: </a:t>
            </a:r>
            <a:r>
              <a:rPr lang="en-US" sz="1600" dirty="0">
                <a:latin typeface="Times New Roman" panose="02020603050405020304" pitchFamily="18" charset="0"/>
                <a:cs typeface="Times New Roman" panose="02020603050405020304" pitchFamily="18" charset="0"/>
              </a:rPr>
              <a:t>This module prompts the user to input their preferred topic for news, which is then used to search for the latest relevant articles.</a:t>
            </a:r>
          </a:p>
          <a:p>
            <a:pPr>
              <a:lnSpc>
                <a:spcPct val="150000"/>
              </a:lnSpc>
            </a:pPr>
            <a:r>
              <a:rPr lang="en-US" sz="1600" b="1" dirty="0"/>
              <a:t>DFD / Activity Diagram:</a:t>
            </a:r>
          </a:p>
          <a:p>
            <a:pPr marL="310515" indent="-297815">
              <a:lnSpc>
                <a:spcPct val="100000"/>
              </a:lnSpc>
              <a:spcBef>
                <a:spcPts val="1080"/>
              </a:spcBef>
              <a:buFont typeface="Arial"/>
              <a:buChar char="▪"/>
              <a:tabLst>
                <a:tab pos="310515" algn="l"/>
              </a:tabLst>
            </a:pPr>
            <a:endParaRPr sz="2400" dirty="0">
              <a:latin typeface="Calibri"/>
              <a:cs typeface="Calibri"/>
            </a:endParaRPr>
          </a:p>
        </p:txBody>
      </p:sp>
      <p:sp>
        <p:nvSpPr>
          <p:cNvPr id="7" name="TextBox 6">
            <a:extLst>
              <a:ext uri="{FF2B5EF4-FFF2-40B4-BE49-F238E27FC236}">
                <a16:creationId xmlns:a16="http://schemas.microsoft.com/office/drawing/2014/main" id="{5537C911-F5F5-8411-ED12-6A0DE86CF718}"/>
              </a:ext>
            </a:extLst>
          </p:cNvPr>
          <p:cNvSpPr txBox="1"/>
          <p:nvPr/>
        </p:nvSpPr>
        <p:spPr>
          <a:xfrm>
            <a:off x="4572000" y="944433"/>
            <a:ext cx="4308475" cy="3326552"/>
          </a:xfrm>
          <a:prstGeom prst="rect">
            <a:avLst/>
          </a:prstGeom>
          <a:noFill/>
        </p:spPr>
        <p:txBody>
          <a:bodyPr wrap="square"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Name of the Module 2: </a:t>
            </a:r>
            <a:r>
              <a:rPr lang="en-US" sz="1800" dirty="0">
                <a:latin typeface="Times New Roman" panose="02020603050405020304" pitchFamily="18" charset="0"/>
                <a:cs typeface="Times New Roman" panose="02020603050405020304" pitchFamily="18" charset="0"/>
              </a:rPr>
              <a:t>data extraction and web scraping</a:t>
            </a:r>
          </a:p>
          <a:p>
            <a:pPr>
              <a:lnSpc>
                <a:spcPct val="150000"/>
              </a:lnSpc>
            </a:pPr>
            <a:r>
              <a:rPr lang="en-US" sz="1800" b="1" dirty="0">
                <a:latin typeface="Times New Roman" panose="02020603050405020304" pitchFamily="18" charset="0"/>
                <a:cs typeface="Times New Roman" panose="02020603050405020304" pitchFamily="18" charset="0"/>
              </a:rPr>
              <a:t>Short description: </a:t>
            </a:r>
            <a:r>
              <a:rPr lang="en-US" sz="1600" dirty="0">
                <a:latin typeface="Times New Roman" panose="02020603050405020304" pitchFamily="18" charset="0"/>
                <a:cs typeface="Times New Roman" panose="02020603050405020304" pitchFamily="18" charset="0"/>
              </a:rPr>
              <a:t>Automates the process of extracting data and sending the latest news through email based on a topic.</a:t>
            </a:r>
          </a:p>
          <a:p>
            <a:pPr>
              <a:lnSpc>
                <a:spcPct val="150000"/>
              </a:lnSpc>
            </a:pPr>
            <a:endParaRPr lang="en-US" sz="1600" b="1" dirty="0"/>
          </a:p>
          <a:p>
            <a:pPr>
              <a:lnSpc>
                <a:spcPct val="150000"/>
              </a:lnSpc>
            </a:pPr>
            <a:r>
              <a:rPr lang="en-US" sz="1600" b="1" dirty="0"/>
              <a:t>DFD / Activity Diagram:</a:t>
            </a:r>
          </a:p>
          <a:p>
            <a:pPr marL="310515" indent="-297815">
              <a:lnSpc>
                <a:spcPct val="100000"/>
              </a:lnSpc>
              <a:spcBef>
                <a:spcPts val="1080"/>
              </a:spcBef>
              <a:buFont typeface="Arial"/>
              <a:buChar char="▪"/>
              <a:tabLst>
                <a:tab pos="310515" algn="l"/>
              </a:tabLst>
            </a:pPr>
            <a:endParaRPr lang="en-US" sz="2400" dirty="0">
              <a:latin typeface="Calibri"/>
              <a:cs typeface="Calibri"/>
            </a:endParaRPr>
          </a:p>
        </p:txBody>
      </p:sp>
      <p:pic>
        <p:nvPicPr>
          <p:cNvPr id="9" name="Picture 8">
            <a:extLst>
              <a:ext uri="{FF2B5EF4-FFF2-40B4-BE49-F238E27FC236}">
                <a16:creationId xmlns:a16="http://schemas.microsoft.com/office/drawing/2014/main" id="{C3AEC957-DF89-376E-33B2-6E3F58A57CEE}"/>
              </a:ext>
            </a:extLst>
          </p:cNvPr>
          <p:cNvPicPr>
            <a:picLocks noChangeAspect="1"/>
          </p:cNvPicPr>
          <p:nvPr/>
        </p:nvPicPr>
        <p:blipFill>
          <a:blip r:embed="rId2"/>
          <a:stretch>
            <a:fillRect/>
          </a:stretch>
        </p:blipFill>
        <p:spPr>
          <a:xfrm>
            <a:off x="263525" y="3733800"/>
            <a:ext cx="3429000" cy="2590800"/>
          </a:xfrm>
          <a:prstGeom prst="rect">
            <a:avLst/>
          </a:prstGeom>
        </p:spPr>
      </p:pic>
      <p:pic>
        <p:nvPicPr>
          <p:cNvPr id="11" name="Picture 10">
            <a:extLst>
              <a:ext uri="{FF2B5EF4-FFF2-40B4-BE49-F238E27FC236}">
                <a16:creationId xmlns:a16="http://schemas.microsoft.com/office/drawing/2014/main" id="{655E654D-E94A-7B2E-7E87-4876B11E2A08}"/>
              </a:ext>
            </a:extLst>
          </p:cNvPr>
          <p:cNvPicPr>
            <a:picLocks noChangeAspect="1"/>
          </p:cNvPicPr>
          <p:nvPr/>
        </p:nvPicPr>
        <p:blipFill>
          <a:blip r:embed="rId3"/>
          <a:stretch>
            <a:fillRect/>
          </a:stretch>
        </p:blipFill>
        <p:spPr>
          <a:xfrm>
            <a:off x="5639499" y="3733800"/>
            <a:ext cx="1688148" cy="2590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1491</Words>
  <Application>Microsoft Office PowerPoint</Application>
  <PresentationFormat>On-screen Show (4:3)</PresentationFormat>
  <Paragraphs>155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HelveticaNeue Regular</vt:lpstr>
      <vt:lpstr>Times New Roman</vt:lpstr>
      <vt:lpstr>Office Theme</vt:lpstr>
      <vt:lpstr>Introduction to Robotic Process Automation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Table Design</vt:lpstr>
      <vt:lpstr>Process Design</vt:lpstr>
      <vt:lpstr>Implementation</vt:lpstr>
      <vt:lpstr>Testing</vt:lpstr>
      <vt:lpstr>Conclusions</vt:lpstr>
      <vt:lpstr>Future Enhancement</vt:lpstr>
      <vt:lpstr>IEEE Paper</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Haripriya Prakash</cp:lastModifiedBy>
  <cp:revision>1</cp:revision>
  <dcterms:created xsi:type="dcterms:W3CDTF">2024-11-21T13:19:57Z</dcterms:created>
  <dcterms:modified xsi:type="dcterms:W3CDTF">2024-11-21T19:06:32Z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