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71" r:id="rId3"/>
    <p:sldId id="374" r:id="rId4"/>
    <p:sldId id="421" r:id="rId5"/>
    <p:sldId id="447" r:id="rId6"/>
    <p:sldId id="417" r:id="rId7"/>
    <p:sldId id="454" r:id="rId8"/>
    <p:sldId id="457" r:id="rId9"/>
    <p:sldId id="455" r:id="rId10"/>
    <p:sldId id="452" r:id="rId11"/>
    <p:sldId id="427" r:id="rId12"/>
    <p:sldId id="449" r:id="rId13"/>
    <p:sldId id="439" r:id="rId14"/>
    <p:sldId id="443" r:id="rId15"/>
    <p:sldId id="448" r:id="rId16"/>
    <p:sldId id="431" r:id="rId17"/>
    <p:sldId id="426" r:id="rId18"/>
    <p:sldId id="424" r:id="rId19"/>
    <p:sldId id="450" r:id="rId20"/>
    <p:sldId id="435" r:id="rId21"/>
    <p:sldId id="445" r:id="rId22"/>
    <p:sldId id="446" r:id="rId23"/>
    <p:sldId id="438" r:id="rId24"/>
    <p:sldId id="414" r:id="rId25"/>
    <p:sldId id="442" r:id="rId26"/>
    <p:sldId id="407" r:id="rId27"/>
    <p:sldId id="434" r:id="rId28"/>
    <p:sldId id="429" r:id="rId29"/>
    <p:sldId id="440" r:id="rId30"/>
    <p:sldId id="451" r:id="rId31"/>
    <p:sldId id="437" r:id="rId32"/>
    <p:sldId id="433" r:id="rId33"/>
    <p:sldId id="436" r:id="rId34"/>
    <p:sldId id="441" r:id="rId35"/>
    <p:sldId id="4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7307C6-6188-423C-8EBD-1E8B42E023E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7D02D-AFD5-414B-9974-20D9CF203109}">
      <dgm:prSet/>
      <dgm:spPr/>
      <dgm:t>
        <a:bodyPr/>
        <a:lstStyle/>
        <a:p>
          <a:r>
            <a:rPr lang="en-US" dirty="0"/>
            <a:t>Purpose of this feature</a:t>
          </a:r>
        </a:p>
      </dgm:t>
    </dgm:pt>
    <dgm:pt modelId="{0D28A06C-99B3-4903-90B3-8EBACAB8C448}" type="parTrans" cxnId="{B40DADFA-D514-4645-9089-C53B72B190E0}">
      <dgm:prSet/>
      <dgm:spPr/>
      <dgm:t>
        <a:bodyPr/>
        <a:lstStyle/>
        <a:p>
          <a:endParaRPr lang="en-US"/>
        </a:p>
      </dgm:t>
    </dgm:pt>
    <dgm:pt modelId="{5D48718D-965E-4334-9E73-3E98EC55F429}" type="sibTrans" cxnId="{B40DADFA-D514-4645-9089-C53B72B190E0}">
      <dgm:prSet/>
      <dgm:spPr/>
      <dgm:t>
        <a:bodyPr/>
        <a:lstStyle/>
        <a:p>
          <a:endParaRPr lang="en-US"/>
        </a:p>
      </dgm:t>
    </dgm:pt>
    <dgm:pt modelId="{A5337FBC-BDFD-4FA9-AB97-6EE30516F321}">
      <dgm:prSet/>
      <dgm:spPr/>
      <dgm:t>
        <a:bodyPr/>
        <a:lstStyle/>
        <a:p>
          <a:r>
            <a:rPr lang="en-US" dirty="0"/>
            <a:t>Key benefits</a:t>
          </a:r>
        </a:p>
      </dgm:t>
    </dgm:pt>
    <dgm:pt modelId="{BA1376C9-AB5D-483A-AF53-AC4B849A5E46}" type="parTrans" cxnId="{D1424A8A-F9E1-4867-997E-70BC70133537}">
      <dgm:prSet/>
      <dgm:spPr/>
      <dgm:t>
        <a:bodyPr/>
        <a:lstStyle/>
        <a:p>
          <a:endParaRPr lang="en-US"/>
        </a:p>
      </dgm:t>
    </dgm:pt>
    <dgm:pt modelId="{BAAE270E-DF66-4A20-A4CF-0307ED5522DD}" type="sibTrans" cxnId="{D1424A8A-F9E1-4867-997E-70BC70133537}">
      <dgm:prSet/>
      <dgm:spPr/>
      <dgm:t>
        <a:bodyPr/>
        <a:lstStyle/>
        <a:p>
          <a:endParaRPr lang="en-US"/>
        </a:p>
      </dgm:t>
    </dgm:pt>
    <dgm:pt modelId="{6EF17A26-77C0-4B7E-A6F5-38758B6E2104}">
      <dgm:prSet/>
      <dgm:spPr/>
      <dgm:t>
        <a:bodyPr/>
        <a:lstStyle/>
        <a:p>
          <a:r>
            <a:rPr lang="en-US" dirty="0"/>
            <a:t>Usage and Implementation </a:t>
          </a:r>
        </a:p>
      </dgm:t>
    </dgm:pt>
    <dgm:pt modelId="{E857188C-859E-4D04-A3C9-1EF4FA643813}" type="parTrans" cxnId="{AEDCC055-DEC7-4FC7-981C-13DFBF6C7070}">
      <dgm:prSet/>
      <dgm:spPr/>
      <dgm:t>
        <a:bodyPr/>
        <a:lstStyle/>
        <a:p>
          <a:endParaRPr lang="en-US"/>
        </a:p>
      </dgm:t>
    </dgm:pt>
    <dgm:pt modelId="{784A9AD0-19C3-42F3-B8A0-F62D8BDA38F7}" type="sibTrans" cxnId="{AEDCC055-DEC7-4FC7-981C-13DFBF6C7070}">
      <dgm:prSet/>
      <dgm:spPr/>
      <dgm:t>
        <a:bodyPr/>
        <a:lstStyle/>
        <a:p>
          <a:endParaRPr lang="en-US"/>
        </a:p>
      </dgm:t>
    </dgm:pt>
    <dgm:pt modelId="{C9F96CA9-1BE3-44C7-BCAD-368CDF3CCE71}">
      <dgm:prSet/>
      <dgm:spPr/>
      <dgm:t>
        <a:bodyPr/>
        <a:lstStyle/>
        <a:p>
          <a:r>
            <a:rPr lang="en-US" dirty="0"/>
            <a:t>Limitations and Management Techniques</a:t>
          </a:r>
        </a:p>
      </dgm:t>
    </dgm:pt>
    <dgm:pt modelId="{30211145-21DD-4EB3-9AAF-064A63E1F0F0}" type="parTrans" cxnId="{99C555F9-95E9-43A3-9638-08F11361C51D}">
      <dgm:prSet/>
      <dgm:spPr/>
      <dgm:t>
        <a:bodyPr/>
        <a:lstStyle/>
        <a:p>
          <a:endParaRPr lang="en-US"/>
        </a:p>
      </dgm:t>
    </dgm:pt>
    <dgm:pt modelId="{5F65511B-0558-4E7F-9648-0467F8823133}" type="sibTrans" cxnId="{99C555F9-95E9-43A3-9638-08F11361C51D}">
      <dgm:prSet/>
      <dgm:spPr/>
      <dgm:t>
        <a:bodyPr/>
        <a:lstStyle/>
        <a:p>
          <a:endParaRPr lang="en-US"/>
        </a:p>
      </dgm:t>
    </dgm:pt>
    <dgm:pt modelId="{45A35FA3-D36B-48E6-A3D1-31A4E93B9793}">
      <dgm:prSet/>
      <dgm:spPr/>
      <dgm:t>
        <a:bodyPr/>
        <a:lstStyle/>
        <a:p>
          <a:r>
            <a:rPr lang="en-US" dirty="0"/>
            <a:t>Level 300+</a:t>
          </a:r>
        </a:p>
      </dgm:t>
    </dgm:pt>
    <dgm:pt modelId="{2155B88C-8C19-4825-9754-7F965FB7B628}" type="parTrans" cxnId="{24E124CE-6691-4BFC-B5C0-601F85C11108}">
      <dgm:prSet/>
      <dgm:spPr/>
      <dgm:t>
        <a:bodyPr/>
        <a:lstStyle/>
        <a:p>
          <a:endParaRPr lang="en-US"/>
        </a:p>
      </dgm:t>
    </dgm:pt>
    <dgm:pt modelId="{825CA586-44C0-443B-8DC6-6885316B8965}" type="sibTrans" cxnId="{24E124CE-6691-4BFC-B5C0-601F85C11108}">
      <dgm:prSet/>
      <dgm:spPr/>
      <dgm:t>
        <a:bodyPr/>
        <a:lstStyle/>
        <a:p>
          <a:endParaRPr lang="en-US"/>
        </a:p>
      </dgm:t>
    </dgm:pt>
    <dgm:pt modelId="{C06BB81B-B2D8-40A7-87C4-417C0EA106CF}" type="pres">
      <dgm:prSet presAssocID="{F77307C6-6188-423C-8EBD-1E8B42E023E2}" presName="vert0" presStyleCnt="0">
        <dgm:presLayoutVars>
          <dgm:dir/>
          <dgm:animOne val="branch"/>
          <dgm:animLvl val="lvl"/>
        </dgm:presLayoutVars>
      </dgm:prSet>
      <dgm:spPr/>
    </dgm:pt>
    <dgm:pt modelId="{D944DE60-40B3-4CC3-A654-CE6FDF2B3EC9}" type="pres">
      <dgm:prSet presAssocID="{83E7D02D-AFD5-414B-9974-20D9CF203109}" presName="thickLine" presStyleLbl="alignNode1" presStyleIdx="0" presStyleCnt="5"/>
      <dgm:spPr/>
    </dgm:pt>
    <dgm:pt modelId="{E85BBC86-531F-403F-87AF-2461D3A9F8DB}" type="pres">
      <dgm:prSet presAssocID="{83E7D02D-AFD5-414B-9974-20D9CF203109}" presName="horz1" presStyleCnt="0"/>
      <dgm:spPr/>
    </dgm:pt>
    <dgm:pt modelId="{465FCFB3-781B-4411-9B26-B2A9FFA675D8}" type="pres">
      <dgm:prSet presAssocID="{83E7D02D-AFD5-414B-9974-20D9CF203109}" presName="tx1" presStyleLbl="revTx" presStyleIdx="0" presStyleCnt="5"/>
      <dgm:spPr/>
    </dgm:pt>
    <dgm:pt modelId="{EAE6ED06-4806-4C1A-A7C7-3B8E912DB9C3}" type="pres">
      <dgm:prSet presAssocID="{83E7D02D-AFD5-414B-9974-20D9CF203109}" presName="vert1" presStyleCnt="0"/>
      <dgm:spPr/>
    </dgm:pt>
    <dgm:pt modelId="{13529626-DB73-4670-9F5B-7B319866DE17}" type="pres">
      <dgm:prSet presAssocID="{A5337FBC-BDFD-4FA9-AB97-6EE30516F321}" presName="thickLine" presStyleLbl="alignNode1" presStyleIdx="1" presStyleCnt="5"/>
      <dgm:spPr/>
    </dgm:pt>
    <dgm:pt modelId="{97158C4D-5F84-4252-BB9C-BA959B506D77}" type="pres">
      <dgm:prSet presAssocID="{A5337FBC-BDFD-4FA9-AB97-6EE30516F321}" presName="horz1" presStyleCnt="0"/>
      <dgm:spPr/>
    </dgm:pt>
    <dgm:pt modelId="{43F5CBC9-AD78-4E6E-BF91-EA73C4E57BB6}" type="pres">
      <dgm:prSet presAssocID="{A5337FBC-BDFD-4FA9-AB97-6EE30516F321}" presName="tx1" presStyleLbl="revTx" presStyleIdx="1" presStyleCnt="5"/>
      <dgm:spPr/>
    </dgm:pt>
    <dgm:pt modelId="{FE89E617-2975-4EE8-90EE-1DC9FA4C7D8D}" type="pres">
      <dgm:prSet presAssocID="{A5337FBC-BDFD-4FA9-AB97-6EE30516F321}" presName="vert1" presStyleCnt="0"/>
      <dgm:spPr/>
    </dgm:pt>
    <dgm:pt modelId="{8320E935-414A-451F-9B5E-4E91B5C1AACF}" type="pres">
      <dgm:prSet presAssocID="{6EF17A26-77C0-4B7E-A6F5-38758B6E2104}" presName="thickLine" presStyleLbl="alignNode1" presStyleIdx="2" presStyleCnt="5"/>
      <dgm:spPr/>
    </dgm:pt>
    <dgm:pt modelId="{D7575D26-3E6E-4FD2-9234-AA8F4CB260A0}" type="pres">
      <dgm:prSet presAssocID="{6EF17A26-77C0-4B7E-A6F5-38758B6E2104}" presName="horz1" presStyleCnt="0"/>
      <dgm:spPr/>
    </dgm:pt>
    <dgm:pt modelId="{994A0A16-5946-4B02-916D-AF3EA33A91D5}" type="pres">
      <dgm:prSet presAssocID="{6EF17A26-77C0-4B7E-A6F5-38758B6E2104}" presName="tx1" presStyleLbl="revTx" presStyleIdx="2" presStyleCnt="5"/>
      <dgm:spPr/>
    </dgm:pt>
    <dgm:pt modelId="{FD3B8CB5-8977-4654-85A9-C6B646CB37B3}" type="pres">
      <dgm:prSet presAssocID="{6EF17A26-77C0-4B7E-A6F5-38758B6E2104}" presName="vert1" presStyleCnt="0"/>
      <dgm:spPr/>
    </dgm:pt>
    <dgm:pt modelId="{D0681EF5-D9AC-4E5C-B6F5-2324DB4D8112}" type="pres">
      <dgm:prSet presAssocID="{C9F96CA9-1BE3-44C7-BCAD-368CDF3CCE71}" presName="thickLine" presStyleLbl="alignNode1" presStyleIdx="3" presStyleCnt="5"/>
      <dgm:spPr/>
    </dgm:pt>
    <dgm:pt modelId="{C5538541-9D4F-4879-9666-0848E87C7FA0}" type="pres">
      <dgm:prSet presAssocID="{C9F96CA9-1BE3-44C7-BCAD-368CDF3CCE71}" presName="horz1" presStyleCnt="0"/>
      <dgm:spPr/>
    </dgm:pt>
    <dgm:pt modelId="{03AD83E3-D4AA-4ADD-B702-4BDF56AA80BC}" type="pres">
      <dgm:prSet presAssocID="{C9F96CA9-1BE3-44C7-BCAD-368CDF3CCE71}" presName="tx1" presStyleLbl="revTx" presStyleIdx="3" presStyleCnt="5"/>
      <dgm:spPr/>
    </dgm:pt>
    <dgm:pt modelId="{2C9C3A0F-A404-4F0F-AC9D-A4280D4E2151}" type="pres">
      <dgm:prSet presAssocID="{C9F96CA9-1BE3-44C7-BCAD-368CDF3CCE71}" presName="vert1" presStyleCnt="0"/>
      <dgm:spPr/>
    </dgm:pt>
    <dgm:pt modelId="{AC11D99C-61CC-4DE7-A134-855F2E1C6DD5}" type="pres">
      <dgm:prSet presAssocID="{45A35FA3-D36B-48E6-A3D1-31A4E93B9793}" presName="thickLine" presStyleLbl="alignNode1" presStyleIdx="4" presStyleCnt="5"/>
      <dgm:spPr/>
    </dgm:pt>
    <dgm:pt modelId="{8EC9B07E-9F9E-4478-AC28-E15F8EB60BBA}" type="pres">
      <dgm:prSet presAssocID="{45A35FA3-D36B-48E6-A3D1-31A4E93B9793}" presName="horz1" presStyleCnt="0"/>
      <dgm:spPr/>
    </dgm:pt>
    <dgm:pt modelId="{520F8EE4-24EB-42DE-8021-7A2054D3573D}" type="pres">
      <dgm:prSet presAssocID="{45A35FA3-D36B-48E6-A3D1-31A4E93B9793}" presName="tx1" presStyleLbl="revTx" presStyleIdx="4" presStyleCnt="5"/>
      <dgm:spPr/>
    </dgm:pt>
    <dgm:pt modelId="{D52EE7E4-C620-410D-84A4-BAED4BF34740}" type="pres">
      <dgm:prSet presAssocID="{45A35FA3-D36B-48E6-A3D1-31A4E93B9793}" presName="vert1" presStyleCnt="0"/>
      <dgm:spPr/>
    </dgm:pt>
  </dgm:ptLst>
  <dgm:cxnLst>
    <dgm:cxn modelId="{39C93013-17F5-4009-A345-217CA5BDBC95}" type="presOf" srcId="{F77307C6-6188-423C-8EBD-1E8B42E023E2}" destId="{C06BB81B-B2D8-40A7-87C4-417C0EA106CF}" srcOrd="0" destOrd="0" presId="urn:microsoft.com/office/officeart/2008/layout/LinedList"/>
    <dgm:cxn modelId="{4DC81F24-1503-40DD-B82F-2229F32A4116}" type="presOf" srcId="{45A35FA3-D36B-48E6-A3D1-31A4E93B9793}" destId="{520F8EE4-24EB-42DE-8021-7A2054D3573D}" srcOrd="0" destOrd="0" presId="urn:microsoft.com/office/officeart/2008/layout/LinedList"/>
    <dgm:cxn modelId="{F92F4F65-CBB7-4AC2-8892-6B5278821509}" type="presOf" srcId="{6EF17A26-77C0-4B7E-A6F5-38758B6E2104}" destId="{994A0A16-5946-4B02-916D-AF3EA33A91D5}" srcOrd="0" destOrd="0" presId="urn:microsoft.com/office/officeart/2008/layout/LinedList"/>
    <dgm:cxn modelId="{AEDCC055-DEC7-4FC7-981C-13DFBF6C7070}" srcId="{F77307C6-6188-423C-8EBD-1E8B42E023E2}" destId="{6EF17A26-77C0-4B7E-A6F5-38758B6E2104}" srcOrd="2" destOrd="0" parTransId="{E857188C-859E-4D04-A3C9-1EF4FA643813}" sibTransId="{784A9AD0-19C3-42F3-B8A0-F62D8BDA38F7}"/>
    <dgm:cxn modelId="{D1424A8A-F9E1-4867-997E-70BC70133537}" srcId="{F77307C6-6188-423C-8EBD-1E8B42E023E2}" destId="{A5337FBC-BDFD-4FA9-AB97-6EE30516F321}" srcOrd="1" destOrd="0" parTransId="{BA1376C9-AB5D-483A-AF53-AC4B849A5E46}" sibTransId="{BAAE270E-DF66-4A20-A4CF-0307ED5522DD}"/>
    <dgm:cxn modelId="{76DB239E-D700-4156-9ED1-394C8003CE0B}" type="presOf" srcId="{A5337FBC-BDFD-4FA9-AB97-6EE30516F321}" destId="{43F5CBC9-AD78-4E6E-BF91-EA73C4E57BB6}" srcOrd="0" destOrd="0" presId="urn:microsoft.com/office/officeart/2008/layout/LinedList"/>
    <dgm:cxn modelId="{0716FBB0-5800-4BA2-8D66-79787444EAC8}" type="presOf" srcId="{83E7D02D-AFD5-414B-9974-20D9CF203109}" destId="{465FCFB3-781B-4411-9B26-B2A9FFA675D8}" srcOrd="0" destOrd="0" presId="urn:microsoft.com/office/officeart/2008/layout/LinedList"/>
    <dgm:cxn modelId="{24E124CE-6691-4BFC-B5C0-601F85C11108}" srcId="{F77307C6-6188-423C-8EBD-1E8B42E023E2}" destId="{45A35FA3-D36B-48E6-A3D1-31A4E93B9793}" srcOrd="4" destOrd="0" parTransId="{2155B88C-8C19-4825-9754-7F965FB7B628}" sibTransId="{825CA586-44C0-443B-8DC6-6885316B8965}"/>
    <dgm:cxn modelId="{D3EBCAD5-B4DE-42CB-8836-313577A65C77}" type="presOf" srcId="{C9F96CA9-1BE3-44C7-BCAD-368CDF3CCE71}" destId="{03AD83E3-D4AA-4ADD-B702-4BDF56AA80BC}" srcOrd="0" destOrd="0" presId="urn:microsoft.com/office/officeart/2008/layout/LinedList"/>
    <dgm:cxn modelId="{99C555F9-95E9-43A3-9638-08F11361C51D}" srcId="{F77307C6-6188-423C-8EBD-1E8B42E023E2}" destId="{C9F96CA9-1BE3-44C7-BCAD-368CDF3CCE71}" srcOrd="3" destOrd="0" parTransId="{30211145-21DD-4EB3-9AAF-064A63E1F0F0}" sibTransId="{5F65511B-0558-4E7F-9648-0467F8823133}"/>
    <dgm:cxn modelId="{B40DADFA-D514-4645-9089-C53B72B190E0}" srcId="{F77307C6-6188-423C-8EBD-1E8B42E023E2}" destId="{83E7D02D-AFD5-414B-9974-20D9CF203109}" srcOrd="0" destOrd="0" parTransId="{0D28A06C-99B3-4903-90B3-8EBACAB8C448}" sibTransId="{5D48718D-965E-4334-9E73-3E98EC55F429}"/>
    <dgm:cxn modelId="{FC36E0DE-2D8C-4168-8DF6-FB031A8A8101}" type="presParOf" srcId="{C06BB81B-B2D8-40A7-87C4-417C0EA106CF}" destId="{D944DE60-40B3-4CC3-A654-CE6FDF2B3EC9}" srcOrd="0" destOrd="0" presId="urn:microsoft.com/office/officeart/2008/layout/LinedList"/>
    <dgm:cxn modelId="{AC1E8FA3-DBD6-4691-B83B-6115ABFFF2FC}" type="presParOf" srcId="{C06BB81B-B2D8-40A7-87C4-417C0EA106CF}" destId="{E85BBC86-531F-403F-87AF-2461D3A9F8DB}" srcOrd="1" destOrd="0" presId="urn:microsoft.com/office/officeart/2008/layout/LinedList"/>
    <dgm:cxn modelId="{A4D7C744-3689-4AD0-9027-855BF68D2347}" type="presParOf" srcId="{E85BBC86-531F-403F-87AF-2461D3A9F8DB}" destId="{465FCFB3-781B-4411-9B26-B2A9FFA675D8}" srcOrd="0" destOrd="0" presId="urn:microsoft.com/office/officeart/2008/layout/LinedList"/>
    <dgm:cxn modelId="{2777460B-A1FF-49FF-8EB2-CFA35148BBA8}" type="presParOf" srcId="{E85BBC86-531F-403F-87AF-2461D3A9F8DB}" destId="{EAE6ED06-4806-4C1A-A7C7-3B8E912DB9C3}" srcOrd="1" destOrd="0" presId="urn:microsoft.com/office/officeart/2008/layout/LinedList"/>
    <dgm:cxn modelId="{F13552E1-CCF8-46BB-8C12-A5E3ADCEF375}" type="presParOf" srcId="{C06BB81B-B2D8-40A7-87C4-417C0EA106CF}" destId="{13529626-DB73-4670-9F5B-7B319866DE17}" srcOrd="2" destOrd="0" presId="urn:microsoft.com/office/officeart/2008/layout/LinedList"/>
    <dgm:cxn modelId="{DE20A64D-969B-4E89-A563-9B280D022261}" type="presParOf" srcId="{C06BB81B-B2D8-40A7-87C4-417C0EA106CF}" destId="{97158C4D-5F84-4252-BB9C-BA959B506D77}" srcOrd="3" destOrd="0" presId="urn:microsoft.com/office/officeart/2008/layout/LinedList"/>
    <dgm:cxn modelId="{6B38EFD4-BC54-4E0D-A417-60D689FDC597}" type="presParOf" srcId="{97158C4D-5F84-4252-BB9C-BA959B506D77}" destId="{43F5CBC9-AD78-4E6E-BF91-EA73C4E57BB6}" srcOrd="0" destOrd="0" presId="urn:microsoft.com/office/officeart/2008/layout/LinedList"/>
    <dgm:cxn modelId="{9F0D2EC9-EC42-4766-829B-D97F185D97AC}" type="presParOf" srcId="{97158C4D-5F84-4252-BB9C-BA959B506D77}" destId="{FE89E617-2975-4EE8-90EE-1DC9FA4C7D8D}" srcOrd="1" destOrd="0" presId="urn:microsoft.com/office/officeart/2008/layout/LinedList"/>
    <dgm:cxn modelId="{F7C6D9A1-D585-49D6-A809-3DB1AE388938}" type="presParOf" srcId="{C06BB81B-B2D8-40A7-87C4-417C0EA106CF}" destId="{8320E935-414A-451F-9B5E-4E91B5C1AACF}" srcOrd="4" destOrd="0" presId="urn:microsoft.com/office/officeart/2008/layout/LinedList"/>
    <dgm:cxn modelId="{571B7077-D947-4BB9-9EC4-0899BC1A9668}" type="presParOf" srcId="{C06BB81B-B2D8-40A7-87C4-417C0EA106CF}" destId="{D7575D26-3E6E-4FD2-9234-AA8F4CB260A0}" srcOrd="5" destOrd="0" presId="urn:microsoft.com/office/officeart/2008/layout/LinedList"/>
    <dgm:cxn modelId="{99A4497C-45FB-481D-B42C-6188B85546D9}" type="presParOf" srcId="{D7575D26-3E6E-4FD2-9234-AA8F4CB260A0}" destId="{994A0A16-5946-4B02-916D-AF3EA33A91D5}" srcOrd="0" destOrd="0" presId="urn:microsoft.com/office/officeart/2008/layout/LinedList"/>
    <dgm:cxn modelId="{A505C7C7-7D29-4D20-B0FD-624BA70F6FDF}" type="presParOf" srcId="{D7575D26-3E6E-4FD2-9234-AA8F4CB260A0}" destId="{FD3B8CB5-8977-4654-85A9-C6B646CB37B3}" srcOrd="1" destOrd="0" presId="urn:microsoft.com/office/officeart/2008/layout/LinedList"/>
    <dgm:cxn modelId="{A6825A6A-7C4B-4062-9675-79CD35FDC388}" type="presParOf" srcId="{C06BB81B-B2D8-40A7-87C4-417C0EA106CF}" destId="{D0681EF5-D9AC-4E5C-B6F5-2324DB4D8112}" srcOrd="6" destOrd="0" presId="urn:microsoft.com/office/officeart/2008/layout/LinedList"/>
    <dgm:cxn modelId="{36121261-9480-402F-B502-C5F9EBA2C95C}" type="presParOf" srcId="{C06BB81B-B2D8-40A7-87C4-417C0EA106CF}" destId="{C5538541-9D4F-4879-9666-0848E87C7FA0}" srcOrd="7" destOrd="0" presId="urn:microsoft.com/office/officeart/2008/layout/LinedList"/>
    <dgm:cxn modelId="{2549F5F5-B961-459E-9FAD-7131E3248654}" type="presParOf" srcId="{C5538541-9D4F-4879-9666-0848E87C7FA0}" destId="{03AD83E3-D4AA-4ADD-B702-4BDF56AA80BC}" srcOrd="0" destOrd="0" presId="urn:microsoft.com/office/officeart/2008/layout/LinedList"/>
    <dgm:cxn modelId="{E11B569F-DA5D-4585-B3D0-4350586A4DFC}" type="presParOf" srcId="{C5538541-9D4F-4879-9666-0848E87C7FA0}" destId="{2C9C3A0F-A404-4F0F-AC9D-A4280D4E2151}" srcOrd="1" destOrd="0" presId="urn:microsoft.com/office/officeart/2008/layout/LinedList"/>
    <dgm:cxn modelId="{A06B8493-DC79-4C36-A67C-EA5FCE9292A6}" type="presParOf" srcId="{C06BB81B-B2D8-40A7-87C4-417C0EA106CF}" destId="{AC11D99C-61CC-4DE7-A134-855F2E1C6DD5}" srcOrd="8" destOrd="0" presId="urn:microsoft.com/office/officeart/2008/layout/LinedList"/>
    <dgm:cxn modelId="{4EB576B8-B3AE-4858-BA76-DB33A327616F}" type="presParOf" srcId="{C06BB81B-B2D8-40A7-87C4-417C0EA106CF}" destId="{8EC9B07E-9F9E-4478-AC28-E15F8EB60BBA}" srcOrd="9" destOrd="0" presId="urn:microsoft.com/office/officeart/2008/layout/LinedList"/>
    <dgm:cxn modelId="{8472AA49-685F-4841-A7A9-9ABF83F95F10}" type="presParOf" srcId="{8EC9B07E-9F9E-4478-AC28-E15F8EB60BBA}" destId="{520F8EE4-24EB-42DE-8021-7A2054D3573D}" srcOrd="0" destOrd="0" presId="urn:microsoft.com/office/officeart/2008/layout/LinedList"/>
    <dgm:cxn modelId="{99DC4974-E202-4044-9C0A-FFA0B5C4F4CF}" type="presParOf" srcId="{8EC9B07E-9F9E-4478-AC28-E15F8EB60BBA}" destId="{D52EE7E4-C620-410D-84A4-BAED4BF3474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44DE60-40B3-4CC3-A654-CE6FDF2B3EC9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FCFB3-781B-4411-9B26-B2A9FFA675D8}">
      <dsp:nvSpPr>
        <dsp:cNvPr id="0" name=""/>
        <dsp:cNvSpPr/>
      </dsp:nvSpPr>
      <dsp:spPr>
        <a:xfrm>
          <a:off x="0" y="53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Purpose of this feature</a:t>
          </a:r>
        </a:p>
      </dsp:txBody>
      <dsp:txXfrm>
        <a:off x="0" y="531"/>
        <a:ext cx="10515600" cy="870055"/>
      </dsp:txXfrm>
    </dsp:sp>
    <dsp:sp modelId="{13529626-DB73-4670-9F5B-7B319866DE17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5CBC9-AD78-4E6E-BF91-EA73C4E57BB6}">
      <dsp:nvSpPr>
        <dsp:cNvPr id="0" name=""/>
        <dsp:cNvSpPr/>
      </dsp:nvSpPr>
      <dsp:spPr>
        <a:xfrm>
          <a:off x="0" y="87058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Key benefits</a:t>
          </a:r>
        </a:p>
      </dsp:txBody>
      <dsp:txXfrm>
        <a:off x="0" y="870586"/>
        <a:ext cx="10515600" cy="870055"/>
      </dsp:txXfrm>
    </dsp:sp>
    <dsp:sp modelId="{8320E935-414A-451F-9B5E-4E91B5C1AAC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0A16-5946-4B02-916D-AF3EA33A91D5}">
      <dsp:nvSpPr>
        <dsp:cNvPr id="0" name=""/>
        <dsp:cNvSpPr/>
      </dsp:nvSpPr>
      <dsp:spPr>
        <a:xfrm>
          <a:off x="0" y="174064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Usage and Implementation </a:t>
          </a:r>
        </a:p>
      </dsp:txBody>
      <dsp:txXfrm>
        <a:off x="0" y="1740641"/>
        <a:ext cx="10515600" cy="870055"/>
      </dsp:txXfrm>
    </dsp:sp>
    <dsp:sp modelId="{D0681EF5-D9AC-4E5C-B6F5-2324DB4D8112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D83E3-D4AA-4ADD-B702-4BDF56AA80BC}">
      <dsp:nvSpPr>
        <dsp:cNvPr id="0" name=""/>
        <dsp:cNvSpPr/>
      </dsp:nvSpPr>
      <dsp:spPr>
        <a:xfrm>
          <a:off x="0" y="2610696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Limitations and Management Techniques</a:t>
          </a:r>
        </a:p>
      </dsp:txBody>
      <dsp:txXfrm>
        <a:off x="0" y="2610696"/>
        <a:ext cx="10515600" cy="870055"/>
      </dsp:txXfrm>
    </dsp:sp>
    <dsp:sp modelId="{AC11D99C-61CC-4DE7-A134-855F2E1C6DD5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0F8EE4-24EB-42DE-8021-7A2054D3573D}">
      <dsp:nvSpPr>
        <dsp:cNvPr id="0" name=""/>
        <dsp:cNvSpPr/>
      </dsp:nvSpPr>
      <dsp:spPr>
        <a:xfrm>
          <a:off x="0" y="3480751"/>
          <a:ext cx="105156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Level 300+</a:t>
          </a:r>
        </a:p>
      </dsp:txBody>
      <dsp:txXfrm>
        <a:off x="0" y="3480751"/>
        <a:ext cx="10515600" cy="870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104C8-57C4-458C-9A79-CB829BB2F61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5623A-9464-4231-A0A2-10430F796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69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892A2-C590-73CE-771D-1322E4701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3E625-741F-9850-12B3-45D4FFD0C9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691D95-EFD0-8482-9AC3-3EF2BE5B1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C3662-059C-302B-ECEB-B89C4993C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46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B418-DFF3-876A-9B95-AB15F3896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1BA0B-291A-89A3-5D01-C802EDCFD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4216E-0E90-B715-D499-27425F85D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BDAB7-4BFE-18EC-D1CE-2EC531EA6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381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02C42-F09E-54CF-7D45-A0B37CDB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69B09-E32A-7365-4E0E-E39140D12E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C2EEBA-D293-43DB-0AE4-4678BD1E9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869D-0D8A-7F6A-A211-D7B21D77B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41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C726-543A-EFC0-76AA-ADE0897A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93935-8E53-DD32-40C0-D6577385C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BA8E6-2881-ECB7-68D2-9E72D8A3C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84988-2EC8-6972-141B-1A9DCAC834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5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4ED1E-633A-0675-0464-841AB653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7291E-0C77-2954-DCDF-9F13ADD8A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C6DFB-927E-8E9A-7EFE-78B087FF8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6E63E-BE59-4CDA-D507-1EFC56B9C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384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1EDBC-D37B-DA06-FC17-52E393CBF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FCCA86-2105-CDD3-4FA5-74A533326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24ED3-50A6-9F58-442B-F69B2731EB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58375-E268-878C-11DD-404D1AEA8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99B33-6B72-DF70-CB2B-1DB84EE85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0416C1-23F3-EA3D-F587-A35E77D7B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C2BC7-1561-0E2A-F885-980E6B13A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EE8E-B054-F62C-F687-F813515C4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01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4017-116B-9E03-7276-61A743B0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22A4A-7D49-E8CE-BE53-DF076C3B0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7BC9-12E1-5766-B221-50DBBC8E1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04669-E85F-8C26-DFBC-2558969C6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5623A-9464-4231-A0A2-10430F796A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4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0391-7895-29A0-3E4C-88C7D12F9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38692-2366-4418-8BE1-39B1C70B7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6DA2B-6D9C-B296-C8AD-093E0274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6B5F4-F250-C8C2-6697-E8B24E1D3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01CE3-AF67-BE27-0257-4B0674D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9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2235-1E1D-9DA4-DB1D-6F75FEB2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078C-7CBE-9702-0171-9ED053FE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FA86-CBAC-AF66-C7FD-7CBE84E9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F0041-3AB3-7FAD-D9B2-61EB2EFC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9CEC-960C-834E-9667-0B7BDDC7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97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D9A4D4-F070-75DE-4BCC-880A7779D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78E22-8006-4AF0-3A02-6BFDE9B0F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68486-956F-3342-6FD3-0C6F9339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41832-C4AC-D9E1-9A92-46DADC31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FB918-9D0B-54A1-0F1A-75ECA80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71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0E9B3-6A57-A1B9-E24E-B2A15DFC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CFB6E-C662-F86D-C89A-E32FA0097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A655E-94EB-56AD-6EFB-79CF5187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D4C0-F103-0DB1-DF97-851370EE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3F9AE-5495-F5BD-1A44-8A128B806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0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3B0F9-0A8F-21D2-7EA4-337872AC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54193-9230-4178-F7FC-1646D0E7C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17CB8-B478-A174-8528-948F5F76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696D-1BFE-5559-6B85-4BC5598C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08D10-EA3C-A5E8-D00E-3AB97CEF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44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1956-6E67-7F65-57ED-6B55AA74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9C5A-E6C2-D915-9D84-D453EBEE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8CE87-A235-3A65-C2B7-96D0EC9C9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35F7-E4A7-8D34-5E48-EEECA3CD0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E440C-5587-6032-0AF8-07B932F9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28F3-D673-561D-A0DB-FCC49B88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0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18F3-2C21-48C0-0823-270DAF6D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3DC1B-9F8E-778A-6646-87E45F5D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EA7C1-2A28-520D-93A2-58F9EFFFB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B89545-C47F-1F60-67D0-3FAF9C17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C492F2-763B-D352-B197-B0F6B114F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C35B0-E2A2-3FC7-3B8E-63E5BD41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0CE702-7B1C-C204-5240-AE4878B6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08761-A783-E807-6F14-2389FB5F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6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D97E-AA4B-BF86-23A0-E3B721A99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D81D8-B9CD-336C-1969-FF0E3788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9BA81-E6D2-43D9-32DC-47437808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F2CEF-CBC0-6CB9-D819-B2029721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1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761EE-6E9C-5970-3727-53A4B62E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A8E03-66E0-F994-61CE-B5824F1C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6DA0F-1FAA-4AF5-BE61-DF531763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633B1-701E-889F-80C5-3F846981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AA12-F2EE-AE34-1D6C-06122D44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AAA0F-8843-F2CF-9545-7D774F5AF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B5DFE-64CE-69FC-0D81-6600626D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DE09F-F8FF-EFAA-0416-98EF998D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A760-7451-6B7E-6D85-7B7461F8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1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E439-92D7-54F2-6622-5187AA92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73BE4-6215-F4A9-7470-F86F610C9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700D-2986-0A7C-32AB-DCB1EF224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BB08-C228-87F8-761F-9F0BDBA1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8A0B7-5698-F0B5-B984-D2BE4FB3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21D3A-135E-C018-DD1A-4E7C8158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609B3-77CF-AEB4-CC73-7C06EDA2B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50B6C-4C46-C6F1-CA8F-7935A92B3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164BE-A045-6D55-4BB2-BB98BAB2E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E00CE-33CD-4854-B5FC-69782A52F02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9A25-E8A8-209E-8DB8-85D1BA326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7DB6E-0F33-7880-CD92-6A254FFAE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96EDE-F994-4446-AAB6-1DD33502B1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3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live/-3ap1_WWW40?si=LX61gxhrHysBsc8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hows/data-exposed/how-and-when-to-memory-optimized-tempdb-metadat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haripriya-naidu1215/" TargetMode="External"/><Relationship Id="rId7" Type="http://schemas.openxmlformats.org/officeDocument/2006/relationships/image" Target="../media/image4.png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live/-3ap1_WWW40?si=LX61gxhrHysBsc8i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databases/tempdb-database?view=sql-server-ver16#limitations-of-memory-optimized-tempdb-metadata" TargetMode="External"/><Relationship Id="rId2" Type="http://schemas.openxmlformats.org/officeDocument/2006/relationships/hyperlink" Target="https://learn.microsoft.com/en-us/sql/relational-databases/databases/tempdb-database?view=sql-server-ver16#memory-optimized-tempdb-metadat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live/-3ap1_WWW40?si=LX61gxhrHysBsc8i" TargetMode="External"/><Relationship Id="rId4" Type="http://schemas.openxmlformats.org/officeDocument/2006/relationships/hyperlink" Target="https://learn.microsoft.com/en-us/troubleshoot/sql/database-engine/performance/memory-optimized-tempdb-out-of-memory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haripriya-naidu1215/" TargetMode="External"/><Relationship Id="rId2" Type="http://schemas.openxmlformats.org/officeDocument/2006/relationships/hyperlink" Target="gohigh.substack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ip/6230/memoryoptimized-tempdb-metadata-in-sql-server-2019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768A-1B93-907F-0534-A3A1D3677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948" y="1122363"/>
            <a:ext cx="10795820" cy="23876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Memory-Optimized TempDB </a:t>
            </a:r>
            <a:br>
              <a:rPr lang="en-US" b="1" dirty="0">
                <a:solidFill>
                  <a:schemeClr val="tx2"/>
                </a:solidFill>
              </a:rPr>
            </a:br>
            <a:r>
              <a:rPr lang="en-US" b="1" dirty="0">
                <a:solidFill>
                  <a:schemeClr val="tx2"/>
                </a:solidFill>
              </a:rPr>
              <a:t>for Faster Performance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7E8697-52ED-B79C-A926-E1031B91D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1993" y="4613097"/>
            <a:ext cx="3677265" cy="195042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Haripriya Naidu</a:t>
            </a:r>
          </a:p>
          <a:p>
            <a:r>
              <a:rPr lang="en-US" b="1" dirty="0">
                <a:solidFill>
                  <a:schemeClr val="accent2"/>
                </a:solidFill>
              </a:rPr>
              <a:t>She/Her</a:t>
            </a:r>
          </a:p>
          <a:p>
            <a:r>
              <a:rPr lang="en-US" b="1" dirty="0">
                <a:solidFill>
                  <a:schemeClr val="accent2"/>
                </a:solidFill>
              </a:rPr>
              <a:t>Database Administrator</a:t>
            </a:r>
          </a:p>
          <a:p>
            <a:r>
              <a:rPr lang="en-US" b="1">
                <a:solidFill>
                  <a:schemeClr val="accent2"/>
                </a:solidFill>
              </a:rPr>
              <a:t>CASSUG - 6/9/2025</a:t>
            </a: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18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1B28EA-E0D6-33FD-B3B9-0E088EF7D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ABA9-A2E9-6680-8762-A5A324AE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chemeClr val="tx2"/>
                </a:solidFill>
              </a:rPr>
              <a:t>What’s the problem I’m solving?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7D468-5FBB-CC5F-B0D1-E904F4F5D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1459036"/>
            <a:ext cx="10515600" cy="4820774"/>
          </a:xfrm>
        </p:spPr>
        <p:txBody>
          <a:bodyPr/>
          <a:lstStyle/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Noticed TempDB contention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Added datafiles 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Wondered why it wasn’t solving the issue</a:t>
            </a:r>
          </a:p>
          <a:p>
            <a:endParaRPr lang="en-US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  <a:p>
            <a:endParaRPr lang="en-US" dirty="0"/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7B9BE448-9391-88FC-EBD2-515CEE7B3239}"/>
              </a:ext>
            </a:extLst>
          </p:cNvPr>
          <p:cNvSpPr/>
          <p:nvPr/>
        </p:nvSpPr>
        <p:spPr>
          <a:xfrm>
            <a:off x="4681223" y="3105335"/>
            <a:ext cx="2109990" cy="152817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PFS</a:t>
            </a:r>
            <a:br>
              <a:rPr lang="en-US" b="1" dirty="0"/>
            </a:br>
            <a:r>
              <a:rPr lang="en-US" b="1" dirty="0"/>
              <a:t>GAM  SGAM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898BE0CB-E7B7-6649-814D-A04466F873FB}"/>
              </a:ext>
            </a:extLst>
          </p:cNvPr>
          <p:cNvSpPr/>
          <p:nvPr/>
        </p:nvSpPr>
        <p:spPr>
          <a:xfrm>
            <a:off x="4681222" y="5247144"/>
            <a:ext cx="2109990" cy="1528178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objects</a:t>
            </a: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9E09EF0D-F42F-D4C1-1B65-880F0452F54C}"/>
              </a:ext>
            </a:extLst>
          </p:cNvPr>
          <p:cNvSpPr/>
          <p:nvPr/>
        </p:nvSpPr>
        <p:spPr>
          <a:xfrm>
            <a:off x="698644" y="3869423"/>
            <a:ext cx="2343604" cy="2090785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PAGE</a:t>
            </a:r>
          </a:p>
          <a:p>
            <a:pPr algn="ctr"/>
            <a:r>
              <a:rPr lang="en-US" b="1" dirty="0"/>
              <a:t>LATCH on TempDB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A70CB0-FCB6-96A6-D94F-7D749F9CF1DE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3042248" y="3869424"/>
            <a:ext cx="1638975" cy="10453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889F5D-6032-D056-E338-20326D737564}"/>
              </a:ext>
            </a:extLst>
          </p:cNvPr>
          <p:cNvCxnSpPr>
            <a:cxnSpLocks/>
            <a:stCxn id="15" idx="3"/>
            <a:endCxn id="13" idx="1"/>
          </p:cNvCxnSpPr>
          <p:nvPr/>
        </p:nvCxnSpPr>
        <p:spPr>
          <a:xfrm>
            <a:off x="3042248" y="4914816"/>
            <a:ext cx="1638974" cy="1096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CB591B-7828-1EEB-A8E0-E83A96521C91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>
            <a:off x="6791213" y="3869424"/>
            <a:ext cx="1719574" cy="23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469C0D9A-052F-E600-6E96-1B9A911922D6}"/>
              </a:ext>
            </a:extLst>
          </p:cNvPr>
          <p:cNvSpPr/>
          <p:nvPr/>
        </p:nvSpPr>
        <p:spPr>
          <a:xfrm>
            <a:off x="8510788" y="5441435"/>
            <a:ext cx="2086705" cy="126376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Memory Optimized TempDB Feature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8A6D581-EC67-07A6-8F35-8B700D7E79B9}"/>
              </a:ext>
            </a:extLst>
          </p:cNvPr>
          <p:cNvCxnSpPr>
            <a:cxnSpLocks/>
          </p:cNvCxnSpPr>
          <p:nvPr/>
        </p:nvCxnSpPr>
        <p:spPr>
          <a:xfrm>
            <a:off x="6661074" y="6011233"/>
            <a:ext cx="18497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CBA9F58-FE9C-E9E5-27E5-6ACDE0869E3F}"/>
              </a:ext>
            </a:extLst>
          </p:cNvPr>
          <p:cNvSpPr/>
          <p:nvPr/>
        </p:nvSpPr>
        <p:spPr>
          <a:xfrm>
            <a:off x="8510787" y="3260883"/>
            <a:ext cx="2086705" cy="12637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Watch my video on TempDB Contention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114E2-4C00-C968-FED1-A390DB45D00D}"/>
              </a:ext>
            </a:extLst>
          </p:cNvPr>
          <p:cNvSpPr txBox="1"/>
          <p:nvPr/>
        </p:nvSpPr>
        <p:spPr>
          <a:xfrm>
            <a:off x="8152596" y="4521743"/>
            <a:ext cx="4478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96607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TempDB Contention: </a:t>
            </a:r>
            <a:r>
              <a:rPr lang="en-US" sz="12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https://www.youtube.com/live/-3ap1_WWW40?si=LX61gxhrHysBsc8i</a:t>
            </a:r>
            <a:endParaRPr lang="en-US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13" grpId="0" animBg="1"/>
      <p:bldP spid="15" grpId="0" animBg="1"/>
      <p:bldP spid="34" grpId="0" animBg="1"/>
      <p:bldP spid="36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9BD4-855D-3D42-44FA-8380A0E47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Metadata 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9729-5B1C-6EC2-9F85-BB846EC04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PAGELATCHes on system objects</a:t>
            </a:r>
          </a:p>
          <a:p>
            <a:r>
              <a:rPr lang="en-US" sz="3600" dirty="0"/>
              <a:t>Too many create/alter/drop on temp objects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D632D-C46D-7717-7B4A-6669D59BE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36" y="2987568"/>
            <a:ext cx="10070277" cy="41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70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B333-C465-BCE3-E7BC-75B2BE49F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F06A6D-5CD3-F541-02CC-35B195EC7785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Moving these system objects to memory</a:t>
            </a:r>
          </a:p>
          <a:p>
            <a:r>
              <a:rPr lang="en-US" sz="4400" dirty="0"/>
              <a:t>No need of PAGELATCHes</a:t>
            </a:r>
          </a:p>
          <a:p>
            <a:r>
              <a:rPr lang="en-US" sz="4400" dirty="0"/>
              <a:t>No contention</a:t>
            </a:r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0744BF3-1D39-E65F-B687-477247066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3" y="18476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1750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1C2A9-3E8D-DAC7-F324-F583F8FB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5D19F3-2B7A-3D28-64AC-F44B91C2AF40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F9D5EC9-539F-646A-B1F5-422C9F25B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045" y="26388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How to Enable this Feature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9B3FE8-AA06-A872-9432-E8697CE03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35" y="2411317"/>
            <a:ext cx="11855206" cy="1525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5C962-57FC-2BA3-E218-2C27AC6A97DD}"/>
              </a:ext>
            </a:extLst>
          </p:cNvPr>
          <p:cNvSpPr txBox="1"/>
          <p:nvPr/>
        </p:nvSpPr>
        <p:spPr>
          <a:xfrm>
            <a:off x="346493" y="6303901"/>
            <a:ext cx="109188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https://learn.microsoft.com/en-us/shows/data-exposed/how-and-when-to-memory-optimized-tempdb-metadata</a:t>
            </a:r>
            <a:endParaRPr lang="en-US" sz="14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586E864-E462-6D4F-1046-084F31BB10EB}"/>
              </a:ext>
            </a:extLst>
          </p:cNvPr>
          <p:cNvSpPr txBox="1">
            <a:spLocks/>
          </p:cNvSpPr>
          <p:nvPr/>
        </p:nvSpPr>
        <p:spPr>
          <a:xfrm>
            <a:off x="548135" y="941576"/>
            <a:ext cx="10515600" cy="519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400" dirty="0"/>
          </a:p>
          <a:p>
            <a:r>
              <a:rPr lang="en-US" sz="4400" dirty="0"/>
              <a:t>Disabled by default</a:t>
            </a:r>
          </a:p>
          <a:p>
            <a:endParaRPr lang="en-US" sz="4400" dirty="0"/>
          </a:p>
          <a:p>
            <a:endParaRPr lang="en-US" sz="4400" dirty="0"/>
          </a:p>
          <a:p>
            <a:r>
              <a:rPr lang="en-US" sz="4400" dirty="0"/>
              <a:t>Needs restart of SQL service after enabling </a:t>
            </a:r>
          </a:p>
          <a:p>
            <a:r>
              <a:rPr lang="en-US" sz="4400" dirty="0"/>
              <a:t>Hekaton DLL’s get configured</a:t>
            </a:r>
          </a:p>
          <a:p>
            <a:endParaRPr lang="en-US" sz="5400" b="1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250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1E17C-3126-8D87-6CF0-41F334CC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29" y="344577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Which Queries Utilize This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AFA9-4A14-8E5B-1A37-DFB39411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DDL operation on temporary objects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#t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ALTER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#t</a:t>
            </a:r>
          </a:p>
          <a:p>
            <a:pPr marL="457200" lvl="1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DECLARE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@v</a:t>
            </a:r>
          </a:p>
        </p:txBody>
      </p:sp>
    </p:spTree>
    <p:extLst>
      <p:ext uri="{BB962C8B-B14F-4D97-AF65-F5344CB8AC3E}">
        <p14:creationId xmlns:p14="http://schemas.microsoft.com/office/powerpoint/2010/main" val="42446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E29F-6C32-6EED-3586-81C3D4D12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E1D-1420-1CF1-306F-A9055E57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0" y="416004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How much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CF852-0FD2-115E-0A86-44F72069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50" y="1690688"/>
            <a:ext cx="10515600" cy="4351338"/>
          </a:xfrm>
        </p:spPr>
        <p:txBody>
          <a:bodyPr>
            <a:normAutofit/>
          </a:bodyPr>
          <a:lstStyle/>
          <a:p>
            <a:pPr lvl="1"/>
            <a:r>
              <a:rPr lang="en-US" sz="3600" dirty="0"/>
              <a:t>Initially less than 100 MB</a:t>
            </a:r>
          </a:p>
          <a:p>
            <a:pPr lvl="1"/>
            <a:r>
              <a:rPr lang="en-US" sz="3600" dirty="0"/>
              <a:t>As temp object DDL </a:t>
            </a:r>
          </a:p>
          <a:p>
            <a:pPr marL="457200" lvl="1" indent="0">
              <a:buNone/>
            </a:pPr>
            <a:r>
              <a:rPr lang="en-US" sz="3600" dirty="0"/>
              <a:t>  queries are run, </a:t>
            </a:r>
          </a:p>
          <a:p>
            <a:pPr marL="457200" lvl="1" indent="0">
              <a:buNone/>
            </a:pPr>
            <a:r>
              <a:rPr lang="en-US" sz="3600" dirty="0"/>
              <a:t>  memory usage goes up</a:t>
            </a:r>
          </a:p>
          <a:p>
            <a:pPr lvl="1"/>
            <a:endParaRPr lang="en-US" sz="32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9E6E96-5FFD-D011-6778-791F5CC51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341" y="1690688"/>
            <a:ext cx="554432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929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D7E9C-236F-B951-730F-96483AD85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83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Where is it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3AA62-CA6B-A0C6-756F-EBF4FC769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Separate part of memory</a:t>
            </a:r>
          </a:p>
          <a:p>
            <a:r>
              <a:rPr lang="en-US" sz="4400" dirty="0"/>
              <a:t>Not in buffer pool or cache</a:t>
            </a:r>
          </a:p>
          <a:p>
            <a:r>
              <a:rPr lang="en-US" sz="4400" dirty="0"/>
              <a:t>Initially around 100MB </a:t>
            </a:r>
          </a:p>
          <a:p>
            <a:r>
              <a:rPr lang="en-US" sz="4400" dirty="0"/>
              <a:t>No filegroup configuration needed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19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10A56-8E41-B74C-454D-F8E976492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C520-39B8-5381-48CD-02C49F9E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43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Why to Use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3D271-4778-A3FE-92EE-272696C1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4400" dirty="0"/>
              <a:t>Latch free and Lock free</a:t>
            </a:r>
          </a:p>
          <a:p>
            <a:r>
              <a:rPr lang="en-US" sz="4400" dirty="0"/>
              <a:t>Less metadata contention</a:t>
            </a:r>
          </a:p>
          <a:p>
            <a:r>
              <a:rPr lang="en-US" sz="4400" dirty="0"/>
              <a:t>Better performance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522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4964-348A-63A3-1449-647FB01D3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5599-A3AC-C710-E235-9778F23A1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2901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When to Enable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C2EF5-EC9A-FB0C-923A-0091EC45A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Too many stored procedures run concurrently where there are temp table DDLs</a:t>
            </a:r>
          </a:p>
          <a:p>
            <a:r>
              <a:rPr lang="en-US" sz="4400" dirty="0"/>
              <a:t>Usually, very busy OLTP environments </a:t>
            </a:r>
          </a:p>
          <a:p>
            <a:r>
              <a:rPr lang="en-US" sz="4400" dirty="0"/>
              <a:t>Check your collections or monitoring tool</a:t>
            </a:r>
          </a:p>
          <a:p>
            <a:endParaRPr lang="en-US" sz="4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2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992FF-FB35-A790-E1CF-2F3437EA5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1C0F-DB1C-BC4C-0671-83C1A8A3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024" y="29015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When to Enable This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9BFE9-C656-368D-C85B-24B784B07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Strictly for </a:t>
            </a:r>
          </a:p>
          <a:p>
            <a:pPr lvl="1"/>
            <a:r>
              <a:rPr lang="en-US" sz="3200" dirty="0"/>
              <a:t>TempDB</a:t>
            </a:r>
          </a:p>
          <a:p>
            <a:pPr lvl="1"/>
            <a:r>
              <a:rPr lang="en-US" sz="3200" dirty="0"/>
              <a:t>PAGELATCH wait type</a:t>
            </a:r>
          </a:p>
          <a:p>
            <a:pPr lvl="1"/>
            <a:r>
              <a:rPr lang="en-US" sz="3200" dirty="0"/>
              <a:t>12 System Objects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2BBC4-E977-F3A0-CD48-33CA758B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15718"/>
            <a:ext cx="847843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0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93" y="18839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Haripriya Naidu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6E8387-6FB7-7AE4-D6BF-FAA0BA1D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31" y="1541412"/>
            <a:ext cx="10515600" cy="5158026"/>
          </a:xfrm>
        </p:spPr>
        <p:txBody>
          <a:bodyPr>
            <a:normAutofit/>
          </a:bodyPr>
          <a:lstStyle/>
          <a:p>
            <a:r>
              <a:rPr lang="en-US" sz="2400" dirty="0"/>
              <a:t>SQL Database Administrator</a:t>
            </a:r>
          </a:p>
          <a:p>
            <a:r>
              <a:rPr lang="en-US" sz="2400" dirty="0"/>
              <a:t>11 years</a:t>
            </a:r>
          </a:p>
          <a:p>
            <a:r>
              <a:rPr lang="en-US" sz="2400" dirty="0"/>
              <a:t>AWS Certified Solutions Architect</a:t>
            </a:r>
          </a:p>
          <a:p>
            <a:r>
              <a:rPr lang="en-US" sz="2400" dirty="0"/>
              <a:t>Speaker</a:t>
            </a:r>
          </a:p>
          <a:p>
            <a:r>
              <a:rPr lang="en-US" sz="2400" dirty="0"/>
              <a:t>Blogger</a:t>
            </a: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7885B395-ADB0-6A67-B60B-A4009C657AF6}"/>
              </a:ext>
            </a:extLst>
          </p:cNvPr>
          <p:cNvSpPr txBox="1">
            <a:spLocks/>
          </p:cNvSpPr>
          <p:nvPr/>
        </p:nvSpPr>
        <p:spPr>
          <a:xfrm>
            <a:off x="1001769" y="3201552"/>
            <a:ext cx="8275841" cy="285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EBDA102-8E26-B40E-41E8-B398909DF7A6}"/>
              </a:ext>
            </a:extLst>
          </p:cNvPr>
          <p:cNvSpPr txBox="1">
            <a:spLocks/>
          </p:cNvSpPr>
          <p:nvPr/>
        </p:nvSpPr>
        <p:spPr>
          <a:xfrm>
            <a:off x="1001769" y="3201552"/>
            <a:ext cx="8275841" cy="2859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28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  <a:p>
            <a:pPr marL="0" lvl="1" indent="0">
              <a:spcBef>
                <a:spcPts val="1000"/>
              </a:spcBef>
              <a:buNone/>
            </a:pPr>
            <a:r>
              <a:rPr lang="fr-FR" sz="28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800" u="sng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github.com/haripriyasb/</a:t>
            </a:r>
            <a:r>
              <a:rPr lang="fr-FR" sz="2800" u="sng" dirty="0" err="1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MemoryOptimizedTempDB</a:t>
            </a:r>
            <a:endParaRPr lang="en-US" u="sn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2A110-D49B-80D3-6F9F-0EF746EE8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27" y="5057328"/>
            <a:ext cx="254517" cy="2592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0A3CF1-EABF-94C7-9BEB-1C3404EC5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648" y="5487514"/>
            <a:ext cx="284071" cy="2592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2E6DC9-4681-2677-C592-844E62784B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648" y="4557735"/>
            <a:ext cx="254517" cy="259260"/>
          </a:xfrm>
          <a:prstGeom prst="rect">
            <a:avLst/>
          </a:prstGeom>
        </p:spPr>
      </p:pic>
      <p:pic>
        <p:nvPicPr>
          <p:cNvPr id="5" name="Picture 4" descr="A blue and white rectangular sign with white text&#10;&#10;AI-generated content may be incorrect.">
            <a:extLst>
              <a:ext uri="{FF2B5EF4-FFF2-40B4-BE49-F238E27FC236}">
                <a16:creationId xmlns:a16="http://schemas.microsoft.com/office/drawing/2014/main" id="{37AAA76D-19D1-56F2-0A80-6DFF02A41B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911" y="444410"/>
            <a:ext cx="2829320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96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FD6B-6FC4-F907-01B0-7CCA5025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750" y="282932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Supported Versions and Editions </a:t>
            </a:r>
            <a:r>
              <a:rPr lang="en-US" sz="4400" b="1" dirty="0">
                <a:solidFill>
                  <a:schemeClr val="tx2"/>
                </a:solidFill>
              </a:rPr>
              <a:t>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3BCC-2838-1AB9-5670-0DDB12CC3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/>
              <a:t>SQL 2019+</a:t>
            </a:r>
          </a:p>
          <a:p>
            <a:r>
              <a:rPr lang="en-US" sz="4400" dirty="0"/>
              <a:t>Enterprise</a:t>
            </a:r>
          </a:p>
          <a:p>
            <a:r>
              <a:rPr lang="en-US" sz="4400" dirty="0"/>
              <a:t>Developer</a:t>
            </a:r>
          </a:p>
          <a:p>
            <a:r>
              <a:rPr lang="en-US" sz="4400" dirty="0"/>
              <a:t>Feature </a:t>
            </a:r>
            <a:r>
              <a:rPr lang="en-US" sz="4400" b="1" dirty="0"/>
              <a:t>NOT</a:t>
            </a:r>
            <a:r>
              <a:rPr lang="en-US" sz="4400" dirty="0"/>
              <a:t> available in </a:t>
            </a:r>
          </a:p>
          <a:p>
            <a:pPr lvl="1"/>
            <a:r>
              <a:rPr lang="en-US" sz="4000" dirty="0"/>
              <a:t>Standard Edition</a:t>
            </a:r>
          </a:p>
          <a:p>
            <a:pPr lvl="1"/>
            <a:r>
              <a:rPr lang="en-US" sz="4000" dirty="0"/>
              <a:t>Azure SQL database </a:t>
            </a:r>
          </a:p>
          <a:p>
            <a:pPr lvl="1"/>
            <a:r>
              <a:rPr lang="en-US" sz="4000" dirty="0"/>
              <a:t>Azure SQL Managed Instance</a:t>
            </a:r>
          </a:p>
          <a:p>
            <a:endParaRPr lang="en-US" sz="4400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022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22515-6F61-5B57-E972-58DF3968F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79AC0-545E-4931-0483-A00257EC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1" y="27183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Resource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22C5F-C802-BB41-93A8-39ED164C3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" y="1954410"/>
            <a:ext cx="12055868" cy="4351338"/>
          </a:xfrm>
        </p:spPr>
        <p:txBody>
          <a:bodyPr>
            <a:normAutofit/>
          </a:bodyPr>
          <a:lstStyle/>
          <a:p>
            <a:r>
              <a:rPr lang="en-US" sz="4400" dirty="0"/>
              <a:t>Limit memory usage</a:t>
            </a:r>
          </a:p>
          <a:p>
            <a:endParaRPr lang="en-US" sz="44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CREATE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RESOURCE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POOL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tempdb_resource_pool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WITH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(MAX_MEMORY_PERCENT = 70);</a:t>
            </a:r>
          </a:p>
          <a:p>
            <a:pPr marL="0" indent="0">
              <a:buNone/>
            </a:pPr>
            <a:endParaRPr lang="en-US" sz="36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ALTER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RESOURCE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 GOVERNOR RECONFIGURE; </a:t>
            </a:r>
          </a:p>
          <a:p>
            <a:endParaRPr lang="en-US" sz="4400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5500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EA994-D7D6-D9D1-A713-1B3E7718E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7E044-D384-926B-E8BF-E47D74BE5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345" y="25128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Resource Pool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F8A77-D821-4620-5092-91953D48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5" y="1954410"/>
            <a:ext cx="12055868" cy="4351338"/>
          </a:xfrm>
        </p:spPr>
        <p:txBody>
          <a:bodyPr>
            <a:normAutofit lnSpcReduction="10000"/>
          </a:bodyPr>
          <a:lstStyle/>
          <a:p>
            <a:r>
              <a:rPr lang="en-US" sz="4400" dirty="0"/>
              <a:t>Bind Resource Pool to TempDB</a:t>
            </a:r>
          </a:p>
          <a:p>
            <a:pPr marL="0" indent="0">
              <a:buNone/>
            </a:pPr>
            <a:endParaRPr lang="en-US" sz="4400" dirty="0">
              <a:solidFill>
                <a:srgbClr val="0101FD"/>
              </a:solidFill>
              <a:latin typeface="SFMono-Regular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101FD"/>
                </a:solidFill>
                <a:latin typeface="SFMono-Regular"/>
              </a:rPr>
              <a:t>ALTER SERVER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CONFIGURATION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SET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MEMORY_OPTIMIZED TEMPDB_METADATA = </a:t>
            </a:r>
            <a:r>
              <a:rPr lang="en-US" sz="3600" dirty="0">
                <a:solidFill>
                  <a:srgbClr val="0101FD"/>
                </a:solidFill>
                <a:latin typeface="SFMono-Regular"/>
              </a:rPr>
              <a:t>ON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(RESOURCE_POOL = </a:t>
            </a:r>
            <a:r>
              <a:rPr lang="en-US" sz="3600" dirty="0"/>
              <a:t>'</a:t>
            </a:r>
            <a:r>
              <a:rPr lang="en-US" sz="3600" dirty="0">
                <a:solidFill>
                  <a:srgbClr val="C00000"/>
                </a:solidFill>
              </a:rPr>
              <a:t>tempdb_resource_pool</a:t>
            </a:r>
            <a:r>
              <a:rPr lang="en-US" sz="3600" dirty="0"/>
              <a:t>’</a:t>
            </a:r>
            <a:r>
              <a:rPr lang="en-US" sz="3600" dirty="0">
                <a:solidFill>
                  <a:srgbClr val="161616"/>
                </a:solidFill>
                <a:latin typeface="SFMono-Regular"/>
              </a:rPr>
              <a:t>);</a:t>
            </a:r>
          </a:p>
          <a:p>
            <a:pPr marL="0" indent="0">
              <a:buNone/>
            </a:pPr>
            <a:endParaRPr lang="en-US" sz="4400" dirty="0">
              <a:solidFill>
                <a:srgbClr val="161616"/>
              </a:solidFill>
              <a:latin typeface="SFMono-Regular"/>
            </a:endParaRPr>
          </a:p>
          <a:p>
            <a:r>
              <a:rPr lang="en-US" sz="4400" dirty="0"/>
              <a:t>Restart SQL Service!</a:t>
            </a:r>
          </a:p>
          <a:p>
            <a:endParaRPr lang="en-US" sz="4400" dirty="0"/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5494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821E4-EEF5-AFDA-9C2C-D71F945B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612E0-AECA-15E2-911E-016F9484C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98" y="1965783"/>
            <a:ext cx="10515600" cy="4351338"/>
          </a:xfrm>
        </p:spPr>
        <p:txBody>
          <a:bodyPr/>
          <a:lstStyle/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screenshot of a computer error message&#10;&#10;AI-generated content may be incorrect.">
            <a:extLst>
              <a:ext uri="{FF2B5EF4-FFF2-40B4-BE49-F238E27FC236}">
                <a16:creationId xmlns:a16="http://schemas.microsoft.com/office/drawing/2014/main" id="{A3D98883-78EB-E34E-27F6-5C2CC34C3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839" y="442279"/>
            <a:ext cx="7382905" cy="5325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083D95-1047-2C56-D443-677ABBD59BEF}"/>
              </a:ext>
            </a:extLst>
          </p:cNvPr>
          <p:cNvSpPr txBox="1"/>
          <p:nvPr/>
        </p:nvSpPr>
        <p:spPr>
          <a:xfrm>
            <a:off x="920393" y="6317121"/>
            <a:ext cx="11949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https://learn.microsoft.com/en-us/troubleshoot/sql/database-engine/performance/memory-optimized-tempdb-out-of-memory</a:t>
            </a:r>
          </a:p>
        </p:txBody>
      </p:sp>
    </p:spTree>
    <p:extLst>
      <p:ext uri="{BB962C8B-B14F-4D97-AF65-F5344CB8AC3E}">
        <p14:creationId xmlns:p14="http://schemas.microsoft.com/office/powerpoint/2010/main" val="43557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97A5B71-B733-9504-9566-0B958F39E5D4}"/>
              </a:ext>
            </a:extLst>
          </p:cNvPr>
          <p:cNvSpPr/>
          <p:nvPr/>
        </p:nvSpPr>
        <p:spPr>
          <a:xfrm>
            <a:off x="569956" y="1741246"/>
            <a:ext cx="2124320" cy="138628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TempDB?</a:t>
            </a: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FF963A71-364B-C4DC-710D-D20BFF326512}"/>
              </a:ext>
            </a:extLst>
          </p:cNvPr>
          <p:cNvSpPr/>
          <p:nvPr/>
        </p:nvSpPr>
        <p:spPr>
          <a:xfrm>
            <a:off x="644391" y="3585712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PFS</a:t>
            </a:r>
            <a:br>
              <a:rPr lang="en-US" b="1" dirty="0"/>
            </a:br>
            <a:r>
              <a:rPr lang="en-US" b="1" dirty="0"/>
              <a:t>GAM ? SGAM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CEAD5-70D8-F0C2-00A3-F82ABA973E10}"/>
              </a:ext>
            </a:extLst>
          </p:cNvPr>
          <p:cNvCxnSpPr>
            <a:cxnSpLocks/>
            <a:stCxn id="58" idx="2"/>
            <a:endCxn id="6" idx="0"/>
          </p:cNvCxnSpPr>
          <p:nvPr/>
        </p:nvCxnSpPr>
        <p:spPr>
          <a:xfrm>
            <a:off x="1616879" y="1293014"/>
            <a:ext cx="15237" cy="4482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01688E-ABF0-D87A-3248-EBF6472515E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32116" y="3127529"/>
            <a:ext cx="0" cy="458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971643-146D-E4DA-9A98-60435C2E9877}"/>
              </a:ext>
            </a:extLst>
          </p:cNvPr>
          <p:cNvSpPr txBox="1"/>
          <p:nvPr/>
        </p:nvSpPr>
        <p:spPr>
          <a:xfrm>
            <a:off x="1835702" y="1354050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6BAD59-8776-C2EE-4EF9-407AB3E3CA5B}"/>
              </a:ext>
            </a:extLst>
          </p:cNvPr>
          <p:cNvSpPr txBox="1"/>
          <p:nvPr/>
        </p:nvSpPr>
        <p:spPr>
          <a:xfrm>
            <a:off x="1781645" y="3059668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58" name="Flowchart: Decision 57">
            <a:extLst>
              <a:ext uri="{FF2B5EF4-FFF2-40B4-BE49-F238E27FC236}">
                <a16:creationId xmlns:a16="http://schemas.microsoft.com/office/drawing/2014/main" id="{32D21185-1846-E527-D049-41DD5B1FD9EE}"/>
              </a:ext>
            </a:extLst>
          </p:cNvPr>
          <p:cNvSpPr/>
          <p:nvPr/>
        </p:nvSpPr>
        <p:spPr>
          <a:xfrm>
            <a:off x="629154" y="29244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PAGE</a:t>
            </a:r>
          </a:p>
          <a:p>
            <a:pPr algn="ctr"/>
            <a:r>
              <a:rPr lang="en-US" b="1" dirty="0"/>
              <a:t>LATCH?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4E498F-7262-9F6E-E4CD-0FE61A1B9E7B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2619840" y="4217597"/>
            <a:ext cx="484887" cy="11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CB98E82-025C-B846-6980-5A52150CC859}"/>
              </a:ext>
            </a:extLst>
          </p:cNvPr>
          <p:cNvSpPr/>
          <p:nvPr/>
        </p:nvSpPr>
        <p:spPr>
          <a:xfrm>
            <a:off x="3104727" y="3646342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4 datafiles of equal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FFA8C-BEEF-E580-417C-4D9C1AFFC537}"/>
              </a:ext>
            </a:extLst>
          </p:cNvPr>
          <p:cNvSpPr txBox="1"/>
          <p:nvPr/>
        </p:nvSpPr>
        <p:spPr>
          <a:xfrm>
            <a:off x="2559542" y="3819666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C3B760-C2F5-ED53-846E-EF0FFA0D8B65}"/>
              </a:ext>
            </a:extLst>
          </p:cNvPr>
          <p:cNvSpPr/>
          <p:nvPr/>
        </p:nvSpPr>
        <p:spPr>
          <a:xfrm>
            <a:off x="8190198" y="3625783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Add 4 more datafiles of equal size</a:t>
            </a:r>
          </a:p>
        </p:txBody>
      </p:sp>
      <p:sp>
        <p:nvSpPr>
          <p:cNvPr id="5" name="Flowchart: Decision 4">
            <a:extLst>
              <a:ext uri="{FF2B5EF4-FFF2-40B4-BE49-F238E27FC236}">
                <a16:creationId xmlns:a16="http://schemas.microsoft.com/office/drawing/2014/main" id="{47947861-464C-541E-4618-7E22664F4F17}"/>
              </a:ext>
            </a:extLst>
          </p:cNvPr>
          <p:cNvSpPr/>
          <p:nvPr/>
        </p:nvSpPr>
        <p:spPr>
          <a:xfrm>
            <a:off x="5698250" y="3585711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Contention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C872B9-5A45-60BA-5FD3-C7E81A7AAF41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5062923" y="4217596"/>
            <a:ext cx="635327" cy="11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058A28-B4DD-7459-B02C-228DF5BB3E7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673699" y="4217596"/>
            <a:ext cx="507988" cy="10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69C96A-CC63-899F-1BCD-5151B47569F0}"/>
              </a:ext>
            </a:extLst>
          </p:cNvPr>
          <p:cNvCxnSpPr>
            <a:cxnSpLocks/>
          </p:cNvCxnSpPr>
          <p:nvPr/>
        </p:nvCxnSpPr>
        <p:spPr>
          <a:xfrm>
            <a:off x="5403188" y="3133955"/>
            <a:ext cx="0" cy="11295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22C3252-1BE9-C917-D98A-1458C96F6305}"/>
              </a:ext>
            </a:extLst>
          </p:cNvPr>
          <p:cNvCxnSpPr>
            <a:cxnSpLocks/>
            <a:stCxn id="4" idx="3"/>
          </p:cNvCxnSpPr>
          <p:nvPr/>
        </p:nvCxnSpPr>
        <p:spPr>
          <a:xfrm flipH="1" flipV="1">
            <a:off x="5403188" y="3133955"/>
            <a:ext cx="4745206" cy="1074111"/>
          </a:xfrm>
          <a:prstGeom prst="bentConnector3">
            <a:avLst>
              <a:gd name="adj1" fmla="val -481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FC06B68-4F60-35EE-B426-2BA1EDAD4708}"/>
              </a:ext>
            </a:extLst>
          </p:cNvPr>
          <p:cNvSpPr txBox="1"/>
          <p:nvPr/>
        </p:nvSpPr>
        <p:spPr>
          <a:xfrm>
            <a:off x="7554871" y="4240746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3FD64-F659-72F9-1BFB-816AC3B0D18A}"/>
              </a:ext>
            </a:extLst>
          </p:cNvPr>
          <p:cNvSpPr txBox="1"/>
          <p:nvPr/>
        </p:nvSpPr>
        <p:spPr>
          <a:xfrm>
            <a:off x="1632115" y="5179481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5CB54E3A-727B-F9E5-0E1F-6BA13B77EC69}"/>
              </a:ext>
            </a:extLst>
          </p:cNvPr>
          <p:cNvSpPr/>
          <p:nvPr/>
        </p:nvSpPr>
        <p:spPr>
          <a:xfrm>
            <a:off x="2225650" y="5393190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System objects?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EFC156-ACC0-30AC-A046-46A71FAA7398}"/>
              </a:ext>
            </a:extLst>
          </p:cNvPr>
          <p:cNvSpPr/>
          <p:nvPr/>
        </p:nvSpPr>
        <p:spPr>
          <a:xfrm>
            <a:off x="4624309" y="5442792"/>
            <a:ext cx="1958196" cy="116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Cache #temp</a:t>
            </a:r>
            <a:br>
              <a:rPr lang="en-US" b="1" dirty="0"/>
            </a:br>
            <a:r>
              <a:rPr lang="en-US" b="1" dirty="0"/>
              <a:t>Don’t drop #temp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47AD61-A8A2-2EF0-9623-2D13CE0C9170}"/>
              </a:ext>
            </a:extLst>
          </p:cNvPr>
          <p:cNvSpPr/>
          <p:nvPr/>
        </p:nvSpPr>
        <p:spPr>
          <a:xfrm>
            <a:off x="9253181" y="5393189"/>
            <a:ext cx="2086705" cy="126376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In-memory tempdb metadata feature in SQL2022</a:t>
            </a:r>
          </a:p>
        </p:txBody>
      </p: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9C5D735B-A21C-5994-5404-72060721455F}"/>
              </a:ext>
            </a:extLst>
          </p:cNvPr>
          <p:cNvSpPr/>
          <p:nvPr/>
        </p:nvSpPr>
        <p:spPr>
          <a:xfrm>
            <a:off x="6930119" y="5364147"/>
            <a:ext cx="1975449" cy="126377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Check Contention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560944-D123-AD4E-21AB-A83CAC4F7A52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201099" y="6025075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CD811B0-C13F-DA88-73C9-961CBE558B8A}"/>
              </a:ext>
            </a:extLst>
          </p:cNvPr>
          <p:cNvCxnSpPr>
            <a:cxnSpLocks/>
          </p:cNvCxnSpPr>
          <p:nvPr/>
        </p:nvCxnSpPr>
        <p:spPr>
          <a:xfrm>
            <a:off x="6506909" y="5985752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F9E2CC-893F-959B-1E64-C6A348AD8994}"/>
              </a:ext>
            </a:extLst>
          </p:cNvPr>
          <p:cNvCxnSpPr>
            <a:cxnSpLocks/>
          </p:cNvCxnSpPr>
          <p:nvPr/>
        </p:nvCxnSpPr>
        <p:spPr>
          <a:xfrm>
            <a:off x="8829972" y="5997943"/>
            <a:ext cx="4232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8C36C6-D105-FD19-52B0-C5E070FD2894}"/>
              </a:ext>
            </a:extLst>
          </p:cNvPr>
          <p:cNvSpPr txBox="1"/>
          <p:nvPr/>
        </p:nvSpPr>
        <p:spPr>
          <a:xfrm>
            <a:off x="4063967" y="5628830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393CB2-4EEC-0360-4BE4-FE9C400BAA0C}"/>
              </a:ext>
            </a:extLst>
          </p:cNvPr>
          <p:cNvSpPr txBox="1"/>
          <p:nvPr/>
        </p:nvSpPr>
        <p:spPr>
          <a:xfrm>
            <a:off x="8723524" y="5598629"/>
            <a:ext cx="82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B418B3-1D75-0B85-66C2-E833D9BFF2A7}"/>
              </a:ext>
            </a:extLst>
          </p:cNvPr>
          <p:cNvCxnSpPr>
            <a:stCxn id="9" idx="2"/>
            <a:endCxn id="17" idx="1"/>
          </p:cNvCxnSpPr>
          <p:nvPr/>
        </p:nvCxnSpPr>
        <p:spPr>
          <a:xfrm rot="16200000" flipH="1">
            <a:off x="1341087" y="5140511"/>
            <a:ext cx="1175593" cy="5935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8524620-6532-0F73-1552-A91EF5A120EE}"/>
              </a:ext>
            </a:extLst>
          </p:cNvPr>
          <p:cNvSpPr/>
          <p:nvPr/>
        </p:nvSpPr>
        <p:spPr>
          <a:xfrm>
            <a:off x="497854" y="3059666"/>
            <a:ext cx="10246345" cy="1937279"/>
          </a:xfrm>
          <a:prstGeom prst="rect">
            <a:avLst/>
          </a:prstGeom>
          <a:noFill/>
          <a:ln w="762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E4AF04-277B-0CC2-FA83-8D0478355D10}"/>
              </a:ext>
            </a:extLst>
          </p:cNvPr>
          <p:cNvSpPr txBox="1"/>
          <p:nvPr/>
        </p:nvSpPr>
        <p:spPr>
          <a:xfrm>
            <a:off x="6145625" y="2422611"/>
            <a:ext cx="4702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RESOLVED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IN SQL 2022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E85219-2BE9-0EC7-ADBA-3EF1322045F6}"/>
              </a:ext>
            </a:extLst>
          </p:cNvPr>
          <p:cNvSpPr txBox="1"/>
          <p:nvPr/>
        </p:nvSpPr>
        <p:spPr>
          <a:xfrm>
            <a:off x="3485766" y="402336"/>
            <a:ext cx="725843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9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Flowchart - Bird’s View</a:t>
            </a:r>
          </a:p>
        </p:txBody>
      </p:sp>
    </p:spTree>
    <p:extLst>
      <p:ext uri="{BB962C8B-B14F-4D97-AF65-F5344CB8AC3E}">
        <p14:creationId xmlns:p14="http://schemas.microsoft.com/office/powerpoint/2010/main" val="126473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35" grpId="0"/>
      <p:bldP spid="36" grpId="0"/>
      <p:bldP spid="58" grpId="0" animBg="1"/>
      <p:bldP spid="2" grpId="0" animBg="1"/>
      <p:bldP spid="3" grpId="0"/>
      <p:bldP spid="4" grpId="0" animBg="1"/>
      <p:bldP spid="5" grpId="0" animBg="1"/>
      <p:bldP spid="15" grpId="0"/>
      <p:bldP spid="16" grpId="0"/>
      <p:bldP spid="17" grpId="0" animBg="1"/>
      <p:bldP spid="18" grpId="0" animBg="1"/>
      <p:bldP spid="19" grpId="0" animBg="1"/>
      <p:bldP spid="20" grpId="0" animBg="1"/>
      <p:bldP spid="25" grpId="0"/>
      <p:bldP spid="26" grpId="0"/>
      <p:bldP spid="7" grpId="0" animBg="1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501C-7F78-4F22-B9D9-FBC2AA1A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2800-850A-438C-BD50-9A8DEC9A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5200" dirty="0"/>
              <a:t>SQL 2022</a:t>
            </a:r>
          </a:p>
          <a:p>
            <a:r>
              <a:rPr lang="en-US" sz="5200" dirty="0"/>
              <a:t>With feature disabled </a:t>
            </a:r>
          </a:p>
          <a:p>
            <a:pPr lvl="1"/>
            <a:r>
              <a:rPr lang="en-US" sz="5200" dirty="0"/>
              <a:t>Run SP with temp tables</a:t>
            </a:r>
          </a:p>
          <a:p>
            <a:pPr lvl="1"/>
            <a:r>
              <a:rPr lang="en-US" sz="5200" dirty="0"/>
              <a:t>Run SP with table variables </a:t>
            </a:r>
          </a:p>
          <a:p>
            <a:pPr lvl="1"/>
            <a:r>
              <a:rPr lang="en-US" sz="5200" dirty="0"/>
              <a:t>Capture contention graph</a:t>
            </a:r>
          </a:p>
          <a:p>
            <a:r>
              <a:rPr lang="en-US" sz="5200" dirty="0"/>
              <a:t>Repeat with feature enabled </a:t>
            </a:r>
          </a:p>
          <a:p>
            <a:r>
              <a:rPr lang="en-US" sz="5200" dirty="0"/>
              <a:t>Compare performance</a:t>
            </a:r>
          </a:p>
          <a:p>
            <a:r>
              <a:rPr lang="en-US" sz="5200" dirty="0"/>
              <a:t>Memory Cleanup</a:t>
            </a:r>
          </a:p>
          <a:p>
            <a:r>
              <a:rPr lang="en-US" sz="5200" dirty="0"/>
              <a:t>Issues with Memory Cleanup</a:t>
            </a:r>
          </a:p>
          <a:p>
            <a:r>
              <a:rPr lang="en-US" sz="5200" dirty="0"/>
              <a:t>Limitations</a:t>
            </a:r>
          </a:p>
          <a:p>
            <a:pPr lvl="1"/>
            <a:endParaRPr lang="en-US" sz="3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5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40184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1159156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98FB4A-E66F-FAD0-958F-7821624D0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630573-55D9-26B4-8245-661094276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96593"/>
              </p:ext>
            </p:extLst>
          </p:nvPr>
        </p:nvGraphicFramePr>
        <p:xfrm>
          <a:off x="182081" y="1230436"/>
          <a:ext cx="11859231" cy="543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8452">
                  <a:extLst>
                    <a:ext uri="{9D8B030D-6E8A-4147-A177-3AD203B41FA5}">
                      <a16:colId xmlns:a16="http://schemas.microsoft.com/office/drawing/2014/main" val="1149951463"/>
                    </a:ext>
                  </a:extLst>
                </a:gridCol>
                <a:gridCol w="3684290">
                  <a:extLst>
                    <a:ext uri="{9D8B030D-6E8A-4147-A177-3AD203B41FA5}">
                      <a16:colId xmlns:a16="http://schemas.microsoft.com/office/drawing/2014/main" val="2695811215"/>
                    </a:ext>
                  </a:extLst>
                </a:gridCol>
                <a:gridCol w="3656489">
                  <a:extLst>
                    <a:ext uri="{9D8B030D-6E8A-4147-A177-3AD203B41FA5}">
                      <a16:colId xmlns:a16="http://schemas.microsoft.com/office/drawing/2014/main" val="169615152"/>
                    </a:ext>
                  </a:extLst>
                </a:gridCol>
              </a:tblGrid>
              <a:tr h="108783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Without Memory-Optimized 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With Memory-Optimized Metadata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7673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Temp Table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242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Table Variable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739674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PAGELATCH Contention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74186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Query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3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Fast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1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7506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BF052-F623-561E-25D8-15B6A821C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275F-1FC8-E610-F743-C9C26222C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1159156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It’s a feature not a bug!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C51CE6-EE40-6C28-5B2B-AEE279C32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XTP memory grows without limit and can cause restart</a:t>
            </a:r>
          </a:p>
          <a:p>
            <a:pPr marL="0" indent="0">
              <a:buNone/>
            </a:pPr>
            <a:r>
              <a:rPr lang="en-US" sz="2600" dirty="0"/>
              <a:t>9:00 Transaction 1 – </a:t>
            </a:r>
            <a:r>
              <a:rPr lang="en-US" sz="2600" dirty="0">
                <a:solidFill>
                  <a:srgbClr val="FF0000"/>
                </a:solidFill>
              </a:rPr>
              <a:t>sleeping , not committed, 2 GB</a:t>
            </a:r>
          </a:p>
          <a:p>
            <a:pPr marL="0" indent="0">
              <a:buNone/>
            </a:pPr>
            <a:r>
              <a:rPr lang="en-US" sz="2600" dirty="0"/>
              <a:t>9:01 Transaction 2 – committed, 2GB</a:t>
            </a:r>
          </a:p>
          <a:p>
            <a:pPr marL="0" indent="0">
              <a:buNone/>
            </a:pPr>
            <a:r>
              <a:rPr lang="en-US" sz="2600" dirty="0"/>
              <a:t>9:02 Transaction 3 – committed, 3GB</a:t>
            </a:r>
          </a:p>
          <a:p>
            <a:pPr marL="0" indent="0">
              <a:buNone/>
            </a:pPr>
            <a:r>
              <a:rPr lang="en-US" sz="2600" dirty="0"/>
              <a:t>9:03 Transaction 4 – committed, 2GB</a:t>
            </a:r>
          </a:p>
          <a:p>
            <a:pPr marL="0" indent="0">
              <a:buNone/>
            </a:pPr>
            <a:r>
              <a:rPr lang="en-US" sz="2600" dirty="0"/>
              <a:t>9:04 Transaction 5 – committed, 1GB</a:t>
            </a:r>
          </a:p>
          <a:p>
            <a:r>
              <a:rPr lang="en-US" sz="3000" dirty="0"/>
              <a:t>Cannot cleanup due to the earliest transaction still uncommitted</a:t>
            </a:r>
          </a:p>
          <a:p>
            <a:r>
              <a:rPr lang="en-US" sz="3000" dirty="0"/>
              <a:t>10GB is held without releasing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44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183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F52-5495-BFFC-1848-BCD5F7B0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488"/>
            <a:ext cx="10515600" cy="1325563"/>
          </a:xfrm>
        </p:spPr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Manage this feature efficiently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8D5CD-33A7-74A8-2622-606DD1D0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F4EE1-D3F1-8088-55DB-4EE6D0864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793672"/>
              </p:ext>
            </p:extLst>
          </p:nvPr>
        </p:nvGraphicFramePr>
        <p:xfrm>
          <a:off x="253430" y="1447050"/>
          <a:ext cx="11787882" cy="4994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3941">
                  <a:extLst>
                    <a:ext uri="{9D8B030D-6E8A-4147-A177-3AD203B41FA5}">
                      <a16:colId xmlns:a16="http://schemas.microsoft.com/office/drawing/2014/main" val="3130636154"/>
                    </a:ext>
                  </a:extLst>
                </a:gridCol>
                <a:gridCol w="5893941">
                  <a:extLst>
                    <a:ext uri="{9D8B030D-6E8A-4147-A177-3AD203B41FA5}">
                      <a16:colId xmlns:a16="http://schemas.microsoft.com/office/drawing/2014/main" val="3831601120"/>
                    </a:ext>
                  </a:extLst>
                </a:gridCol>
              </a:tblGrid>
              <a:tr h="925214">
                <a:tc>
                  <a:txBody>
                    <a:bodyPr/>
                    <a:lstStyle/>
                    <a:p>
                      <a:r>
                        <a:rPr lang="en-US" sz="4400" dirty="0"/>
                        <a:t>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Schedule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324433"/>
                  </a:ext>
                </a:extLst>
              </a:tr>
              <a:tr h="2055387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sys.sp_xtp_force_gc to release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every 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306508"/>
                  </a:ext>
                </a:extLst>
              </a:tr>
              <a:tr h="2014246"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Terminate long open sleeping transactions(find repeat offenders)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Once every 2-3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954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143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3FC2-7ADC-C607-D88C-0CB6B0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Proactive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665E6-EBEB-8643-6779-5A4D61ED9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Set up a SQL Agent job to:</a:t>
            </a:r>
          </a:p>
          <a:p>
            <a:r>
              <a:rPr lang="en-US" sz="3600" dirty="0"/>
              <a:t>Alert when </a:t>
            </a:r>
            <a:r>
              <a:rPr lang="en-US" sz="3600" b="1" dirty="0"/>
              <a:t>XTP memory exceeds 10%</a:t>
            </a:r>
            <a:r>
              <a:rPr lang="en-US" sz="3600" dirty="0"/>
              <a:t> of max server memory.</a:t>
            </a:r>
          </a:p>
          <a:p>
            <a:r>
              <a:rPr lang="en-US" sz="3600" dirty="0"/>
              <a:t>Check for idle transactions lingering for over</a:t>
            </a:r>
            <a:r>
              <a:rPr lang="en-US" sz="3600" b="1" dirty="0"/>
              <a:t> 5 hours</a:t>
            </a:r>
            <a:r>
              <a:rPr lang="en-US" sz="3600" dirty="0"/>
              <a:t>.</a:t>
            </a:r>
          </a:p>
          <a:p>
            <a:r>
              <a:rPr lang="en-US" sz="3600" dirty="0"/>
              <a:t>Log session details to a table and send you a notification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500" b="1" dirty="0"/>
              <a:t>GitHub link to the script - </a:t>
            </a:r>
            <a:r>
              <a:rPr lang="en-US" sz="2200" dirty="0">
                <a:solidFill>
                  <a:schemeClr val="accent4">
                    <a:lumMod val="50000"/>
                  </a:schemeClr>
                </a:solidFill>
              </a:rPr>
              <a:t>https://github.com/haripriyasb/MemoryOptimizedTempDB/blob/main/MonitoringXTPMemory</a:t>
            </a:r>
          </a:p>
        </p:txBody>
      </p:sp>
    </p:spTree>
    <p:extLst>
      <p:ext uri="{BB962C8B-B14F-4D97-AF65-F5344CB8AC3E}">
        <p14:creationId xmlns:p14="http://schemas.microsoft.com/office/powerpoint/2010/main" val="4031074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56D49-7955-F9EC-CD9A-1B3ECB5B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545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2"/>
                </a:solidFill>
              </a:rPr>
              <a:t>Agenda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49F843D-27E6-8DCE-0EA6-30062B201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958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6716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BB17-6BCC-DD8E-9231-66E5AEC34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20A4-AF41-6627-B56A-AD1E1F2B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When NOT to use this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84A5F-5844-5E2B-36A4-E8103D781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When there are explicit DDL transactions with temp tables running for a long time </a:t>
            </a:r>
          </a:p>
          <a:p>
            <a:r>
              <a:rPr lang="en-US" sz="4000" dirty="0"/>
              <a:t>Temp Tables with Columnstore clustered indexes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0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E72F-BF34-FC93-F390-1EB7F7EA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Do this before you enable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BB515-E54A-683E-0BCC-9D0C5A46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Strongly recommend to cache temporary objects</a:t>
            </a:r>
          </a:p>
          <a:p>
            <a:r>
              <a:rPr lang="en-US" sz="4400" dirty="0"/>
              <a:t>Avoid dropping temp tables at the end of stored procedure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2600" b="1" dirty="0">
                <a:solidFill>
                  <a:srgbClr val="96607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TempDB Contention: </a:t>
            </a:r>
            <a:r>
              <a:rPr lang="en-US" sz="26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https://www.youtube.com/live/-3ap1_WWW40?si=LX61gxhrHysBsc8i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5988523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6BFF-0B57-5303-A543-EFC54473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ECDC-9245-177E-13E1-A6BC2457C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17BFA-B659-6755-86DB-B0B20E14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55000" lnSpcReduction="20000"/>
          </a:bodyPr>
          <a:lstStyle/>
          <a:p>
            <a:r>
              <a:rPr lang="en-US" sz="5200" dirty="0"/>
              <a:t>PAGELATCHes on system objects </a:t>
            </a:r>
          </a:p>
          <a:p>
            <a:r>
              <a:rPr lang="en-US" sz="5200" dirty="0"/>
              <a:t>Too many stored procedures running concurrently</a:t>
            </a:r>
          </a:p>
          <a:p>
            <a:r>
              <a:rPr lang="en-US" sz="5200" dirty="0"/>
              <a:t>Not for PFS, GAM, SGAM pages</a:t>
            </a:r>
          </a:p>
          <a:p>
            <a:r>
              <a:rPr lang="en-US" sz="5400" dirty="0"/>
              <a:t>Disabled by default</a:t>
            </a:r>
          </a:p>
          <a:p>
            <a:r>
              <a:rPr lang="en-US" sz="5400" dirty="0"/>
              <a:t>Needs restart to take effect</a:t>
            </a:r>
          </a:p>
          <a:p>
            <a:r>
              <a:rPr lang="en-US" sz="5400" dirty="0"/>
              <a:t>Doesn’t need filegroups</a:t>
            </a:r>
            <a:endParaRPr lang="en-US" sz="5200" dirty="0"/>
          </a:p>
          <a:p>
            <a:r>
              <a:rPr lang="en-US" sz="5300" dirty="0"/>
              <a:t>Ensure feature </a:t>
            </a:r>
            <a:r>
              <a:rPr lang="en-US" sz="5200" dirty="0"/>
              <a:t>is enabled on secondary/passive nodes</a:t>
            </a:r>
          </a:p>
          <a:p>
            <a:r>
              <a:rPr lang="en-US" sz="5400" dirty="0"/>
              <a:t>Works with table variables and temp tables</a:t>
            </a:r>
          </a:p>
          <a:p>
            <a:r>
              <a:rPr lang="en-US" sz="5400" dirty="0"/>
              <a:t>No performance difference with table variables</a:t>
            </a:r>
          </a:p>
          <a:p>
            <a:r>
              <a:rPr lang="en-US" sz="5400" dirty="0"/>
              <a:t>Significant performance improvement with temp tables</a:t>
            </a:r>
          </a:p>
          <a:p>
            <a:endParaRPr lang="en-US" sz="52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30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C48DD-3A50-B47B-F6EF-CC66FBAEE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774BF-3FE2-FEE8-C0DE-6BB79F0E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Summary – Contd.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DDBD-BA34-BCCA-B5CE-04758B09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75176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Temp tables with Columnstore indexes don’t work</a:t>
            </a:r>
          </a:p>
          <a:p>
            <a:r>
              <a:rPr lang="en-US" sz="5100" dirty="0"/>
              <a:t>In-memory user tables NOT compatible with in-memory tempdb in same transaction</a:t>
            </a:r>
          </a:p>
          <a:p>
            <a:r>
              <a:rPr lang="en-US" sz="5100" dirty="0"/>
              <a:t>Resource pool to limit memory usage</a:t>
            </a:r>
          </a:p>
          <a:p>
            <a:r>
              <a:rPr lang="en-US" sz="5100" dirty="0"/>
              <a:t>Keep transactions short</a:t>
            </a:r>
          </a:p>
          <a:p>
            <a:r>
              <a:rPr lang="en-US" sz="5100" dirty="0"/>
              <a:t>Available from SQL 2019+</a:t>
            </a:r>
          </a:p>
          <a:p>
            <a:r>
              <a:rPr lang="en-US" sz="5100" dirty="0"/>
              <a:t>Best to enable in SQL 2022</a:t>
            </a:r>
          </a:p>
          <a:p>
            <a:r>
              <a:rPr lang="en-US" sz="5100" dirty="0"/>
              <a:t>Developer or Enterprise Edition</a:t>
            </a:r>
          </a:p>
          <a:p>
            <a:r>
              <a:rPr lang="en-US" sz="5100" dirty="0"/>
              <a:t>Setup jobs to manage feature</a:t>
            </a:r>
          </a:p>
          <a:p>
            <a:pPr lvl="1"/>
            <a:r>
              <a:rPr lang="en-US" sz="5100" dirty="0"/>
              <a:t>Terminate long open sleeping transactions </a:t>
            </a:r>
          </a:p>
          <a:p>
            <a:pPr lvl="1"/>
            <a:r>
              <a:rPr lang="en-US" sz="5100" dirty="0"/>
              <a:t>Release memory - EXEC sys.sp_xtp_force_gc</a:t>
            </a:r>
          </a:p>
          <a:p>
            <a:endParaRPr lang="en-US" sz="44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76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F837-D407-A861-E4ED-A52D9FE0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tx2"/>
                </a:solidFill>
              </a:rPr>
              <a:t>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BF9C-D21F-3779-DBE0-C2946424C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https://learn.microsoft.com/en-us/sql/relational-databases/databases/tempdb-database?view=sql-server-ver16#memory-optimized-tempdb-metadata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https://learn.microsoft.com/en-us/sql/relational-databases/databases/tempdb-database?view=sql-server-ver16#limitations-of-memory-optimized-tempdb-metadata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https://learn.microsoft.com/en-us/troubleshoot/sql/database-engine/performance/memory-optimized-tempdb-out-of-memory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rgbClr val="96607D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TempDB Contention: </a:t>
            </a:r>
            <a:r>
              <a:rPr lang="en-US" dirty="0">
                <a:solidFill>
                  <a:schemeClr val="accent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https://www.youtube.com/live/-3ap1_WWW40?si=LX61gxhrHysBsc8i</a:t>
            </a:r>
            <a:endParaRPr lang="en-US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67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430C-962B-4A9F-2851-54EDFFB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38" y="188394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</a:t>
            </a:r>
            <a:r>
              <a:rPr lang="en-US" sz="5400" b="1" dirty="0">
                <a:solidFill>
                  <a:schemeClr val="tx2"/>
                </a:solidFill>
              </a:rPr>
              <a:t>Questions?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252418" y="1723887"/>
            <a:ext cx="11234090" cy="4383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fr-FR" sz="3200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gohigh.substack.com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linkedin.com/in/haripriya-naidu1215/</a:t>
            </a:r>
            <a:endParaRPr lang="fr-FR" sz="2800" dirty="0">
              <a:solidFill>
                <a:schemeClr val="accent2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sz="440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fr-FR" sz="2800" u="sng" dirty="0">
                <a:solidFill>
                  <a:schemeClr val="accent2">
                    <a:lumMod val="75000"/>
                  </a:schemeClr>
                </a:solidFill>
              </a:rPr>
              <a:t>https://github.com/haripriyasb/MemoryOptimizedTempDB</a:t>
            </a: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br>
              <a:rPr lang="fr-FR" sz="3200" dirty="0">
                <a:solidFill>
                  <a:schemeClr val="accent2">
                    <a:lumMod val="75000"/>
                  </a:schemeClr>
                </a:solidFill>
              </a:rPr>
            </a:br>
            <a:endParaRPr lang="fr-FR" sz="3200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endParaRPr lang="en-US" sz="2000" dirty="0"/>
          </a:p>
          <a:p>
            <a:pPr marL="457200" lvl="1" indent="0"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54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92CA6-F57B-E758-1BB4-253F3D0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981" y="2347115"/>
            <a:ext cx="466173" cy="474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CC1EB5-7E91-A193-C61A-0464845012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981" y="1723887"/>
            <a:ext cx="466173" cy="474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1E7CCA-4A07-BC24-C07B-9A0F0B760F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4412" y="2995083"/>
            <a:ext cx="573313" cy="5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44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761EB-1E19-CCC5-7E39-430DC842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7ECB-A507-81B1-7B0D-234120746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tx2"/>
                </a:solidFill>
              </a:rPr>
              <a:t>What we usually do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7235D-D7BF-0A93-5E2D-6D3F6AD67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442" y="1459036"/>
            <a:ext cx="10515600" cy="4820774"/>
          </a:xfrm>
        </p:spPr>
        <p:txBody>
          <a:bodyPr/>
          <a:lstStyle/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Noticed TempDB contention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Added datafiles 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Wondered why it wasn’t solving the issue</a:t>
            </a:r>
          </a:p>
          <a:p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Metadata contention </a:t>
            </a:r>
            <a:r>
              <a:rPr lang="en-US" sz="32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  <a:sym typeface="Wingdings" panose="05000000000000000000" pitchFamily="2" charset="2"/>
              </a:rPr>
              <a:t> Enabling this feature</a:t>
            </a:r>
            <a:endParaRPr lang="en-US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  <a:p>
            <a:endParaRPr lang="en-US" sz="3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643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BDFB-E9A1-B2F7-CECD-C188100E0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FC5037-8CE3-CDE1-6113-DC78D0B69D15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New feature starting SQL 2019</a:t>
            </a:r>
          </a:p>
          <a:p>
            <a:r>
              <a:rPr lang="en-US" sz="4400" dirty="0"/>
              <a:t>Moves 12 system objects to memory</a:t>
            </a:r>
          </a:p>
          <a:p>
            <a:r>
              <a:rPr lang="en-US" sz="4400" dirty="0"/>
              <a:t>Latch-free &amp; non-durable</a:t>
            </a:r>
          </a:p>
          <a:p>
            <a:r>
              <a:rPr lang="en-US" sz="4400" dirty="0"/>
              <a:t>Removes bottlenecks by handling metadata in memory</a:t>
            </a:r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endParaRPr lang="en-US" sz="44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573A50-49EF-5760-EF6E-9D527DD4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493" y="184767"/>
            <a:ext cx="11341923" cy="130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2974498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9964B2E-4D5A-1574-5A1D-6830F552705D}"/>
              </a:ext>
            </a:extLst>
          </p:cNvPr>
          <p:cNvSpPr txBox="1">
            <a:spLocks/>
          </p:cNvSpPr>
          <p:nvPr/>
        </p:nvSpPr>
        <p:spPr>
          <a:xfrm>
            <a:off x="694207" y="158955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2611E-A2CD-D9D0-66A3-B5AB2FFC0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63" y="1445369"/>
            <a:ext cx="10277369" cy="4888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51BE4-8376-05B4-B9A0-563FDDD501B8}"/>
              </a:ext>
            </a:extLst>
          </p:cNvPr>
          <p:cNvSpPr txBox="1"/>
          <p:nvPr/>
        </p:nvSpPr>
        <p:spPr>
          <a:xfrm>
            <a:off x="509163" y="6519344"/>
            <a:ext cx="99696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https://www.mssqltips.com/sqlservertip/6230/memoryoptimized-tempdb-metadata-in-sql-server-2019</a:t>
            </a:r>
            <a:endParaRPr lang="en-US" sz="1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38644-704F-EF9C-CF42-4CB0D5A34F46}"/>
              </a:ext>
            </a:extLst>
          </p:cNvPr>
          <p:cNvSpPr txBox="1">
            <a:spLocks/>
          </p:cNvSpPr>
          <p:nvPr/>
        </p:nvSpPr>
        <p:spPr>
          <a:xfrm>
            <a:off x="346493" y="184767"/>
            <a:ext cx="11341923" cy="130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tx2"/>
                </a:solidFill>
              </a:rPr>
              <a:t>Memory Optimized TempDB Feature</a:t>
            </a:r>
          </a:p>
        </p:txBody>
      </p:sp>
    </p:spTree>
    <p:extLst>
      <p:ext uri="{BB962C8B-B14F-4D97-AF65-F5344CB8AC3E}">
        <p14:creationId xmlns:p14="http://schemas.microsoft.com/office/powerpoint/2010/main" val="17458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83F84-F351-0664-D2AF-7CD7FB80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3395-2C6E-CCBD-1AA4-08A062D4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chemeClr val="tx2"/>
                </a:solidFill>
              </a:rPr>
              <a:t>What happens internally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0165A-CAED-FE3F-7354-5220E413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8" y="1601649"/>
            <a:ext cx="10515600" cy="48207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026F2-6B22-60E3-E1B5-6E9E7B03456B}"/>
              </a:ext>
            </a:extLst>
          </p:cNvPr>
          <p:cNvSpPr/>
          <p:nvPr/>
        </p:nvSpPr>
        <p:spPr>
          <a:xfrm>
            <a:off x="2476071" y="1359055"/>
            <a:ext cx="2640449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or alter #temp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FD0C2C-B7E7-AE6C-A9DF-81D0E34D4302}"/>
              </a:ext>
            </a:extLst>
          </p:cNvPr>
          <p:cNvSpPr/>
          <p:nvPr/>
        </p:nvSpPr>
        <p:spPr>
          <a:xfrm>
            <a:off x="2476070" y="4514807"/>
            <a:ext cx="2640448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a </a:t>
            </a:r>
            <a:r>
              <a:rPr lang="en-US" dirty="0" err="1"/>
              <a:t>pagelatch</a:t>
            </a:r>
            <a:r>
              <a:rPr lang="en-US" dirty="0"/>
              <a:t> on system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1373A7-9613-E4C5-5FC9-38CCC293AF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796294" y="2684618"/>
            <a:ext cx="2" cy="1830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72FE6E-E441-90C2-DA8F-7EE2E6817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33" y="1227824"/>
            <a:ext cx="6548054" cy="51945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0122AE3-906A-C6C9-207D-2089AFE139F4}"/>
              </a:ext>
            </a:extLst>
          </p:cNvPr>
          <p:cNvSpPr txBox="1"/>
          <p:nvPr/>
        </p:nvSpPr>
        <p:spPr>
          <a:xfrm>
            <a:off x="4044175" y="3178792"/>
            <a:ext cx="15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metadata</a:t>
            </a:r>
          </a:p>
        </p:txBody>
      </p:sp>
    </p:spTree>
    <p:extLst>
      <p:ext uri="{BB962C8B-B14F-4D97-AF65-F5344CB8AC3E}">
        <p14:creationId xmlns:p14="http://schemas.microsoft.com/office/powerpoint/2010/main" val="335361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C81FC-F2B4-0BE1-9EEB-D46E9908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EF66-AF78-9966-C3A0-F999278A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r>
              <a:rPr lang="en-US" sz="4900" b="1" dirty="0">
                <a:solidFill>
                  <a:schemeClr val="tx2"/>
                </a:solidFill>
              </a:rPr>
              <a:t>1000s of concurrent executions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456A0-4F20-6DAA-38A6-C5E359BD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78" y="1601649"/>
            <a:ext cx="10515600" cy="4820774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F29E3F-9AC9-133D-DF45-45B831CCAC70}"/>
              </a:ext>
            </a:extLst>
          </p:cNvPr>
          <p:cNvSpPr/>
          <p:nvPr/>
        </p:nvSpPr>
        <p:spPr>
          <a:xfrm>
            <a:off x="4712409" y="4593412"/>
            <a:ext cx="2640448" cy="1325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Get a </a:t>
            </a:r>
            <a:r>
              <a:rPr lang="en-US" dirty="0" err="1"/>
              <a:t>pagelatch</a:t>
            </a:r>
            <a:r>
              <a:rPr lang="en-US" dirty="0"/>
              <a:t> on system objects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1F2540-DB57-1229-4BC7-E5DE005CB9B0}"/>
              </a:ext>
            </a:extLst>
          </p:cNvPr>
          <p:cNvSpPr txBox="1"/>
          <p:nvPr/>
        </p:nvSpPr>
        <p:spPr>
          <a:xfrm>
            <a:off x="5473150" y="3023382"/>
            <a:ext cx="156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8F0C9B-8020-ED44-F0D5-57FFFA5F27A7}"/>
              </a:ext>
            </a:extLst>
          </p:cNvPr>
          <p:cNvSpPr/>
          <p:nvPr/>
        </p:nvSpPr>
        <p:spPr>
          <a:xfrm>
            <a:off x="10323700" y="1245680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BBB841-8225-EE26-62AB-796F97F94A2E}"/>
              </a:ext>
            </a:extLst>
          </p:cNvPr>
          <p:cNvSpPr/>
          <p:nvPr/>
        </p:nvSpPr>
        <p:spPr>
          <a:xfrm>
            <a:off x="8313455" y="124568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0E373E-8EE9-FF18-50C1-D42E4975A4F0}"/>
              </a:ext>
            </a:extLst>
          </p:cNvPr>
          <p:cNvSpPr/>
          <p:nvPr/>
        </p:nvSpPr>
        <p:spPr>
          <a:xfrm>
            <a:off x="2007834" y="1295998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8752B3-1979-435F-BED1-986FA6AA1D7D}"/>
              </a:ext>
            </a:extLst>
          </p:cNvPr>
          <p:cNvSpPr/>
          <p:nvPr/>
        </p:nvSpPr>
        <p:spPr>
          <a:xfrm>
            <a:off x="4096323" y="125397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85174B-EBD8-53A0-C08B-C742E4F6BDE5}"/>
              </a:ext>
            </a:extLst>
          </p:cNvPr>
          <p:cNvSpPr/>
          <p:nvPr/>
        </p:nvSpPr>
        <p:spPr>
          <a:xfrm>
            <a:off x="6204889" y="1253971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Alter #temp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D998FF-1F77-5518-3671-803F0BD7D1E7}"/>
              </a:ext>
            </a:extLst>
          </p:cNvPr>
          <p:cNvSpPr/>
          <p:nvPr/>
        </p:nvSpPr>
        <p:spPr>
          <a:xfrm>
            <a:off x="50011" y="1295998"/>
            <a:ext cx="1779161" cy="1201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 #temp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445308-EC29-288F-EDAC-EDEC0525569B}"/>
              </a:ext>
            </a:extLst>
          </p:cNvPr>
          <p:cNvCxnSpPr>
            <a:stCxn id="18" idx="2"/>
          </p:cNvCxnSpPr>
          <p:nvPr/>
        </p:nvCxnSpPr>
        <p:spPr>
          <a:xfrm>
            <a:off x="939592" y="2497019"/>
            <a:ext cx="5376926" cy="2047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2FB90C-A5F0-A45D-828D-09F91E5D0921}"/>
              </a:ext>
            </a:extLst>
          </p:cNvPr>
          <p:cNvCxnSpPr>
            <a:stCxn id="14" idx="2"/>
          </p:cNvCxnSpPr>
          <p:nvPr/>
        </p:nvCxnSpPr>
        <p:spPr>
          <a:xfrm>
            <a:off x="2897415" y="2497019"/>
            <a:ext cx="3284197" cy="20865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3BD88E-2097-AB52-27AE-0C25ED8BABE3}"/>
              </a:ext>
            </a:extLst>
          </p:cNvPr>
          <p:cNvCxnSpPr>
            <a:cxnSpLocks/>
          </p:cNvCxnSpPr>
          <p:nvPr/>
        </p:nvCxnSpPr>
        <p:spPr>
          <a:xfrm>
            <a:off x="4953612" y="2477312"/>
            <a:ext cx="1098878" cy="2076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DDC32A-7DE2-490B-EA06-68F1B7CD913A}"/>
              </a:ext>
            </a:extLst>
          </p:cNvPr>
          <p:cNvCxnSpPr>
            <a:stCxn id="17" idx="2"/>
            <a:endCxn id="9" idx="0"/>
          </p:cNvCxnSpPr>
          <p:nvPr/>
        </p:nvCxnSpPr>
        <p:spPr>
          <a:xfrm flipH="1">
            <a:off x="6032633" y="2454992"/>
            <a:ext cx="1061837" cy="21384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ADA76-3691-4E26-C48B-32F05B732E39}"/>
              </a:ext>
            </a:extLst>
          </p:cNvPr>
          <p:cNvCxnSpPr>
            <a:cxnSpLocks/>
          </p:cNvCxnSpPr>
          <p:nvPr/>
        </p:nvCxnSpPr>
        <p:spPr>
          <a:xfrm flipH="1">
            <a:off x="5987112" y="2463283"/>
            <a:ext cx="3170403" cy="2047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294807D-2786-EA66-E89B-9E6AF2857DBB}"/>
              </a:ext>
            </a:extLst>
          </p:cNvPr>
          <p:cNvCxnSpPr>
            <a:stCxn id="12" idx="2"/>
            <a:endCxn id="9" idx="0"/>
          </p:cNvCxnSpPr>
          <p:nvPr/>
        </p:nvCxnSpPr>
        <p:spPr>
          <a:xfrm flipH="1">
            <a:off x="6032633" y="2446701"/>
            <a:ext cx="5180648" cy="2146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Explosion: 8 Points 33">
            <a:extLst>
              <a:ext uri="{FF2B5EF4-FFF2-40B4-BE49-F238E27FC236}">
                <a16:creationId xmlns:a16="http://schemas.microsoft.com/office/drawing/2014/main" id="{5B414943-1851-840E-66BE-57DF98D3D739}"/>
              </a:ext>
            </a:extLst>
          </p:cNvPr>
          <p:cNvSpPr/>
          <p:nvPr/>
        </p:nvSpPr>
        <p:spPr>
          <a:xfrm>
            <a:off x="5542887" y="4167034"/>
            <a:ext cx="1086443" cy="852755"/>
          </a:xfrm>
          <a:prstGeom prst="irregularSeal1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F3ADEA-DB5E-7420-8680-0B77196E1B63}"/>
              </a:ext>
            </a:extLst>
          </p:cNvPr>
          <p:cNvSpPr txBox="1"/>
          <p:nvPr/>
        </p:nvSpPr>
        <p:spPr>
          <a:xfrm>
            <a:off x="6752425" y="4224081"/>
            <a:ext cx="231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</p:txBody>
      </p:sp>
    </p:spTree>
    <p:extLst>
      <p:ext uri="{BB962C8B-B14F-4D97-AF65-F5344CB8AC3E}">
        <p14:creationId xmlns:p14="http://schemas.microsoft.com/office/powerpoint/2010/main" val="1970761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CAB701-E7B2-BFD0-BA97-14495DFC1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B6BD-3398-8E58-FC47-AA4F0EA7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796"/>
            <a:ext cx="10515600" cy="1325563"/>
          </a:xfrm>
        </p:spPr>
        <p:txBody>
          <a:bodyPr/>
          <a:lstStyle/>
          <a:p>
            <a:endParaRPr lang="en-US" sz="4900" b="1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F6EFB3-1A24-2AD3-966C-E93E8B617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2476"/>
            <a:ext cx="10070277" cy="41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27545</TotalTime>
  <Words>1143</Words>
  <Application>Microsoft Office PowerPoint</Application>
  <PresentationFormat>Widescreen</PresentationFormat>
  <Paragraphs>290</Paragraphs>
  <Slides>35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Consolas</vt:lpstr>
      <vt:lpstr>SFMono-Regular</vt:lpstr>
      <vt:lpstr>Office Theme</vt:lpstr>
      <vt:lpstr>Memory-Optimized TempDB  for Faster Performance</vt:lpstr>
      <vt:lpstr>Haripriya Naidu</vt:lpstr>
      <vt:lpstr>Agenda</vt:lpstr>
      <vt:lpstr>What we usually do</vt:lpstr>
      <vt:lpstr>Memory Optimized TempDB Feature</vt:lpstr>
      <vt:lpstr>PowerPoint Presentation</vt:lpstr>
      <vt:lpstr>What happens internally</vt:lpstr>
      <vt:lpstr>1000s of concurrent executions</vt:lpstr>
      <vt:lpstr>PowerPoint Presentation</vt:lpstr>
      <vt:lpstr>What’s the problem I’m solving?</vt:lpstr>
      <vt:lpstr>Metadata Contention</vt:lpstr>
      <vt:lpstr>Memory Optimized TempDB Feature</vt:lpstr>
      <vt:lpstr>How to Enable this Feature</vt:lpstr>
      <vt:lpstr>Which Queries Utilize This Feature</vt:lpstr>
      <vt:lpstr>How much memory</vt:lpstr>
      <vt:lpstr>Where is it in memory</vt:lpstr>
      <vt:lpstr>Why to Use This Feature</vt:lpstr>
      <vt:lpstr>When to Enable This Feature</vt:lpstr>
      <vt:lpstr>When to Enable This Feature</vt:lpstr>
      <vt:lpstr>Supported Versions and Editions  </vt:lpstr>
      <vt:lpstr>Resource Pool</vt:lpstr>
      <vt:lpstr>Resource Pool</vt:lpstr>
      <vt:lpstr>PowerPoint Presentation</vt:lpstr>
      <vt:lpstr>PowerPoint Presentation</vt:lpstr>
      <vt:lpstr>DEMO</vt:lpstr>
      <vt:lpstr>Results</vt:lpstr>
      <vt:lpstr>It’s a feature not a bug!</vt:lpstr>
      <vt:lpstr>Manage this feature efficiently</vt:lpstr>
      <vt:lpstr>Proactive Monitoring</vt:lpstr>
      <vt:lpstr>When NOT to use this feature</vt:lpstr>
      <vt:lpstr>Do this before you enable</vt:lpstr>
      <vt:lpstr>Summary</vt:lpstr>
      <vt:lpstr>Summary – Contd.</vt:lpstr>
      <vt:lpstr>Learn more</vt:lpstr>
      <vt:lpstr>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Haripriya Naidu</dc:creator>
  <cp:lastModifiedBy>Haripriya Naidu</cp:lastModifiedBy>
  <cp:revision>84</cp:revision>
  <dcterms:created xsi:type="dcterms:W3CDTF">2025-01-17T16:51:05Z</dcterms:created>
  <dcterms:modified xsi:type="dcterms:W3CDTF">2025-06-09T15:16:07Z</dcterms:modified>
</cp:coreProperties>
</file>