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258" r:id="rId4"/>
    <p:sldId id="372" r:id="rId5"/>
    <p:sldId id="358" r:id="rId6"/>
    <p:sldId id="382" r:id="rId7"/>
    <p:sldId id="378" r:id="rId8"/>
    <p:sldId id="380" r:id="rId9"/>
    <p:sldId id="375" r:id="rId10"/>
    <p:sldId id="376" r:id="rId11"/>
    <p:sldId id="262" r:id="rId12"/>
    <p:sldId id="3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E876-0910-779E-2410-E05AF02A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D865C-274A-37AF-81B5-6145D0A2C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309B-3A6E-6E55-9081-85B51C15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55C2D-7872-FA67-C722-BD6D6335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6324-808B-E01B-D25E-6016D7BB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CDE9-B759-6610-F4C5-47A9253E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7ED9E-B3B0-1FD3-DB25-B259138D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2569-D0F5-3E11-7E14-41BE8E09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3185-389F-8F26-E917-9343D4E7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13F8-3B30-584C-06A6-7933F3F9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79862-5AD2-203B-E173-8CACA3715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043D2-280B-0F5C-4394-AF4BA081A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3F6B-A885-946A-369C-F9CB108C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D9F5-C6D9-5A4C-6FC1-B691F1EB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686C-3792-F015-23AD-39F6020E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56A7-C430-314F-1278-1F9DDEBA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BEEF-4CCA-6243-42B9-A16CEEF9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1B89-8DDF-0400-EBA5-51EBC805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944A6-F790-D569-E95A-D110A5C9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71EA-82A6-A7F4-E71C-7EAD65D4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5660-D865-982E-8DD1-E6508577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26BA-1C66-1724-CE80-B3B49501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34C4E-EA85-4CDB-C878-005BA625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86689-5706-4FBF-A78D-30709069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6AF4-8C7C-26F8-3D77-F8B105D2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7164-370E-19F2-FB1B-013E8FD4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01F1-B7FA-8D77-0FCC-9884E25FB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E62AA-4ECD-CA6A-E203-BED8E94AB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5362E-329F-5BAA-7261-924B4BE2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E53C3-66F5-5480-307D-E726A39F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2CBC2-121D-6A97-B3F6-1F716A93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4E85-7322-BBF6-804A-B82C0BC2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98CC8-D4CC-1BB0-4E12-9FEA79112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6CA53-BB93-5BC7-C2CB-E8B1AF4FB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DF87C-7D10-F791-A53D-947E31D23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1FC8C-8C0F-F97E-ABFF-916E23AA2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1C700-E563-BEDF-E2B1-3B56AEDD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994FD-EDD7-5685-1DC1-59AFE4FD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93536-832C-3F1B-8009-BFCC8CF6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47A4-8C6A-2361-F31E-CC804E11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7C916-914B-8A26-238B-C1D8A1B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A061F-CF9A-7EFE-E5FE-364E9B3E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5C131-7633-C77D-512A-E2450DDA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1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D2C73-F94E-F7EE-C639-68869874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5A9A8-3A69-10B8-2940-CBE598AC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B0BBF-B1FD-0B1A-75C2-08D87A24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F516-26D5-781D-EA79-11CBC3E9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2E7E-9BFE-FB34-A96D-628729EF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4B1D-71B3-8B48-8410-3E3664AFF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598EA-554D-BB70-24DF-45AD480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CF7B7-C976-1293-95C5-0D4DA8B3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2A53-DBA4-A317-9417-64FD1D96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DD7B-89B3-243A-E5EE-20FE0DF3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64382F-47E1-745B-1105-2B3439C9E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4B18E-3257-CA39-58A2-3524CD803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0E73-1D6F-4D0F-B780-C352293E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7470F-573F-60E4-5D22-A8DC4C57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4BAD8-A166-F23A-CE83-CDF4A3D9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25EB1-DAB0-41E6-7935-6FBFF532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4B8B1-7202-230B-FFA0-38E557E0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5CDBC-E904-2A85-6F33-1D8D9480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A58B4-71A2-4453-A103-3C9DC4A8C0D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F7E98-C33D-88DC-D43E-D1EF62FE4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DC66-5F27-53FE-153F-7B4D920BD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934A3-914D-4566-956D-B2987F375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ohigh.substack.com/p/insert-with-tablock-hint-tables-with?r=vmpc0" TargetMode="External"/><Relationship Id="rId2" Type="http://schemas.openxmlformats.org/officeDocument/2006/relationships/hyperlink" Target="https://gohigh.substack.com/p/insert-with-tablock-hint-faster?r=vmpc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previous-versions/sql/sql-server-2008-r2/ms191244(v=sql.105)" TargetMode="External"/><Relationship Id="rId5" Type="http://schemas.openxmlformats.org/officeDocument/2006/relationships/hyperlink" Target="https://learn.microsoft.com/en-us/previous-versions/sql/sql-server-2008-r2/ms190203(v=sql.105)" TargetMode="External"/><Relationship Id="rId4" Type="http://schemas.openxmlformats.org/officeDocument/2006/relationships/hyperlink" Target="https://learn.microsoft.com/en-us/sql/t-sql/statements/insert-transact-sql?view=sql-server-ver16#using-insert-intoselect-to-bulk-import-data-with-minimal-logging-and-parallelis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haripriya-naidu1215/" TargetMode="External"/><Relationship Id="rId7" Type="http://schemas.openxmlformats.org/officeDocument/2006/relationships/image" Target="../media/image4.png"/><Relationship Id="rId2" Type="http://schemas.openxmlformats.org/officeDocument/2006/relationships/hyperlink" Target="gohigh.substac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haripriyasb/TABLOC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linkedin.com/in/haripriya-naidu1215/" TargetMode="External"/><Relationship Id="rId7" Type="http://schemas.openxmlformats.org/officeDocument/2006/relationships/image" Target="../media/image3.png"/><Relationship Id="rId2" Type="http://schemas.openxmlformats.org/officeDocument/2006/relationships/hyperlink" Target="gohigh.substac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haripriyasb/TABLOC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339F-3A8A-2FEC-C60B-696345E07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chemeClr val="accent2"/>
                </a:solidFill>
              </a:rPr>
              <a:t>Load Data Faster into </a:t>
            </a:r>
            <a:br>
              <a:rPr lang="en-US" sz="7200" b="1" dirty="0">
                <a:solidFill>
                  <a:schemeClr val="accent2"/>
                </a:solidFill>
              </a:rPr>
            </a:br>
            <a:r>
              <a:rPr lang="en-US" sz="7200" b="1" dirty="0">
                <a:solidFill>
                  <a:schemeClr val="accent2"/>
                </a:solidFill>
              </a:rPr>
              <a:t>SQL Server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ED2B5-929E-F825-6FAA-1014D69F0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1653" y="4975303"/>
            <a:ext cx="3480619" cy="1655762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Haripriya Naidu</a:t>
            </a:r>
          </a:p>
          <a:p>
            <a:r>
              <a:rPr lang="en-US" b="1" dirty="0">
                <a:solidFill>
                  <a:schemeClr val="accent2"/>
                </a:solidFill>
              </a:rPr>
              <a:t>She/Her</a:t>
            </a:r>
          </a:p>
          <a:p>
            <a:r>
              <a:rPr lang="en-US" b="1" dirty="0">
                <a:solidFill>
                  <a:schemeClr val="accent2"/>
                </a:solidFill>
              </a:rPr>
              <a:t>Database Professional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1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AFE4-FCE7-B5D0-2DC2-B445F440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STAY AWAY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6379-C796-2CFE-6DAC-A9E562618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TABLOCK hint should </a:t>
            </a:r>
            <a:r>
              <a:rPr lang="en-US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n-US" dirty="0"/>
              <a:t> be used </a:t>
            </a:r>
          </a:p>
          <a:p>
            <a:pPr lvl="1"/>
            <a:r>
              <a:rPr lang="en-US" dirty="0"/>
              <a:t>When concurrency is important</a:t>
            </a:r>
          </a:p>
          <a:p>
            <a:pPr lvl="1"/>
            <a:r>
              <a:rPr lang="en-US" dirty="0"/>
              <a:t>Highly volatile tables in OLTP</a:t>
            </a:r>
          </a:p>
          <a:p>
            <a:pPr lvl="1"/>
            <a:r>
              <a:rPr lang="en-US" dirty="0"/>
              <a:t>Clustered and non-clustered indexes on tables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75E9-760F-2C26-4914-FFFC997F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5FAB-C754-3F7B-E094-5F1736B6B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https://gohigh.substack.com/p/insert-with-tablock-hint-faster?r=vmpc0</a:t>
            </a:r>
            <a:endParaRPr lang="en-US" dirty="0"/>
          </a:p>
          <a:p>
            <a:r>
              <a:rPr lang="en-US" dirty="0">
                <a:hlinkClick r:id="rId3"/>
              </a:rPr>
              <a:t>https://gohigh.substack.com/p/insert-with-tablock-hint-tables-with?r=vmpc0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https://learn.microsoft.com/en-us/sql/t-sql/statements/insert-transact-sql?view=sql-server-ver16#using-insert-intoselect-to-bulk-import-data-with-minimal-logging-and-parallelism</a:t>
            </a:r>
            <a:endParaRPr lang="en-US" dirty="0"/>
          </a:p>
          <a:p>
            <a:r>
              <a:rPr lang="en-US" dirty="0">
                <a:hlinkClick r:id="rId5"/>
              </a:rPr>
              <a:t>https://learn.microsoft.com/en-us/previous-versions/sql/sql-server-2008-r2/ms190203(v=sql.105)</a:t>
            </a:r>
            <a:endParaRPr lang="en-US" dirty="0"/>
          </a:p>
          <a:p>
            <a:r>
              <a:rPr lang="en-US" dirty="0">
                <a:hlinkClick r:id="rId6"/>
              </a:rPr>
              <a:t>https://learn.microsoft.com/en-us/previous-versions/sql/sql-server-2008-r2/ms191244(v=sql.105)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7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3971-3A7C-8C15-3B6D-21E68DA1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42"/>
            <a:ext cx="10515600" cy="5950821"/>
          </a:xfrm>
        </p:spPr>
        <p:txBody>
          <a:bodyPr/>
          <a:lstStyle/>
          <a:p>
            <a:pPr marL="0" indent="0">
              <a:buNone/>
            </a:pPr>
            <a:endParaRPr lang="en-US" sz="4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5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Questions?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en-US" sz="5400" dirty="0"/>
              <a:t> </a:t>
            </a:r>
            <a:r>
              <a:rPr lang="en-US" sz="5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you!</a:t>
            </a:r>
          </a:p>
          <a:p>
            <a:pPr marL="0" indent="0">
              <a:buNone/>
            </a:pPr>
            <a:endParaRPr lang="en-US" sz="44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2C38208-668E-DF61-BEA2-2F58D72662F2}"/>
              </a:ext>
            </a:extLst>
          </p:cNvPr>
          <p:cNvSpPr txBox="1">
            <a:spLocks/>
          </p:cNvSpPr>
          <p:nvPr/>
        </p:nvSpPr>
        <p:spPr>
          <a:xfrm>
            <a:off x="1001769" y="3201552"/>
            <a:ext cx="8275841" cy="2859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gohigh.substack.com</a:t>
            </a:r>
            <a:endParaRPr lang="fr-FR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linkedin.com/in/haripriya-naidu1215/</a:t>
            </a:r>
            <a:endParaRPr lang="fr-FR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github.com/haripriyasb/TABLOCK</a:t>
            </a:r>
            <a:endParaRPr lang="en-US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F5D268-D3E2-1A84-BA9E-7CD22BE15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27" y="5057328"/>
            <a:ext cx="254517" cy="259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AAC5AB-8F49-D904-CFC9-40A28C33D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48" y="5487514"/>
            <a:ext cx="284071" cy="2592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79D312-5956-9439-4D62-E024DDD1C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648" y="4557735"/>
            <a:ext cx="254517" cy="25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2"/>
                </a:solidFill>
              </a:rPr>
              <a:t>Haripriya Naidu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6E8387-6FB7-7AE4-D6BF-FAA0BA1D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93" y="1511580"/>
            <a:ext cx="10515600" cy="5158026"/>
          </a:xfrm>
        </p:spPr>
        <p:txBody>
          <a:bodyPr>
            <a:normAutofit/>
          </a:bodyPr>
          <a:lstStyle/>
          <a:p>
            <a:r>
              <a:rPr lang="en-US" sz="4400" dirty="0"/>
              <a:t>SQL Database Professional</a:t>
            </a:r>
          </a:p>
          <a:p>
            <a:r>
              <a:rPr lang="en-US" sz="4400" dirty="0"/>
              <a:t>11 years</a:t>
            </a:r>
          </a:p>
          <a:p>
            <a:pPr marL="457200" lvl="1" indent="0">
              <a:buNone/>
            </a:pP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400" u="sng" dirty="0">
                <a:solidFill>
                  <a:schemeClr val="accent2">
                    <a:lumMod val="7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gohigh.substack.com</a:t>
            </a:r>
            <a:endParaRPr lang="fr-FR" sz="4400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400" dirty="0">
                <a:solidFill>
                  <a:schemeClr val="accent2">
                    <a:lumMod val="75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linkedin.com/in/haripriya-naidu1215/</a:t>
            </a:r>
            <a:endParaRPr lang="fr-FR" sz="44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4400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github.com/haripriyasb/TABLOCK</a:t>
            </a:r>
            <a:endParaRPr lang="en-US" sz="4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7DC6DA-90B7-4862-B184-85A7B064F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467" y="364294"/>
            <a:ext cx="2952381" cy="3457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85E1B5-4305-4D44-7FB8-EBE54F2B5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35" y="5231237"/>
            <a:ext cx="466173" cy="474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87651-E627-1EED-7262-A3875A65B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93" y="5806694"/>
            <a:ext cx="573313" cy="5232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E4B113-33D2-74AE-378D-E6231D5B8D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262" y="4575058"/>
            <a:ext cx="466173" cy="4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9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28B-91DD-54C8-AD3B-43F6FE1A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B540-4941-BE0B-DDFD-31AD5E09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data faster using TABLOCK hint </a:t>
            </a:r>
          </a:p>
          <a:p>
            <a:pPr lvl="1"/>
            <a:r>
              <a:rPr lang="en-US" dirty="0"/>
              <a:t>In regular user tables and temp tables </a:t>
            </a:r>
          </a:p>
          <a:p>
            <a:pPr lvl="1"/>
            <a:r>
              <a:rPr lang="en-US" dirty="0"/>
              <a:t>Across recovery models and indexes </a:t>
            </a:r>
          </a:p>
          <a:p>
            <a:r>
              <a:rPr lang="en-US" dirty="0"/>
              <a:t>Fully demo based session</a:t>
            </a:r>
          </a:p>
          <a:p>
            <a:r>
              <a:rPr lang="en-US" dirty="0"/>
              <a:t>Level 100</a:t>
            </a:r>
          </a:p>
          <a:p>
            <a:r>
              <a:rPr lang="en-US" dirty="0"/>
              <a:t>NOT about different ways to load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0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2ED03-08DE-DD51-32DE-B907F63C7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6F69-C887-B199-5948-88EB6DD4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Why discuss about TABLOCK hint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4D621-BB07-1564-9A0D-BEFA3D6E4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Minimally logged:</a:t>
            </a:r>
          </a:p>
          <a:p>
            <a:pPr lvl="1"/>
            <a:r>
              <a:rPr lang="en-US" dirty="0"/>
              <a:t>Writes almost nothing to the logfile </a:t>
            </a:r>
          </a:p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Multiple threads insert data concurrently</a:t>
            </a:r>
          </a:p>
          <a:p>
            <a:r>
              <a:rPr lang="en-US" dirty="0"/>
              <a:t>Staging data in stored procedures </a:t>
            </a:r>
          </a:p>
        </p:txBody>
      </p:sp>
    </p:spTree>
    <p:extLst>
      <p:ext uri="{BB962C8B-B14F-4D97-AF65-F5344CB8AC3E}">
        <p14:creationId xmlns:p14="http://schemas.microsoft.com/office/powerpoint/2010/main" val="63029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AD38-5825-EA0C-3ED3-BC43A6CD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232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D0D25-1B71-0C0A-D820-66767C7C5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F6227-5113-6549-52A9-B2E61AB0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26439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8659-E06F-CF0C-B140-4F17CC7BF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EBF8-610D-6B12-101F-968439CD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Why discuss about TABLOCK hint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03532-323B-063C-0E1F-E6E1FCC4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Minimally logged:</a:t>
            </a:r>
          </a:p>
          <a:p>
            <a:pPr lvl="1"/>
            <a:r>
              <a:rPr lang="en-US" dirty="0"/>
              <a:t>Writes almost nothing to the logfile </a:t>
            </a:r>
          </a:p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Multiple threads insert data concurrently</a:t>
            </a:r>
          </a:p>
          <a:p>
            <a:r>
              <a:rPr lang="en-US" dirty="0"/>
              <a:t>Staging data in stored procedures </a:t>
            </a:r>
          </a:p>
        </p:txBody>
      </p:sp>
    </p:spTree>
    <p:extLst>
      <p:ext uri="{BB962C8B-B14F-4D97-AF65-F5344CB8AC3E}">
        <p14:creationId xmlns:p14="http://schemas.microsoft.com/office/powerpoint/2010/main" val="6107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1989-903E-9B14-B7F7-A3877622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Locking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7FF21-A556-1BAE-485B-3D51B7BD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INSERT</a:t>
            </a:r>
          </a:p>
          <a:p>
            <a:pPr lvl="1"/>
            <a:r>
              <a:rPr lang="en-US" dirty="0"/>
              <a:t>Row-level (RID or KEY) or page-level (PAG) locks.</a:t>
            </a:r>
          </a:p>
          <a:p>
            <a:pPr lvl="1"/>
            <a:r>
              <a:rPr lang="en-US" dirty="0"/>
              <a:t>Less blocking</a:t>
            </a:r>
          </a:p>
          <a:p>
            <a:pPr lvl="1"/>
            <a:r>
              <a:rPr lang="en-US" dirty="0"/>
              <a:t>Lock escalation occurs if lock escalation threshold is reached</a:t>
            </a:r>
          </a:p>
          <a:p>
            <a:endParaRPr lang="en-US" dirty="0"/>
          </a:p>
          <a:p>
            <a:r>
              <a:rPr lang="en-US" dirty="0"/>
              <a:t>INSERT WITH TABLOCK HINT</a:t>
            </a:r>
          </a:p>
          <a:p>
            <a:pPr lvl="1"/>
            <a:r>
              <a:rPr lang="en-US" dirty="0"/>
              <a:t>Table-level lock (TAB)</a:t>
            </a:r>
          </a:p>
          <a:p>
            <a:pPr lvl="1"/>
            <a:r>
              <a:rPr lang="en-US" dirty="0"/>
              <a:t>Blocks other queries</a:t>
            </a:r>
          </a:p>
          <a:p>
            <a:pPr lvl="1"/>
            <a:r>
              <a:rPr lang="en-US" dirty="0"/>
              <a:t>No lock escalation</a:t>
            </a:r>
          </a:p>
        </p:txBody>
      </p:sp>
    </p:spTree>
    <p:extLst>
      <p:ext uri="{BB962C8B-B14F-4D97-AF65-F5344CB8AC3E}">
        <p14:creationId xmlns:p14="http://schemas.microsoft.com/office/powerpoint/2010/main" val="199524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4C6A-84CF-ED95-220D-DB84F6E8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TAKEAWAYS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79DE-7732-7532-CC33-7C292DD0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TABLOCK hint is </a:t>
            </a:r>
            <a:r>
              <a:rPr lang="en-US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best</a:t>
            </a:r>
            <a:r>
              <a:rPr lang="en-US" dirty="0"/>
              <a:t> used </a:t>
            </a:r>
          </a:p>
          <a:p>
            <a:pPr lvl="1"/>
            <a:r>
              <a:rPr lang="en-US" dirty="0"/>
              <a:t>SIMPLE, BULK-LOGGED Recovery Model</a:t>
            </a:r>
          </a:p>
          <a:p>
            <a:pPr lvl="1"/>
            <a:r>
              <a:rPr lang="en-US" dirty="0"/>
              <a:t>Heap tables</a:t>
            </a:r>
          </a:p>
          <a:p>
            <a:pPr lvl="1"/>
            <a:r>
              <a:rPr lang="en-US" dirty="0"/>
              <a:t>Columnstore clustered indexes (OLAP)</a:t>
            </a:r>
          </a:p>
          <a:p>
            <a:pPr lvl="1"/>
            <a:r>
              <a:rPr lang="en-US" dirty="0"/>
              <a:t>Temp tables or Staging data</a:t>
            </a:r>
          </a:p>
          <a:p>
            <a:pPr lvl="1"/>
            <a:r>
              <a:rPr lang="en-US" dirty="0"/>
              <a:t>Huge amount of data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TABLOCK hint can </a:t>
            </a:r>
            <a:r>
              <a:rPr lang="en-US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still</a:t>
            </a:r>
            <a:r>
              <a:rPr lang="en-US" dirty="0"/>
              <a:t> be used</a:t>
            </a:r>
          </a:p>
          <a:p>
            <a:pPr lvl="1"/>
            <a:r>
              <a:rPr lang="en-US" dirty="0"/>
              <a:t>Efficiently in FULL Recovery Model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4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16514</TotalTime>
  <Words>364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Load Data Faster into  SQL Server tables</vt:lpstr>
      <vt:lpstr>Haripriya Naidu</vt:lpstr>
      <vt:lpstr>Agenda</vt:lpstr>
      <vt:lpstr>Why discuss about TABLOCK hint</vt:lpstr>
      <vt:lpstr>DEMO</vt:lpstr>
      <vt:lpstr>RECAP</vt:lpstr>
      <vt:lpstr>Why discuss about TABLOCK hint</vt:lpstr>
      <vt:lpstr>Locking behavior</vt:lpstr>
      <vt:lpstr>TAKEAWAYS</vt:lpstr>
      <vt:lpstr>STAY AWAY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Haripriya Naidu</dc:creator>
  <cp:lastModifiedBy>Haripriya Naidu</cp:lastModifiedBy>
  <cp:revision>21</cp:revision>
  <dcterms:created xsi:type="dcterms:W3CDTF">2025-01-17T16:46:44Z</dcterms:created>
  <dcterms:modified xsi:type="dcterms:W3CDTF">2025-02-05T21:24:12Z</dcterms:modified>
</cp:coreProperties>
</file>