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48" r:id="rId2"/>
  </p:sldMasterIdLst>
  <p:notesMasterIdLst>
    <p:notesMasterId r:id="rId57"/>
  </p:notesMasterIdLst>
  <p:handoutMasterIdLst>
    <p:handoutMasterId r:id="rId58"/>
  </p:handoutMasterIdLst>
  <p:sldIdLst>
    <p:sldId id="256" r:id="rId3"/>
    <p:sldId id="325" r:id="rId4"/>
    <p:sldId id="326" r:id="rId5"/>
    <p:sldId id="324" r:id="rId6"/>
    <p:sldId id="329" r:id="rId7"/>
    <p:sldId id="332" r:id="rId8"/>
    <p:sldId id="330" r:id="rId9"/>
    <p:sldId id="331" r:id="rId10"/>
    <p:sldId id="333" r:id="rId11"/>
    <p:sldId id="364" r:id="rId12"/>
    <p:sldId id="335" r:id="rId13"/>
    <p:sldId id="336" r:id="rId14"/>
    <p:sldId id="338" r:id="rId15"/>
    <p:sldId id="337" r:id="rId16"/>
    <p:sldId id="342" r:id="rId17"/>
    <p:sldId id="341" r:id="rId18"/>
    <p:sldId id="323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8" r:id="rId27"/>
    <p:sldId id="361" r:id="rId28"/>
    <p:sldId id="362" r:id="rId29"/>
    <p:sldId id="363" r:id="rId30"/>
    <p:sldId id="360" r:id="rId31"/>
    <p:sldId id="350" r:id="rId32"/>
    <p:sldId id="351" r:id="rId33"/>
    <p:sldId id="290" r:id="rId34"/>
    <p:sldId id="281" r:id="rId35"/>
    <p:sldId id="354" r:id="rId36"/>
    <p:sldId id="355" r:id="rId37"/>
    <p:sldId id="352" r:id="rId38"/>
    <p:sldId id="334" r:id="rId39"/>
    <p:sldId id="287" r:id="rId40"/>
    <p:sldId id="299" r:id="rId41"/>
    <p:sldId id="283" r:id="rId42"/>
    <p:sldId id="266" r:id="rId43"/>
    <p:sldId id="257" r:id="rId44"/>
    <p:sldId id="271" r:id="rId45"/>
    <p:sldId id="264" r:id="rId46"/>
    <p:sldId id="286" r:id="rId47"/>
    <p:sldId id="307" r:id="rId48"/>
    <p:sldId id="269" r:id="rId49"/>
    <p:sldId id="305" r:id="rId50"/>
    <p:sldId id="303" r:id="rId51"/>
    <p:sldId id="308" r:id="rId52"/>
    <p:sldId id="272" r:id="rId53"/>
    <p:sldId id="306" r:id="rId54"/>
    <p:sldId id="314" r:id="rId55"/>
    <p:sldId id="304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224" autoAdjust="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EF9A68-DAB4-42A4-ABCD-BC9F434B9B6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3AF08E6-704B-428A-B8E3-82B978CEAA8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dirty="0"/>
            <a:t>Uses of TempDB</a:t>
          </a:r>
        </a:p>
      </dgm:t>
    </dgm:pt>
    <dgm:pt modelId="{75E6520D-AADB-47C1-AE22-8A6A5408EE12}" type="parTrans" cxnId="{FB7CCD43-7E36-4548-891F-25832CD359EC}">
      <dgm:prSet/>
      <dgm:spPr/>
      <dgm:t>
        <a:bodyPr/>
        <a:lstStyle/>
        <a:p>
          <a:endParaRPr lang="en-US"/>
        </a:p>
      </dgm:t>
    </dgm:pt>
    <dgm:pt modelId="{BFE6D895-355B-41D6-AD3D-3570EA247F88}" type="sibTrans" cxnId="{FB7CCD43-7E36-4548-891F-25832CD359E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7CCC6F5-F158-4862-86AB-1176EEC45F2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kern="1200" dirty="0">
              <a:latin typeface="Calibri" panose="020F0502020204030204"/>
              <a:ea typeface="+mn-ea"/>
              <a:cs typeface="+mn-cs"/>
            </a:rPr>
            <a:t>Types of Contention</a:t>
          </a:r>
        </a:p>
      </dgm:t>
    </dgm:pt>
    <dgm:pt modelId="{C1059B8B-C374-4C0C-9CE7-679793129EFF}" type="parTrans" cxnId="{A429F322-F602-44FE-B1AB-283F04C9409F}">
      <dgm:prSet/>
      <dgm:spPr/>
      <dgm:t>
        <a:bodyPr/>
        <a:lstStyle/>
        <a:p>
          <a:endParaRPr lang="en-US"/>
        </a:p>
      </dgm:t>
    </dgm:pt>
    <dgm:pt modelId="{5FA242FA-31C8-4045-ADB2-092E0BC409F2}" type="sibTrans" cxnId="{A429F322-F602-44FE-B1AB-283F04C9409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55B6519-BD25-4965-864C-4FF42C02D7D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kern="1200" dirty="0"/>
            <a:t>Identifying C</a:t>
          </a:r>
          <a:r>
            <a:rPr lang="en-US" sz="3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ontention</a:t>
          </a:r>
        </a:p>
      </dgm:t>
    </dgm:pt>
    <dgm:pt modelId="{F136071C-CC78-496F-9A82-283078883858}" type="parTrans" cxnId="{922244B9-6311-47F6-ACC6-7E7E57EFB718}">
      <dgm:prSet/>
      <dgm:spPr/>
      <dgm:t>
        <a:bodyPr/>
        <a:lstStyle/>
        <a:p>
          <a:endParaRPr lang="en-US"/>
        </a:p>
      </dgm:t>
    </dgm:pt>
    <dgm:pt modelId="{2685C005-2C5A-46A5-8153-4CEEF164A73C}" type="sibTrans" cxnId="{922244B9-6311-47F6-ACC6-7E7E57EFB71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63165BE-B393-4FBA-9ED7-E285B3B02B1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dirty="0"/>
            <a:t>Ways to Resolve</a:t>
          </a:r>
        </a:p>
      </dgm:t>
    </dgm:pt>
    <dgm:pt modelId="{1B15EBDB-80E3-4697-8C87-D8482818B878}" type="parTrans" cxnId="{1820C441-8A19-48FB-859D-14362CDAB1CC}">
      <dgm:prSet/>
      <dgm:spPr/>
      <dgm:t>
        <a:bodyPr/>
        <a:lstStyle/>
        <a:p>
          <a:endParaRPr lang="en-US"/>
        </a:p>
      </dgm:t>
    </dgm:pt>
    <dgm:pt modelId="{8EAC9159-200C-4356-A331-7DBF93B55295}" type="sibTrans" cxnId="{1820C441-8A19-48FB-859D-14362CDAB1CC}">
      <dgm:prSet/>
      <dgm:spPr/>
      <dgm:t>
        <a:bodyPr/>
        <a:lstStyle/>
        <a:p>
          <a:endParaRPr lang="en-US"/>
        </a:p>
      </dgm:t>
    </dgm:pt>
    <dgm:pt modelId="{98E2122D-BAE5-487E-96E5-D803167EF58F}" type="pres">
      <dgm:prSet presAssocID="{C6EF9A68-DAB4-42A4-ABCD-BC9F434B9B69}" presName="root" presStyleCnt="0">
        <dgm:presLayoutVars>
          <dgm:dir/>
          <dgm:resizeHandles val="exact"/>
        </dgm:presLayoutVars>
      </dgm:prSet>
      <dgm:spPr/>
    </dgm:pt>
    <dgm:pt modelId="{2DEB0108-D768-4B0C-8CBB-5A32A9FEC837}" type="pres">
      <dgm:prSet presAssocID="{C6EF9A68-DAB4-42A4-ABCD-BC9F434B9B69}" presName="container" presStyleCnt="0">
        <dgm:presLayoutVars>
          <dgm:dir/>
          <dgm:resizeHandles val="exact"/>
        </dgm:presLayoutVars>
      </dgm:prSet>
      <dgm:spPr/>
    </dgm:pt>
    <dgm:pt modelId="{19807DDF-19D8-45D8-90D3-7CE4D8613FBC}" type="pres">
      <dgm:prSet presAssocID="{13AF08E6-704B-428A-B8E3-82B978CEAA89}" presName="compNode" presStyleCnt="0"/>
      <dgm:spPr/>
    </dgm:pt>
    <dgm:pt modelId="{ED95AB6A-8A0E-4903-8009-AAE5EA86120D}" type="pres">
      <dgm:prSet presAssocID="{13AF08E6-704B-428A-B8E3-82B978CEAA89}" presName="iconBgRect" presStyleLbl="bgShp" presStyleIdx="0" presStyleCnt="4"/>
      <dgm:spPr/>
    </dgm:pt>
    <dgm:pt modelId="{975E7515-93FC-47B3-8050-05BBEC6E6918}" type="pres">
      <dgm:prSet presAssocID="{13AF08E6-704B-428A-B8E3-82B978CEAA89}" presName="iconRect" presStyleLbl="node1" presStyleIdx="0" presStyleCnt="4" custLinFactNeighborX="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445D65A-73AB-4ECF-925A-F318803FD733}" type="pres">
      <dgm:prSet presAssocID="{13AF08E6-704B-428A-B8E3-82B978CEAA89}" presName="spaceRect" presStyleCnt="0"/>
      <dgm:spPr/>
    </dgm:pt>
    <dgm:pt modelId="{AC02D772-17DD-485B-8096-DDA4FB6920E4}" type="pres">
      <dgm:prSet presAssocID="{13AF08E6-704B-428A-B8E3-82B978CEAA89}" presName="textRect" presStyleLbl="revTx" presStyleIdx="0" presStyleCnt="4" custLinFactNeighborX="0">
        <dgm:presLayoutVars>
          <dgm:chMax val="1"/>
          <dgm:chPref val="1"/>
        </dgm:presLayoutVars>
      </dgm:prSet>
      <dgm:spPr/>
    </dgm:pt>
    <dgm:pt modelId="{830A35A5-DD04-416B-9593-EB626BA2110F}" type="pres">
      <dgm:prSet presAssocID="{BFE6D895-355B-41D6-AD3D-3570EA247F88}" presName="sibTrans" presStyleLbl="sibTrans2D1" presStyleIdx="0" presStyleCnt="0"/>
      <dgm:spPr/>
    </dgm:pt>
    <dgm:pt modelId="{235C1F9B-70AB-4254-B088-16443FE38CF1}" type="pres">
      <dgm:prSet presAssocID="{E7CCC6F5-F158-4862-86AB-1176EEC45F26}" presName="compNode" presStyleCnt="0"/>
      <dgm:spPr/>
    </dgm:pt>
    <dgm:pt modelId="{AD2B1B86-B883-4271-BF86-DE3C7102D32A}" type="pres">
      <dgm:prSet presAssocID="{E7CCC6F5-F158-4862-86AB-1176EEC45F26}" presName="iconBgRect" presStyleLbl="bgShp" presStyleIdx="1" presStyleCnt="4" custLinFactNeighborX="7596"/>
      <dgm:spPr/>
    </dgm:pt>
    <dgm:pt modelId="{07D8B869-CDF5-42E8-A879-EB6ED8E8835F}" type="pres">
      <dgm:prSet presAssocID="{E7CCC6F5-F158-4862-86AB-1176EEC45F26}" presName="iconRect" presStyleLbl="node1" presStyleIdx="1" presStyleCnt="4" custLinFactNeighborX="1309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92D9AD2-2A39-4B02-8C95-EE0A95875DE5}" type="pres">
      <dgm:prSet presAssocID="{E7CCC6F5-F158-4862-86AB-1176EEC45F26}" presName="spaceRect" presStyleCnt="0"/>
      <dgm:spPr/>
    </dgm:pt>
    <dgm:pt modelId="{89C57440-E4E3-4D37-AEBC-78B4E8281B74}" type="pres">
      <dgm:prSet presAssocID="{E7CCC6F5-F158-4862-86AB-1176EEC45F26}" presName="textRect" presStyleLbl="revTx" presStyleIdx="1" presStyleCnt="4" custLinFactNeighborX="3228">
        <dgm:presLayoutVars>
          <dgm:chMax val="1"/>
          <dgm:chPref val="1"/>
        </dgm:presLayoutVars>
      </dgm:prSet>
      <dgm:spPr/>
    </dgm:pt>
    <dgm:pt modelId="{EC8652C5-CD7C-468C-9142-0304104CE5FA}" type="pres">
      <dgm:prSet presAssocID="{5FA242FA-31C8-4045-ADB2-092E0BC409F2}" presName="sibTrans" presStyleLbl="sibTrans2D1" presStyleIdx="0" presStyleCnt="0"/>
      <dgm:spPr/>
    </dgm:pt>
    <dgm:pt modelId="{6D35E567-D5D3-473B-9B2F-95FF936C94E6}" type="pres">
      <dgm:prSet presAssocID="{455B6519-BD25-4965-864C-4FF42C02D7D3}" presName="compNode" presStyleCnt="0"/>
      <dgm:spPr/>
    </dgm:pt>
    <dgm:pt modelId="{8B177C41-19F7-46F2-A1AD-284B3118DFF4}" type="pres">
      <dgm:prSet presAssocID="{455B6519-BD25-4965-864C-4FF42C02D7D3}" presName="iconBgRect" presStyleLbl="bgShp" presStyleIdx="2" presStyleCnt="4"/>
      <dgm:spPr/>
    </dgm:pt>
    <dgm:pt modelId="{7B056CE6-2AAC-4D58-B6BE-C30B0494D7D7}" type="pres">
      <dgm:prSet presAssocID="{455B6519-BD25-4965-864C-4FF42C02D7D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D0EA62AD-5AA4-4D5E-BA2D-3241872457A9}" type="pres">
      <dgm:prSet presAssocID="{455B6519-BD25-4965-864C-4FF42C02D7D3}" presName="spaceRect" presStyleCnt="0"/>
      <dgm:spPr/>
    </dgm:pt>
    <dgm:pt modelId="{B6FA31B0-162E-4687-B78D-CE9318DFF163}" type="pres">
      <dgm:prSet presAssocID="{455B6519-BD25-4965-864C-4FF42C02D7D3}" presName="textRect" presStyleLbl="revTx" presStyleIdx="2" presStyleCnt="4">
        <dgm:presLayoutVars>
          <dgm:chMax val="1"/>
          <dgm:chPref val="1"/>
        </dgm:presLayoutVars>
      </dgm:prSet>
      <dgm:spPr/>
    </dgm:pt>
    <dgm:pt modelId="{9ACCF088-4E2D-4D42-8ACC-686C7D1AC25D}" type="pres">
      <dgm:prSet presAssocID="{2685C005-2C5A-46A5-8153-4CEEF164A73C}" presName="sibTrans" presStyleLbl="sibTrans2D1" presStyleIdx="0" presStyleCnt="0"/>
      <dgm:spPr/>
    </dgm:pt>
    <dgm:pt modelId="{939729EC-6C1E-4A05-A67F-4B29AF6EE33E}" type="pres">
      <dgm:prSet presAssocID="{D63165BE-B393-4FBA-9ED7-E285B3B02B13}" presName="compNode" presStyleCnt="0"/>
      <dgm:spPr/>
    </dgm:pt>
    <dgm:pt modelId="{41E8691E-A9CE-4EAC-AFD3-916A19CD0CC8}" type="pres">
      <dgm:prSet presAssocID="{D63165BE-B393-4FBA-9ED7-E285B3B02B13}" presName="iconBgRect" presStyleLbl="bgShp" presStyleIdx="3" presStyleCnt="4" custLinFactNeighborX="5697"/>
      <dgm:spPr/>
    </dgm:pt>
    <dgm:pt modelId="{420FDF66-399A-41B0-9960-FD5904A40EA6}" type="pres">
      <dgm:prSet presAssocID="{D63165BE-B393-4FBA-9ED7-E285B3B02B13}" presName="iconRect" presStyleLbl="node1" presStyleIdx="3" presStyleCnt="4" custLinFactNeighborX="9819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F8B9868E-F7DF-4DDB-A042-BC6BECC71516}" type="pres">
      <dgm:prSet presAssocID="{D63165BE-B393-4FBA-9ED7-E285B3B02B13}" presName="spaceRect" presStyleCnt="0"/>
      <dgm:spPr/>
    </dgm:pt>
    <dgm:pt modelId="{69568931-39AF-4C47-885D-65FD1EC6B5D1}" type="pres">
      <dgm:prSet presAssocID="{D63165BE-B393-4FBA-9ED7-E285B3B02B13}" presName="textRect" presStyleLbl="revTx" presStyleIdx="3" presStyleCnt="4" custLinFactNeighborX="2421">
        <dgm:presLayoutVars>
          <dgm:chMax val="1"/>
          <dgm:chPref val="1"/>
        </dgm:presLayoutVars>
      </dgm:prSet>
      <dgm:spPr/>
    </dgm:pt>
  </dgm:ptLst>
  <dgm:cxnLst>
    <dgm:cxn modelId="{9494EB19-D9D5-4CB1-9ED0-F96D5E4ECC57}" type="presOf" srcId="{E7CCC6F5-F158-4862-86AB-1176EEC45F26}" destId="{89C57440-E4E3-4D37-AEBC-78B4E8281B74}" srcOrd="0" destOrd="0" presId="urn:microsoft.com/office/officeart/2018/2/layout/IconCircleList"/>
    <dgm:cxn modelId="{A429F322-F602-44FE-B1AB-283F04C9409F}" srcId="{C6EF9A68-DAB4-42A4-ABCD-BC9F434B9B69}" destId="{E7CCC6F5-F158-4862-86AB-1176EEC45F26}" srcOrd="1" destOrd="0" parTransId="{C1059B8B-C374-4C0C-9CE7-679793129EFF}" sibTransId="{5FA242FA-31C8-4045-ADB2-092E0BC409F2}"/>
    <dgm:cxn modelId="{A8311535-A998-4531-AF5C-D28A5E77617B}" type="presOf" srcId="{D63165BE-B393-4FBA-9ED7-E285B3B02B13}" destId="{69568931-39AF-4C47-885D-65FD1EC6B5D1}" srcOrd="0" destOrd="0" presId="urn:microsoft.com/office/officeart/2018/2/layout/IconCircleList"/>
    <dgm:cxn modelId="{8D46AD35-5D7A-4C90-89A7-88117FAE29A2}" type="presOf" srcId="{BFE6D895-355B-41D6-AD3D-3570EA247F88}" destId="{830A35A5-DD04-416B-9593-EB626BA2110F}" srcOrd="0" destOrd="0" presId="urn:microsoft.com/office/officeart/2018/2/layout/IconCircleList"/>
    <dgm:cxn modelId="{1820C441-8A19-48FB-859D-14362CDAB1CC}" srcId="{C6EF9A68-DAB4-42A4-ABCD-BC9F434B9B69}" destId="{D63165BE-B393-4FBA-9ED7-E285B3B02B13}" srcOrd="3" destOrd="0" parTransId="{1B15EBDB-80E3-4697-8C87-D8482818B878}" sibTransId="{8EAC9159-200C-4356-A331-7DBF93B55295}"/>
    <dgm:cxn modelId="{FB7CCD43-7E36-4548-891F-25832CD359EC}" srcId="{C6EF9A68-DAB4-42A4-ABCD-BC9F434B9B69}" destId="{13AF08E6-704B-428A-B8E3-82B978CEAA89}" srcOrd="0" destOrd="0" parTransId="{75E6520D-AADB-47C1-AE22-8A6A5408EE12}" sibTransId="{BFE6D895-355B-41D6-AD3D-3570EA247F88}"/>
    <dgm:cxn modelId="{DBDD2871-9503-422E-8D6E-20EF628FFC96}" type="presOf" srcId="{13AF08E6-704B-428A-B8E3-82B978CEAA89}" destId="{AC02D772-17DD-485B-8096-DDA4FB6920E4}" srcOrd="0" destOrd="0" presId="urn:microsoft.com/office/officeart/2018/2/layout/IconCircleList"/>
    <dgm:cxn modelId="{76DC9683-F80C-4E4D-A67E-B9524C7AB635}" type="presOf" srcId="{5FA242FA-31C8-4045-ADB2-092E0BC409F2}" destId="{EC8652C5-CD7C-468C-9142-0304104CE5FA}" srcOrd="0" destOrd="0" presId="urn:microsoft.com/office/officeart/2018/2/layout/IconCircleList"/>
    <dgm:cxn modelId="{F15C7D89-09DE-4E0D-8678-1957875E1D26}" type="presOf" srcId="{455B6519-BD25-4965-864C-4FF42C02D7D3}" destId="{B6FA31B0-162E-4687-B78D-CE9318DFF163}" srcOrd="0" destOrd="0" presId="urn:microsoft.com/office/officeart/2018/2/layout/IconCircleList"/>
    <dgm:cxn modelId="{98C050A7-6E72-4BDC-83FC-87376EE39F37}" type="presOf" srcId="{C6EF9A68-DAB4-42A4-ABCD-BC9F434B9B69}" destId="{98E2122D-BAE5-487E-96E5-D803167EF58F}" srcOrd="0" destOrd="0" presId="urn:microsoft.com/office/officeart/2018/2/layout/IconCircleList"/>
    <dgm:cxn modelId="{922244B9-6311-47F6-ACC6-7E7E57EFB718}" srcId="{C6EF9A68-DAB4-42A4-ABCD-BC9F434B9B69}" destId="{455B6519-BD25-4965-864C-4FF42C02D7D3}" srcOrd="2" destOrd="0" parTransId="{F136071C-CC78-496F-9A82-283078883858}" sibTransId="{2685C005-2C5A-46A5-8153-4CEEF164A73C}"/>
    <dgm:cxn modelId="{026816D4-21AC-4EA0-ACEF-F7D5DB6CA867}" type="presOf" srcId="{2685C005-2C5A-46A5-8153-4CEEF164A73C}" destId="{9ACCF088-4E2D-4D42-8ACC-686C7D1AC25D}" srcOrd="0" destOrd="0" presId="urn:microsoft.com/office/officeart/2018/2/layout/IconCircleList"/>
    <dgm:cxn modelId="{C5446799-FCD1-4D1E-9A6E-F4EA1B076CD0}" type="presParOf" srcId="{98E2122D-BAE5-487E-96E5-D803167EF58F}" destId="{2DEB0108-D768-4B0C-8CBB-5A32A9FEC837}" srcOrd="0" destOrd="0" presId="urn:microsoft.com/office/officeart/2018/2/layout/IconCircleList"/>
    <dgm:cxn modelId="{EE74468F-B218-4AD6-BE16-AFA64E043668}" type="presParOf" srcId="{2DEB0108-D768-4B0C-8CBB-5A32A9FEC837}" destId="{19807DDF-19D8-45D8-90D3-7CE4D8613FBC}" srcOrd="0" destOrd="0" presId="urn:microsoft.com/office/officeart/2018/2/layout/IconCircleList"/>
    <dgm:cxn modelId="{B48021DF-5CA9-4E39-B1D3-938678BB804C}" type="presParOf" srcId="{19807DDF-19D8-45D8-90D3-7CE4D8613FBC}" destId="{ED95AB6A-8A0E-4903-8009-AAE5EA86120D}" srcOrd="0" destOrd="0" presId="urn:microsoft.com/office/officeart/2018/2/layout/IconCircleList"/>
    <dgm:cxn modelId="{C98D05B4-D93A-442B-92F7-B376B4FF6D9A}" type="presParOf" srcId="{19807DDF-19D8-45D8-90D3-7CE4D8613FBC}" destId="{975E7515-93FC-47B3-8050-05BBEC6E6918}" srcOrd="1" destOrd="0" presId="urn:microsoft.com/office/officeart/2018/2/layout/IconCircleList"/>
    <dgm:cxn modelId="{C85582F3-6E0D-4ADB-8655-9A294936FF56}" type="presParOf" srcId="{19807DDF-19D8-45D8-90D3-7CE4D8613FBC}" destId="{0445D65A-73AB-4ECF-925A-F318803FD733}" srcOrd="2" destOrd="0" presId="urn:microsoft.com/office/officeart/2018/2/layout/IconCircleList"/>
    <dgm:cxn modelId="{C03F1BCB-F8D0-4C96-A19C-B21441C720E8}" type="presParOf" srcId="{19807DDF-19D8-45D8-90D3-7CE4D8613FBC}" destId="{AC02D772-17DD-485B-8096-DDA4FB6920E4}" srcOrd="3" destOrd="0" presId="urn:microsoft.com/office/officeart/2018/2/layout/IconCircleList"/>
    <dgm:cxn modelId="{471CC4CA-71AD-4370-A585-7C1F20E432F9}" type="presParOf" srcId="{2DEB0108-D768-4B0C-8CBB-5A32A9FEC837}" destId="{830A35A5-DD04-416B-9593-EB626BA2110F}" srcOrd="1" destOrd="0" presId="urn:microsoft.com/office/officeart/2018/2/layout/IconCircleList"/>
    <dgm:cxn modelId="{065A7D1F-1F17-4DD5-A91B-D18F9DB13583}" type="presParOf" srcId="{2DEB0108-D768-4B0C-8CBB-5A32A9FEC837}" destId="{235C1F9B-70AB-4254-B088-16443FE38CF1}" srcOrd="2" destOrd="0" presId="urn:microsoft.com/office/officeart/2018/2/layout/IconCircleList"/>
    <dgm:cxn modelId="{9D0A4AD5-1217-440E-9CB3-DBF47A49EA26}" type="presParOf" srcId="{235C1F9B-70AB-4254-B088-16443FE38CF1}" destId="{AD2B1B86-B883-4271-BF86-DE3C7102D32A}" srcOrd="0" destOrd="0" presId="urn:microsoft.com/office/officeart/2018/2/layout/IconCircleList"/>
    <dgm:cxn modelId="{A3CAEF57-1F1C-4C1F-829C-244277C2DAC5}" type="presParOf" srcId="{235C1F9B-70AB-4254-B088-16443FE38CF1}" destId="{07D8B869-CDF5-42E8-A879-EB6ED8E8835F}" srcOrd="1" destOrd="0" presId="urn:microsoft.com/office/officeart/2018/2/layout/IconCircleList"/>
    <dgm:cxn modelId="{AF23E250-30F6-4A8E-8806-F268DD419CB3}" type="presParOf" srcId="{235C1F9B-70AB-4254-B088-16443FE38CF1}" destId="{A92D9AD2-2A39-4B02-8C95-EE0A95875DE5}" srcOrd="2" destOrd="0" presId="urn:microsoft.com/office/officeart/2018/2/layout/IconCircleList"/>
    <dgm:cxn modelId="{3DFC3BE7-96C8-4EB2-9523-D14FF82B1C0E}" type="presParOf" srcId="{235C1F9B-70AB-4254-B088-16443FE38CF1}" destId="{89C57440-E4E3-4D37-AEBC-78B4E8281B74}" srcOrd="3" destOrd="0" presId="urn:microsoft.com/office/officeart/2018/2/layout/IconCircleList"/>
    <dgm:cxn modelId="{456CFC42-2AD0-4AB4-B719-A99DBDE7C200}" type="presParOf" srcId="{2DEB0108-D768-4B0C-8CBB-5A32A9FEC837}" destId="{EC8652C5-CD7C-468C-9142-0304104CE5FA}" srcOrd="3" destOrd="0" presId="urn:microsoft.com/office/officeart/2018/2/layout/IconCircleList"/>
    <dgm:cxn modelId="{A0BC2E93-3319-436A-B900-C37732C6260C}" type="presParOf" srcId="{2DEB0108-D768-4B0C-8CBB-5A32A9FEC837}" destId="{6D35E567-D5D3-473B-9B2F-95FF936C94E6}" srcOrd="4" destOrd="0" presId="urn:microsoft.com/office/officeart/2018/2/layout/IconCircleList"/>
    <dgm:cxn modelId="{45A431DD-F929-4E8F-BF93-8BB9E204EDAE}" type="presParOf" srcId="{6D35E567-D5D3-473B-9B2F-95FF936C94E6}" destId="{8B177C41-19F7-46F2-A1AD-284B3118DFF4}" srcOrd="0" destOrd="0" presId="urn:microsoft.com/office/officeart/2018/2/layout/IconCircleList"/>
    <dgm:cxn modelId="{B9753E7A-2FDA-41DF-8270-C5B628CC053F}" type="presParOf" srcId="{6D35E567-D5D3-473B-9B2F-95FF936C94E6}" destId="{7B056CE6-2AAC-4D58-B6BE-C30B0494D7D7}" srcOrd="1" destOrd="0" presId="urn:microsoft.com/office/officeart/2018/2/layout/IconCircleList"/>
    <dgm:cxn modelId="{3F07590D-2C72-41CB-89B6-68CDE188B597}" type="presParOf" srcId="{6D35E567-D5D3-473B-9B2F-95FF936C94E6}" destId="{D0EA62AD-5AA4-4D5E-BA2D-3241872457A9}" srcOrd="2" destOrd="0" presId="urn:microsoft.com/office/officeart/2018/2/layout/IconCircleList"/>
    <dgm:cxn modelId="{3F0FC8C7-57A9-4E7F-80BA-E9E8036DF87B}" type="presParOf" srcId="{6D35E567-D5D3-473B-9B2F-95FF936C94E6}" destId="{B6FA31B0-162E-4687-B78D-CE9318DFF163}" srcOrd="3" destOrd="0" presId="urn:microsoft.com/office/officeart/2018/2/layout/IconCircleList"/>
    <dgm:cxn modelId="{ED8D4B57-D8CE-4592-98AB-B74BEDF5924A}" type="presParOf" srcId="{2DEB0108-D768-4B0C-8CBB-5A32A9FEC837}" destId="{9ACCF088-4E2D-4D42-8ACC-686C7D1AC25D}" srcOrd="5" destOrd="0" presId="urn:microsoft.com/office/officeart/2018/2/layout/IconCircleList"/>
    <dgm:cxn modelId="{05E94392-18D8-4BF5-978A-DD033CA6E59E}" type="presParOf" srcId="{2DEB0108-D768-4B0C-8CBB-5A32A9FEC837}" destId="{939729EC-6C1E-4A05-A67F-4B29AF6EE33E}" srcOrd="6" destOrd="0" presId="urn:microsoft.com/office/officeart/2018/2/layout/IconCircleList"/>
    <dgm:cxn modelId="{1205AD27-673C-4477-806E-819D991163D9}" type="presParOf" srcId="{939729EC-6C1E-4A05-A67F-4B29AF6EE33E}" destId="{41E8691E-A9CE-4EAC-AFD3-916A19CD0CC8}" srcOrd="0" destOrd="0" presId="urn:microsoft.com/office/officeart/2018/2/layout/IconCircleList"/>
    <dgm:cxn modelId="{FCF560F2-1CFF-4BB1-94B8-5F72F1B4AE3A}" type="presParOf" srcId="{939729EC-6C1E-4A05-A67F-4B29AF6EE33E}" destId="{420FDF66-399A-41B0-9960-FD5904A40EA6}" srcOrd="1" destOrd="0" presId="urn:microsoft.com/office/officeart/2018/2/layout/IconCircleList"/>
    <dgm:cxn modelId="{512463E8-042D-422E-AC40-CE2134F415D5}" type="presParOf" srcId="{939729EC-6C1E-4A05-A67F-4B29AF6EE33E}" destId="{F8B9868E-F7DF-4DDB-A042-BC6BECC71516}" srcOrd="2" destOrd="0" presId="urn:microsoft.com/office/officeart/2018/2/layout/IconCircleList"/>
    <dgm:cxn modelId="{D2CA534F-2780-45CA-8917-F972249CA710}" type="presParOf" srcId="{939729EC-6C1E-4A05-A67F-4B29AF6EE33E}" destId="{69568931-39AF-4C47-885D-65FD1EC6B5D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2DCD9C-F634-49AC-B908-F60F656BC10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13516B6-C84F-4003-91A6-43FCFB16FAB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dirty="0"/>
            <a:t>Troubleshoot Slowness</a:t>
          </a:r>
        </a:p>
      </dgm:t>
    </dgm:pt>
    <dgm:pt modelId="{0F364927-DC82-4213-8CCA-F8E4756D8ECC}" type="parTrans" cxnId="{066B7465-E92F-4CEF-BFF4-043287385E1D}">
      <dgm:prSet/>
      <dgm:spPr/>
      <dgm:t>
        <a:bodyPr/>
        <a:lstStyle/>
        <a:p>
          <a:endParaRPr lang="en-US"/>
        </a:p>
      </dgm:t>
    </dgm:pt>
    <dgm:pt modelId="{376671AF-5B9E-4C84-A54B-EBF5157A6E8E}" type="sibTrans" cxnId="{066B7465-E92F-4CEF-BFF4-043287385E1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EAA5F9D-772C-4881-913E-90365D0FC46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dirty="0"/>
            <a:t>Concurrency Management</a:t>
          </a:r>
        </a:p>
      </dgm:t>
    </dgm:pt>
    <dgm:pt modelId="{24D7B011-FBD1-4EEF-A3E0-85F147532734}" type="parTrans" cxnId="{4AAE6EDF-2428-45F9-86CD-A8E0CB5EAC48}">
      <dgm:prSet/>
      <dgm:spPr/>
      <dgm:t>
        <a:bodyPr/>
        <a:lstStyle/>
        <a:p>
          <a:endParaRPr lang="en-US"/>
        </a:p>
      </dgm:t>
    </dgm:pt>
    <dgm:pt modelId="{F226B6F7-7384-49D1-B014-77321D561C9F}" type="sibTrans" cxnId="{4AAE6EDF-2428-45F9-86CD-A8E0CB5EAC48}">
      <dgm:prSet/>
      <dgm:spPr/>
      <dgm:t>
        <a:bodyPr/>
        <a:lstStyle/>
        <a:p>
          <a:endParaRPr lang="en-US"/>
        </a:p>
      </dgm:t>
    </dgm:pt>
    <dgm:pt modelId="{12AC3EA2-59EE-4CF5-87E7-7EE0565D45D0}" type="pres">
      <dgm:prSet presAssocID="{3C2DCD9C-F634-49AC-B908-F60F656BC100}" presName="root" presStyleCnt="0">
        <dgm:presLayoutVars>
          <dgm:dir/>
          <dgm:resizeHandles val="exact"/>
        </dgm:presLayoutVars>
      </dgm:prSet>
      <dgm:spPr/>
    </dgm:pt>
    <dgm:pt modelId="{C294BE0A-248E-412D-AC6B-545D8542C88E}" type="pres">
      <dgm:prSet presAssocID="{3C2DCD9C-F634-49AC-B908-F60F656BC100}" presName="container" presStyleCnt="0">
        <dgm:presLayoutVars>
          <dgm:dir/>
          <dgm:resizeHandles val="exact"/>
        </dgm:presLayoutVars>
      </dgm:prSet>
      <dgm:spPr/>
    </dgm:pt>
    <dgm:pt modelId="{F4558B47-36DD-4B9B-B28A-7AEEDE972EE0}" type="pres">
      <dgm:prSet presAssocID="{413516B6-C84F-4003-91A6-43FCFB16FAB1}" presName="compNode" presStyleCnt="0"/>
      <dgm:spPr/>
    </dgm:pt>
    <dgm:pt modelId="{15C22D6F-A34A-46F4-84EC-C8A17A4A88FA}" type="pres">
      <dgm:prSet presAssocID="{413516B6-C84F-4003-91A6-43FCFB16FAB1}" presName="iconBgRect" presStyleLbl="bgShp" presStyleIdx="0" presStyleCnt="2" custLinFactNeighborX="9373"/>
      <dgm:spPr/>
    </dgm:pt>
    <dgm:pt modelId="{488FAA92-2BCA-4DFD-B80F-549C638AF361}" type="pres">
      <dgm:prSet presAssocID="{413516B6-C84F-4003-91A6-43FCFB16FAB1}" presName="iconRect" presStyleLbl="node1" presStyleIdx="0" presStyleCnt="2" custLinFactNeighborX="1744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92042240-0222-4717-A321-AA76983630B4}" type="pres">
      <dgm:prSet presAssocID="{413516B6-C84F-4003-91A6-43FCFB16FAB1}" presName="spaceRect" presStyleCnt="0"/>
      <dgm:spPr/>
    </dgm:pt>
    <dgm:pt modelId="{8BF1F314-CD9E-4D0B-8708-244E3236555A}" type="pres">
      <dgm:prSet presAssocID="{413516B6-C84F-4003-91A6-43FCFB16FAB1}" presName="textRect" presStyleLbl="revTx" presStyleIdx="0" presStyleCnt="2" custLinFactNeighborX="1771">
        <dgm:presLayoutVars>
          <dgm:chMax val="1"/>
          <dgm:chPref val="1"/>
        </dgm:presLayoutVars>
      </dgm:prSet>
      <dgm:spPr/>
    </dgm:pt>
    <dgm:pt modelId="{D89A5C72-BBED-4FB0-B669-14B1CF369D98}" type="pres">
      <dgm:prSet presAssocID="{376671AF-5B9E-4C84-A54B-EBF5157A6E8E}" presName="sibTrans" presStyleLbl="sibTrans2D1" presStyleIdx="0" presStyleCnt="0"/>
      <dgm:spPr/>
    </dgm:pt>
    <dgm:pt modelId="{09D23214-9684-4501-981B-DD7C0F659DA3}" type="pres">
      <dgm:prSet presAssocID="{9EAA5F9D-772C-4881-913E-90365D0FC46F}" presName="compNode" presStyleCnt="0"/>
      <dgm:spPr/>
    </dgm:pt>
    <dgm:pt modelId="{8200B1AA-A004-438C-8A28-626466F142EA}" type="pres">
      <dgm:prSet presAssocID="{9EAA5F9D-772C-4881-913E-90365D0FC46F}" presName="iconBgRect" presStyleLbl="bgShp" presStyleIdx="1" presStyleCnt="2"/>
      <dgm:spPr/>
    </dgm:pt>
    <dgm:pt modelId="{EF7D1F16-123E-4377-9315-9B28FD7EF9F9}" type="pres">
      <dgm:prSet presAssocID="{9EAA5F9D-772C-4881-913E-90365D0FC46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13F4E39-78D6-47CA-A302-0949DF3E7F89}" type="pres">
      <dgm:prSet presAssocID="{9EAA5F9D-772C-4881-913E-90365D0FC46F}" presName="spaceRect" presStyleCnt="0"/>
      <dgm:spPr/>
    </dgm:pt>
    <dgm:pt modelId="{EAB775E3-004D-4197-B872-178CAB4839BD}" type="pres">
      <dgm:prSet presAssocID="{9EAA5F9D-772C-4881-913E-90365D0FC46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B1B7228-95E2-43DD-B3C9-F40B4C93F052}" type="presOf" srcId="{413516B6-C84F-4003-91A6-43FCFB16FAB1}" destId="{8BF1F314-CD9E-4D0B-8708-244E3236555A}" srcOrd="0" destOrd="0" presId="urn:microsoft.com/office/officeart/2018/2/layout/IconCircleList"/>
    <dgm:cxn modelId="{A5011965-4F00-4D01-AB0F-2A37B817FA28}" type="presOf" srcId="{376671AF-5B9E-4C84-A54B-EBF5157A6E8E}" destId="{D89A5C72-BBED-4FB0-B669-14B1CF369D98}" srcOrd="0" destOrd="0" presId="urn:microsoft.com/office/officeart/2018/2/layout/IconCircleList"/>
    <dgm:cxn modelId="{066B7465-E92F-4CEF-BFF4-043287385E1D}" srcId="{3C2DCD9C-F634-49AC-B908-F60F656BC100}" destId="{413516B6-C84F-4003-91A6-43FCFB16FAB1}" srcOrd="0" destOrd="0" parTransId="{0F364927-DC82-4213-8CCA-F8E4756D8ECC}" sibTransId="{376671AF-5B9E-4C84-A54B-EBF5157A6E8E}"/>
    <dgm:cxn modelId="{3D21E4A1-4780-418E-BEAB-A13F1989042E}" type="presOf" srcId="{3C2DCD9C-F634-49AC-B908-F60F656BC100}" destId="{12AC3EA2-59EE-4CF5-87E7-7EE0565D45D0}" srcOrd="0" destOrd="0" presId="urn:microsoft.com/office/officeart/2018/2/layout/IconCircleList"/>
    <dgm:cxn modelId="{4AAE6EDF-2428-45F9-86CD-A8E0CB5EAC48}" srcId="{3C2DCD9C-F634-49AC-B908-F60F656BC100}" destId="{9EAA5F9D-772C-4881-913E-90365D0FC46F}" srcOrd="1" destOrd="0" parTransId="{24D7B011-FBD1-4EEF-A3E0-85F147532734}" sibTransId="{F226B6F7-7384-49D1-B014-77321D561C9F}"/>
    <dgm:cxn modelId="{15F62DE4-9BCE-4A3D-948A-22AB8E219729}" type="presOf" srcId="{9EAA5F9D-772C-4881-913E-90365D0FC46F}" destId="{EAB775E3-004D-4197-B872-178CAB4839BD}" srcOrd="0" destOrd="0" presId="urn:microsoft.com/office/officeart/2018/2/layout/IconCircleList"/>
    <dgm:cxn modelId="{3B98BCB8-0908-41CC-8932-C2EC351AE63A}" type="presParOf" srcId="{12AC3EA2-59EE-4CF5-87E7-7EE0565D45D0}" destId="{C294BE0A-248E-412D-AC6B-545D8542C88E}" srcOrd="0" destOrd="0" presId="urn:microsoft.com/office/officeart/2018/2/layout/IconCircleList"/>
    <dgm:cxn modelId="{20C19891-CC3D-48B4-894A-A97C2B7CA7EF}" type="presParOf" srcId="{C294BE0A-248E-412D-AC6B-545D8542C88E}" destId="{F4558B47-36DD-4B9B-B28A-7AEEDE972EE0}" srcOrd="0" destOrd="0" presId="urn:microsoft.com/office/officeart/2018/2/layout/IconCircleList"/>
    <dgm:cxn modelId="{BA8355A9-1378-4524-B439-D2449DF90A4C}" type="presParOf" srcId="{F4558B47-36DD-4B9B-B28A-7AEEDE972EE0}" destId="{15C22D6F-A34A-46F4-84EC-C8A17A4A88FA}" srcOrd="0" destOrd="0" presId="urn:microsoft.com/office/officeart/2018/2/layout/IconCircleList"/>
    <dgm:cxn modelId="{544C8BB2-FB9B-4FF6-80A7-41B7364C0641}" type="presParOf" srcId="{F4558B47-36DD-4B9B-B28A-7AEEDE972EE0}" destId="{488FAA92-2BCA-4DFD-B80F-549C638AF361}" srcOrd="1" destOrd="0" presId="urn:microsoft.com/office/officeart/2018/2/layout/IconCircleList"/>
    <dgm:cxn modelId="{88B584D6-A808-4AB2-BA84-72ADCC961160}" type="presParOf" srcId="{F4558B47-36DD-4B9B-B28A-7AEEDE972EE0}" destId="{92042240-0222-4717-A321-AA76983630B4}" srcOrd="2" destOrd="0" presId="urn:microsoft.com/office/officeart/2018/2/layout/IconCircleList"/>
    <dgm:cxn modelId="{E6B522FD-9299-447D-8713-876CBA595B5E}" type="presParOf" srcId="{F4558B47-36DD-4B9B-B28A-7AEEDE972EE0}" destId="{8BF1F314-CD9E-4D0B-8708-244E3236555A}" srcOrd="3" destOrd="0" presId="urn:microsoft.com/office/officeart/2018/2/layout/IconCircleList"/>
    <dgm:cxn modelId="{68F3EA08-9122-40FC-A158-A5EE16E20225}" type="presParOf" srcId="{C294BE0A-248E-412D-AC6B-545D8542C88E}" destId="{D89A5C72-BBED-4FB0-B669-14B1CF369D98}" srcOrd="1" destOrd="0" presId="urn:microsoft.com/office/officeart/2018/2/layout/IconCircleList"/>
    <dgm:cxn modelId="{A128F984-92B4-4379-A327-0A4329FBCF63}" type="presParOf" srcId="{C294BE0A-248E-412D-AC6B-545D8542C88E}" destId="{09D23214-9684-4501-981B-DD7C0F659DA3}" srcOrd="2" destOrd="0" presId="urn:microsoft.com/office/officeart/2018/2/layout/IconCircleList"/>
    <dgm:cxn modelId="{E2EFABED-46FD-48ED-AFE7-C62EBFA71E4E}" type="presParOf" srcId="{09D23214-9684-4501-981B-DD7C0F659DA3}" destId="{8200B1AA-A004-438C-8A28-626466F142EA}" srcOrd="0" destOrd="0" presId="urn:microsoft.com/office/officeart/2018/2/layout/IconCircleList"/>
    <dgm:cxn modelId="{4E8B02B1-7EC7-45DB-B4A3-30E77289713C}" type="presParOf" srcId="{09D23214-9684-4501-981B-DD7C0F659DA3}" destId="{EF7D1F16-123E-4377-9315-9B28FD7EF9F9}" srcOrd="1" destOrd="0" presId="urn:microsoft.com/office/officeart/2018/2/layout/IconCircleList"/>
    <dgm:cxn modelId="{9294655D-D4EF-4792-A550-36A31B4F00BC}" type="presParOf" srcId="{09D23214-9684-4501-981B-DD7C0F659DA3}" destId="{C13F4E39-78D6-47CA-A302-0949DF3E7F89}" srcOrd="2" destOrd="0" presId="urn:microsoft.com/office/officeart/2018/2/layout/IconCircleList"/>
    <dgm:cxn modelId="{186342DF-F7EE-4A47-AC65-ADE711476086}" type="presParOf" srcId="{09D23214-9684-4501-981B-DD7C0F659DA3}" destId="{EAB775E3-004D-4197-B872-178CAB4839B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4B4775-A2A6-4883-BDC9-24692A9453E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A8FB66-0E2E-434B-84E3-2C42E1D1959E}">
      <dgm:prSet custT="1"/>
      <dgm:spPr/>
      <dgm:t>
        <a:bodyPr/>
        <a:lstStyle/>
        <a:p>
          <a:r>
            <a:rPr lang="en-US" sz="3200" dirty="0"/>
            <a:t>User </a:t>
          </a:r>
          <a:br>
            <a:rPr lang="en-US" sz="3200" dirty="0"/>
          </a:br>
          <a:r>
            <a:rPr lang="en-US" sz="3200" dirty="0"/>
            <a:t>Objects</a:t>
          </a:r>
        </a:p>
      </dgm:t>
    </dgm:pt>
    <dgm:pt modelId="{25B8692C-A7A7-4984-955F-AB11A5A7959A}" type="parTrans" cxnId="{984C7004-9289-45B0-BD1B-BB364750C40C}">
      <dgm:prSet/>
      <dgm:spPr/>
      <dgm:t>
        <a:bodyPr/>
        <a:lstStyle/>
        <a:p>
          <a:endParaRPr lang="en-US"/>
        </a:p>
      </dgm:t>
    </dgm:pt>
    <dgm:pt modelId="{27B6885E-BAEF-4325-956F-551BFA83C5D6}" type="sibTrans" cxnId="{984C7004-9289-45B0-BD1B-BB364750C40C}">
      <dgm:prSet/>
      <dgm:spPr/>
      <dgm:t>
        <a:bodyPr/>
        <a:lstStyle/>
        <a:p>
          <a:endParaRPr lang="en-US"/>
        </a:p>
      </dgm:t>
    </dgm:pt>
    <dgm:pt modelId="{E612154B-CDAB-4E2C-84FA-86DB0657C6C4}">
      <dgm:prSet custT="1"/>
      <dgm:spPr/>
      <dgm:t>
        <a:bodyPr/>
        <a:lstStyle/>
        <a:p>
          <a:r>
            <a:rPr lang="en-US" sz="3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Version </a:t>
          </a:r>
          <a:br>
            <a:rPr lang="en-US" sz="3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</a:br>
          <a:r>
            <a:rPr lang="en-US" sz="3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Stores </a:t>
          </a:r>
        </a:p>
      </dgm:t>
    </dgm:pt>
    <dgm:pt modelId="{3A05B814-3239-49AC-B914-18B9D9C4BF68}" type="parTrans" cxnId="{9463ED4D-5B9D-48A3-893F-974411CB4199}">
      <dgm:prSet/>
      <dgm:spPr/>
      <dgm:t>
        <a:bodyPr/>
        <a:lstStyle/>
        <a:p>
          <a:endParaRPr lang="en-US"/>
        </a:p>
      </dgm:t>
    </dgm:pt>
    <dgm:pt modelId="{5732880D-A1AD-4CAF-A32F-20EA8EA3AEF3}" type="sibTrans" cxnId="{9463ED4D-5B9D-48A3-893F-974411CB4199}">
      <dgm:prSet/>
      <dgm:spPr/>
      <dgm:t>
        <a:bodyPr/>
        <a:lstStyle/>
        <a:p>
          <a:endParaRPr lang="en-US"/>
        </a:p>
      </dgm:t>
    </dgm:pt>
    <dgm:pt modelId="{23698CFD-74E1-46C2-AE43-D710FCCE6BE7}">
      <dgm:prSet custT="1"/>
      <dgm:spPr/>
      <dgm:t>
        <a:bodyPr/>
        <a:lstStyle/>
        <a:p>
          <a:r>
            <a:rPr lang="en-US" sz="3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Internal Objects</a:t>
          </a:r>
        </a:p>
      </dgm:t>
    </dgm:pt>
    <dgm:pt modelId="{DDFD464E-2FFE-4BFA-8775-0FAE26D5B012}" type="parTrans" cxnId="{C40E1E05-A35D-48EC-AFB7-43B37A74E4D9}">
      <dgm:prSet/>
      <dgm:spPr/>
      <dgm:t>
        <a:bodyPr/>
        <a:lstStyle/>
        <a:p>
          <a:endParaRPr lang="en-US"/>
        </a:p>
      </dgm:t>
    </dgm:pt>
    <dgm:pt modelId="{5E32EA04-3B90-45A4-8210-5F3943B3BA9B}" type="sibTrans" cxnId="{C40E1E05-A35D-48EC-AFB7-43B37A74E4D9}">
      <dgm:prSet/>
      <dgm:spPr/>
      <dgm:t>
        <a:bodyPr/>
        <a:lstStyle/>
        <a:p>
          <a:endParaRPr lang="en-US"/>
        </a:p>
      </dgm:t>
    </dgm:pt>
    <dgm:pt modelId="{C420FF19-8ECA-42CA-9D0D-5469FA4A1E63}" type="pres">
      <dgm:prSet presAssocID="{184B4775-A2A6-4883-BDC9-24692A9453E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1CA30A8-6B96-47F5-98D9-5ABE03607B74}" type="pres">
      <dgm:prSet presAssocID="{CFA8FB66-0E2E-434B-84E3-2C42E1D1959E}" presName="hierRoot1" presStyleCnt="0"/>
      <dgm:spPr/>
    </dgm:pt>
    <dgm:pt modelId="{CC0342CC-987C-453E-BE96-51723A61AB1E}" type="pres">
      <dgm:prSet presAssocID="{CFA8FB66-0E2E-434B-84E3-2C42E1D1959E}" presName="composite" presStyleCnt="0"/>
      <dgm:spPr/>
    </dgm:pt>
    <dgm:pt modelId="{AD9AD120-ED0E-4D9A-8E44-CB63942A8B8E}" type="pres">
      <dgm:prSet presAssocID="{CFA8FB66-0E2E-434B-84E3-2C42E1D1959E}" presName="background" presStyleLbl="node0" presStyleIdx="0" presStyleCnt="3"/>
      <dgm:spPr/>
    </dgm:pt>
    <dgm:pt modelId="{6E85DD3D-15E4-4FED-9B9F-1BFEA04CFC1E}" type="pres">
      <dgm:prSet presAssocID="{CFA8FB66-0E2E-434B-84E3-2C42E1D1959E}" presName="text" presStyleLbl="fgAcc0" presStyleIdx="0" presStyleCnt="3">
        <dgm:presLayoutVars>
          <dgm:chPref val="3"/>
        </dgm:presLayoutVars>
      </dgm:prSet>
      <dgm:spPr/>
    </dgm:pt>
    <dgm:pt modelId="{E857D8AB-F6FC-4179-B8DF-BBA21E646486}" type="pres">
      <dgm:prSet presAssocID="{CFA8FB66-0E2E-434B-84E3-2C42E1D1959E}" presName="hierChild2" presStyleCnt="0"/>
      <dgm:spPr/>
    </dgm:pt>
    <dgm:pt modelId="{6E891130-2BFC-4C34-96BE-30A05F88E99B}" type="pres">
      <dgm:prSet presAssocID="{E612154B-CDAB-4E2C-84FA-86DB0657C6C4}" presName="hierRoot1" presStyleCnt="0"/>
      <dgm:spPr/>
    </dgm:pt>
    <dgm:pt modelId="{06FAA1BE-B533-4352-910D-5F00913B4DC0}" type="pres">
      <dgm:prSet presAssocID="{E612154B-CDAB-4E2C-84FA-86DB0657C6C4}" presName="composite" presStyleCnt="0"/>
      <dgm:spPr/>
    </dgm:pt>
    <dgm:pt modelId="{90AF1684-B6CD-49CD-9766-C720B6E4387A}" type="pres">
      <dgm:prSet presAssocID="{E612154B-CDAB-4E2C-84FA-86DB0657C6C4}" presName="background" presStyleLbl="node0" presStyleIdx="1" presStyleCnt="3"/>
      <dgm:spPr/>
    </dgm:pt>
    <dgm:pt modelId="{230E773C-80FD-46FB-BE00-C11BF1D9ECC0}" type="pres">
      <dgm:prSet presAssocID="{E612154B-CDAB-4E2C-84FA-86DB0657C6C4}" presName="text" presStyleLbl="fgAcc0" presStyleIdx="1" presStyleCnt="3" custLinFactX="15302" custLinFactNeighborX="100000" custLinFactNeighborY="-509">
        <dgm:presLayoutVars>
          <dgm:chPref val="3"/>
        </dgm:presLayoutVars>
      </dgm:prSet>
      <dgm:spPr/>
    </dgm:pt>
    <dgm:pt modelId="{31A08249-B6F9-410F-A825-7C0CD0B79A0E}" type="pres">
      <dgm:prSet presAssocID="{E612154B-CDAB-4E2C-84FA-86DB0657C6C4}" presName="hierChild2" presStyleCnt="0"/>
      <dgm:spPr/>
    </dgm:pt>
    <dgm:pt modelId="{1BE8E2F9-8321-4C56-BD49-C4F5D9A4A439}" type="pres">
      <dgm:prSet presAssocID="{23698CFD-74E1-46C2-AE43-D710FCCE6BE7}" presName="hierRoot1" presStyleCnt="0"/>
      <dgm:spPr/>
    </dgm:pt>
    <dgm:pt modelId="{12766034-FDEE-4D7A-A67A-DA88061305EF}" type="pres">
      <dgm:prSet presAssocID="{23698CFD-74E1-46C2-AE43-D710FCCE6BE7}" presName="composite" presStyleCnt="0"/>
      <dgm:spPr/>
    </dgm:pt>
    <dgm:pt modelId="{68050338-4CC6-4F9E-8C61-4D7143B38E3C}" type="pres">
      <dgm:prSet presAssocID="{23698CFD-74E1-46C2-AE43-D710FCCE6BE7}" presName="background" presStyleLbl="node0" presStyleIdx="2" presStyleCnt="3"/>
      <dgm:spPr/>
    </dgm:pt>
    <dgm:pt modelId="{ED5A1E9C-F26B-45DB-98DE-DFAB24A653D9}" type="pres">
      <dgm:prSet presAssocID="{23698CFD-74E1-46C2-AE43-D710FCCE6BE7}" presName="text" presStyleLbl="fgAcc0" presStyleIdx="2" presStyleCnt="3" custLinFactX="-26103" custLinFactNeighborX="-100000" custLinFactNeighborY="-486">
        <dgm:presLayoutVars>
          <dgm:chPref val="3"/>
        </dgm:presLayoutVars>
      </dgm:prSet>
      <dgm:spPr/>
    </dgm:pt>
    <dgm:pt modelId="{42DD6062-9F18-481B-95EC-1B01D29BA967}" type="pres">
      <dgm:prSet presAssocID="{23698CFD-74E1-46C2-AE43-D710FCCE6BE7}" presName="hierChild2" presStyleCnt="0"/>
      <dgm:spPr/>
    </dgm:pt>
  </dgm:ptLst>
  <dgm:cxnLst>
    <dgm:cxn modelId="{984C7004-9289-45B0-BD1B-BB364750C40C}" srcId="{184B4775-A2A6-4883-BDC9-24692A9453E4}" destId="{CFA8FB66-0E2E-434B-84E3-2C42E1D1959E}" srcOrd="0" destOrd="0" parTransId="{25B8692C-A7A7-4984-955F-AB11A5A7959A}" sibTransId="{27B6885E-BAEF-4325-956F-551BFA83C5D6}"/>
    <dgm:cxn modelId="{C40E1E05-A35D-48EC-AFB7-43B37A74E4D9}" srcId="{184B4775-A2A6-4883-BDC9-24692A9453E4}" destId="{23698CFD-74E1-46C2-AE43-D710FCCE6BE7}" srcOrd="2" destOrd="0" parTransId="{DDFD464E-2FFE-4BFA-8775-0FAE26D5B012}" sibTransId="{5E32EA04-3B90-45A4-8210-5F3943B3BA9B}"/>
    <dgm:cxn modelId="{7E53AB38-DBE9-4B9A-8FB2-2C5730FB55D6}" type="presOf" srcId="{23698CFD-74E1-46C2-AE43-D710FCCE6BE7}" destId="{ED5A1E9C-F26B-45DB-98DE-DFAB24A653D9}" srcOrd="0" destOrd="0" presId="urn:microsoft.com/office/officeart/2005/8/layout/hierarchy1"/>
    <dgm:cxn modelId="{9463ED4D-5B9D-48A3-893F-974411CB4199}" srcId="{184B4775-A2A6-4883-BDC9-24692A9453E4}" destId="{E612154B-CDAB-4E2C-84FA-86DB0657C6C4}" srcOrd="1" destOrd="0" parTransId="{3A05B814-3239-49AC-B914-18B9D9C4BF68}" sibTransId="{5732880D-A1AD-4CAF-A32F-20EA8EA3AEF3}"/>
    <dgm:cxn modelId="{7E5F6987-4855-4184-BB4C-145123DE54DE}" type="presOf" srcId="{CFA8FB66-0E2E-434B-84E3-2C42E1D1959E}" destId="{6E85DD3D-15E4-4FED-9B9F-1BFEA04CFC1E}" srcOrd="0" destOrd="0" presId="urn:microsoft.com/office/officeart/2005/8/layout/hierarchy1"/>
    <dgm:cxn modelId="{3CA508CC-CAA8-4FD5-8793-D4D12886B51C}" type="presOf" srcId="{E612154B-CDAB-4E2C-84FA-86DB0657C6C4}" destId="{230E773C-80FD-46FB-BE00-C11BF1D9ECC0}" srcOrd="0" destOrd="0" presId="urn:microsoft.com/office/officeart/2005/8/layout/hierarchy1"/>
    <dgm:cxn modelId="{5B6EBEF1-3C06-44C2-B301-390E08A959FF}" type="presOf" srcId="{184B4775-A2A6-4883-BDC9-24692A9453E4}" destId="{C420FF19-8ECA-42CA-9D0D-5469FA4A1E63}" srcOrd="0" destOrd="0" presId="urn:microsoft.com/office/officeart/2005/8/layout/hierarchy1"/>
    <dgm:cxn modelId="{34D7B705-5BBA-4B6E-B1DB-B140A4FC0BE9}" type="presParOf" srcId="{C420FF19-8ECA-42CA-9D0D-5469FA4A1E63}" destId="{51CA30A8-6B96-47F5-98D9-5ABE03607B74}" srcOrd="0" destOrd="0" presId="urn:microsoft.com/office/officeart/2005/8/layout/hierarchy1"/>
    <dgm:cxn modelId="{21F30FE1-C2F4-4261-AEF0-275F3FCBDFFE}" type="presParOf" srcId="{51CA30A8-6B96-47F5-98D9-5ABE03607B74}" destId="{CC0342CC-987C-453E-BE96-51723A61AB1E}" srcOrd="0" destOrd="0" presId="urn:microsoft.com/office/officeart/2005/8/layout/hierarchy1"/>
    <dgm:cxn modelId="{A9E34F4B-3D23-4156-AA19-77DF85736FCB}" type="presParOf" srcId="{CC0342CC-987C-453E-BE96-51723A61AB1E}" destId="{AD9AD120-ED0E-4D9A-8E44-CB63942A8B8E}" srcOrd="0" destOrd="0" presId="urn:microsoft.com/office/officeart/2005/8/layout/hierarchy1"/>
    <dgm:cxn modelId="{5528F9A9-7CD4-455F-9C45-B22BBAFE6EB5}" type="presParOf" srcId="{CC0342CC-987C-453E-BE96-51723A61AB1E}" destId="{6E85DD3D-15E4-4FED-9B9F-1BFEA04CFC1E}" srcOrd="1" destOrd="0" presId="urn:microsoft.com/office/officeart/2005/8/layout/hierarchy1"/>
    <dgm:cxn modelId="{BB402279-BE38-4EE4-BF4D-146F29B387BB}" type="presParOf" srcId="{51CA30A8-6B96-47F5-98D9-5ABE03607B74}" destId="{E857D8AB-F6FC-4179-B8DF-BBA21E646486}" srcOrd="1" destOrd="0" presId="urn:microsoft.com/office/officeart/2005/8/layout/hierarchy1"/>
    <dgm:cxn modelId="{742CE5C9-4BD8-4BF6-9443-B324177CDAC3}" type="presParOf" srcId="{C420FF19-8ECA-42CA-9D0D-5469FA4A1E63}" destId="{6E891130-2BFC-4C34-96BE-30A05F88E99B}" srcOrd="1" destOrd="0" presId="urn:microsoft.com/office/officeart/2005/8/layout/hierarchy1"/>
    <dgm:cxn modelId="{B071568C-5FE9-462F-8C69-0192DE3F0F62}" type="presParOf" srcId="{6E891130-2BFC-4C34-96BE-30A05F88E99B}" destId="{06FAA1BE-B533-4352-910D-5F00913B4DC0}" srcOrd="0" destOrd="0" presId="urn:microsoft.com/office/officeart/2005/8/layout/hierarchy1"/>
    <dgm:cxn modelId="{DA01A01C-63C8-4770-A735-31D5A69509DF}" type="presParOf" srcId="{06FAA1BE-B533-4352-910D-5F00913B4DC0}" destId="{90AF1684-B6CD-49CD-9766-C720B6E4387A}" srcOrd="0" destOrd="0" presId="urn:microsoft.com/office/officeart/2005/8/layout/hierarchy1"/>
    <dgm:cxn modelId="{BA4CEB27-63D3-4D5D-B28D-FC2FE6D655AE}" type="presParOf" srcId="{06FAA1BE-B533-4352-910D-5F00913B4DC0}" destId="{230E773C-80FD-46FB-BE00-C11BF1D9ECC0}" srcOrd="1" destOrd="0" presId="urn:microsoft.com/office/officeart/2005/8/layout/hierarchy1"/>
    <dgm:cxn modelId="{CB83944E-40A6-426D-8440-0DA2AAD3EA24}" type="presParOf" srcId="{6E891130-2BFC-4C34-96BE-30A05F88E99B}" destId="{31A08249-B6F9-410F-A825-7C0CD0B79A0E}" srcOrd="1" destOrd="0" presId="urn:microsoft.com/office/officeart/2005/8/layout/hierarchy1"/>
    <dgm:cxn modelId="{3532E7FE-8F3B-49A2-8393-842CD567E5CE}" type="presParOf" srcId="{C420FF19-8ECA-42CA-9D0D-5469FA4A1E63}" destId="{1BE8E2F9-8321-4C56-BD49-C4F5D9A4A439}" srcOrd="2" destOrd="0" presId="urn:microsoft.com/office/officeart/2005/8/layout/hierarchy1"/>
    <dgm:cxn modelId="{F5BEB016-C410-4250-9228-9B157BA4E74B}" type="presParOf" srcId="{1BE8E2F9-8321-4C56-BD49-C4F5D9A4A439}" destId="{12766034-FDEE-4D7A-A67A-DA88061305EF}" srcOrd="0" destOrd="0" presId="urn:microsoft.com/office/officeart/2005/8/layout/hierarchy1"/>
    <dgm:cxn modelId="{11ED762A-A54A-450D-9727-1F2AC863C36A}" type="presParOf" srcId="{12766034-FDEE-4D7A-A67A-DA88061305EF}" destId="{68050338-4CC6-4F9E-8C61-4D7143B38E3C}" srcOrd="0" destOrd="0" presId="urn:microsoft.com/office/officeart/2005/8/layout/hierarchy1"/>
    <dgm:cxn modelId="{46DC63E2-65E4-4B1B-8218-4E9F5C0B128E}" type="presParOf" srcId="{12766034-FDEE-4D7A-A67A-DA88061305EF}" destId="{ED5A1E9C-F26B-45DB-98DE-DFAB24A653D9}" srcOrd="1" destOrd="0" presId="urn:microsoft.com/office/officeart/2005/8/layout/hierarchy1"/>
    <dgm:cxn modelId="{8297CD83-F573-4B67-A261-B2BFD48E9FD2}" type="presParOf" srcId="{1BE8E2F9-8321-4C56-BD49-C4F5D9A4A439}" destId="{42DD6062-9F18-481B-95EC-1B01D29BA96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EA51E0C-8FAB-4A30-8795-56697FD3FF6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B6804C-D5B4-4E68-B841-F95582500EB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dirty="0"/>
            <a:t>Object Allocation Contention – DML</a:t>
          </a:r>
        </a:p>
      </dgm:t>
    </dgm:pt>
    <dgm:pt modelId="{53243798-C04D-4050-8046-272897E36F94}" type="parTrans" cxnId="{DB59451E-59AE-4D40-A64D-6BE004B44E51}">
      <dgm:prSet/>
      <dgm:spPr/>
      <dgm:t>
        <a:bodyPr/>
        <a:lstStyle/>
        <a:p>
          <a:endParaRPr lang="en-US"/>
        </a:p>
      </dgm:t>
    </dgm:pt>
    <dgm:pt modelId="{919238C5-F461-4B8A-9F14-FC5A6FF4620B}" type="sibTrans" cxnId="{DB59451E-59AE-4D40-A64D-6BE004B44E51}">
      <dgm:prSet/>
      <dgm:spPr/>
      <dgm:t>
        <a:bodyPr/>
        <a:lstStyle/>
        <a:p>
          <a:endParaRPr lang="en-US"/>
        </a:p>
      </dgm:t>
    </dgm:pt>
    <dgm:pt modelId="{4739F9F9-0043-4F97-BF85-58990014D4E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dirty="0"/>
            <a:t>Metadata Contention – DDL</a:t>
          </a:r>
        </a:p>
      </dgm:t>
    </dgm:pt>
    <dgm:pt modelId="{B741AF07-0225-4F20-A983-B75643DC1B78}" type="parTrans" cxnId="{A89C4317-1557-4B9E-B99B-16A4CE13D3F9}">
      <dgm:prSet/>
      <dgm:spPr/>
      <dgm:t>
        <a:bodyPr/>
        <a:lstStyle/>
        <a:p>
          <a:endParaRPr lang="en-US"/>
        </a:p>
      </dgm:t>
    </dgm:pt>
    <dgm:pt modelId="{E932E668-9241-4268-9C67-EB92283B91CA}" type="sibTrans" cxnId="{A89C4317-1557-4B9E-B99B-16A4CE13D3F9}">
      <dgm:prSet/>
      <dgm:spPr/>
      <dgm:t>
        <a:bodyPr/>
        <a:lstStyle/>
        <a:p>
          <a:endParaRPr lang="en-US"/>
        </a:p>
      </dgm:t>
    </dgm:pt>
    <dgm:pt modelId="{80A94C59-6B1C-4CDE-AED5-ADBF0445F35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dirty="0"/>
            <a:t>Temp Table Cache Contention</a:t>
          </a:r>
        </a:p>
      </dgm:t>
    </dgm:pt>
    <dgm:pt modelId="{747FED80-1877-4DCD-8B64-7017BB37D0A2}" type="parTrans" cxnId="{12E90002-252B-43EC-9C1B-C28BB58618F8}">
      <dgm:prSet/>
      <dgm:spPr/>
      <dgm:t>
        <a:bodyPr/>
        <a:lstStyle/>
        <a:p>
          <a:endParaRPr lang="en-US"/>
        </a:p>
      </dgm:t>
    </dgm:pt>
    <dgm:pt modelId="{EC8C2AE6-ACD5-463A-9672-6B511D1B7B2E}" type="sibTrans" cxnId="{12E90002-252B-43EC-9C1B-C28BB58618F8}">
      <dgm:prSet/>
      <dgm:spPr/>
      <dgm:t>
        <a:bodyPr/>
        <a:lstStyle/>
        <a:p>
          <a:endParaRPr lang="en-US"/>
        </a:p>
      </dgm:t>
    </dgm:pt>
    <dgm:pt modelId="{34BC36C1-9A7E-4909-BE46-14744474AAE7}" type="pres">
      <dgm:prSet presAssocID="{5EA51E0C-8FAB-4A30-8795-56697FD3FF69}" presName="root" presStyleCnt="0">
        <dgm:presLayoutVars>
          <dgm:dir/>
          <dgm:resizeHandles val="exact"/>
        </dgm:presLayoutVars>
      </dgm:prSet>
      <dgm:spPr/>
    </dgm:pt>
    <dgm:pt modelId="{46D2FA1D-EB66-46A3-B1C9-5B42521C1D74}" type="pres">
      <dgm:prSet presAssocID="{26B6804C-D5B4-4E68-B841-F95582500EB6}" presName="compNode" presStyleCnt="0"/>
      <dgm:spPr/>
    </dgm:pt>
    <dgm:pt modelId="{B2271724-D91B-44CB-AE0E-282FA9861893}" type="pres">
      <dgm:prSet presAssocID="{26B6804C-D5B4-4E68-B841-F95582500EB6}" presName="bgRect" presStyleLbl="bgShp" presStyleIdx="0" presStyleCnt="3" custLinFactNeighborY="-743"/>
      <dgm:spPr/>
    </dgm:pt>
    <dgm:pt modelId="{F0271971-47AF-45DC-88DE-27AEE2C87F73}" type="pres">
      <dgm:prSet presAssocID="{26B6804C-D5B4-4E68-B841-F95582500EB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own"/>
        </a:ext>
      </dgm:extLst>
    </dgm:pt>
    <dgm:pt modelId="{AA5D3C1D-1106-45B9-AB3E-5ED448B04F21}" type="pres">
      <dgm:prSet presAssocID="{26B6804C-D5B4-4E68-B841-F95582500EB6}" presName="spaceRect" presStyleCnt="0"/>
      <dgm:spPr/>
    </dgm:pt>
    <dgm:pt modelId="{4777C396-B9B5-4988-9EA6-2B4E6A040A58}" type="pres">
      <dgm:prSet presAssocID="{26B6804C-D5B4-4E68-B841-F95582500EB6}" presName="parTx" presStyleLbl="revTx" presStyleIdx="0" presStyleCnt="3">
        <dgm:presLayoutVars>
          <dgm:chMax val="0"/>
          <dgm:chPref val="0"/>
        </dgm:presLayoutVars>
      </dgm:prSet>
      <dgm:spPr/>
    </dgm:pt>
    <dgm:pt modelId="{ACAB000C-96F0-4612-BBAA-536721868E77}" type="pres">
      <dgm:prSet presAssocID="{919238C5-F461-4B8A-9F14-FC5A6FF4620B}" presName="sibTrans" presStyleCnt="0"/>
      <dgm:spPr/>
    </dgm:pt>
    <dgm:pt modelId="{BCB7BAE5-09BB-4C06-AAF7-585BE74EAE73}" type="pres">
      <dgm:prSet presAssocID="{4739F9F9-0043-4F97-BF85-58990014D4E1}" presName="compNode" presStyleCnt="0"/>
      <dgm:spPr/>
    </dgm:pt>
    <dgm:pt modelId="{30C419F7-9C54-4D27-891F-E2EFBA8C280C}" type="pres">
      <dgm:prSet presAssocID="{4739F9F9-0043-4F97-BF85-58990014D4E1}" presName="bgRect" presStyleLbl="bgShp" presStyleIdx="1" presStyleCnt="3"/>
      <dgm:spPr/>
    </dgm:pt>
    <dgm:pt modelId="{D095787B-EBE0-4C53-8722-DBB495EE7C95}" type="pres">
      <dgm:prSet presAssocID="{4739F9F9-0043-4F97-BF85-58990014D4E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A2FC22FF-17A7-45C7-AD32-49ABD6C52EAD}" type="pres">
      <dgm:prSet presAssocID="{4739F9F9-0043-4F97-BF85-58990014D4E1}" presName="spaceRect" presStyleCnt="0"/>
      <dgm:spPr/>
    </dgm:pt>
    <dgm:pt modelId="{29FD098A-6D35-4F70-98EE-62CFEA1937B7}" type="pres">
      <dgm:prSet presAssocID="{4739F9F9-0043-4F97-BF85-58990014D4E1}" presName="parTx" presStyleLbl="revTx" presStyleIdx="1" presStyleCnt="3">
        <dgm:presLayoutVars>
          <dgm:chMax val="0"/>
          <dgm:chPref val="0"/>
        </dgm:presLayoutVars>
      </dgm:prSet>
      <dgm:spPr/>
    </dgm:pt>
    <dgm:pt modelId="{54AA7951-4756-457B-A6F7-5CB38CF03458}" type="pres">
      <dgm:prSet presAssocID="{E932E668-9241-4268-9C67-EB92283B91CA}" presName="sibTrans" presStyleCnt="0"/>
      <dgm:spPr/>
    </dgm:pt>
    <dgm:pt modelId="{0F7CB804-CF52-4FA4-8C81-B2ADB96565BB}" type="pres">
      <dgm:prSet presAssocID="{80A94C59-6B1C-4CDE-AED5-ADBF0445F355}" presName="compNode" presStyleCnt="0"/>
      <dgm:spPr/>
    </dgm:pt>
    <dgm:pt modelId="{5DF0A5E4-BA69-4E6A-AC8B-DF9761FD7AD0}" type="pres">
      <dgm:prSet presAssocID="{80A94C59-6B1C-4CDE-AED5-ADBF0445F355}" presName="bgRect" presStyleLbl="bgShp" presStyleIdx="2" presStyleCnt="3"/>
      <dgm:spPr/>
    </dgm:pt>
    <dgm:pt modelId="{8BA71231-9518-411D-B230-BB5592846B8C}" type="pres">
      <dgm:prSet presAssocID="{80A94C59-6B1C-4CDE-AED5-ADBF0445F35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D989B81-4ADC-4C64-ABFE-8FE78E37EF98}" type="pres">
      <dgm:prSet presAssocID="{80A94C59-6B1C-4CDE-AED5-ADBF0445F355}" presName="spaceRect" presStyleCnt="0"/>
      <dgm:spPr/>
    </dgm:pt>
    <dgm:pt modelId="{4F4C9A8F-9E66-4FDD-B231-E4D22575CC53}" type="pres">
      <dgm:prSet presAssocID="{80A94C59-6B1C-4CDE-AED5-ADBF0445F35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2E90002-252B-43EC-9C1B-C28BB58618F8}" srcId="{5EA51E0C-8FAB-4A30-8795-56697FD3FF69}" destId="{80A94C59-6B1C-4CDE-AED5-ADBF0445F355}" srcOrd="2" destOrd="0" parTransId="{747FED80-1877-4DCD-8B64-7017BB37D0A2}" sibTransId="{EC8C2AE6-ACD5-463A-9672-6B511D1B7B2E}"/>
    <dgm:cxn modelId="{A89C4317-1557-4B9E-B99B-16A4CE13D3F9}" srcId="{5EA51E0C-8FAB-4A30-8795-56697FD3FF69}" destId="{4739F9F9-0043-4F97-BF85-58990014D4E1}" srcOrd="1" destOrd="0" parTransId="{B741AF07-0225-4F20-A983-B75643DC1B78}" sibTransId="{E932E668-9241-4268-9C67-EB92283B91CA}"/>
    <dgm:cxn modelId="{DB59451E-59AE-4D40-A64D-6BE004B44E51}" srcId="{5EA51E0C-8FAB-4A30-8795-56697FD3FF69}" destId="{26B6804C-D5B4-4E68-B841-F95582500EB6}" srcOrd="0" destOrd="0" parTransId="{53243798-C04D-4050-8046-272897E36F94}" sibTransId="{919238C5-F461-4B8A-9F14-FC5A6FF4620B}"/>
    <dgm:cxn modelId="{14B20F23-2DD3-4B12-A5ED-A7C853716C7F}" type="presOf" srcId="{5EA51E0C-8FAB-4A30-8795-56697FD3FF69}" destId="{34BC36C1-9A7E-4909-BE46-14744474AAE7}" srcOrd="0" destOrd="0" presId="urn:microsoft.com/office/officeart/2018/2/layout/IconVerticalSolidList"/>
    <dgm:cxn modelId="{26384CC2-94DD-4620-B93D-FABA881D31F8}" type="presOf" srcId="{26B6804C-D5B4-4E68-B841-F95582500EB6}" destId="{4777C396-B9B5-4988-9EA6-2B4E6A040A58}" srcOrd="0" destOrd="0" presId="urn:microsoft.com/office/officeart/2018/2/layout/IconVerticalSolidList"/>
    <dgm:cxn modelId="{2EE715D6-50E5-4AB3-B3E5-68A49B37D1AD}" type="presOf" srcId="{80A94C59-6B1C-4CDE-AED5-ADBF0445F355}" destId="{4F4C9A8F-9E66-4FDD-B231-E4D22575CC53}" srcOrd="0" destOrd="0" presId="urn:microsoft.com/office/officeart/2018/2/layout/IconVerticalSolidList"/>
    <dgm:cxn modelId="{576A35F9-3E8E-47A1-81CA-76FBF6422501}" type="presOf" srcId="{4739F9F9-0043-4F97-BF85-58990014D4E1}" destId="{29FD098A-6D35-4F70-98EE-62CFEA1937B7}" srcOrd="0" destOrd="0" presId="urn:microsoft.com/office/officeart/2018/2/layout/IconVerticalSolidList"/>
    <dgm:cxn modelId="{05989503-571D-45B1-AA8B-C20FEC3CADD4}" type="presParOf" srcId="{34BC36C1-9A7E-4909-BE46-14744474AAE7}" destId="{46D2FA1D-EB66-46A3-B1C9-5B42521C1D74}" srcOrd="0" destOrd="0" presId="urn:microsoft.com/office/officeart/2018/2/layout/IconVerticalSolidList"/>
    <dgm:cxn modelId="{EE714754-FF72-4B87-A399-8A16E717F516}" type="presParOf" srcId="{46D2FA1D-EB66-46A3-B1C9-5B42521C1D74}" destId="{B2271724-D91B-44CB-AE0E-282FA9861893}" srcOrd="0" destOrd="0" presId="urn:microsoft.com/office/officeart/2018/2/layout/IconVerticalSolidList"/>
    <dgm:cxn modelId="{7E7E0F4D-D8E2-49E9-B48B-0C2FDE658716}" type="presParOf" srcId="{46D2FA1D-EB66-46A3-B1C9-5B42521C1D74}" destId="{F0271971-47AF-45DC-88DE-27AEE2C87F73}" srcOrd="1" destOrd="0" presId="urn:microsoft.com/office/officeart/2018/2/layout/IconVerticalSolidList"/>
    <dgm:cxn modelId="{4C5710B2-F206-4FF4-93C5-12AFAD526882}" type="presParOf" srcId="{46D2FA1D-EB66-46A3-B1C9-5B42521C1D74}" destId="{AA5D3C1D-1106-45B9-AB3E-5ED448B04F21}" srcOrd="2" destOrd="0" presId="urn:microsoft.com/office/officeart/2018/2/layout/IconVerticalSolidList"/>
    <dgm:cxn modelId="{BC9B2DE5-4D43-41C6-AFC3-ABDC70FC93A9}" type="presParOf" srcId="{46D2FA1D-EB66-46A3-B1C9-5B42521C1D74}" destId="{4777C396-B9B5-4988-9EA6-2B4E6A040A58}" srcOrd="3" destOrd="0" presId="urn:microsoft.com/office/officeart/2018/2/layout/IconVerticalSolidList"/>
    <dgm:cxn modelId="{833A2132-0D43-46A1-8B1D-C7818D95CA33}" type="presParOf" srcId="{34BC36C1-9A7E-4909-BE46-14744474AAE7}" destId="{ACAB000C-96F0-4612-BBAA-536721868E77}" srcOrd="1" destOrd="0" presId="urn:microsoft.com/office/officeart/2018/2/layout/IconVerticalSolidList"/>
    <dgm:cxn modelId="{81AE2963-F39C-4BDE-B188-36717D5FD0BD}" type="presParOf" srcId="{34BC36C1-9A7E-4909-BE46-14744474AAE7}" destId="{BCB7BAE5-09BB-4C06-AAF7-585BE74EAE73}" srcOrd="2" destOrd="0" presId="urn:microsoft.com/office/officeart/2018/2/layout/IconVerticalSolidList"/>
    <dgm:cxn modelId="{C5CA203F-FE46-4C9C-847D-AB1E4305C7E8}" type="presParOf" srcId="{BCB7BAE5-09BB-4C06-AAF7-585BE74EAE73}" destId="{30C419F7-9C54-4D27-891F-E2EFBA8C280C}" srcOrd="0" destOrd="0" presId="urn:microsoft.com/office/officeart/2018/2/layout/IconVerticalSolidList"/>
    <dgm:cxn modelId="{AF01915A-2555-4457-ADAF-35F825E07EC2}" type="presParOf" srcId="{BCB7BAE5-09BB-4C06-AAF7-585BE74EAE73}" destId="{D095787B-EBE0-4C53-8722-DBB495EE7C95}" srcOrd="1" destOrd="0" presId="urn:microsoft.com/office/officeart/2018/2/layout/IconVerticalSolidList"/>
    <dgm:cxn modelId="{AEFEB3E3-849E-4AA5-82BE-9B7A7963617F}" type="presParOf" srcId="{BCB7BAE5-09BB-4C06-AAF7-585BE74EAE73}" destId="{A2FC22FF-17A7-45C7-AD32-49ABD6C52EAD}" srcOrd="2" destOrd="0" presId="urn:microsoft.com/office/officeart/2018/2/layout/IconVerticalSolidList"/>
    <dgm:cxn modelId="{6F352C2C-2B7B-4802-A95B-DD3FEFE3E2C6}" type="presParOf" srcId="{BCB7BAE5-09BB-4C06-AAF7-585BE74EAE73}" destId="{29FD098A-6D35-4F70-98EE-62CFEA1937B7}" srcOrd="3" destOrd="0" presId="urn:microsoft.com/office/officeart/2018/2/layout/IconVerticalSolidList"/>
    <dgm:cxn modelId="{9A4BA431-39C5-4766-85A7-93511CCCDFEB}" type="presParOf" srcId="{34BC36C1-9A7E-4909-BE46-14744474AAE7}" destId="{54AA7951-4756-457B-A6F7-5CB38CF03458}" srcOrd="3" destOrd="0" presId="urn:microsoft.com/office/officeart/2018/2/layout/IconVerticalSolidList"/>
    <dgm:cxn modelId="{7F28B141-73A3-4086-88D2-FF5FED979E2B}" type="presParOf" srcId="{34BC36C1-9A7E-4909-BE46-14744474AAE7}" destId="{0F7CB804-CF52-4FA4-8C81-B2ADB96565BB}" srcOrd="4" destOrd="0" presId="urn:microsoft.com/office/officeart/2018/2/layout/IconVerticalSolidList"/>
    <dgm:cxn modelId="{6F53840C-3045-44B8-9304-DF84A5BFE0EF}" type="presParOf" srcId="{0F7CB804-CF52-4FA4-8C81-B2ADB96565BB}" destId="{5DF0A5E4-BA69-4E6A-AC8B-DF9761FD7AD0}" srcOrd="0" destOrd="0" presId="urn:microsoft.com/office/officeart/2018/2/layout/IconVerticalSolidList"/>
    <dgm:cxn modelId="{4ECBF5E6-4151-48AF-B38B-4C8E24E8189B}" type="presParOf" srcId="{0F7CB804-CF52-4FA4-8C81-B2ADB96565BB}" destId="{8BA71231-9518-411D-B230-BB5592846B8C}" srcOrd="1" destOrd="0" presId="urn:microsoft.com/office/officeart/2018/2/layout/IconVerticalSolidList"/>
    <dgm:cxn modelId="{4F62DF7D-8ACE-4724-AB0B-4A414E8A8DC9}" type="presParOf" srcId="{0F7CB804-CF52-4FA4-8C81-B2ADB96565BB}" destId="{7D989B81-4ADC-4C64-ABFE-8FE78E37EF98}" srcOrd="2" destOrd="0" presId="urn:microsoft.com/office/officeart/2018/2/layout/IconVerticalSolidList"/>
    <dgm:cxn modelId="{85A94CEB-E99F-4BCD-83F9-136882E5B504}" type="presParOf" srcId="{0F7CB804-CF52-4FA4-8C81-B2ADB96565BB}" destId="{4F4C9A8F-9E66-4FDD-B231-E4D22575CC5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C2DCD9C-F634-49AC-B908-F60F656BC10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13516B6-C84F-4003-91A6-43FCFB16FAB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dirty="0"/>
            <a:t>Troubleshoot Slowness</a:t>
          </a:r>
        </a:p>
      </dgm:t>
    </dgm:pt>
    <dgm:pt modelId="{0F364927-DC82-4213-8CCA-F8E4756D8ECC}" type="parTrans" cxnId="{066B7465-E92F-4CEF-BFF4-043287385E1D}">
      <dgm:prSet/>
      <dgm:spPr/>
      <dgm:t>
        <a:bodyPr/>
        <a:lstStyle/>
        <a:p>
          <a:endParaRPr lang="en-US"/>
        </a:p>
      </dgm:t>
    </dgm:pt>
    <dgm:pt modelId="{376671AF-5B9E-4C84-A54B-EBF5157A6E8E}" type="sibTrans" cxnId="{066B7465-E92F-4CEF-BFF4-043287385E1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EAA5F9D-772C-4881-913E-90365D0FC46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dirty="0"/>
            <a:t>Concurrency Management</a:t>
          </a:r>
        </a:p>
      </dgm:t>
    </dgm:pt>
    <dgm:pt modelId="{24D7B011-FBD1-4EEF-A3E0-85F147532734}" type="parTrans" cxnId="{4AAE6EDF-2428-45F9-86CD-A8E0CB5EAC48}">
      <dgm:prSet/>
      <dgm:spPr/>
      <dgm:t>
        <a:bodyPr/>
        <a:lstStyle/>
        <a:p>
          <a:endParaRPr lang="en-US"/>
        </a:p>
      </dgm:t>
    </dgm:pt>
    <dgm:pt modelId="{F226B6F7-7384-49D1-B014-77321D561C9F}" type="sibTrans" cxnId="{4AAE6EDF-2428-45F9-86CD-A8E0CB5EAC48}">
      <dgm:prSet/>
      <dgm:spPr/>
      <dgm:t>
        <a:bodyPr/>
        <a:lstStyle/>
        <a:p>
          <a:endParaRPr lang="en-US"/>
        </a:p>
      </dgm:t>
    </dgm:pt>
    <dgm:pt modelId="{12AC3EA2-59EE-4CF5-87E7-7EE0565D45D0}" type="pres">
      <dgm:prSet presAssocID="{3C2DCD9C-F634-49AC-B908-F60F656BC100}" presName="root" presStyleCnt="0">
        <dgm:presLayoutVars>
          <dgm:dir/>
          <dgm:resizeHandles val="exact"/>
        </dgm:presLayoutVars>
      </dgm:prSet>
      <dgm:spPr/>
    </dgm:pt>
    <dgm:pt modelId="{C294BE0A-248E-412D-AC6B-545D8542C88E}" type="pres">
      <dgm:prSet presAssocID="{3C2DCD9C-F634-49AC-B908-F60F656BC100}" presName="container" presStyleCnt="0">
        <dgm:presLayoutVars>
          <dgm:dir/>
          <dgm:resizeHandles val="exact"/>
        </dgm:presLayoutVars>
      </dgm:prSet>
      <dgm:spPr/>
    </dgm:pt>
    <dgm:pt modelId="{F4558B47-36DD-4B9B-B28A-7AEEDE972EE0}" type="pres">
      <dgm:prSet presAssocID="{413516B6-C84F-4003-91A6-43FCFB16FAB1}" presName="compNode" presStyleCnt="0"/>
      <dgm:spPr/>
    </dgm:pt>
    <dgm:pt modelId="{15C22D6F-A34A-46F4-84EC-C8A17A4A88FA}" type="pres">
      <dgm:prSet presAssocID="{413516B6-C84F-4003-91A6-43FCFB16FAB1}" presName="iconBgRect" presStyleLbl="bgShp" presStyleIdx="0" presStyleCnt="2" custLinFactNeighborX="9373"/>
      <dgm:spPr/>
    </dgm:pt>
    <dgm:pt modelId="{488FAA92-2BCA-4DFD-B80F-549C638AF361}" type="pres">
      <dgm:prSet presAssocID="{413516B6-C84F-4003-91A6-43FCFB16FAB1}" presName="iconRect" presStyleLbl="node1" presStyleIdx="0" presStyleCnt="2" custLinFactNeighborX="1744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92042240-0222-4717-A321-AA76983630B4}" type="pres">
      <dgm:prSet presAssocID="{413516B6-C84F-4003-91A6-43FCFB16FAB1}" presName="spaceRect" presStyleCnt="0"/>
      <dgm:spPr/>
    </dgm:pt>
    <dgm:pt modelId="{8BF1F314-CD9E-4D0B-8708-244E3236555A}" type="pres">
      <dgm:prSet presAssocID="{413516B6-C84F-4003-91A6-43FCFB16FAB1}" presName="textRect" presStyleLbl="revTx" presStyleIdx="0" presStyleCnt="2" custLinFactNeighborX="1771">
        <dgm:presLayoutVars>
          <dgm:chMax val="1"/>
          <dgm:chPref val="1"/>
        </dgm:presLayoutVars>
      </dgm:prSet>
      <dgm:spPr/>
    </dgm:pt>
    <dgm:pt modelId="{D89A5C72-BBED-4FB0-B669-14B1CF369D98}" type="pres">
      <dgm:prSet presAssocID="{376671AF-5B9E-4C84-A54B-EBF5157A6E8E}" presName="sibTrans" presStyleLbl="sibTrans2D1" presStyleIdx="0" presStyleCnt="0"/>
      <dgm:spPr/>
    </dgm:pt>
    <dgm:pt modelId="{09D23214-9684-4501-981B-DD7C0F659DA3}" type="pres">
      <dgm:prSet presAssocID="{9EAA5F9D-772C-4881-913E-90365D0FC46F}" presName="compNode" presStyleCnt="0"/>
      <dgm:spPr/>
    </dgm:pt>
    <dgm:pt modelId="{8200B1AA-A004-438C-8A28-626466F142EA}" type="pres">
      <dgm:prSet presAssocID="{9EAA5F9D-772C-4881-913E-90365D0FC46F}" presName="iconBgRect" presStyleLbl="bgShp" presStyleIdx="1" presStyleCnt="2"/>
      <dgm:spPr/>
    </dgm:pt>
    <dgm:pt modelId="{EF7D1F16-123E-4377-9315-9B28FD7EF9F9}" type="pres">
      <dgm:prSet presAssocID="{9EAA5F9D-772C-4881-913E-90365D0FC46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13F4E39-78D6-47CA-A302-0949DF3E7F89}" type="pres">
      <dgm:prSet presAssocID="{9EAA5F9D-772C-4881-913E-90365D0FC46F}" presName="spaceRect" presStyleCnt="0"/>
      <dgm:spPr/>
    </dgm:pt>
    <dgm:pt modelId="{EAB775E3-004D-4197-B872-178CAB4839BD}" type="pres">
      <dgm:prSet presAssocID="{9EAA5F9D-772C-4881-913E-90365D0FC46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EAB9413-1118-4427-AC5F-91CE29FCC586}" type="presOf" srcId="{376671AF-5B9E-4C84-A54B-EBF5157A6E8E}" destId="{D89A5C72-BBED-4FB0-B669-14B1CF369D98}" srcOrd="0" destOrd="0" presId="urn:microsoft.com/office/officeart/2018/2/layout/IconCircleList"/>
    <dgm:cxn modelId="{D8E82C2D-67CC-4E1F-82B0-80BC99F15ADE}" type="presOf" srcId="{3C2DCD9C-F634-49AC-B908-F60F656BC100}" destId="{12AC3EA2-59EE-4CF5-87E7-7EE0565D45D0}" srcOrd="0" destOrd="0" presId="urn:microsoft.com/office/officeart/2018/2/layout/IconCircleList"/>
    <dgm:cxn modelId="{066B7465-E92F-4CEF-BFF4-043287385E1D}" srcId="{3C2DCD9C-F634-49AC-B908-F60F656BC100}" destId="{413516B6-C84F-4003-91A6-43FCFB16FAB1}" srcOrd="0" destOrd="0" parTransId="{0F364927-DC82-4213-8CCA-F8E4756D8ECC}" sibTransId="{376671AF-5B9E-4C84-A54B-EBF5157A6E8E}"/>
    <dgm:cxn modelId="{8F3D6656-4730-4AA1-8C8D-B9561932C594}" type="presOf" srcId="{9EAA5F9D-772C-4881-913E-90365D0FC46F}" destId="{EAB775E3-004D-4197-B872-178CAB4839BD}" srcOrd="0" destOrd="0" presId="urn:microsoft.com/office/officeart/2018/2/layout/IconCircleList"/>
    <dgm:cxn modelId="{F175FCA7-9E26-4ED2-88A4-D415BDE59F0F}" type="presOf" srcId="{413516B6-C84F-4003-91A6-43FCFB16FAB1}" destId="{8BF1F314-CD9E-4D0B-8708-244E3236555A}" srcOrd="0" destOrd="0" presId="urn:microsoft.com/office/officeart/2018/2/layout/IconCircleList"/>
    <dgm:cxn modelId="{4AAE6EDF-2428-45F9-86CD-A8E0CB5EAC48}" srcId="{3C2DCD9C-F634-49AC-B908-F60F656BC100}" destId="{9EAA5F9D-772C-4881-913E-90365D0FC46F}" srcOrd="1" destOrd="0" parTransId="{24D7B011-FBD1-4EEF-A3E0-85F147532734}" sibTransId="{F226B6F7-7384-49D1-B014-77321D561C9F}"/>
    <dgm:cxn modelId="{8F37B3F5-5D3B-42D5-A805-0602798E96AE}" type="presParOf" srcId="{12AC3EA2-59EE-4CF5-87E7-7EE0565D45D0}" destId="{C294BE0A-248E-412D-AC6B-545D8542C88E}" srcOrd="0" destOrd="0" presId="urn:microsoft.com/office/officeart/2018/2/layout/IconCircleList"/>
    <dgm:cxn modelId="{79D45137-0988-42F3-A7E4-84255A3D1352}" type="presParOf" srcId="{C294BE0A-248E-412D-AC6B-545D8542C88E}" destId="{F4558B47-36DD-4B9B-B28A-7AEEDE972EE0}" srcOrd="0" destOrd="0" presId="urn:microsoft.com/office/officeart/2018/2/layout/IconCircleList"/>
    <dgm:cxn modelId="{00D20CEE-23E8-40A5-A431-68116D8F1441}" type="presParOf" srcId="{F4558B47-36DD-4B9B-B28A-7AEEDE972EE0}" destId="{15C22D6F-A34A-46F4-84EC-C8A17A4A88FA}" srcOrd="0" destOrd="0" presId="urn:microsoft.com/office/officeart/2018/2/layout/IconCircleList"/>
    <dgm:cxn modelId="{C2C181ED-581F-4901-8BA1-D29E8CD6AF0D}" type="presParOf" srcId="{F4558B47-36DD-4B9B-B28A-7AEEDE972EE0}" destId="{488FAA92-2BCA-4DFD-B80F-549C638AF361}" srcOrd="1" destOrd="0" presId="urn:microsoft.com/office/officeart/2018/2/layout/IconCircleList"/>
    <dgm:cxn modelId="{B9A447E5-9451-4B41-A3DC-42ACB94D0D91}" type="presParOf" srcId="{F4558B47-36DD-4B9B-B28A-7AEEDE972EE0}" destId="{92042240-0222-4717-A321-AA76983630B4}" srcOrd="2" destOrd="0" presId="urn:microsoft.com/office/officeart/2018/2/layout/IconCircleList"/>
    <dgm:cxn modelId="{A574FD35-D505-4B90-8EC4-9137920D2518}" type="presParOf" srcId="{F4558B47-36DD-4B9B-B28A-7AEEDE972EE0}" destId="{8BF1F314-CD9E-4D0B-8708-244E3236555A}" srcOrd="3" destOrd="0" presId="urn:microsoft.com/office/officeart/2018/2/layout/IconCircleList"/>
    <dgm:cxn modelId="{518B0B1D-0F79-4635-B4A3-8FDA6D5212E1}" type="presParOf" srcId="{C294BE0A-248E-412D-AC6B-545D8542C88E}" destId="{D89A5C72-BBED-4FB0-B669-14B1CF369D98}" srcOrd="1" destOrd="0" presId="urn:microsoft.com/office/officeart/2018/2/layout/IconCircleList"/>
    <dgm:cxn modelId="{0EC58B6C-B762-4094-973E-FA8040895BA0}" type="presParOf" srcId="{C294BE0A-248E-412D-AC6B-545D8542C88E}" destId="{09D23214-9684-4501-981B-DD7C0F659DA3}" srcOrd="2" destOrd="0" presId="urn:microsoft.com/office/officeart/2018/2/layout/IconCircleList"/>
    <dgm:cxn modelId="{57C576C8-11B8-4D45-B898-E5B93FEAE7A3}" type="presParOf" srcId="{09D23214-9684-4501-981B-DD7C0F659DA3}" destId="{8200B1AA-A004-438C-8A28-626466F142EA}" srcOrd="0" destOrd="0" presId="urn:microsoft.com/office/officeart/2018/2/layout/IconCircleList"/>
    <dgm:cxn modelId="{FF83409E-2D4D-4FFB-8433-43400A330BD0}" type="presParOf" srcId="{09D23214-9684-4501-981B-DD7C0F659DA3}" destId="{EF7D1F16-123E-4377-9315-9B28FD7EF9F9}" srcOrd="1" destOrd="0" presId="urn:microsoft.com/office/officeart/2018/2/layout/IconCircleList"/>
    <dgm:cxn modelId="{31C2DD5A-12D6-4E70-881E-40C908C4CFA8}" type="presParOf" srcId="{09D23214-9684-4501-981B-DD7C0F659DA3}" destId="{C13F4E39-78D6-47CA-A302-0949DF3E7F89}" srcOrd="2" destOrd="0" presId="urn:microsoft.com/office/officeart/2018/2/layout/IconCircleList"/>
    <dgm:cxn modelId="{6E977BD8-FA75-41BD-8993-2F8D8A9D9D47}" type="presParOf" srcId="{09D23214-9684-4501-981B-DD7C0F659DA3}" destId="{EAB775E3-004D-4197-B872-178CAB4839B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95AB6A-8A0E-4903-8009-AAE5EA86120D}">
      <dsp:nvSpPr>
        <dsp:cNvPr id="0" name=""/>
        <dsp:cNvSpPr/>
      </dsp:nvSpPr>
      <dsp:spPr>
        <a:xfrm>
          <a:off x="289430" y="423010"/>
          <a:ext cx="1375706" cy="137570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5E7515-93FC-47B3-8050-05BBEC6E6918}">
      <dsp:nvSpPr>
        <dsp:cNvPr id="0" name=""/>
        <dsp:cNvSpPr/>
      </dsp:nvSpPr>
      <dsp:spPr>
        <a:xfrm>
          <a:off x="578328" y="711908"/>
          <a:ext cx="797909" cy="7979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02D772-17DD-485B-8096-DDA4FB6920E4}">
      <dsp:nvSpPr>
        <dsp:cNvPr id="0" name=""/>
        <dsp:cNvSpPr/>
      </dsp:nvSpPr>
      <dsp:spPr>
        <a:xfrm>
          <a:off x="1959930" y="423010"/>
          <a:ext cx="3242735" cy="137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Uses of TempDB</a:t>
          </a:r>
        </a:p>
      </dsp:txBody>
      <dsp:txXfrm>
        <a:off x="1959930" y="423010"/>
        <a:ext cx="3242735" cy="1375706"/>
      </dsp:txXfrm>
    </dsp:sp>
    <dsp:sp modelId="{AD2B1B86-B883-4271-BF86-DE3C7102D32A}">
      <dsp:nvSpPr>
        <dsp:cNvPr id="0" name=""/>
        <dsp:cNvSpPr/>
      </dsp:nvSpPr>
      <dsp:spPr>
        <a:xfrm>
          <a:off x="5872187" y="423010"/>
          <a:ext cx="1375706" cy="137570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D8B869-CDF5-42E8-A879-EB6ED8E8835F}">
      <dsp:nvSpPr>
        <dsp:cNvPr id="0" name=""/>
        <dsp:cNvSpPr/>
      </dsp:nvSpPr>
      <dsp:spPr>
        <a:xfrm>
          <a:off x="6161049" y="711908"/>
          <a:ext cx="797909" cy="7979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C57440-E4E3-4D37-AEBC-78B4E8281B74}">
      <dsp:nvSpPr>
        <dsp:cNvPr id="0" name=""/>
        <dsp:cNvSpPr/>
      </dsp:nvSpPr>
      <dsp:spPr>
        <a:xfrm>
          <a:off x="7542864" y="423010"/>
          <a:ext cx="3242735" cy="137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Calibri" panose="020F0502020204030204"/>
              <a:ea typeface="+mn-ea"/>
              <a:cs typeface="+mn-cs"/>
            </a:rPr>
            <a:t>Types of Contention</a:t>
          </a:r>
        </a:p>
      </dsp:txBody>
      <dsp:txXfrm>
        <a:off x="7542864" y="423010"/>
        <a:ext cx="3242735" cy="1375706"/>
      </dsp:txXfrm>
    </dsp:sp>
    <dsp:sp modelId="{8B177C41-19F7-46F2-A1AD-284B3118DFF4}">
      <dsp:nvSpPr>
        <dsp:cNvPr id="0" name=""/>
        <dsp:cNvSpPr/>
      </dsp:nvSpPr>
      <dsp:spPr>
        <a:xfrm>
          <a:off x="289430" y="2535539"/>
          <a:ext cx="1375706" cy="137570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056CE6-2AAC-4D58-B6BE-C30B0494D7D7}">
      <dsp:nvSpPr>
        <dsp:cNvPr id="0" name=""/>
        <dsp:cNvSpPr/>
      </dsp:nvSpPr>
      <dsp:spPr>
        <a:xfrm>
          <a:off x="578328" y="2824438"/>
          <a:ext cx="797909" cy="7979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FA31B0-162E-4687-B78D-CE9318DFF163}">
      <dsp:nvSpPr>
        <dsp:cNvPr id="0" name=""/>
        <dsp:cNvSpPr/>
      </dsp:nvSpPr>
      <dsp:spPr>
        <a:xfrm>
          <a:off x="1959930" y="2535539"/>
          <a:ext cx="3242735" cy="137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Identifying C</a:t>
          </a:r>
          <a:r>
            <a:rPr lang="en-US" sz="3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ontention</a:t>
          </a:r>
        </a:p>
      </dsp:txBody>
      <dsp:txXfrm>
        <a:off x="1959930" y="2535539"/>
        <a:ext cx="3242735" cy="1375706"/>
      </dsp:txXfrm>
    </dsp:sp>
    <dsp:sp modelId="{41E8691E-A9CE-4EAC-AFD3-916A19CD0CC8}">
      <dsp:nvSpPr>
        <dsp:cNvPr id="0" name=""/>
        <dsp:cNvSpPr/>
      </dsp:nvSpPr>
      <dsp:spPr>
        <a:xfrm>
          <a:off x="5846062" y="2535539"/>
          <a:ext cx="1375706" cy="137570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0FDF66-399A-41B0-9960-FD5904A40EA6}">
      <dsp:nvSpPr>
        <dsp:cNvPr id="0" name=""/>
        <dsp:cNvSpPr/>
      </dsp:nvSpPr>
      <dsp:spPr>
        <a:xfrm>
          <a:off x="6134933" y="2824438"/>
          <a:ext cx="797909" cy="7979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568931-39AF-4C47-885D-65FD1EC6B5D1}">
      <dsp:nvSpPr>
        <dsp:cNvPr id="0" name=""/>
        <dsp:cNvSpPr/>
      </dsp:nvSpPr>
      <dsp:spPr>
        <a:xfrm>
          <a:off x="7516695" y="2535539"/>
          <a:ext cx="3242735" cy="137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Ways to Resolve</a:t>
          </a:r>
        </a:p>
      </dsp:txBody>
      <dsp:txXfrm>
        <a:off x="7516695" y="2535539"/>
        <a:ext cx="3242735" cy="13757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C22D6F-A34A-46F4-84EC-C8A17A4A88FA}">
      <dsp:nvSpPr>
        <dsp:cNvPr id="0" name=""/>
        <dsp:cNvSpPr/>
      </dsp:nvSpPr>
      <dsp:spPr>
        <a:xfrm>
          <a:off x="149757" y="1435665"/>
          <a:ext cx="1462924" cy="146292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8FAA92-2BCA-4DFD-B80F-549C638AF361}">
      <dsp:nvSpPr>
        <dsp:cNvPr id="0" name=""/>
        <dsp:cNvSpPr/>
      </dsp:nvSpPr>
      <dsp:spPr>
        <a:xfrm>
          <a:off x="467855" y="1742879"/>
          <a:ext cx="848496" cy="8484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F1F314-CD9E-4D0B-8708-244E3236555A}">
      <dsp:nvSpPr>
        <dsp:cNvPr id="0" name=""/>
        <dsp:cNvSpPr/>
      </dsp:nvSpPr>
      <dsp:spPr>
        <a:xfrm>
          <a:off x="1850116" y="1435665"/>
          <a:ext cx="3448322" cy="1462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Troubleshoot Slowness</a:t>
          </a:r>
        </a:p>
      </dsp:txBody>
      <dsp:txXfrm>
        <a:off x="1850116" y="1435665"/>
        <a:ext cx="3448322" cy="1462924"/>
      </dsp:txXfrm>
    </dsp:sp>
    <dsp:sp modelId="{8200B1AA-A004-438C-8A28-626466F142EA}">
      <dsp:nvSpPr>
        <dsp:cNvPr id="0" name=""/>
        <dsp:cNvSpPr/>
      </dsp:nvSpPr>
      <dsp:spPr>
        <a:xfrm>
          <a:off x="5838213" y="1435665"/>
          <a:ext cx="1462924" cy="146292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7D1F16-123E-4377-9315-9B28FD7EF9F9}">
      <dsp:nvSpPr>
        <dsp:cNvPr id="0" name=""/>
        <dsp:cNvSpPr/>
      </dsp:nvSpPr>
      <dsp:spPr>
        <a:xfrm>
          <a:off x="6145427" y="1742879"/>
          <a:ext cx="848496" cy="8484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B775E3-004D-4197-B872-178CAB4839BD}">
      <dsp:nvSpPr>
        <dsp:cNvPr id="0" name=""/>
        <dsp:cNvSpPr/>
      </dsp:nvSpPr>
      <dsp:spPr>
        <a:xfrm>
          <a:off x="7614621" y="1435665"/>
          <a:ext cx="3448322" cy="1462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Concurrency Management</a:t>
          </a:r>
        </a:p>
      </dsp:txBody>
      <dsp:txXfrm>
        <a:off x="7614621" y="1435665"/>
        <a:ext cx="3448322" cy="14629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9AD120-ED0E-4D9A-8E44-CB63942A8B8E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85DD3D-15E4-4FED-9B9F-1BFEA04CFC1E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User </a:t>
          </a:r>
          <a:br>
            <a:rPr lang="en-US" sz="3200" kern="1200" dirty="0"/>
          </a:br>
          <a:r>
            <a:rPr lang="en-US" sz="3200" kern="1200" dirty="0"/>
            <a:t>Objects</a:t>
          </a:r>
        </a:p>
      </dsp:txBody>
      <dsp:txXfrm>
        <a:off x="383617" y="1447754"/>
        <a:ext cx="2847502" cy="1768010"/>
      </dsp:txXfrm>
    </dsp:sp>
    <dsp:sp modelId="{90AF1684-B6CD-49CD-9766-C720B6E4387A}">
      <dsp:nvSpPr>
        <dsp:cNvPr id="0" name=""/>
        <dsp:cNvSpPr/>
      </dsp:nvSpPr>
      <dsp:spPr>
        <a:xfrm>
          <a:off x="7024808" y="1071008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0E773C-80FD-46FB-BE00-C11BF1D9ECC0}">
      <dsp:nvSpPr>
        <dsp:cNvPr id="0" name=""/>
        <dsp:cNvSpPr/>
      </dsp:nvSpPr>
      <dsp:spPr>
        <a:xfrm>
          <a:off x="7353421" y="1383190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Version </a:t>
          </a:r>
          <a:br>
            <a:rPr lang="en-US" sz="3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</a:br>
          <a:r>
            <a:rPr lang="en-US" sz="3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Stores </a:t>
          </a:r>
        </a:p>
      </dsp:txBody>
      <dsp:txXfrm>
        <a:off x="7408426" y="1438195"/>
        <a:ext cx="2847502" cy="1768010"/>
      </dsp:txXfrm>
    </dsp:sp>
    <dsp:sp modelId="{68050338-4CC6-4F9E-8C61-4D7143B38E3C}">
      <dsp:nvSpPr>
        <dsp:cNvPr id="0" name=""/>
        <dsp:cNvSpPr/>
      </dsp:nvSpPr>
      <dsp:spPr>
        <a:xfrm>
          <a:off x="3499963" y="1071440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5A1E9C-F26B-45DB-98DE-DFAB24A653D9}">
      <dsp:nvSpPr>
        <dsp:cNvPr id="0" name=""/>
        <dsp:cNvSpPr/>
      </dsp:nvSpPr>
      <dsp:spPr>
        <a:xfrm>
          <a:off x="3828575" y="1383622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Internal Objects</a:t>
          </a:r>
        </a:p>
      </dsp:txBody>
      <dsp:txXfrm>
        <a:off x="3883580" y="1438627"/>
        <a:ext cx="2847502" cy="17680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271724-D91B-44CB-AE0E-282FA9861893}">
      <dsp:nvSpPr>
        <dsp:cNvPr id="0" name=""/>
        <dsp:cNvSpPr/>
      </dsp:nvSpPr>
      <dsp:spPr>
        <a:xfrm>
          <a:off x="0" y="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271971-47AF-45DC-88DE-27AEE2C87F73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77C396-B9B5-4988-9EA6-2B4E6A040A58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Object Allocation Contention – DML</a:t>
          </a:r>
        </a:p>
      </dsp:txBody>
      <dsp:txXfrm>
        <a:off x="1435590" y="531"/>
        <a:ext cx="9080009" cy="1242935"/>
      </dsp:txXfrm>
    </dsp:sp>
    <dsp:sp modelId="{30C419F7-9C54-4D27-891F-E2EFBA8C280C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95787B-EBE0-4C53-8722-DBB495EE7C95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FD098A-6D35-4F70-98EE-62CFEA1937B7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Metadata Contention – DDL</a:t>
          </a:r>
        </a:p>
      </dsp:txBody>
      <dsp:txXfrm>
        <a:off x="1435590" y="1554201"/>
        <a:ext cx="9080009" cy="1242935"/>
      </dsp:txXfrm>
    </dsp:sp>
    <dsp:sp modelId="{5DF0A5E4-BA69-4E6A-AC8B-DF9761FD7AD0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A71231-9518-411D-B230-BB5592846B8C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C9A8F-9E66-4FDD-B231-E4D22575CC53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Temp Table Cache Contention</a:t>
          </a:r>
        </a:p>
      </dsp:txBody>
      <dsp:txXfrm>
        <a:off x="1435590" y="3107870"/>
        <a:ext cx="9080009" cy="12429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C22D6F-A34A-46F4-84EC-C8A17A4A88FA}">
      <dsp:nvSpPr>
        <dsp:cNvPr id="0" name=""/>
        <dsp:cNvSpPr/>
      </dsp:nvSpPr>
      <dsp:spPr>
        <a:xfrm>
          <a:off x="149757" y="1435665"/>
          <a:ext cx="1462924" cy="146292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8FAA92-2BCA-4DFD-B80F-549C638AF361}">
      <dsp:nvSpPr>
        <dsp:cNvPr id="0" name=""/>
        <dsp:cNvSpPr/>
      </dsp:nvSpPr>
      <dsp:spPr>
        <a:xfrm>
          <a:off x="467855" y="1742879"/>
          <a:ext cx="848496" cy="8484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F1F314-CD9E-4D0B-8708-244E3236555A}">
      <dsp:nvSpPr>
        <dsp:cNvPr id="0" name=""/>
        <dsp:cNvSpPr/>
      </dsp:nvSpPr>
      <dsp:spPr>
        <a:xfrm>
          <a:off x="1850116" y="1435665"/>
          <a:ext cx="3448322" cy="1462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Troubleshoot Slowness</a:t>
          </a:r>
        </a:p>
      </dsp:txBody>
      <dsp:txXfrm>
        <a:off x="1850116" y="1435665"/>
        <a:ext cx="3448322" cy="1462924"/>
      </dsp:txXfrm>
    </dsp:sp>
    <dsp:sp modelId="{8200B1AA-A004-438C-8A28-626466F142EA}">
      <dsp:nvSpPr>
        <dsp:cNvPr id="0" name=""/>
        <dsp:cNvSpPr/>
      </dsp:nvSpPr>
      <dsp:spPr>
        <a:xfrm>
          <a:off x="5838213" y="1435665"/>
          <a:ext cx="1462924" cy="146292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7D1F16-123E-4377-9315-9B28FD7EF9F9}">
      <dsp:nvSpPr>
        <dsp:cNvPr id="0" name=""/>
        <dsp:cNvSpPr/>
      </dsp:nvSpPr>
      <dsp:spPr>
        <a:xfrm>
          <a:off x="6145427" y="1742879"/>
          <a:ext cx="848496" cy="8484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B775E3-004D-4197-B872-178CAB4839BD}">
      <dsp:nvSpPr>
        <dsp:cNvPr id="0" name=""/>
        <dsp:cNvSpPr/>
      </dsp:nvSpPr>
      <dsp:spPr>
        <a:xfrm>
          <a:off x="7614621" y="1435665"/>
          <a:ext cx="3448322" cy="1462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Concurrency Management</a:t>
          </a:r>
        </a:p>
      </dsp:txBody>
      <dsp:txXfrm>
        <a:off x="7614621" y="1435665"/>
        <a:ext cx="3448322" cy="1462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C2D275-2EAA-4BA2-C72E-EE115430BD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5C91BD-E486-B685-4BD4-B0E40295C26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736DF-E9CE-4306-BEBE-4C4C8930CDB9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C398EE-F891-340B-F283-E6D3F63FA2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858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76587C-A4AF-411F-89CC-D28715285D8A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BFC506-9524-4060-AF32-DFD308B10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08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BFC506-9524-4060-AF32-DFD308B10B4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48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BFC506-9524-4060-AF32-DFD308B10B4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84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BFC506-9524-4060-AF32-DFD308B10B4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32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BFC506-9524-4060-AF32-DFD308B10B4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You know every datafile has </a:t>
            </a:r>
            <a:r>
              <a:rPr lang="en-US" sz="1200" dirty="0" err="1"/>
              <a:t>datapages</a:t>
            </a:r>
            <a:r>
              <a:rPr lang="en-US" sz="1200" dirty="0"/>
              <a:t> in it, which we </a:t>
            </a:r>
            <a:br>
              <a:rPr lang="en-US" sz="1200" dirty="0"/>
            </a:br>
            <a:r>
              <a:rPr lang="en-US" sz="1200" dirty="0"/>
              <a:t>query and see the results in </a:t>
            </a:r>
            <a:r>
              <a:rPr lang="en-US" sz="1200" dirty="0" err="1"/>
              <a:t>ssms</a:t>
            </a:r>
            <a:endParaRPr lang="en-US" sz="1200" dirty="0"/>
          </a:p>
          <a:p>
            <a:r>
              <a:rPr lang="en-US" sz="1200" dirty="0"/>
              <a:t>Apart from the regular </a:t>
            </a:r>
            <a:r>
              <a:rPr lang="en-US" sz="1200" dirty="0" err="1"/>
              <a:t>datapages</a:t>
            </a:r>
            <a:r>
              <a:rPr lang="en-US" sz="1200" dirty="0"/>
              <a:t>, there are also some special pages </a:t>
            </a:r>
            <a:br>
              <a:rPr lang="en-US" sz="1200" dirty="0"/>
            </a:br>
            <a:r>
              <a:rPr lang="en-US" sz="1200" dirty="0"/>
              <a:t>in every data file </a:t>
            </a:r>
          </a:p>
          <a:p>
            <a:r>
              <a:rPr lang="en-US" sz="1200" dirty="0"/>
              <a:t>I’d like to talk about 3 special pages in this case since that will help in </a:t>
            </a:r>
            <a:br>
              <a:rPr lang="en-US" sz="1200" dirty="0"/>
            </a:br>
            <a:r>
              <a:rPr lang="en-US" sz="1200" dirty="0"/>
              <a:t>understanding contention better</a:t>
            </a:r>
          </a:p>
          <a:p>
            <a:r>
              <a:rPr lang="en-US" sz="1200" dirty="0"/>
              <a:t>PFS, GAM, SGAM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BFC506-9524-4060-AF32-DFD308B10B4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86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6E428-89A1-0241-01A5-0F02A5E1F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F27E1C-66E7-63FE-0F10-0B4CA142A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54114-5B87-298E-5F4B-CA713BA82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04/05/2024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D8A10-162E-8D29-2A38-7F21943CC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TEMPDB CONTENTION: HOW TO IDENTIFY AND RESOLVE IT          HARIPRIYA NAIDU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09B13-0BD0-F14B-67A6-675DDB860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E903-A24F-49E8-9A24-82BA0A3A5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6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B3096-EBD0-12C1-3493-55B8B1E5F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89FF2-6F1E-DB71-21EA-ACB438104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BC88D-4C5C-AF24-FBCC-49A9C49A3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04/05/2024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FBC14-EE2C-AAE1-91FA-C8947B6E8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TEMPDB CONTENTION: HOW TO IDENTIFY AND RESOLVE IT          HARIPRIYA NAIDU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18A5E-DB4B-F72C-AD1E-EBF69004D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E903-A24F-49E8-9A24-82BA0A3A5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09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825AC5-85EA-E134-40D0-CC23207032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77009D-FB08-CD34-9D8C-0783961D9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68629-88A1-F0AA-6AEB-37E55C901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04/05/2024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41D63-6551-9140-CC90-84C2DDCD7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TEMPDB CONTENTION: HOW TO IDENTIFY AND RESOLVE IT          HARIPRIYA NAIDU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1958D-B119-7E29-432F-21165668B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E903-A24F-49E8-9A24-82BA0A3A5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86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9B35F-7430-11A5-9191-242A08676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67ACF-6920-853A-5AA3-6B7211D3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FB67F-EE42-AC05-BD41-24FB0AAE1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04/05/2024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8BE17-FB3D-ABE2-BC12-7171F9754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TEMPDB CONTENTION: HOW TO IDENTIFY AND RESOLVE IT          HARIPRIYA NAIDU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EB6C5-C8D2-BB84-9E58-0825A370B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FA39-5257-470B-8A0F-C3C0BF10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3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D2B7D-F1DE-FDB8-AAC5-1AF6D808D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0B576-E630-5389-B1EC-90777104B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CBFA4-B8EE-66A7-50B1-F969C7D49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04/05/2024 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0F2F0-C060-4988-54EB-84F91BA2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TEMPDB CONTENTION: HOW TO IDENTIFY AND RESOLVE IT          HARIPRIYA NAIDU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D9068-2DC2-D695-8EC6-B76B8C024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720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CFAC9-AAE1-8FBE-10F1-DF141477B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DB26F-68C0-4EE2-6BC0-140C49614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E0389-218F-8E5D-B7AE-0EAB87A18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04/05/2024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DFD5A-8E6E-DCDE-B5B3-54D783617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TEMPDB CONTENTION: HOW TO IDENTIFY AND RESOLVE IT          HARIPRIYA NAIDU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39DFE-1740-02F6-6672-8043A7D9D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E903-A24F-49E8-9A24-82BA0A3A5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63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1F4F1-34A7-9048-8B8E-0B9988315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69331-F9FB-DE91-EE2F-BB422F6F07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C9A6E-208A-C4ED-0AA3-38F4EF0E8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5B3ED-06AD-0804-9E5E-44131B925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04/05/2024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B9293-5CED-8F21-0756-E49CA0DE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TEMPDB CONTENTION: HOW TO IDENTIFY AND RESOLVE IT          HARIPRIYA NAIDU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E299A-6669-2F40-0BCD-AEE61B0A5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E903-A24F-49E8-9A24-82BA0A3A5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33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F0585-4547-E4D8-74B1-F72638E40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5996B-2B93-48C9-F9BC-9E07F9F7C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6A98B9-4722-EC07-4FFE-959202510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0ACD9E-BAF0-B663-AEF4-317BF78625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D54FD3-D2AE-D793-BA26-059A128EE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D40172-9D3C-1799-CA5D-159063FFE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04/05/2024 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239E88-A3B6-00B7-69E8-BF56760AC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TEMPDB CONTENTION: HOW TO IDENTIFY AND RESOLVE IT          HARIPRIYA NAIDU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02163E-AE01-5DD7-238A-16AA7F025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E903-A24F-49E8-9A24-82BA0A3A5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3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42F87-A85D-4C9D-F87A-0C7842795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AFA671-CDA3-FAAC-2E0B-FB0153EF0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04/05/2024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4802A7-9D57-25AC-F15E-0B200CD8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TEMPDB CONTENTION: HOW TO IDENTIFY AND RESOLVE IT          HARIPRIYA NAIDU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0D1A2C-A7F2-1FB4-3FE5-3C7A289EA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E903-A24F-49E8-9A24-82BA0A3A5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70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D8F743-1344-3BE5-E3B5-1F707775C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04/05/2024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66F8E3-1FE3-EAC2-6802-029AE304C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TEMPDB CONTENTION: HOW TO IDENTIFY AND RESOLVE IT          HARIPRIYA NAIDU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CF1C5-A007-6834-DB90-DD662549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E903-A24F-49E8-9A24-82BA0A3A5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4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69727-C5CC-71A9-4DBE-B56E232FC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DC670-3149-50E4-42D6-02C180811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2881A5-79B0-D742-C497-10740547A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00FE3-08F3-9F53-DC9B-14154144D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04/05/2024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E3629-77C2-D295-F736-9961786EE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TEMPDB CONTENTION: HOW TO IDENTIFY AND RESOLVE IT          HARIPRIYA NAIDU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E3974-BC36-9CBB-1943-76D1ED75F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E903-A24F-49E8-9A24-82BA0A3A5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31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C06A6-F6E9-6622-BC8E-96BCE8EF8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5FF867-7ED7-0EAA-C916-C1857608CF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0AC01-1AF2-6C44-2319-EAF7FB90F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D96FB-F3D8-B987-40DA-AA0106807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04/05/2024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01980-9D91-789B-5654-163E8EB39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TEMPDB CONTENTION: HOW TO IDENTIFY AND RESOLVE IT          HARIPRIYA NAIDU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8E060-C4E4-C1D7-77FD-EFE56239E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E903-A24F-49E8-9A24-82BA0A3A5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6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8FCA3D-4E0A-9F5D-2A6C-EEA41E314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F2572-E927-DD7F-FEF5-0299270C0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E7488-1203-F6C4-0E9F-8E0B9947F0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04/05/2024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3FE2B-13F8-B107-6709-5753FA223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TEMPDB CONTENTION: HOW TO IDENTIFY AND RESOLVE IT          HARIPRIYA NAIDU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629D1-DD35-BC3B-CC5C-E569C3710E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DE903-A24F-49E8-9A24-82BA0A3A5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14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568A56-4F11-8697-9A7F-44A460146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99D5F-FC34-D633-BB9F-C4B919485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C92B0-B6B1-B985-51E6-9A1FF30116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04/05/2024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DEB74-8422-18D0-BDF0-7917C99C0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TEMPDB CONTENTION: HOW TO IDENTIFY AND RESOLVE IT          HARIPRIYA NAIDU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37587-95FC-0BDF-AA30-247A64E43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FFA39-5257-470B-8A0F-C3C0BF10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8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ohigh.substack.com/p/pfs-gam-sgam-pages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2F0078-E230-31C7-D813-F3DC38448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 fontScale="90000"/>
          </a:bodyPr>
          <a:lstStyle/>
          <a:p>
            <a:r>
              <a:rPr lang="en-US" sz="5600" b="1" kern="1200" dirty="0">
                <a:latin typeface="+mj-lt"/>
                <a:ea typeface="+mj-ea"/>
                <a:cs typeface="+mj-cs"/>
              </a:rPr>
              <a:t>TEMPDB CONTENTION</a:t>
            </a:r>
            <a:br>
              <a:rPr lang="en-US" sz="5600" b="1" kern="1200" dirty="0">
                <a:latin typeface="+mj-lt"/>
                <a:ea typeface="+mj-ea"/>
                <a:cs typeface="+mj-cs"/>
              </a:rPr>
            </a:br>
            <a:r>
              <a:rPr lang="en-US" sz="5600" b="1" dirty="0"/>
              <a:t>HOW TO IDENTIFY AND RESOLVE IT</a:t>
            </a:r>
            <a:br>
              <a:rPr lang="en-US" sz="5600" dirty="0"/>
            </a:br>
            <a:endParaRPr lang="en-US" sz="5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151E71-5F90-2117-462A-01C180B8B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495402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Haripriya Naidu</a:t>
            </a:r>
          </a:p>
          <a:p>
            <a:pPr algn="r"/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SQL DBA</a:t>
            </a:r>
          </a:p>
          <a:p>
            <a:pPr algn="r"/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She/Her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4" name="Rectangle 48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8506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49783-4978-AC61-3B1F-33A2478D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25" y="34743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Object Allocation Contention - DML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B37426-79D0-5D07-D44E-316D1CBC8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In any database, when there are insert, update, delete operations on user objects, they need a latch (lightweight lock) on PFS, GAM, SGAM pages on a datafile.</a:t>
            </a:r>
          </a:p>
          <a:p>
            <a:r>
              <a:rPr lang="en-US" sz="3200" dirty="0"/>
              <a:t>In tempdb, multiple insert, update, delete sessions run concurrently on temporary objects, waiting for a latch on PFS, GAM, SGAM pages on a datafile, causing contention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17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49783-4978-AC61-3B1F-33A2478D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25" y="34743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 b="1" kern="12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Datafile – tempdb.mdf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B37426-79D0-5D07-D44E-316D1CBC8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DC8BD-3D92-6280-EA95-C179A0CC7F59}"/>
              </a:ext>
            </a:extLst>
          </p:cNvPr>
          <p:cNvSpPr>
            <a:spLocks/>
          </p:cNvSpPr>
          <p:nvPr/>
        </p:nvSpPr>
        <p:spPr>
          <a:xfrm>
            <a:off x="2589721" y="2269730"/>
            <a:ext cx="8578359" cy="3549711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40664">
              <a:spcAft>
                <a:spcPts val="600"/>
              </a:spcAft>
            </a:pPr>
            <a:endParaRPr lang="en-US" sz="1944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US" sz="240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D0E8516-68DE-CFA9-38B4-9C8E712F6A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830957"/>
              </p:ext>
            </p:extLst>
          </p:nvPr>
        </p:nvGraphicFramePr>
        <p:xfrm>
          <a:off x="277898" y="1544345"/>
          <a:ext cx="6760397" cy="5248898"/>
        </p:xfrm>
        <a:graphic>
          <a:graphicData uri="http://schemas.openxmlformats.org/drawingml/2006/table">
            <a:tbl>
              <a:tblPr>
                <a:solidFill>
                  <a:schemeClr val="accent1">
                    <a:lumMod val="20000"/>
                    <a:lumOff val="80000"/>
                  </a:schemeClr>
                </a:solidFill>
              </a:tblPr>
              <a:tblGrid>
                <a:gridCol w="6760397">
                  <a:extLst>
                    <a:ext uri="{9D8B030D-6E8A-4147-A177-3AD203B41FA5}">
                      <a16:colId xmlns:a16="http://schemas.microsoft.com/office/drawing/2014/main" val="3576233831"/>
                    </a:ext>
                  </a:extLst>
                </a:gridCol>
              </a:tblGrid>
              <a:tr h="52509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Page 0: File Header </a:t>
                      </a:r>
                    </a:p>
                  </a:txBody>
                  <a:tcPr marL="56723" marR="56723" marT="56723" marB="1021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647632"/>
                  </a:ext>
                </a:extLst>
              </a:tr>
              <a:tr h="52509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Page 1: Page Free Space (PFS)</a:t>
                      </a:r>
                    </a:p>
                  </a:txBody>
                  <a:tcPr marL="56723" marR="56723" marT="56723" marB="1021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4803803"/>
                  </a:ext>
                </a:extLst>
              </a:tr>
              <a:tr h="52509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Page 2: Global Allocation Map (GAM)</a:t>
                      </a:r>
                    </a:p>
                  </a:txBody>
                  <a:tcPr marL="56723" marR="56723" marT="56723" marB="1021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9215925"/>
                  </a:ext>
                </a:extLst>
              </a:tr>
              <a:tr h="52509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Page 3: Shared Global Allocation Map (SGAM)</a:t>
                      </a:r>
                    </a:p>
                  </a:txBody>
                  <a:tcPr marL="56723" marR="56723" marT="56723" marB="1021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0485844"/>
                  </a:ext>
                </a:extLst>
              </a:tr>
              <a:tr h="52509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Page 4: Unused </a:t>
                      </a:r>
                    </a:p>
                  </a:txBody>
                  <a:tcPr marL="56723" marR="56723" marT="56723" marB="1021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98389"/>
                  </a:ext>
                </a:extLst>
              </a:tr>
              <a:tr h="52509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Page 5: Unused</a:t>
                      </a:r>
                    </a:p>
                  </a:txBody>
                  <a:tcPr marL="56723" marR="56723" marT="56723" marB="1021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1934272"/>
                  </a:ext>
                </a:extLst>
              </a:tr>
              <a:tr h="51032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Page 6: Differential Change Map (DCM)</a:t>
                      </a:r>
                    </a:p>
                  </a:txBody>
                  <a:tcPr marL="56723" marR="56723" marT="56723" marB="1021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208558"/>
                  </a:ext>
                </a:extLst>
              </a:tr>
              <a:tr h="51032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Page 7: Bulk Change Map (BCM)</a:t>
                      </a:r>
                    </a:p>
                  </a:txBody>
                  <a:tcPr marL="56723" marR="56723" marT="56723" marB="1021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434307"/>
                  </a:ext>
                </a:extLst>
              </a:tr>
              <a:tr h="51032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Data pages</a:t>
                      </a:r>
                    </a:p>
                  </a:txBody>
                  <a:tcPr marL="56723" marR="56723" marT="56723" marB="1021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0472437"/>
                  </a:ext>
                </a:extLst>
              </a:tr>
              <a:tr h="51032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… &lt;more data pages&gt;</a:t>
                      </a:r>
                    </a:p>
                  </a:txBody>
                  <a:tcPr marL="56723" marR="56723" marT="56723" marB="1021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61398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6754128-FDA3-A8C9-40E6-49DEB47356B0}"/>
              </a:ext>
            </a:extLst>
          </p:cNvPr>
          <p:cNvSpPr txBox="1"/>
          <p:nvPr/>
        </p:nvSpPr>
        <p:spPr>
          <a:xfrm>
            <a:off x="7365787" y="2661843"/>
            <a:ext cx="1995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Tracking pages </a:t>
            </a:r>
          </a:p>
        </p:txBody>
      </p:sp>
      <p:sp>
        <p:nvSpPr>
          <p:cNvPr id="7" name="Arrow: Curved Left 6">
            <a:extLst>
              <a:ext uri="{FF2B5EF4-FFF2-40B4-BE49-F238E27FC236}">
                <a16:creationId xmlns:a16="http://schemas.microsoft.com/office/drawing/2014/main" id="{87D54084-F3D5-824E-D31D-CE7E1337EDC9}"/>
              </a:ext>
            </a:extLst>
          </p:cNvPr>
          <p:cNvSpPr/>
          <p:nvPr/>
        </p:nvSpPr>
        <p:spPr>
          <a:xfrm>
            <a:off x="7376717" y="3219193"/>
            <a:ext cx="1404810" cy="309016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88E14278-8271-490E-D6CB-03A17AC65144}"/>
              </a:ext>
            </a:extLst>
          </p:cNvPr>
          <p:cNvSpPr/>
          <p:nvPr/>
        </p:nvSpPr>
        <p:spPr>
          <a:xfrm>
            <a:off x="7057205" y="2224068"/>
            <a:ext cx="328700" cy="14074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65BF01-DD21-F69D-F38A-3B076E4B4F76}"/>
              </a:ext>
            </a:extLst>
          </p:cNvPr>
          <p:cNvSpPr txBox="1"/>
          <p:nvPr/>
        </p:nvSpPr>
        <p:spPr>
          <a:xfrm>
            <a:off x="7373936" y="6122625"/>
            <a:ext cx="1995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pages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2FCF7F-02CA-4B4C-45DC-A5DEF875D14B}"/>
              </a:ext>
            </a:extLst>
          </p:cNvPr>
          <p:cNvSpPr txBox="1"/>
          <p:nvPr/>
        </p:nvSpPr>
        <p:spPr>
          <a:xfrm>
            <a:off x="8882044" y="4359548"/>
            <a:ext cx="35190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Track the status of data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Used when SQL Server needs to allocate space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DF195823-FFBE-88BE-B8FF-04F09DB4DBDF}"/>
              </a:ext>
            </a:extLst>
          </p:cNvPr>
          <p:cNvSpPr/>
          <p:nvPr/>
        </p:nvSpPr>
        <p:spPr>
          <a:xfrm>
            <a:off x="7045236" y="5770274"/>
            <a:ext cx="328700" cy="10229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/>
      <p:bldP spid="11" grpId="0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49783-4978-AC61-3B1F-33A2478D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25" y="347431"/>
            <a:ext cx="10232136" cy="1014984"/>
          </a:xfrm>
        </p:spPr>
        <p:txBody>
          <a:bodyPr>
            <a:normAutofit fontScale="90000"/>
          </a:bodyPr>
          <a:lstStyle/>
          <a:p>
            <a:br>
              <a:rPr lang="en-US" sz="4000" b="1" dirty="0"/>
            </a:b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Page Free Space (PFS)</a:t>
            </a:r>
            <a:b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</a:br>
            <a:endParaRPr lang="en-US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D66DB-FB67-F07B-8B11-4D1F97DE041D}"/>
              </a:ext>
            </a:extLst>
          </p:cNvPr>
          <p:cNvSpPr txBox="1">
            <a:spLocks/>
          </p:cNvSpPr>
          <p:nvPr/>
        </p:nvSpPr>
        <p:spPr>
          <a:xfrm>
            <a:off x="626850" y="176072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>
              <a:spcAft>
                <a:spcPts val="600"/>
              </a:spcAft>
            </a:pPr>
            <a:r>
              <a:rPr lang="en-US" sz="3200" dirty="0"/>
              <a:t>Tracks free space available for </a:t>
            </a:r>
            <a:br>
              <a:rPr lang="en-US" sz="3200" dirty="0"/>
            </a:br>
            <a:r>
              <a:rPr lang="en-US" sz="3200" dirty="0"/>
              <a:t>each page</a:t>
            </a:r>
          </a:p>
          <a:p>
            <a:pPr marL="285750">
              <a:spcAft>
                <a:spcPts val="600"/>
              </a:spcAft>
            </a:pPr>
            <a:r>
              <a:rPr lang="en-US" sz="3200" dirty="0"/>
              <a:t>All operations need a latch on </a:t>
            </a:r>
            <a:br>
              <a:rPr lang="en-US" sz="3200" dirty="0"/>
            </a:br>
            <a:r>
              <a:rPr lang="en-US" sz="3200" dirty="0"/>
              <a:t>PFS page to know which page </a:t>
            </a:r>
            <a:br>
              <a:rPr lang="en-US" sz="3200" dirty="0"/>
            </a:br>
            <a:r>
              <a:rPr lang="en-US" sz="3200" dirty="0"/>
              <a:t>has space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E89E3F-5ABE-852D-37C4-9145A423D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454" y="1405834"/>
            <a:ext cx="4671009" cy="46234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FBE839-40F2-BAF1-D5A0-B4BF266F6CDC}"/>
              </a:ext>
            </a:extLst>
          </p:cNvPr>
          <p:cNvSpPr txBox="1"/>
          <p:nvPr/>
        </p:nvSpPr>
        <p:spPr>
          <a:xfrm>
            <a:off x="6544454" y="954954"/>
            <a:ext cx="13627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800" cap="none" spc="0" dirty="0">
                <a:solidFill>
                  <a:schemeClr val="tx1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</a:rPr>
              <a:t>Page 1: PFS</a:t>
            </a:r>
          </a:p>
        </p:txBody>
      </p:sp>
    </p:spTree>
    <p:extLst>
      <p:ext uri="{BB962C8B-B14F-4D97-AF65-F5344CB8AC3E}">
        <p14:creationId xmlns:p14="http://schemas.microsoft.com/office/powerpoint/2010/main" val="57001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49783-4978-AC61-3B1F-33A2478D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25" y="34743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GAM (Global Allocation Map)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3B802-8EE9-63D9-48F7-C765CC48D9AD}"/>
              </a:ext>
            </a:extLst>
          </p:cNvPr>
          <p:cNvSpPr txBox="1">
            <a:spLocks/>
          </p:cNvSpPr>
          <p:nvPr/>
        </p:nvSpPr>
        <p:spPr>
          <a:xfrm>
            <a:off x="275237" y="2170633"/>
            <a:ext cx="1082557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3200" dirty="0"/>
              <a:t>Tracks if an uniform extent is </a:t>
            </a:r>
            <a:br>
              <a:rPr lang="en-US" sz="3200" dirty="0"/>
            </a:br>
            <a:r>
              <a:rPr lang="en-US" sz="3200" dirty="0"/>
              <a:t>allocated or not </a:t>
            </a:r>
          </a:p>
          <a:p>
            <a:pPr lvl="1"/>
            <a:r>
              <a:rPr lang="en-US" sz="3200" dirty="0"/>
              <a:t>1 extent = 8 pages</a:t>
            </a:r>
          </a:p>
          <a:p>
            <a:pPr lvl="1"/>
            <a:r>
              <a:rPr lang="en-US" sz="3200" dirty="0"/>
              <a:t>Uniform extent = all 8 pages </a:t>
            </a:r>
            <a:br>
              <a:rPr lang="en-US" sz="3200" dirty="0"/>
            </a:br>
            <a:r>
              <a:rPr lang="en-US" sz="3200" dirty="0"/>
              <a:t>belong to same object</a:t>
            </a:r>
          </a:p>
          <a:p>
            <a:pPr lvl="1"/>
            <a:r>
              <a:rPr lang="en-US" sz="3200" dirty="0"/>
              <a:t>All operations need a latch on </a:t>
            </a:r>
            <a:br>
              <a:rPr lang="en-US" sz="3200" dirty="0"/>
            </a:br>
            <a:r>
              <a:rPr lang="en-US" sz="3200" dirty="0"/>
              <a:t>GAM page to know which page </a:t>
            </a:r>
            <a:br>
              <a:rPr lang="en-US" sz="3200" dirty="0"/>
            </a:br>
            <a:r>
              <a:rPr lang="en-US" sz="3200" dirty="0"/>
              <a:t>is allocated or not</a:t>
            </a:r>
          </a:p>
          <a:p>
            <a:pPr lvl="1"/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086539-27A3-2F67-6278-1C12EB132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678" y="1446379"/>
            <a:ext cx="3858750" cy="46019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39548F-A25D-DAEC-43C3-0DD9EF944907}"/>
              </a:ext>
            </a:extLst>
          </p:cNvPr>
          <p:cNvSpPr txBox="1"/>
          <p:nvPr/>
        </p:nvSpPr>
        <p:spPr>
          <a:xfrm>
            <a:off x="7492423" y="9508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800" cap="none" spc="0" dirty="0">
                <a:solidFill>
                  <a:schemeClr val="tx1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</a:rPr>
              <a:t>Page 2: GAM</a:t>
            </a:r>
          </a:p>
        </p:txBody>
      </p:sp>
    </p:spTree>
    <p:extLst>
      <p:ext uri="{BB962C8B-B14F-4D97-AF65-F5344CB8AC3E}">
        <p14:creationId xmlns:p14="http://schemas.microsoft.com/office/powerpoint/2010/main" val="28032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49783-4978-AC61-3B1F-33A2478D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25" y="34743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SGAM (Shared Global Allocation Map) 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CCDFC-880D-764C-4E77-6E571BC13066}"/>
              </a:ext>
            </a:extLst>
          </p:cNvPr>
          <p:cNvSpPr txBox="1">
            <a:spLocks/>
          </p:cNvSpPr>
          <p:nvPr/>
        </p:nvSpPr>
        <p:spPr>
          <a:xfrm>
            <a:off x="206527" y="173759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3200" dirty="0"/>
              <a:t>Tracks if a mixed extent is </a:t>
            </a:r>
            <a:br>
              <a:rPr lang="en-US" sz="3200" dirty="0"/>
            </a:br>
            <a:r>
              <a:rPr lang="en-US" sz="3200" dirty="0"/>
              <a:t>allocated or not</a:t>
            </a:r>
          </a:p>
          <a:p>
            <a:pPr lvl="1"/>
            <a:r>
              <a:rPr lang="en-US" sz="3200" dirty="0"/>
              <a:t>Mixed extent = 8 pages belong </a:t>
            </a:r>
            <a:br>
              <a:rPr lang="en-US" sz="3200" dirty="0"/>
            </a:br>
            <a:r>
              <a:rPr lang="en-US" sz="3200" dirty="0"/>
              <a:t>to different objects</a:t>
            </a:r>
          </a:p>
          <a:p>
            <a:pPr lvl="1"/>
            <a:r>
              <a:rPr lang="en-US" sz="3200" dirty="0"/>
              <a:t>All operations need a latch on SGAM page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3200" dirty="0"/>
              <a:t>   to know which page is allocated or not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6181E7-0EE7-31FF-F145-90EAFAE2E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659" y="1849273"/>
            <a:ext cx="5217987" cy="16643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D6601D-A448-C83E-423B-63943D2EDA00}"/>
              </a:ext>
            </a:extLst>
          </p:cNvPr>
          <p:cNvSpPr txBox="1"/>
          <p:nvPr/>
        </p:nvSpPr>
        <p:spPr>
          <a:xfrm>
            <a:off x="6316033" y="1552933"/>
            <a:ext cx="1542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800" cap="none" spc="0" dirty="0">
                <a:solidFill>
                  <a:schemeClr val="tx1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</a:rPr>
              <a:t>Page 3: SGAM</a:t>
            </a:r>
          </a:p>
        </p:txBody>
      </p:sp>
    </p:spTree>
    <p:extLst>
      <p:ext uri="{BB962C8B-B14F-4D97-AF65-F5344CB8AC3E}">
        <p14:creationId xmlns:p14="http://schemas.microsoft.com/office/powerpoint/2010/main" val="13560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49783-4978-AC61-3B1F-33A2478D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25" y="34743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Multiple transactions hit on a datafile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05A381-A38E-294A-D410-B2CF10C4B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572" y="1145789"/>
            <a:ext cx="381922" cy="2813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611E79-25AE-570A-B60C-B5D81580FACA}"/>
              </a:ext>
            </a:extLst>
          </p:cNvPr>
          <p:cNvSpPr txBox="1"/>
          <p:nvPr/>
        </p:nvSpPr>
        <p:spPr>
          <a:xfrm>
            <a:off x="6031309" y="210275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277B8D-DA87-4B00-DF05-6EEC42A8B7F8}"/>
              </a:ext>
            </a:extLst>
          </p:cNvPr>
          <p:cNvSpPr/>
          <p:nvPr/>
        </p:nvSpPr>
        <p:spPr>
          <a:xfrm>
            <a:off x="5104575" y="1444938"/>
            <a:ext cx="1982850" cy="46821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6FB45D-8B6A-E509-A153-5C958CA469F6}"/>
              </a:ext>
            </a:extLst>
          </p:cNvPr>
          <p:cNvSpPr/>
          <p:nvPr/>
        </p:nvSpPr>
        <p:spPr>
          <a:xfrm>
            <a:off x="5469175" y="1727783"/>
            <a:ext cx="1161250" cy="390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7DA6C6-098F-17DB-B57F-3C944E36D1A1}"/>
              </a:ext>
            </a:extLst>
          </p:cNvPr>
          <p:cNvSpPr/>
          <p:nvPr/>
        </p:nvSpPr>
        <p:spPr>
          <a:xfrm>
            <a:off x="5469175" y="2259017"/>
            <a:ext cx="1161250" cy="399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D90BEC-796C-2F6E-D536-25ADEB9DF2B8}"/>
              </a:ext>
            </a:extLst>
          </p:cNvPr>
          <p:cNvSpPr/>
          <p:nvPr/>
        </p:nvSpPr>
        <p:spPr>
          <a:xfrm>
            <a:off x="5469176" y="2831959"/>
            <a:ext cx="116125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5CD2A5-FDB7-BA93-838E-FB04CFEA37DD}"/>
              </a:ext>
            </a:extLst>
          </p:cNvPr>
          <p:cNvSpPr txBox="1"/>
          <p:nvPr/>
        </p:nvSpPr>
        <p:spPr>
          <a:xfrm>
            <a:off x="5708274" y="173841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PFS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489F4C-CD68-5C82-6F00-6BE5D347753B}"/>
              </a:ext>
            </a:extLst>
          </p:cNvPr>
          <p:cNvSpPr txBox="1"/>
          <p:nvPr/>
        </p:nvSpPr>
        <p:spPr>
          <a:xfrm>
            <a:off x="5681151" y="226106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GAM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9AA3FA-95E9-E570-FDF3-BB0FCE51F619}"/>
              </a:ext>
            </a:extLst>
          </p:cNvPr>
          <p:cNvSpPr txBox="1"/>
          <p:nvPr/>
        </p:nvSpPr>
        <p:spPr>
          <a:xfrm>
            <a:off x="5662626" y="282451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SGAM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407075-666B-5B7C-499F-E33B5C8C7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423" y="1145789"/>
            <a:ext cx="381922" cy="2813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B0D82B4-FBE2-9A6B-8FF4-E5964AC0C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274" y="1145789"/>
            <a:ext cx="381922" cy="2813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32CBC0C-4FE5-04AF-E5E2-194836541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612" y="1135297"/>
            <a:ext cx="381922" cy="2813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4EDC77C-9466-4955-D7DA-A922F2093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698" y="1145789"/>
            <a:ext cx="381922" cy="2813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F3EC272-06A6-6907-E264-633B4BB5A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748" y="1128039"/>
            <a:ext cx="381922" cy="28139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269A631-F9AE-C0C4-D63E-0255C6621D1B}"/>
              </a:ext>
            </a:extLst>
          </p:cNvPr>
          <p:cNvSpPr/>
          <p:nvPr/>
        </p:nvSpPr>
        <p:spPr>
          <a:xfrm>
            <a:off x="5479879" y="3930497"/>
            <a:ext cx="1161250" cy="390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306321-8DE3-8D3E-994E-A7E679D3126A}"/>
              </a:ext>
            </a:extLst>
          </p:cNvPr>
          <p:cNvSpPr/>
          <p:nvPr/>
        </p:nvSpPr>
        <p:spPr>
          <a:xfrm>
            <a:off x="5469175" y="4952632"/>
            <a:ext cx="1161250" cy="399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B49A616-FEE1-D260-309E-881B3978DDD4}"/>
              </a:ext>
            </a:extLst>
          </p:cNvPr>
          <p:cNvSpPr/>
          <p:nvPr/>
        </p:nvSpPr>
        <p:spPr>
          <a:xfrm>
            <a:off x="5469176" y="5525574"/>
            <a:ext cx="116125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F9904A-EAF7-CDC4-EF3B-18F39CB33CA9}"/>
              </a:ext>
            </a:extLst>
          </p:cNvPr>
          <p:cNvSpPr txBox="1"/>
          <p:nvPr/>
        </p:nvSpPr>
        <p:spPr>
          <a:xfrm>
            <a:off x="5669259" y="394283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PFS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1E19BD-528E-FD25-18F5-5F265BC3C50B}"/>
              </a:ext>
            </a:extLst>
          </p:cNvPr>
          <p:cNvSpPr txBox="1"/>
          <p:nvPr/>
        </p:nvSpPr>
        <p:spPr>
          <a:xfrm>
            <a:off x="5575351" y="498251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0000"/>
                </a:highlight>
              </a:rPr>
              <a:t>GAM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AA3C40-D598-1859-C20B-437C72E5AD8C}"/>
              </a:ext>
            </a:extLst>
          </p:cNvPr>
          <p:cNvSpPr txBox="1"/>
          <p:nvPr/>
        </p:nvSpPr>
        <p:spPr>
          <a:xfrm>
            <a:off x="5597857" y="5520273"/>
            <a:ext cx="99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0000"/>
                </a:highlight>
              </a:rPr>
              <a:t>SGAM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8EE40D-B4F6-6588-D0DE-04C2C91E725C}"/>
              </a:ext>
            </a:extLst>
          </p:cNvPr>
          <p:cNvSpPr txBox="1"/>
          <p:nvPr/>
        </p:nvSpPr>
        <p:spPr>
          <a:xfrm>
            <a:off x="5412916" y="3371139"/>
            <a:ext cx="1336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800" cap="none" spc="0" dirty="0">
                <a:solidFill>
                  <a:schemeClr val="tx1"/>
                </a:solidFill>
                <a:effectLst/>
                <a:highlight>
                  <a:srgbClr val="00FFFF"/>
                </a:highlight>
                <a:latin typeface="Calibri" panose="020F0502020204030204" pitchFamily="34" charset="0"/>
              </a:rPr>
              <a:t>data pages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E81B40-8FC6-B623-0806-B03B56218151}"/>
              </a:ext>
            </a:extLst>
          </p:cNvPr>
          <p:cNvSpPr txBox="1"/>
          <p:nvPr/>
        </p:nvSpPr>
        <p:spPr>
          <a:xfrm>
            <a:off x="5421934" y="4456599"/>
            <a:ext cx="1336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800" cap="none" spc="0" dirty="0">
                <a:solidFill>
                  <a:schemeClr val="tx1"/>
                </a:solidFill>
                <a:effectLst/>
                <a:highlight>
                  <a:srgbClr val="00FFFF"/>
                </a:highlight>
                <a:latin typeface="Calibri" panose="020F0502020204030204" pitchFamily="34" charset="0"/>
              </a:rPr>
              <a:t>data pages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3AF771-2957-6577-85BF-16B7CB728C0A}"/>
              </a:ext>
            </a:extLst>
          </p:cNvPr>
          <p:cNvSpPr txBox="1"/>
          <p:nvPr/>
        </p:nvSpPr>
        <p:spPr>
          <a:xfrm>
            <a:off x="7240206" y="1754086"/>
            <a:ext cx="1336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800" cap="none" spc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Page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FE92BD-1F5D-A1E0-F1AE-37521BC82753}"/>
              </a:ext>
            </a:extLst>
          </p:cNvPr>
          <p:cNvSpPr txBox="1"/>
          <p:nvPr/>
        </p:nvSpPr>
        <p:spPr>
          <a:xfrm>
            <a:off x="7240206" y="2245097"/>
            <a:ext cx="1336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800" cap="none" spc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Page 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D09C65-8C59-7C6D-D6BF-DE9907F2844D}"/>
              </a:ext>
            </a:extLst>
          </p:cNvPr>
          <p:cNvSpPr txBox="1"/>
          <p:nvPr/>
        </p:nvSpPr>
        <p:spPr>
          <a:xfrm>
            <a:off x="7231574" y="2824512"/>
            <a:ext cx="1336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800" cap="none" spc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Page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AF4A76-7F3D-98B4-C813-999518B5BFC5}"/>
              </a:ext>
            </a:extLst>
          </p:cNvPr>
          <p:cNvSpPr txBox="1"/>
          <p:nvPr/>
        </p:nvSpPr>
        <p:spPr>
          <a:xfrm>
            <a:off x="7231574" y="3912091"/>
            <a:ext cx="1336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800" cap="none" spc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Page 8088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CB2E36-CD78-4400-CA8C-0DD1B7879C5B}"/>
              </a:ext>
            </a:extLst>
          </p:cNvPr>
          <p:cNvSpPr txBox="1"/>
          <p:nvPr/>
        </p:nvSpPr>
        <p:spPr>
          <a:xfrm>
            <a:off x="7199090" y="4982517"/>
            <a:ext cx="1433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800" cap="none" spc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Page 511232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6CCD41-FD66-1A4E-3785-20A9BE743F84}"/>
              </a:ext>
            </a:extLst>
          </p:cNvPr>
          <p:cNvSpPr txBox="1"/>
          <p:nvPr/>
        </p:nvSpPr>
        <p:spPr>
          <a:xfrm>
            <a:off x="7199090" y="5518127"/>
            <a:ext cx="1433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800" cap="none" spc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Page 511233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583CE6-9F13-2529-795A-B5E7F57CC84A}"/>
              </a:ext>
            </a:extLst>
          </p:cNvPr>
          <p:cNvSpPr txBox="1"/>
          <p:nvPr/>
        </p:nvSpPr>
        <p:spPr>
          <a:xfrm>
            <a:off x="5247533" y="6285007"/>
            <a:ext cx="169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Tempdb.mdf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824307E-12D3-7648-22A5-91EE9CBDE0C4}"/>
              </a:ext>
            </a:extLst>
          </p:cNvPr>
          <p:cNvSpPr txBox="1"/>
          <p:nvPr/>
        </p:nvSpPr>
        <p:spPr>
          <a:xfrm>
            <a:off x="7337593" y="6295818"/>
            <a:ext cx="58619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600" dirty="0">
                <a:hlinkClick r:id="rId3"/>
              </a:rPr>
              <a:t>https://gohigh.substack.com/p/pfs-gam-sgam-pages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35861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49783-4978-AC61-3B1F-33A2478D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25" y="34743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Identify Object Allocation Contention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B37426-79D0-5D07-D44E-316D1CBC8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PAGELATCH_UP, PAGELATCH_EX waits on PFS and (S)GAM pages </a:t>
            </a:r>
          </a:p>
          <a:p>
            <a:r>
              <a:rPr lang="en-US" sz="3200" dirty="0"/>
              <a:t>How to find them: </a:t>
            </a:r>
          </a:p>
          <a:p>
            <a:pPr lvl="1"/>
            <a:r>
              <a:rPr lang="en-US" sz="3200" dirty="0"/>
              <a:t>2:FileID:1 or 2:FileID:&lt;any PFS or (S)GAM page&gt;</a:t>
            </a:r>
          </a:p>
          <a:p>
            <a:r>
              <a:rPr lang="en-US" sz="3200" dirty="0"/>
              <a:t>Perfmon counters:  </a:t>
            </a:r>
          </a:p>
          <a:p>
            <a:pPr lvl="1"/>
            <a:r>
              <a:rPr lang="en-US" sz="3200" dirty="0"/>
              <a:t>Access Methods::Worktables created/sec</a:t>
            </a:r>
          </a:p>
          <a:p>
            <a:pPr lvl="1"/>
            <a:r>
              <a:rPr lang="en-US" sz="3200" dirty="0"/>
              <a:t>Access Methods::Workfiles created/sec</a:t>
            </a:r>
          </a:p>
          <a:p>
            <a:pPr lvl="1"/>
            <a:r>
              <a:rPr lang="en-US" sz="3200" dirty="0"/>
              <a:t>Number &gt; 200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93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BDDD6-9F2C-B185-2A36-1D357BB15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Resolve Object allocation contention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7D87B-C0D4-F8CE-B56E-7029E5462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850" y="2756310"/>
            <a:ext cx="10300577" cy="3695020"/>
          </a:xfrm>
        </p:spPr>
        <p:txBody>
          <a:bodyPr>
            <a:normAutofit/>
          </a:bodyPr>
          <a:lstStyle/>
          <a:p>
            <a:pPr lvl="1"/>
            <a:endParaRPr lang="en-US" sz="2200" dirty="0"/>
          </a:p>
          <a:p>
            <a:pPr lvl="1"/>
            <a:endParaRPr lang="en-US" sz="2200" dirty="0"/>
          </a:p>
          <a:p>
            <a:endParaRPr lang="en-US" sz="22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B98F1EF-D4C9-0C6E-64ED-E7466031C879}"/>
              </a:ext>
            </a:extLst>
          </p:cNvPr>
          <p:cNvSpPr txBox="1"/>
          <p:nvPr/>
        </p:nvSpPr>
        <p:spPr>
          <a:xfrm>
            <a:off x="3438726" y="6487669"/>
            <a:ext cx="1376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Tempdb.mdf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65A81DC-4ADF-D667-1E37-ED319773875E}"/>
              </a:ext>
            </a:extLst>
          </p:cNvPr>
          <p:cNvSpPr txBox="1"/>
          <p:nvPr/>
        </p:nvSpPr>
        <p:spPr>
          <a:xfrm>
            <a:off x="4422010" y="1373098"/>
            <a:ext cx="6219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Transactions are spread across multiple datafiles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0381D9F-BD8F-6565-14BF-3A8C08C46B98}"/>
              </a:ext>
            </a:extLst>
          </p:cNvPr>
          <p:cNvSpPr txBox="1"/>
          <p:nvPr/>
        </p:nvSpPr>
        <p:spPr>
          <a:xfrm>
            <a:off x="5831322" y="6496214"/>
            <a:ext cx="154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Tempdb_1.ndf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8629C92-BEDB-FF8D-435A-2959D68287C8}"/>
              </a:ext>
            </a:extLst>
          </p:cNvPr>
          <p:cNvSpPr txBox="1"/>
          <p:nvPr/>
        </p:nvSpPr>
        <p:spPr>
          <a:xfrm>
            <a:off x="7989793" y="6528762"/>
            <a:ext cx="154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Tempdb_2.ndf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BEAC4F7-7E2E-C0E6-8C10-41108E50767D}"/>
              </a:ext>
            </a:extLst>
          </p:cNvPr>
          <p:cNvSpPr txBox="1"/>
          <p:nvPr/>
        </p:nvSpPr>
        <p:spPr>
          <a:xfrm>
            <a:off x="10199628" y="6525428"/>
            <a:ext cx="154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Tempdb_3.ndf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AB1598F-92CE-2705-21D9-2353C119A782}"/>
              </a:ext>
            </a:extLst>
          </p:cNvPr>
          <p:cNvSpPr txBox="1"/>
          <p:nvPr/>
        </p:nvSpPr>
        <p:spPr>
          <a:xfrm>
            <a:off x="495563" y="6497423"/>
            <a:ext cx="1376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Tempdb.mdf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D536705-414D-E51C-FB06-8C21567EB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99" y="1736339"/>
            <a:ext cx="381922" cy="28139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D970FA7-3457-25D4-055F-80F72F6E8AC2}"/>
              </a:ext>
            </a:extLst>
          </p:cNvPr>
          <p:cNvSpPr txBox="1"/>
          <p:nvPr/>
        </p:nvSpPr>
        <p:spPr>
          <a:xfrm>
            <a:off x="1260136" y="269330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716A61C-CCEF-8BBB-BD62-7587732FAF3A}"/>
              </a:ext>
            </a:extLst>
          </p:cNvPr>
          <p:cNvSpPr/>
          <p:nvPr/>
        </p:nvSpPr>
        <p:spPr>
          <a:xfrm>
            <a:off x="333402" y="2101009"/>
            <a:ext cx="1982850" cy="4445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8BFB018-6909-F482-6016-E8D8EC55C35F}"/>
              </a:ext>
            </a:extLst>
          </p:cNvPr>
          <p:cNvSpPr/>
          <p:nvPr/>
        </p:nvSpPr>
        <p:spPr>
          <a:xfrm>
            <a:off x="698002" y="2318333"/>
            <a:ext cx="1161250" cy="390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A6E61E-9B2A-3F75-B1B1-9EF62DD89EB1}"/>
              </a:ext>
            </a:extLst>
          </p:cNvPr>
          <p:cNvSpPr/>
          <p:nvPr/>
        </p:nvSpPr>
        <p:spPr>
          <a:xfrm>
            <a:off x="698002" y="2849567"/>
            <a:ext cx="1161250" cy="399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0E4CF2F-7D1F-8434-AC1A-82AA5C8B156C}"/>
              </a:ext>
            </a:extLst>
          </p:cNvPr>
          <p:cNvSpPr/>
          <p:nvPr/>
        </p:nvSpPr>
        <p:spPr>
          <a:xfrm>
            <a:off x="698003" y="3422509"/>
            <a:ext cx="116125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FA27DBC-A8D6-0BB1-7678-49B92349299C}"/>
              </a:ext>
            </a:extLst>
          </p:cNvPr>
          <p:cNvSpPr txBox="1"/>
          <p:nvPr/>
        </p:nvSpPr>
        <p:spPr>
          <a:xfrm>
            <a:off x="937101" y="232896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PFS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2320B49-03A4-A6A8-BF43-A876CF8E2829}"/>
              </a:ext>
            </a:extLst>
          </p:cNvPr>
          <p:cNvSpPr txBox="1"/>
          <p:nvPr/>
        </p:nvSpPr>
        <p:spPr>
          <a:xfrm>
            <a:off x="944852" y="285148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GAM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DF0D73F-B435-DB6D-05BF-766ECF024A88}"/>
              </a:ext>
            </a:extLst>
          </p:cNvPr>
          <p:cNvSpPr txBox="1"/>
          <p:nvPr/>
        </p:nvSpPr>
        <p:spPr>
          <a:xfrm>
            <a:off x="944852" y="341506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SGAM</a:t>
            </a:r>
          </a:p>
        </p:txBody>
      </p:sp>
      <p:sp>
        <p:nvSpPr>
          <p:cNvPr id="103" name="Content Placeholder 61">
            <a:extLst>
              <a:ext uri="{FF2B5EF4-FFF2-40B4-BE49-F238E27FC236}">
                <a16:creationId xmlns:a16="http://schemas.microsoft.com/office/drawing/2014/main" id="{DC65FCA8-8A09-3228-2D59-B27BEB967285}"/>
              </a:ext>
            </a:extLst>
          </p:cNvPr>
          <p:cNvSpPr txBox="1">
            <a:spLocks/>
          </p:cNvSpPr>
          <p:nvPr/>
        </p:nvSpPr>
        <p:spPr>
          <a:xfrm>
            <a:off x="57892" y="1402978"/>
            <a:ext cx="2865143" cy="424732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Multiple Transactions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92909704-D520-6563-1AEE-BE3E22D4F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50" y="1736339"/>
            <a:ext cx="381922" cy="281399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200264BA-3EC4-AF4D-95F1-EC2455D11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101" y="1736339"/>
            <a:ext cx="381922" cy="281399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D58146A3-2454-76BF-5662-1A3532D55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439" y="1725847"/>
            <a:ext cx="381922" cy="281399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6D240944-A052-B019-3239-A8EC2100C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525" y="1736339"/>
            <a:ext cx="381922" cy="281399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EA1AB05B-358F-8918-66E8-15F63A2C7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575" y="1718589"/>
            <a:ext cx="381922" cy="281399"/>
          </a:xfrm>
          <a:prstGeom prst="rect">
            <a:avLst/>
          </a:prstGeom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7E298AF7-6C33-97AC-6C44-B0EF5E872384}"/>
              </a:ext>
            </a:extLst>
          </p:cNvPr>
          <p:cNvSpPr/>
          <p:nvPr/>
        </p:nvSpPr>
        <p:spPr>
          <a:xfrm>
            <a:off x="708706" y="4521047"/>
            <a:ext cx="1161250" cy="390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65F5F8B-0FD8-35DB-5AAD-CE2865BE3CD8}"/>
              </a:ext>
            </a:extLst>
          </p:cNvPr>
          <p:cNvSpPr/>
          <p:nvPr/>
        </p:nvSpPr>
        <p:spPr>
          <a:xfrm>
            <a:off x="698002" y="5543182"/>
            <a:ext cx="1161250" cy="399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A0669AE-AE4F-BC17-6122-42DFCA2CA3CE}"/>
              </a:ext>
            </a:extLst>
          </p:cNvPr>
          <p:cNvSpPr/>
          <p:nvPr/>
        </p:nvSpPr>
        <p:spPr>
          <a:xfrm>
            <a:off x="698003" y="6116124"/>
            <a:ext cx="116125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426E995-0E6A-9B3D-EE3F-D565BB3A5E04}"/>
              </a:ext>
            </a:extLst>
          </p:cNvPr>
          <p:cNvSpPr txBox="1"/>
          <p:nvPr/>
        </p:nvSpPr>
        <p:spPr>
          <a:xfrm>
            <a:off x="898086" y="453338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PFS 2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D4BBB4C-1313-EAAB-DD4E-2D614DB8D510}"/>
              </a:ext>
            </a:extLst>
          </p:cNvPr>
          <p:cNvSpPr txBox="1"/>
          <p:nvPr/>
        </p:nvSpPr>
        <p:spPr>
          <a:xfrm>
            <a:off x="944852" y="554509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GAM 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4CA2F72-80B5-97A2-3E64-1A60B104BF41}"/>
              </a:ext>
            </a:extLst>
          </p:cNvPr>
          <p:cNvSpPr txBox="1"/>
          <p:nvPr/>
        </p:nvSpPr>
        <p:spPr>
          <a:xfrm>
            <a:off x="944852" y="6108677"/>
            <a:ext cx="99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SGAM 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44E53D8-7AC6-7EC3-27C6-AE5FD6FE05D6}"/>
              </a:ext>
            </a:extLst>
          </p:cNvPr>
          <p:cNvSpPr txBox="1"/>
          <p:nvPr/>
        </p:nvSpPr>
        <p:spPr>
          <a:xfrm>
            <a:off x="641743" y="3961689"/>
            <a:ext cx="1336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800" cap="none" spc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data pages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737F3BE-8E76-6E4E-D60E-A4C77A7E101B}"/>
              </a:ext>
            </a:extLst>
          </p:cNvPr>
          <p:cNvSpPr txBox="1"/>
          <p:nvPr/>
        </p:nvSpPr>
        <p:spPr>
          <a:xfrm>
            <a:off x="650761" y="5047149"/>
            <a:ext cx="1336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800" cap="none" spc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data pages</a:t>
            </a:r>
          </a:p>
        </p:txBody>
      </p:sp>
      <p:sp>
        <p:nvSpPr>
          <p:cNvPr id="140" name="Arrow: Right 139">
            <a:extLst>
              <a:ext uri="{FF2B5EF4-FFF2-40B4-BE49-F238E27FC236}">
                <a16:creationId xmlns:a16="http://schemas.microsoft.com/office/drawing/2014/main" id="{341034D1-C092-2CDD-38B2-390CE2D7A772}"/>
              </a:ext>
            </a:extLst>
          </p:cNvPr>
          <p:cNvSpPr/>
          <p:nvPr/>
        </p:nvSpPr>
        <p:spPr>
          <a:xfrm>
            <a:off x="2422360" y="3393671"/>
            <a:ext cx="656143" cy="37869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3" name="Picture 202">
            <a:extLst>
              <a:ext uri="{FF2B5EF4-FFF2-40B4-BE49-F238E27FC236}">
                <a16:creationId xmlns:a16="http://schemas.microsoft.com/office/drawing/2014/main" id="{97C5AE0F-6C36-FCAB-8F2C-D975DC9DC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671" y="1762513"/>
            <a:ext cx="381922" cy="281399"/>
          </a:xfrm>
          <a:prstGeom prst="rect">
            <a:avLst/>
          </a:prstGeom>
        </p:spPr>
      </p:pic>
      <p:pic>
        <p:nvPicPr>
          <p:cNvPr id="206" name="Picture 205">
            <a:extLst>
              <a:ext uri="{FF2B5EF4-FFF2-40B4-BE49-F238E27FC236}">
                <a16:creationId xmlns:a16="http://schemas.microsoft.com/office/drawing/2014/main" id="{309F218E-3DFC-3A3F-BC56-9EA95CC63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090" y="1762512"/>
            <a:ext cx="381922" cy="281399"/>
          </a:xfrm>
          <a:prstGeom prst="rect">
            <a:avLst/>
          </a:prstGeom>
        </p:spPr>
      </p:pic>
      <p:pic>
        <p:nvPicPr>
          <p:cNvPr id="207" name="Picture 206">
            <a:extLst>
              <a:ext uri="{FF2B5EF4-FFF2-40B4-BE49-F238E27FC236}">
                <a16:creationId xmlns:a16="http://schemas.microsoft.com/office/drawing/2014/main" id="{08005FB6-5888-5A76-93AB-15929B10D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227" y="1762371"/>
            <a:ext cx="381922" cy="281399"/>
          </a:xfrm>
          <a:prstGeom prst="rect">
            <a:avLst/>
          </a:prstGeom>
        </p:spPr>
      </p:pic>
      <p:pic>
        <p:nvPicPr>
          <p:cNvPr id="208" name="Picture 207">
            <a:extLst>
              <a:ext uri="{FF2B5EF4-FFF2-40B4-BE49-F238E27FC236}">
                <a16:creationId xmlns:a16="http://schemas.microsoft.com/office/drawing/2014/main" id="{65B28E1F-5A9A-BBA5-4F93-13963AA67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2283" y="1762371"/>
            <a:ext cx="381922" cy="281399"/>
          </a:xfrm>
          <a:prstGeom prst="rect">
            <a:avLst/>
          </a:prstGeom>
        </p:spPr>
      </p:pic>
      <p:pic>
        <p:nvPicPr>
          <p:cNvPr id="209" name="Picture 208">
            <a:extLst>
              <a:ext uri="{FF2B5EF4-FFF2-40B4-BE49-F238E27FC236}">
                <a16:creationId xmlns:a16="http://schemas.microsoft.com/office/drawing/2014/main" id="{F438E8AC-D40A-5DD1-7A9D-B4F9D532B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6655" y="1752846"/>
            <a:ext cx="381922" cy="281399"/>
          </a:xfrm>
          <a:prstGeom prst="rect">
            <a:avLst/>
          </a:prstGeom>
        </p:spPr>
      </p:pic>
      <p:pic>
        <p:nvPicPr>
          <p:cNvPr id="210" name="Picture 209">
            <a:extLst>
              <a:ext uri="{FF2B5EF4-FFF2-40B4-BE49-F238E27FC236}">
                <a16:creationId xmlns:a16="http://schemas.microsoft.com/office/drawing/2014/main" id="{ADB0ECEB-8C9C-D50D-5DC5-6D41D81B1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5957" y="1762108"/>
            <a:ext cx="381922" cy="281399"/>
          </a:xfrm>
          <a:prstGeom prst="rect">
            <a:avLst/>
          </a:prstGeom>
        </p:spPr>
      </p:pic>
      <p:pic>
        <p:nvPicPr>
          <p:cNvPr id="205" name="Picture 204">
            <a:extLst>
              <a:ext uri="{FF2B5EF4-FFF2-40B4-BE49-F238E27FC236}">
                <a16:creationId xmlns:a16="http://schemas.microsoft.com/office/drawing/2014/main" id="{1ABF0A8A-D6AB-7E55-F3FE-EC382EE46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179" y="1787254"/>
            <a:ext cx="381922" cy="281399"/>
          </a:xfrm>
          <a:prstGeom prst="rect">
            <a:avLst/>
          </a:prstGeom>
        </p:spPr>
      </p:pic>
      <p:pic>
        <p:nvPicPr>
          <p:cNvPr id="211" name="Picture 210">
            <a:extLst>
              <a:ext uri="{FF2B5EF4-FFF2-40B4-BE49-F238E27FC236}">
                <a16:creationId xmlns:a16="http://schemas.microsoft.com/office/drawing/2014/main" id="{773D29A3-EE21-4B55-85C3-36757DDC3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094" y="1787254"/>
            <a:ext cx="381922" cy="281399"/>
          </a:xfrm>
          <a:prstGeom prst="rect">
            <a:avLst/>
          </a:prstGeom>
        </p:spPr>
      </p:pic>
      <p:sp>
        <p:nvSpPr>
          <p:cNvPr id="212" name="TextBox 211">
            <a:extLst>
              <a:ext uri="{FF2B5EF4-FFF2-40B4-BE49-F238E27FC236}">
                <a16:creationId xmlns:a16="http://schemas.microsoft.com/office/drawing/2014/main" id="{4E0DC77A-63F0-0115-7D2B-15461E610169}"/>
              </a:ext>
            </a:extLst>
          </p:cNvPr>
          <p:cNvSpPr txBox="1"/>
          <p:nvPr/>
        </p:nvSpPr>
        <p:spPr>
          <a:xfrm>
            <a:off x="4121557" y="268333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62914404-081A-62BF-B2EC-2698F4D8D648}"/>
              </a:ext>
            </a:extLst>
          </p:cNvPr>
          <p:cNvSpPr/>
          <p:nvPr/>
        </p:nvSpPr>
        <p:spPr>
          <a:xfrm>
            <a:off x="3194823" y="2091036"/>
            <a:ext cx="1982850" cy="4445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41AB73DD-9A32-B7CB-821F-332A995481B6}"/>
              </a:ext>
            </a:extLst>
          </p:cNvPr>
          <p:cNvSpPr/>
          <p:nvPr/>
        </p:nvSpPr>
        <p:spPr>
          <a:xfrm>
            <a:off x="3559423" y="2308360"/>
            <a:ext cx="1161250" cy="390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F209FD54-EC85-9A27-EF2A-C2F717F752A3}"/>
              </a:ext>
            </a:extLst>
          </p:cNvPr>
          <p:cNvSpPr/>
          <p:nvPr/>
        </p:nvSpPr>
        <p:spPr>
          <a:xfrm>
            <a:off x="3559423" y="2839594"/>
            <a:ext cx="1161250" cy="399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E4028D12-59D6-5A37-2BE4-D655708C9494}"/>
              </a:ext>
            </a:extLst>
          </p:cNvPr>
          <p:cNvSpPr/>
          <p:nvPr/>
        </p:nvSpPr>
        <p:spPr>
          <a:xfrm>
            <a:off x="3559424" y="3412536"/>
            <a:ext cx="116125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8B3FE66C-FE90-EF32-6C2F-787545EEC123}"/>
              </a:ext>
            </a:extLst>
          </p:cNvPr>
          <p:cNvSpPr txBox="1"/>
          <p:nvPr/>
        </p:nvSpPr>
        <p:spPr>
          <a:xfrm>
            <a:off x="3798522" y="231899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PFS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B2785E7F-BB81-FC44-9E36-6D6648A42C50}"/>
              </a:ext>
            </a:extLst>
          </p:cNvPr>
          <p:cNvSpPr txBox="1"/>
          <p:nvPr/>
        </p:nvSpPr>
        <p:spPr>
          <a:xfrm>
            <a:off x="3806273" y="284150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GAM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3C164595-C3BD-9843-A497-C645E7A75898}"/>
              </a:ext>
            </a:extLst>
          </p:cNvPr>
          <p:cNvSpPr txBox="1"/>
          <p:nvPr/>
        </p:nvSpPr>
        <p:spPr>
          <a:xfrm>
            <a:off x="3806273" y="340508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SGAM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37EB5322-81DF-57AA-BDE8-A0DEC9C0A58A}"/>
              </a:ext>
            </a:extLst>
          </p:cNvPr>
          <p:cNvSpPr/>
          <p:nvPr/>
        </p:nvSpPr>
        <p:spPr>
          <a:xfrm>
            <a:off x="3570127" y="4511074"/>
            <a:ext cx="1161250" cy="390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88191F95-273C-27FE-E972-5DAF726E4DC2}"/>
              </a:ext>
            </a:extLst>
          </p:cNvPr>
          <p:cNvSpPr/>
          <p:nvPr/>
        </p:nvSpPr>
        <p:spPr>
          <a:xfrm>
            <a:off x="3559423" y="5533209"/>
            <a:ext cx="1161250" cy="399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78062F6C-CB21-9186-EB45-165C0A5A7FE0}"/>
              </a:ext>
            </a:extLst>
          </p:cNvPr>
          <p:cNvSpPr/>
          <p:nvPr/>
        </p:nvSpPr>
        <p:spPr>
          <a:xfrm>
            <a:off x="3559424" y="6106151"/>
            <a:ext cx="116125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64A34537-25C0-45AE-2122-685926F538C0}"/>
              </a:ext>
            </a:extLst>
          </p:cNvPr>
          <p:cNvSpPr txBox="1"/>
          <p:nvPr/>
        </p:nvSpPr>
        <p:spPr>
          <a:xfrm>
            <a:off x="3759507" y="452341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PFS 2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1F730714-FBA6-E4B6-E960-ECD5F4A5F0EA}"/>
              </a:ext>
            </a:extLst>
          </p:cNvPr>
          <p:cNvSpPr txBox="1"/>
          <p:nvPr/>
        </p:nvSpPr>
        <p:spPr>
          <a:xfrm>
            <a:off x="3806273" y="553512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GAM 2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D1047A6D-55FF-522E-3289-B3DC49F85EDD}"/>
              </a:ext>
            </a:extLst>
          </p:cNvPr>
          <p:cNvSpPr txBox="1"/>
          <p:nvPr/>
        </p:nvSpPr>
        <p:spPr>
          <a:xfrm>
            <a:off x="3806273" y="6098704"/>
            <a:ext cx="99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SGAM 2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252CD40C-AFE5-453A-18A6-F7D1EDFEFFD5}"/>
              </a:ext>
            </a:extLst>
          </p:cNvPr>
          <p:cNvSpPr txBox="1"/>
          <p:nvPr/>
        </p:nvSpPr>
        <p:spPr>
          <a:xfrm>
            <a:off x="3503164" y="3951716"/>
            <a:ext cx="1336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800" cap="none" spc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data pages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D9C37A90-B18A-F1F4-ACC3-65016D08EB6D}"/>
              </a:ext>
            </a:extLst>
          </p:cNvPr>
          <p:cNvSpPr txBox="1"/>
          <p:nvPr/>
        </p:nvSpPr>
        <p:spPr>
          <a:xfrm>
            <a:off x="3512182" y="5037176"/>
            <a:ext cx="1336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800" cap="none" spc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data pages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4BD4810C-A1A9-7CFD-2E9D-9A5F29DAD615}"/>
              </a:ext>
            </a:extLst>
          </p:cNvPr>
          <p:cNvSpPr txBox="1"/>
          <p:nvPr/>
        </p:nvSpPr>
        <p:spPr>
          <a:xfrm>
            <a:off x="6410409" y="267335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73C0462B-9E32-6E9C-B89C-4A7484A644B6}"/>
              </a:ext>
            </a:extLst>
          </p:cNvPr>
          <p:cNvSpPr/>
          <p:nvPr/>
        </p:nvSpPr>
        <p:spPr>
          <a:xfrm>
            <a:off x="5483675" y="2081065"/>
            <a:ext cx="1982850" cy="4445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B11465A1-B79F-A718-4854-A138671BC33F}"/>
              </a:ext>
            </a:extLst>
          </p:cNvPr>
          <p:cNvSpPr/>
          <p:nvPr/>
        </p:nvSpPr>
        <p:spPr>
          <a:xfrm>
            <a:off x="5848275" y="2298389"/>
            <a:ext cx="1161250" cy="390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7AE9CAC3-3F89-1E47-D127-83434F07E706}"/>
              </a:ext>
            </a:extLst>
          </p:cNvPr>
          <p:cNvSpPr/>
          <p:nvPr/>
        </p:nvSpPr>
        <p:spPr>
          <a:xfrm>
            <a:off x="5848275" y="2829623"/>
            <a:ext cx="1161250" cy="399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04C45146-53CE-A660-3232-3A59BFDEB172}"/>
              </a:ext>
            </a:extLst>
          </p:cNvPr>
          <p:cNvSpPr/>
          <p:nvPr/>
        </p:nvSpPr>
        <p:spPr>
          <a:xfrm>
            <a:off x="5848276" y="3402565"/>
            <a:ext cx="116125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8EA2EED7-499F-4C60-790E-5B49A76E8C95}"/>
              </a:ext>
            </a:extLst>
          </p:cNvPr>
          <p:cNvSpPr txBox="1"/>
          <p:nvPr/>
        </p:nvSpPr>
        <p:spPr>
          <a:xfrm>
            <a:off x="6087374" y="230902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PFS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57F3DC9F-4627-4267-7924-97C9AEA13748}"/>
              </a:ext>
            </a:extLst>
          </p:cNvPr>
          <p:cNvSpPr txBox="1"/>
          <p:nvPr/>
        </p:nvSpPr>
        <p:spPr>
          <a:xfrm>
            <a:off x="6095125" y="283153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GAM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3A53AE9E-FB73-653B-0746-3C8764DEF273}"/>
              </a:ext>
            </a:extLst>
          </p:cNvPr>
          <p:cNvSpPr txBox="1"/>
          <p:nvPr/>
        </p:nvSpPr>
        <p:spPr>
          <a:xfrm>
            <a:off x="6095125" y="339511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SGAM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5F7A6746-C345-4096-0E44-58991B35C0D3}"/>
              </a:ext>
            </a:extLst>
          </p:cNvPr>
          <p:cNvSpPr/>
          <p:nvPr/>
        </p:nvSpPr>
        <p:spPr>
          <a:xfrm>
            <a:off x="5858979" y="4501103"/>
            <a:ext cx="1161250" cy="390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70AFADD6-54DC-C9F5-5B53-6F06C3CB7F09}"/>
              </a:ext>
            </a:extLst>
          </p:cNvPr>
          <p:cNvSpPr/>
          <p:nvPr/>
        </p:nvSpPr>
        <p:spPr>
          <a:xfrm>
            <a:off x="5848275" y="5523238"/>
            <a:ext cx="1161250" cy="399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989F38D0-1120-F066-85B5-43A611E4126B}"/>
              </a:ext>
            </a:extLst>
          </p:cNvPr>
          <p:cNvSpPr/>
          <p:nvPr/>
        </p:nvSpPr>
        <p:spPr>
          <a:xfrm>
            <a:off x="5848276" y="6096180"/>
            <a:ext cx="116125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E053AABA-D729-32E3-B8D2-E7940FF23D6D}"/>
              </a:ext>
            </a:extLst>
          </p:cNvPr>
          <p:cNvSpPr txBox="1"/>
          <p:nvPr/>
        </p:nvSpPr>
        <p:spPr>
          <a:xfrm>
            <a:off x="6048359" y="451344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PFS 2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7AE34A75-E013-0322-7D17-5B0A9362BCFD}"/>
              </a:ext>
            </a:extLst>
          </p:cNvPr>
          <p:cNvSpPr txBox="1"/>
          <p:nvPr/>
        </p:nvSpPr>
        <p:spPr>
          <a:xfrm>
            <a:off x="6095125" y="552515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GAM 2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48D77144-63F6-0AE8-8163-3FBD64C1C0BD}"/>
              </a:ext>
            </a:extLst>
          </p:cNvPr>
          <p:cNvSpPr txBox="1"/>
          <p:nvPr/>
        </p:nvSpPr>
        <p:spPr>
          <a:xfrm>
            <a:off x="6095125" y="6088733"/>
            <a:ext cx="99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SGAM 2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38E43EDB-8ADD-8602-1E0E-3014945F6C5A}"/>
              </a:ext>
            </a:extLst>
          </p:cNvPr>
          <p:cNvSpPr txBox="1"/>
          <p:nvPr/>
        </p:nvSpPr>
        <p:spPr>
          <a:xfrm>
            <a:off x="5792016" y="3941745"/>
            <a:ext cx="1336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800" cap="none" spc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data pages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97FC3F70-F8E9-65AF-4849-862A4F83D23C}"/>
              </a:ext>
            </a:extLst>
          </p:cNvPr>
          <p:cNvSpPr txBox="1"/>
          <p:nvPr/>
        </p:nvSpPr>
        <p:spPr>
          <a:xfrm>
            <a:off x="5801034" y="5027205"/>
            <a:ext cx="1336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800" cap="none" spc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data pages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9DFA9FDD-FB23-2CE3-1D52-2FF0171E1B3F}"/>
              </a:ext>
            </a:extLst>
          </p:cNvPr>
          <p:cNvSpPr txBox="1"/>
          <p:nvPr/>
        </p:nvSpPr>
        <p:spPr>
          <a:xfrm>
            <a:off x="8734868" y="269045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06C87E40-42E3-92F5-D415-CA062975D82B}"/>
              </a:ext>
            </a:extLst>
          </p:cNvPr>
          <p:cNvSpPr/>
          <p:nvPr/>
        </p:nvSpPr>
        <p:spPr>
          <a:xfrm>
            <a:off x="7808134" y="2098157"/>
            <a:ext cx="1982850" cy="4445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4F60C3A7-3F54-F275-1E16-17B3864F0832}"/>
              </a:ext>
            </a:extLst>
          </p:cNvPr>
          <p:cNvSpPr/>
          <p:nvPr/>
        </p:nvSpPr>
        <p:spPr>
          <a:xfrm>
            <a:off x="8172734" y="2315481"/>
            <a:ext cx="1161250" cy="390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AFE6921-B334-7EAA-244C-BC3059020C49}"/>
              </a:ext>
            </a:extLst>
          </p:cNvPr>
          <p:cNvSpPr/>
          <p:nvPr/>
        </p:nvSpPr>
        <p:spPr>
          <a:xfrm>
            <a:off x="8172734" y="2846715"/>
            <a:ext cx="1161250" cy="399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5DEC5198-04EA-F002-B0BE-8C4674095BD0}"/>
              </a:ext>
            </a:extLst>
          </p:cNvPr>
          <p:cNvSpPr/>
          <p:nvPr/>
        </p:nvSpPr>
        <p:spPr>
          <a:xfrm>
            <a:off x="8172735" y="3419657"/>
            <a:ext cx="116125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9A7018A6-1B3D-C8BF-8B72-CDA856B096CD}"/>
              </a:ext>
            </a:extLst>
          </p:cNvPr>
          <p:cNvSpPr txBox="1"/>
          <p:nvPr/>
        </p:nvSpPr>
        <p:spPr>
          <a:xfrm>
            <a:off x="8411833" y="232611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PFS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99B07954-02D6-C994-9B3A-E817353A9139}"/>
              </a:ext>
            </a:extLst>
          </p:cNvPr>
          <p:cNvSpPr txBox="1"/>
          <p:nvPr/>
        </p:nvSpPr>
        <p:spPr>
          <a:xfrm>
            <a:off x="8403510" y="282418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GAM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4A2730D8-7CF5-1F3A-25EB-2CC815DE6C04}"/>
              </a:ext>
            </a:extLst>
          </p:cNvPr>
          <p:cNvSpPr txBox="1"/>
          <p:nvPr/>
        </p:nvSpPr>
        <p:spPr>
          <a:xfrm>
            <a:off x="8419584" y="341221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SGAM</a:t>
            </a: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C813E80E-0320-3B9A-347D-C721E9FAEFA7}"/>
              </a:ext>
            </a:extLst>
          </p:cNvPr>
          <p:cNvSpPr/>
          <p:nvPr/>
        </p:nvSpPr>
        <p:spPr>
          <a:xfrm>
            <a:off x="8183438" y="4518195"/>
            <a:ext cx="1161250" cy="390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D1E2A224-D83D-2E1D-7FDF-36FF96D117F3}"/>
              </a:ext>
            </a:extLst>
          </p:cNvPr>
          <p:cNvSpPr/>
          <p:nvPr/>
        </p:nvSpPr>
        <p:spPr>
          <a:xfrm>
            <a:off x="8172734" y="5540330"/>
            <a:ext cx="1161250" cy="399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65415EEA-7619-AEF4-ECD1-9F107A31D564}"/>
              </a:ext>
            </a:extLst>
          </p:cNvPr>
          <p:cNvSpPr/>
          <p:nvPr/>
        </p:nvSpPr>
        <p:spPr>
          <a:xfrm>
            <a:off x="8172735" y="6113272"/>
            <a:ext cx="116125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89D3E8BD-6A36-E781-B4B6-16AE9EF0BD21}"/>
              </a:ext>
            </a:extLst>
          </p:cNvPr>
          <p:cNvSpPr txBox="1"/>
          <p:nvPr/>
        </p:nvSpPr>
        <p:spPr>
          <a:xfrm>
            <a:off x="8372818" y="453053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PFS 2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B3A2C0A9-528E-4EAF-D185-36C148452E7F}"/>
              </a:ext>
            </a:extLst>
          </p:cNvPr>
          <p:cNvSpPr txBox="1"/>
          <p:nvPr/>
        </p:nvSpPr>
        <p:spPr>
          <a:xfrm>
            <a:off x="8419584" y="554224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GAM 2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5112AAA4-5E5C-3E48-88C5-33BE1649B1B6}"/>
              </a:ext>
            </a:extLst>
          </p:cNvPr>
          <p:cNvSpPr txBox="1"/>
          <p:nvPr/>
        </p:nvSpPr>
        <p:spPr>
          <a:xfrm>
            <a:off x="8419584" y="6105825"/>
            <a:ext cx="99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SGAM 2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52634D56-EA88-1D80-E368-BA1D341C1914}"/>
              </a:ext>
            </a:extLst>
          </p:cNvPr>
          <p:cNvSpPr txBox="1"/>
          <p:nvPr/>
        </p:nvSpPr>
        <p:spPr>
          <a:xfrm>
            <a:off x="8116475" y="3958837"/>
            <a:ext cx="1336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800" cap="none" spc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data pages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286AAAB8-FFE3-E4DB-6993-B81CD9D20B71}"/>
              </a:ext>
            </a:extLst>
          </p:cNvPr>
          <p:cNvSpPr txBox="1"/>
          <p:nvPr/>
        </p:nvSpPr>
        <p:spPr>
          <a:xfrm>
            <a:off x="8125493" y="5044297"/>
            <a:ext cx="1336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800" cap="none" spc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data pages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66636FF5-DF47-E96E-CDEE-947D26F02722}"/>
              </a:ext>
            </a:extLst>
          </p:cNvPr>
          <p:cNvSpPr txBox="1"/>
          <p:nvPr/>
        </p:nvSpPr>
        <p:spPr>
          <a:xfrm>
            <a:off x="10948229" y="270754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C614B4EF-6CE8-0E17-CBF5-E6A01737F57F}"/>
              </a:ext>
            </a:extLst>
          </p:cNvPr>
          <p:cNvSpPr/>
          <p:nvPr/>
        </p:nvSpPr>
        <p:spPr>
          <a:xfrm>
            <a:off x="10021495" y="2115248"/>
            <a:ext cx="1982850" cy="4445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895671D0-25A3-F247-6DAA-2106AD5656E6}"/>
              </a:ext>
            </a:extLst>
          </p:cNvPr>
          <p:cNvSpPr/>
          <p:nvPr/>
        </p:nvSpPr>
        <p:spPr>
          <a:xfrm>
            <a:off x="10386095" y="2332572"/>
            <a:ext cx="1161250" cy="390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451AF149-1445-D17E-19FB-CC620A698B98}"/>
              </a:ext>
            </a:extLst>
          </p:cNvPr>
          <p:cNvSpPr/>
          <p:nvPr/>
        </p:nvSpPr>
        <p:spPr>
          <a:xfrm>
            <a:off x="10386095" y="2863806"/>
            <a:ext cx="1161250" cy="399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5A27BCE2-A28A-3292-697C-9DE749D1B33D}"/>
              </a:ext>
            </a:extLst>
          </p:cNvPr>
          <p:cNvSpPr/>
          <p:nvPr/>
        </p:nvSpPr>
        <p:spPr>
          <a:xfrm>
            <a:off x="10386096" y="3436748"/>
            <a:ext cx="116125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8BD88064-45B0-310B-134A-8A0103FDA4FF}"/>
              </a:ext>
            </a:extLst>
          </p:cNvPr>
          <p:cNvSpPr txBox="1"/>
          <p:nvPr/>
        </p:nvSpPr>
        <p:spPr>
          <a:xfrm>
            <a:off x="10625194" y="234320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PFS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4832BB3B-AB8A-8B36-5505-CC29E5D8459A}"/>
              </a:ext>
            </a:extLst>
          </p:cNvPr>
          <p:cNvSpPr txBox="1"/>
          <p:nvPr/>
        </p:nvSpPr>
        <p:spPr>
          <a:xfrm>
            <a:off x="10632945" y="286571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GAM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24E11370-73AA-DF30-973F-C96C71B56895}"/>
              </a:ext>
            </a:extLst>
          </p:cNvPr>
          <p:cNvSpPr txBox="1"/>
          <p:nvPr/>
        </p:nvSpPr>
        <p:spPr>
          <a:xfrm>
            <a:off x="10632945" y="342930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SGAM</a:t>
            </a: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1EC43506-924E-9AFD-98D8-14BD7ED4C426}"/>
              </a:ext>
            </a:extLst>
          </p:cNvPr>
          <p:cNvSpPr/>
          <p:nvPr/>
        </p:nvSpPr>
        <p:spPr>
          <a:xfrm>
            <a:off x="10396799" y="4535286"/>
            <a:ext cx="1161250" cy="390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A6B5A8AC-9AB1-548B-C808-830AC8988FBE}"/>
              </a:ext>
            </a:extLst>
          </p:cNvPr>
          <p:cNvSpPr/>
          <p:nvPr/>
        </p:nvSpPr>
        <p:spPr>
          <a:xfrm>
            <a:off x="10386095" y="5557421"/>
            <a:ext cx="1161250" cy="399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CC2A7436-E155-13CB-E809-873376BE5E98}"/>
              </a:ext>
            </a:extLst>
          </p:cNvPr>
          <p:cNvSpPr/>
          <p:nvPr/>
        </p:nvSpPr>
        <p:spPr>
          <a:xfrm>
            <a:off x="10386096" y="6130363"/>
            <a:ext cx="116125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8C41BE9F-EFA1-F1CA-8C60-AD365FB9AD1C}"/>
              </a:ext>
            </a:extLst>
          </p:cNvPr>
          <p:cNvSpPr txBox="1"/>
          <p:nvPr/>
        </p:nvSpPr>
        <p:spPr>
          <a:xfrm>
            <a:off x="10586179" y="454762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PFS 2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BB9E6564-4551-A2F6-5F2A-2BD1E23FB451}"/>
              </a:ext>
            </a:extLst>
          </p:cNvPr>
          <p:cNvSpPr txBox="1"/>
          <p:nvPr/>
        </p:nvSpPr>
        <p:spPr>
          <a:xfrm>
            <a:off x="10632945" y="55593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GAM 2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730FD97E-DF7B-14AE-2A95-6AAB6D61C974}"/>
              </a:ext>
            </a:extLst>
          </p:cNvPr>
          <p:cNvSpPr txBox="1"/>
          <p:nvPr/>
        </p:nvSpPr>
        <p:spPr>
          <a:xfrm>
            <a:off x="10632945" y="6122916"/>
            <a:ext cx="99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SGAM 2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C7C7C2EA-B74E-5389-E433-3AEEC63BEF79}"/>
              </a:ext>
            </a:extLst>
          </p:cNvPr>
          <p:cNvSpPr txBox="1"/>
          <p:nvPr/>
        </p:nvSpPr>
        <p:spPr>
          <a:xfrm>
            <a:off x="10329836" y="3975928"/>
            <a:ext cx="1336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800" cap="none" spc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data pages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F091948A-6154-5367-EF3E-E8BDDCFDA5B6}"/>
              </a:ext>
            </a:extLst>
          </p:cNvPr>
          <p:cNvSpPr txBox="1"/>
          <p:nvPr/>
        </p:nvSpPr>
        <p:spPr>
          <a:xfrm>
            <a:off x="10338854" y="5061388"/>
            <a:ext cx="1336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800" cap="none" spc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data pages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23812E18-7808-A154-1149-AD147F8EAA58}"/>
              </a:ext>
            </a:extLst>
          </p:cNvPr>
          <p:cNvSpPr txBox="1"/>
          <p:nvPr/>
        </p:nvSpPr>
        <p:spPr>
          <a:xfrm>
            <a:off x="3551672" y="2015702"/>
            <a:ext cx="1539531" cy="366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Allocation 1</a:t>
            </a:r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F4B0D82D-6971-9CD6-A0C4-C2AEDA595EBD}"/>
              </a:ext>
            </a:extLst>
          </p:cNvPr>
          <p:cNvSpPr txBox="1"/>
          <p:nvPr/>
        </p:nvSpPr>
        <p:spPr>
          <a:xfrm>
            <a:off x="5819867" y="2005120"/>
            <a:ext cx="1539531" cy="366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Allocation 2</a:t>
            </a: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4179B927-C9A4-39F5-CFB1-65E1C318CE90}"/>
              </a:ext>
            </a:extLst>
          </p:cNvPr>
          <p:cNvSpPr txBox="1"/>
          <p:nvPr/>
        </p:nvSpPr>
        <p:spPr>
          <a:xfrm>
            <a:off x="8133093" y="2005993"/>
            <a:ext cx="1539531" cy="366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Allocation 3</a:t>
            </a:r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2C470282-2D37-4EA9-1111-522812453118}"/>
              </a:ext>
            </a:extLst>
          </p:cNvPr>
          <p:cNvSpPr txBox="1"/>
          <p:nvPr/>
        </p:nvSpPr>
        <p:spPr>
          <a:xfrm>
            <a:off x="10342051" y="2044596"/>
            <a:ext cx="1539531" cy="366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Allocation 4</a:t>
            </a:r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09E936A3-19B0-B181-2E67-DB6448E6E11C}"/>
              </a:ext>
            </a:extLst>
          </p:cNvPr>
          <p:cNvSpPr txBox="1"/>
          <p:nvPr/>
        </p:nvSpPr>
        <p:spPr>
          <a:xfrm>
            <a:off x="3530270" y="4222352"/>
            <a:ext cx="1539531" cy="366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Allocation 5</a:t>
            </a: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3E5E8721-26C5-F738-9F9F-4DB20A66836B}"/>
              </a:ext>
            </a:extLst>
          </p:cNvPr>
          <p:cNvSpPr txBox="1"/>
          <p:nvPr/>
        </p:nvSpPr>
        <p:spPr>
          <a:xfrm>
            <a:off x="5811759" y="4218748"/>
            <a:ext cx="1539531" cy="366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Allocation 6</a:t>
            </a:r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E9707E08-5B6C-1815-34C4-2FAB991D5259}"/>
              </a:ext>
            </a:extLst>
          </p:cNvPr>
          <p:cNvSpPr txBox="1"/>
          <p:nvPr/>
        </p:nvSpPr>
        <p:spPr>
          <a:xfrm>
            <a:off x="8143581" y="4223916"/>
            <a:ext cx="1539531" cy="366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Allocation 7</a:t>
            </a: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9E947AAA-89F7-C6DC-BE8C-ADB9C942D136}"/>
              </a:ext>
            </a:extLst>
          </p:cNvPr>
          <p:cNvSpPr txBox="1"/>
          <p:nvPr/>
        </p:nvSpPr>
        <p:spPr>
          <a:xfrm>
            <a:off x="10356942" y="4234410"/>
            <a:ext cx="1539531" cy="366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Allocation 8</a:t>
            </a:r>
          </a:p>
        </p:txBody>
      </p:sp>
    </p:spTree>
    <p:extLst>
      <p:ext uri="{BB962C8B-B14F-4D97-AF65-F5344CB8AC3E}">
        <p14:creationId xmlns:p14="http://schemas.microsoft.com/office/powerpoint/2010/main" val="388832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141" grpId="0"/>
      <p:bldP spid="144" grpId="0"/>
      <p:bldP spid="149" grpId="0"/>
      <p:bldP spid="153" grpId="0"/>
      <p:bldP spid="158" grpId="0"/>
      <p:bldP spid="31" grpId="0"/>
      <p:bldP spid="96" grpId="0" animBg="1"/>
      <p:bldP spid="97" grpId="0" animBg="1"/>
      <p:bldP spid="98" grpId="0" animBg="1"/>
      <p:bldP spid="99" grpId="0" animBg="1"/>
      <p:bldP spid="100" grpId="0"/>
      <p:bldP spid="101" grpId="0"/>
      <p:bldP spid="102" grpId="0"/>
      <p:bldP spid="103" grpId="0"/>
      <p:bldP spid="109" grpId="0" animBg="1"/>
      <p:bldP spid="110" grpId="0" animBg="1"/>
      <p:bldP spid="111" grpId="0" animBg="1"/>
      <p:bldP spid="112" grpId="0"/>
      <p:bldP spid="113" grpId="0"/>
      <p:bldP spid="114" grpId="0"/>
      <p:bldP spid="115" grpId="0"/>
      <p:bldP spid="116" grpId="0"/>
      <p:bldP spid="140" grpId="0" animBg="1"/>
      <p:bldP spid="212" grpId="0"/>
      <p:bldP spid="213" grpId="0" animBg="1"/>
      <p:bldP spid="214" grpId="0" animBg="1"/>
      <p:bldP spid="215" grpId="0" animBg="1"/>
      <p:bldP spid="215" grpId="1" animBg="1"/>
      <p:bldP spid="216" grpId="0" animBg="1"/>
      <p:bldP spid="216" grpId="1" animBg="1"/>
      <p:bldP spid="217" grpId="0"/>
      <p:bldP spid="218" grpId="0"/>
      <p:bldP spid="218" grpId="1"/>
      <p:bldP spid="219" grpId="0"/>
      <p:bldP spid="219" grpId="1"/>
      <p:bldP spid="220" grpId="0" animBg="1"/>
      <p:bldP spid="221" grpId="0" animBg="1"/>
      <p:bldP spid="221" grpId="1" animBg="1"/>
      <p:bldP spid="222" grpId="0" animBg="1"/>
      <p:bldP spid="222" grpId="1" animBg="1"/>
      <p:bldP spid="223" grpId="0"/>
      <p:bldP spid="224" grpId="0"/>
      <p:bldP spid="224" grpId="1"/>
      <p:bldP spid="225" grpId="0"/>
      <p:bldP spid="225" grpId="1"/>
      <p:bldP spid="226" grpId="0"/>
      <p:bldP spid="226" grpId="1"/>
      <p:bldP spid="227" grpId="0"/>
      <p:bldP spid="227" grpId="1"/>
      <p:bldP spid="229" grpId="0"/>
      <p:bldP spid="230" grpId="0" animBg="1"/>
      <p:bldP spid="231" grpId="0" animBg="1"/>
      <p:bldP spid="232" grpId="0" animBg="1"/>
      <p:bldP spid="232" grpId="1" animBg="1"/>
      <p:bldP spid="233" grpId="0" animBg="1"/>
      <p:bldP spid="233" grpId="1" animBg="1"/>
      <p:bldP spid="234" grpId="0"/>
      <p:bldP spid="235" grpId="0"/>
      <p:bldP spid="235" grpId="1"/>
      <p:bldP spid="236" grpId="0"/>
      <p:bldP spid="236" grpId="1"/>
      <p:bldP spid="237" grpId="0" animBg="1"/>
      <p:bldP spid="238" grpId="0" animBg="1"/>
      <p:bldP spid="238" grpId="1" animBg="1"/>
      <p:bldP spid="239" grpId="0" animBg="1"/>
      <p:bldP spid="239" grpId="1" animBg="1"/>
      <p:bldP spid="240" grpId="0"/>
      <p:bldP spid="241" grpId="0"/>
      <p:bldP spid="241" grpId="1"/>
      <p:bldP spid="242" grpId="0"/>
      <p:bldP spid="242" grpId="1"/>
      <p:bldP spid="243" grpId="0"/>
      <p:bldP spid="243" grpId="1"/>
      <p:bldP spid="244" grpId="0"/>
      <p:bldP spid="244" grpId="1"/>
      <p:bldP spid="246" grpId="0"/>
      <p:bldP spid="247" grpId="0" animBg="1"/>
      <p:bldP spid="248" grpId="0" animBg="1"/>
      <p:bldP spid="249" grpId="0" animBg="1"/>
      <p:bldP spid="249" grpId="1" animBg="1"/>
      <p:bldP spid="250" grpId="0" animBg="1"/>
      <p:bldP spid="250" grpId="1" animBg="1"/>
      <p:bldP spid="251" grpId="0"/>
      <p:bldP spid="252" grpId="0"/>
      <p:bldP spid="252" grpId="1"/>
      <p:bldP spid="253" grpId="0"/>
      <p:bldP spid="253" grpId="1"/>
      <p:bldP spid="254" grpId="0" animBg="1"/>
      <p:bldP spid="255" grpId="0" animBg="1"/>
      <p:bldP spid="255" grpId="1" animBg="1"/>
      <p:bldP spid="256" grpId="0" animBg="1"/>
      <p:bldP spid="256" grpId="1" animBg="1"/>
      <p:bldP spid="257" grpId="0"/>
      <p:bldP spid="258" grpId="0"/>
      <p:bldP spid="258" grpId="1"/>
      <p:bldP spid="259" grpId="0"/>
      <p:bldP spid="259" grpId="1"/>
      <p:bldP spid="260" grpId="0"/>
      <p:bldP spid="260" grpId="1"/>
      <p:bldP spid="261" grpId="0"/>
      <p:bldP spid="261" grpId="1"/>
      <p:bldP spid="263" grpId="0"/>
      <p:bldP spid="264" grpId="0" animBg="1"/>
      <p:bldP spid="265" grpId="0" animBg="1"/>
      <p:bldP spid="266" grpId="0" animBg="1"/>
      <p:bldP spid="266" grpId="1" animBg="1"/>
      <p:bldP spid="267" grpId="0" animBg="1"/>
      <p:bldP spid="267" grpId="1" animBg="1"/>
      <p:bldP spid="268" grpId="0"/>
      <p:bldP spid="269" grpId="0"/>
      <p:bldP spid="269" grpId="1"/>
      <p:bldP spid="270" grpId="0"/>
      <p:bldP spid="270" grpId="1"/>
      <p:bldP spid="271" grpId="0" animBg="1"/>
      <p:bldP spid="272" grpId="0" animBg="1"/>
      <p:bldP spid="272" grpId="1" animBg="1"/>
      <p:bldP spid="273" grpId="0" animBg="1"/>
      <p:bldP spid="273" grpId="1" animBg="1"/>
      <p:bldP spid="274" grpId="0"/>
      <p:bldP spid="275" grpId="0"/>
      <p:bldP spid="275" grpId="1"/>
      <p:bldP spid="276" grpId="0"/>
      <p:bldP spid="276" grpId="1"/>
      <p:bldP spid="277" grpId="0"/>
      <p:bldP spid="277" grpId="1"/>
      <p:bldP spid="278" grpId="0"/>
      <p:bldP spid="278" grpId="1"/>
      <p:bldP spid="393" grpId="0"/>
      <p:bldP spid="395" grpId="0"/>
      <p:bldP spid="396" grpId="0"/>
      <p:bldP spid="397" grpId="0"/>
      <p:bldP spid="398" grpId="0"/>
      <p:bldP spid="399" grpId="0"/>
      <p:bldP spid="400" grpId="0"/>
      <p:bldP spid="40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49783-4978-AC61-3B1F-33A2478D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25" y="34743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Resolve Object allocation contention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7A96E-A274-132F-B1C2-89CA1C869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434"/>
            <a:ext cx="10515600" cy="4351338"/>
          </a:xfrm>
        </p:spPr>
        <p:txBody>
          <a:bodyPr>
            <a:noAutofit/>
          </a:bodyPr>
          <a:lstStyle/>
          <a:p>
            <a:pPr defTabSz="813816">
              <a:spcAft>
                <a:spcPts val="600"/>
              </a:spcAft>
            </a:pPr>
            <a:r>
              <a:rPr lang="en-US" sz="3200" dirty="0"/>
              <a:t>Round Robin </a:t>
            </a:r>
          </a:p>
          <a:p>
            <a:pPr marL="800100" lvl="1" indent="-342900" defTabSz="813816">
              <a:spcAft>
                <a:spcPts val="600"/>
              </a:spcAft>
            </a:pPr>
            <a:r>
              <a:rPr lang="en-US" sz="3200" dirty="0"/>
              <a:t>between datafiles </a:t>
            </a:r>
          </a:p>
          <a:p>
            <a:pPr marL="800100" lvl="1" indent="-342900" defTabSz="813816">
              <a:spcAft>
                <a:spcPts val="600"/>
              </a:spcAft>
            </a:pPr>
            <a:r>
              <a:rPr lang="en-US" sz="3200" dirty="0"/>
              <a:t>between PFS pages starting in SQL Server 2017 CU7</a:t>
            </a:r>
          </a:p>
          <a:p>
            <a:r>
              <a:rPr lang="en-US" sz="3200" dirty="0"/>
              <a:t>Create 1 data file per logical processor up to 8 logical processors</a:t>
            </a:r>
          </a:p>
          <a:p>
            <a:r>
              <a:rPr lang="en-US" sz="3200" dirty="0"/>
              <a:t>Additional files in numbers of 4</a:t>
            </a:r>
          </a:p>
          <a:p>
            <a:r>
              <a:rPr lang="en-US" sz="3200" dirty="0"/>
              <a:t>Create with same size and same autogrowth </a:t>
            </a:r>
          </a:p>
          <a:p>
            <a:r>
              <a:rPr lang="en-US" sz="3200" dirty="0"/>
              <a:t>Proportionally fills datafiles based on empty space</a:t>
            </a:r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9963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49783-4978-AC61-3B1F-33A2478D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25" y="347431"/>
            <a:ext cx="10232136" cy="1014984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Resolve Object allocation contention </a:t>
            </a:r>
            <a:b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– by SQL Server version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0048D-64D4-671A-83E3-38CD8B414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Prior to SQL 2016: Turn ON Trace flags 1117, 1118</a:t>
            </a:r>
          </a:p>
          <a:p>
            <a:r>
              <a:rPr lang="en-US" sz="3200" dirty="0"/>
              <a:t>SQL 2016 and onwards: Trace Flags are ON by default</a:t>
            </a:r>
          </a:p>
          <a:p>
            <a:r>
              <a:rPr lang="en-US" sz="3200" dirty="0"/>
              <a:t>SQL 2019: PFS page is updated with a shared latch instead of exclusive latch</a:t>
            </a:r>
          </a:p>
          <a:p>
            <a:r>
              <a:rPr lang="en-US" sz="3200" dirty="0"/>
              <a:t>SQL 2022: GAM and SGAM pages are updated with a shared latch</a:t>
            </a:r>
          </a:p>
          <a:p>
            <a:r>
              <a:rPr lang="en-US" sz="3200" dirty="0"/>
              <a:t>Follow best practices across all versions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43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49783-4978-AC61-3B1F-33A2478D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25" y="517364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About me</a:t>
            </a:r>
            <a:b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200" dirty="0"/>
              <a:t>	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997A8D-7FBB-42A0-FDEC-0B61F0595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3542"/>
            <a:ext cx="10515600" cy="5158026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SQL Database Administrator – 10 years</a:t>
            </a:r>
          </a:p>
          <a:p>
            <a:r>
              <a:rPr lang="en-US" sz="3000" dirty="0"/>
              <a:t>Focus on </a:t>
            </a:r>
          </a:p>
          <a:p>
            <a:pPr lvl="1"/>
            <a:r>
              <a:rPr lang="en-US" sz="3000" dirty="0"/>
              <a:t>SQL Server Engine Internals </a:t>
            </a:r>
          </a:p>
          <a:p>
            <a:pPr lvl="1"/>
            <a:r>
              <a:rPr lang="en-US" sz="3000" dirty="0"/>
              <a:t>Performance Tuning</a:t>
            </a:r>
          </a:p>
          <a:p>
            <a:pPr lvl="1"/>
            <a:r>
              <a:rPr lang="en-US" sz="3000" dirty="0"/>
              <a:t>Server/DB Operations</a:t>
            </a:r>
          </a:p>
          <a:p>
            <a:r>
              <a:rPr lang="en-US" sz="3000" dirty="0"/>
              <a:t>Actively participate in </a:t>
            </a:r>
          </a:p>
          <a:p>
            <a:pPr lvl="1"/>
            <a:r>
              <a:rPr lang="en-US" sz="3000" dirty="0"/>
              <a:t>NESQL</a:t>
            </a:r>
          </a:p>
          <a:p>
            <a:pPr lvl="1"/>
            <a:r>
              <a:rPr lang="en-US" sz="3000" dirty="0"/>
              <a:t>SQL Saturday Boston</a:t>
            </a:r>
          </a:p>
          <a:p>
            <a:pPr lvl="1"/>
            <a:r>
              <a:rPr lang="en-US" sz="3000" dirty="0"/>
              <a:t>Multiple online learning communities</a:t>
            </a:r>
          </a:p>
          <a:p>
            <a:r>
              <a:rPr lang="en-US" sz="3000" dirty="0"/>
              <a:t>AWS Certified Solutions Architect</a:t>
            </a:r>
          </a:p>
          <a:p>
            <a:r>
              <a:rPr lang="en-US" sz="3000" dirty="0"/>
              <a:t>Rookie of the Year 2023 @Work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ABC4BD-6664-CF44-8CCA-2B9BE70BA3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04" r="7789"/>
          <a:stretch/>
        </p:blipFill>
        <p:spPr>
          <a:xfrm>
            <a:off x="7906649" y="502879"/>
            <a:ext cx="3163687" cy="331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827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49783-4978-AC61-3B1F-33A2478D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25" y="34743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Metadata contention – DDL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8264-EF5D-9517-64CC-BF1F09522B06}"/>
              </a:ext>
            </a:extLst>
          </p:cNvPr>
          <p:cNvSpPr>
            <a:spLocks/>
          </p:cNvSpPr>
          <p:nvPr/>
        </p:nvSpPr>
        <p:spPr>
          <a:xfrm>
            <a:off x="686225" y="1567213"/>
            <a:ext cx="10947566" cy="3723574"/>
          </a:xfrm>
          <a:prstGeom prst="rect">
            <a:avLst/>
          </a:prstGeo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 any database, when there are create, alter, drop operations on user objects, they need a latch on system object pages on a datafile.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 tempdb, multiple create, alter, drop sessions run concurrently on temporary objects, waiting for a latch on system object pages, causing contention</a:t>
            </a:r>
          </a:p>
          <a:p>
            <a:pPr marL="457200" indent="-457200" defTabSz="77724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spcAft>
                <a:spcPts val="600"/>
              </a:spcAft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F3D328-263B-6DD1-5157-232972482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06" y="4572560"/>
            <a:ext cx="5375459" cy="21030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2A1756-492D-47C2-DBFA-A8B3E12C3E24}"/>
              </a:ext>
            </a:extLst>
          </p:cNvPr>
          <p:cNvSpPr txBox="1"/>
          <p:nvPr/>
        </p:nvSpPr>
        <p:spPr>
          <a:xfrm>
            <a:off x="1055002" y="6537344"/>
            <a:ext cx="10228694" cy="327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77240">
              <a:spcAft>
                <a:spcPts val="600"/>
              </a:spcAft>
            </a:pPr>
            <a:r>
              <a:rPr lang="en-US" sz="153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https://learn.microsoft.com/en-us/archive/blogs/sql_server_team/tempdb-files-and-trace-flags-and-updates-oh-my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7798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49783-4978-AC61-3B1F-33A2478D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25" y="34743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Identify Metadata Contention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A5A82-DED6-855A-C473-E27968176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PAGELATCH_EX, PAGELATCH_UP waits on system catalog tables - such as sysobjvalues and sysschobjs</a:t>
            </a:r>
          </a:p>
          <a:p>
            <a:r>
              <a:rPr lang="en-US" sz="3200" dirty="0"/>
              <a:t>How to find them 2:FileID:&lt;system page&gt;</a:t>
            </a:r>
          </a:p>
          <a:p>
            <a:r>
              <a:rPr lang="en-US" sz="3200" dirty="0"/>
              <a:t>Perfmon counters: </a:t>
            </a:r>
          </a:p>
          <a:p>
            <a:pPr lvl="1"/>
            <a:r>
              <a:rPr lang="en-US" sz="3200" dirty="0"/>
              <a:t>SQLStatistics::PageLatch Wait</a:t>
            </a:r>
          </a:p>
          <a:p>
            <a:pPr lvl="1"/>
            <a:r>
              <a:rPr lang="en-US" sz="3200" dirty="0"/>
              <a:t>Temp Tables Creation Rate</a:t>
            </a:r>
          </a:p>
          <a:p>
            <a:pPr lvl="1"/>
            <a:r>
              <a:rPr lang="en-US" sz="3200" dirty="0"/>
              <a:t>Temp Tables Destruction Rate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3579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49783-4978-AC61-3B1F-33A2478D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25" y="34743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Resolve Metadata contention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93A67-82F9-24DA-733D-B8F244E8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225" y="1449827"/>
            <a:ext cx="10515600" cy="4743204"/>
          </a:xfrm>
        </p:spPr>
        <p:txBody>
          <a:bodyPr>
            <a:normAutofit/>
          </a:bodyPr>
          <a:lstStyle/>
          <a:p>
            <a:r>
              <a:rPr lang="en-US" sz="3000" dirty="0"/>
              <a:t>Don’t drop/truncate temp tables</a:t>
            </a:r>
          </a:p>
          <a:p>
            <a:r>
              <a:rPr lang="en-US" sz="3000" dirty="0"/>
              <a:t>Cache temporary objects:</a:t>
            </a:r>
          </a:p>
          <a:p>
            <a:pPr lvl="1"/>
            <a:r>
              <a:rPr lang="en-US" sz="3000" dirty="0"/>
              <a:t>Don’t alter temp table DDL statements after creation</a:t>
            </a:r>
          </a:p>
          <a:p>
            <a:pPr lvl="1"/>
            <a:r>
              <a:rPr lang="en-US" sz="3000" dirty="0"/>
              <a:t>Create temp objects within SP, trigger, function</a:t>
            </a:r>
          </a:p>
          <a:p>
            <a:r>
              <a:rPr lang="en-US" sz="3000" dirty="0"/>
              <a:t>Enable Memory-Optimized TempDB Metadata starting SQL 2019 </a:t>
            </a:r>
          </a:p>
          <a:p>
            <a:pPr lvl="1"/>
            <a:r>
              <a:rPr lang="en-US" sz="3000" dirty="0"/>
              <a:t>CU2 moves sysallocunits</a:t>
            </a:r>
          </a:p>
          <a:p>
            <a:pPr marL="457200" lvl="1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3134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49783-4978-AC61-3B1F-33A2478D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25" y="34743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Temp table cache contention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E9209-27EB-56DC-6AEF-9A3502040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Contention on cache for Temp table memory objects</a:t>
            </a:r>
          </a:p>
          <a:p>
            <a:r>
              <a:rPr lang="en-US" sz="3200" dirty="0"/>
              <a:t>Why?</a:t>
            </a:r>
          </a:p>
          <a:p>
            <a:pPr marL="457200" lvl="1" indent="0">
              <a:buNone/>
            </a:pPr>
            <a:r>
              <a:rPr lang="en-US" sz="3200" dirty="0"/>
              <a:t>Inefficient usage of Hash tables in cache </a:t>
            </a:r>
          </a:p>
        </p:txBody>
      </p:sp>
    </p:spTree>
    <p:extLst>
      <p:ext uri="{BB962C8B-B14F-4D97-AF65-F5344CB8AC3E}">
        <p14:creationId xmlns:p14="http://schemas.microsoft.com/office/powerpoint/2010/main" val="278668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49783-4978-AC61-3B1F-33A2478D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25" y="34743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Identify/Resolve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Temp table cache contention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782F8-6944-8891-C2A9-2AACD945B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CMEMTHREAD waits </a:t>
            </a:r>
          </a:p>
          <a:p>
            <a:r>
              <a:rPr lang="en-US" sz="3200" dirty="0"/>
              <a:t>SOS_CACHESTORE spinlock waits</a:t>
            </a:r>
          </a:p>
          <a:p>
            <a:r>
              <a:rPr lang="en-US" sz="3200" dirty="0"/>
              <a:t>Open a Microsoft case, needs advanced debugging </a:t>
            </a:r>
          </a:p>
        </p:txBody>
      </p:sp>
    </p:spTree>
    <p:extLst>
      <p:ext uri="{BB962C8B-B14F-4D97-AF65-F5344CB8AC3E}">
        <p14:creationId xmlns:p14="http://schemas.microsoft.com/office/powerpoint/2010/main" val="383064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9AD38-5825-EA0C-3ED3-BC43A6CDA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accent2">
                    <a:lumMod val="75000"/>
                  </a:schemeClr>
                </a:solidFill>
              </a:rPr>
              <a:t>DEMO</a:t>
            </a:r>
            <a:endParaRPr lang="en-US" sz="8000" kern="1200" dirty="0">
              <a:solidFill>
                <a:schemeClr val="accent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22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49783-4978-AC61-3B1F-33A2478D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25" y="34743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Summary: Object Allocation Contention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782F8-6944-8891-C2A9-2AACD945B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Observe:</a:t>
            </a:r>
            <a:r>
              <a:rPr lang="en-US" sz="3200" dirty="0"/>
              <a:t> PFS, GAM, SGAM pages</a:t>
            </a:r>
          </a:p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Wait Type:</a:t>
            </a:r>
            <a:r>
              <a:rPr lang="en-US" sz="3200" dirty="0"/>
              <a:t> PAGELATCH_UP, PAGELATCH_SH</a:t>
            </a:r>
          </a:p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Resolution:</a:t>
            </a:r>
            <a:r>
              <a:rPr lang="en-US" sz="3200" dirty="0"/>
              <a:t> </a:t>
            </a:r>
          </a:p>
          <a:p>
            <a:pPr lvl="1"/>
            <a:r>
              <a:rPr lang="en-US" sz="3200" dirty="0"/>
              <a:t>Multiple Datafiles</a:t>
            </a:r>
          </a:p>
          <a:p>
            <a:pPr lvl="1"/>
            <a:r>
              <a:rPr lang="en-US" sz="3200" dirty="0"/>
              <a:t>Upgrade to SQL Server Version 2022</a:t>
            </a:r>
          </a:p>
        </p:txBody>
      </p:sp>
    </p:spTree>
    <p:extLst>
      <p:ext uri="{BB962C8B-B14F-4D97-AF65-F5344CB8AC3E}">
        <p14:creationId xmlns:p14="http://schemas.microsoft.com/office/powerpoint/2010/main" val="295751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49783-4978-AC61-3B1F-33A2478D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25" y="34743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Summary: Metadata Contention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782F8-6944-8891-C2A9-2AACD945B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Observe:</a:t>
            </a:r>
            <a:r>
              <a:rPr lang="en-US" sz="3200" dirty="0"/>
              <a:t> System Object pages</a:t>
            </a:r>
          </a:p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Wait Type:</a:t>
            </a:r>
            <a:r>
              <a:rPr lang="en-US" sz="3200" dirty="0"/>
              <a:t> PAGELATCH_EX, PAGELATCH_SH</a:t>
            </a:r>
          </a:p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Resolution:</a:t>
            </a:r>
            <a:r>
              <a:rPr lang="en-US" sz="3200" dirty="0"/>
              <a:t> </a:t>
            </a:r>
          </a:p>
          <a:p>
            <a:pPr lvl="1"/>
            <a:r>
              <a:rPr lang="en-US" sz="3200" dirty="0"/>
              <a:t>Don’t drop Temp objects</a:t>
            </a:r>
          </a:p>
          <a:p>
            <a:pPr lvl="1"/>
            <a:r>
              <a:rPr lang="en-US" sz="3200" dirty="0"/>
              <a:t>CACHE Temp objects</a:t>
            </a:r>
          </a:p>
          <a:p>
            <a:pPr lvl="1"/>
            <a:r>
              <a:rPr lang="en-US" sz="3200" dirty="0"/>
              <a:t>Turn ON in-memory TempDB metadata feature in SQL Server Version 2019 and above</a:t>
            </a:r>
          </a:p>
        </p:txBody>
      </p:sp>
    </p:spTree>
    <p:extLst>
      <p:ext uri="{BB962C8B-B14F-4D97-AF65-F5344CB8AC3E}">
        <p14:creationId xmlns:p14="http://schemas.microsoft.com/office/powerpoint/2010/main" val="272879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49783-4978-AC61-3B1F-33A2478D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25" y="34743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Summary: Temp Table Cache Contention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782F8-6944-8891-C2A9-2AACD945B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Observe:</a:t>
            </a:r>
            <a:r>
              <a:rPr lang="en-US" sz="3200" dirty="0"/>
              <a:t> Huge memory objects in cache</a:t>
            </a:r>
          </a:p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Wait Type:</a:t>
            </a:r>
            <a:r>
              <a:rPr lang="en-US" sz="3200" dirty="0"/>
              <a:t> </a:t>
            </a:r>
            <a:r>
              <a:rPr lang="en-US" alt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CMEMTHREAD, SOS_CACHESTORE</a:t>
            </a:r>
            <a:endParaRPr lang="en-US" sz="3200" dirty="0"/>
          </a:p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Resolution:</a:t>
            </a:r>
            <a:r>
              <a:rPr lang="en-US" sz="3200" dirty="0"/>
              <a:t> </a:t>
            </a:r>
          </a:p>
          <a:p>
            <a:pPr marL="457200" lvl="1" indent="0">
              <a:buNone/>
            </a:pPr>
            <a:endParaRPr lang="en-US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D964FE-B405-0D4B-8784-D2BBA23FE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060" y="3090445"/>
            <a:ext cx="3675175" cy="295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22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49783-4978-AC61-3B1F-33A2478D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25" y="528359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Why learn about TempDB Contention</a:t>
            </a:r>
            <a:br>
              <a:rPr lang="en-US" sz="2200" b="1" dirty="0"/>
            </a:br>
            <a:r>
              <a:rPr lang="en-US" sz="2200" dirty="0"/>
              <a:t>	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21B293A0-F049-77AF-3F53-355908F642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8543023"/>
              </p:ext>
            </p:extLst>
          </p:nvPr>
        </p:nvGraphicFramePr>
        <p:xfrm>
          <a:off x="558209" y="1760723"/>
          <a:ext cx="11075582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5949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49783-4978-AC61-3B1F-33A2478D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25" y="34743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Agenda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0236A0B-F7EB-7C3A-A704-6581F40F65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116630"/>
              </p:ext>
            </p:extLst>
          </p:nvPr>
        </p:nvGraphicFramePr>
        <p:xfrm>
          <a:off x="498833" y="1699477"/>
          <a:ext cx="10970355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68891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49783-4978-AC61-3B1F-33A2478D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25" y="34743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Resources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F105DA-1D3B-3AA1-9155-3B7E7AAB9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5" y="1449827"/>
            <a:ext cx="10515600" cy="4351338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TempDB: The Good, The Bad, and The Ugly by Pam Lahoud</a:t>
            </a:r>
          </a:p>
          <a:p>
            <a:pPr lvl="1"/>
            <a:r>
              <a:rPr lang="en-US" sz="3200" dirty="0"/>
              <a:t>https://youtu.be/5jpfy19yl7k?si=vmgf3zqxokurpeo0</a:t>
            </a:r>
          </a:p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OStress utility</a:t>
            </a:r>
            <a:r>
              <a:rPr lang="en-US" sz="3200" dirty="0"/>
              <a:t>: https://learn.microsoft.com/en-us/troubleshoot/sql/tools/replay-markup-language-utility </a:t>
            </a:r>
          </a:p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Klaus Aschenbrenner: </a:t>
            </a:r>
            <a:r>
              <a:rPr lang="en-US" sz="3200" dirty="0"/>
              <a:t>https://www.sqlservercentral.com/blogs/improved-temp-table-caching-in-sql-server-2014</a:t>
            </a:r>
          </a:p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Pro SQL Server Internals book </a:t>
            </a:r>
            <a:r>
              <a:rPr lang="en-US" sz="3200" dirty="0"/>
              <a:t>by Dmitri Korotkevitch</a:t>
            </a:r>
          </a:p>
          <a:p>
            <a:endParaRPr lang="en-US" sz="32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297610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49783-4978-AC61-3B1F-33A2478D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25" y="34743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Reach Out For More Questions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6A5D6A6-5E21-5EAC-3036-5508DFE60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1825625"/>
            <a:ext cx="11497056" cy="4351338"/>
          </a:xfrm>
        </p:spPr>
        <p:txBody>
          <a:bodyPr>
            <a:normAutofit/>
          </a:bodyPr>
          <a:lstStyle/>
          <a:p>
            <a:pPr lvl="1"/>
            <a:r>
              <a:rPr lang="fr-FR" sz="3200" dirty="0"/>
              <a:t>Email: </a:t>
            </a:r>
            <a:r>
              <a:rPr lang="fr-FR" sz="3200" dirty="0">
                <a:solidFill>
                  <a:schemeClr val="accent2">
                    <a:lumMod val="75000"/>
                  </a:schemeClr>
                </a:solidFill>
              </a:rPr>
              <a:t>haripriya.naidu1@gmail.com</a:t>
            </a:r>
          </a:p>
          <a:p>
            <a:pPr lvl="1"/>
            <a:r>
              <a:rPr lang="fr-FR" sz="3200" dirty="0"/>
              <a:t>GitHub: </a:t>
            </a:r>
            <a:r>
              <a:rPr lang="fr-FR" sz="3200" dirty="0">
                <a:solidFill>
                  <a:schemeClr val="accent2">
                    <a:lumMod val="75000"/>
                  </a:schemeClr>
                </a:solidFill>
              </a:rPr>
              <a:t>https://github.com/haripriyasb/tempdb</a:t>
            </a:r>
          </a:p>
          <a:p>
            <a:pPr lvl="1"/>
            <a:r>
              <a:rPr lang="fr-FR" sz="3200" dirty="0"/>
              <a:t>Substack: </a:t>
            </a:r>
            <a:r>
              <a:rPr lang="fr-FR" sz="3200" dirty="0">
                <a:solidFill>
                  <a:schemeClr val="accent2">
                    <a:lumMod val="75000"/>
                  </a:schemeClr>
                </a:solidFill>
              </a:rPr>
              <a:t>https://gohigh.substack.com</a:t>
            </a:r>
          </a:p>
          <a:p>
            <a:pPr lvl="1"/>
            <a:r>
              <a:rPr lang="fr-FR" sz="3200" dirty="0"/>
              <a:t>LinkedIn: </a:t>
            </a:r>
            <a:r>
              <a:rPr lang="fr-FR" sz="3200" dirty="0">
                <a:solidFill>
                  <a:schemeClr val="accent2">
                    <a:lumMod val="75000"/>
                  </a:schemeClr>
                </a:solidFill>
              </a:rPr>
              <a:t>https://www.linkedin.com/in/haripriya-naidu1215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554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9AD38-5825-EA0C-3ED3-BC43A6CDA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accent2">
                    <a:lumMod val="75000"/>
                  </a:schemeClr>
                </a:solidFill>
              </a:rPr>
              <a:t>Thank </a:t>
            </a:r>
            <a:r>
              <a:rPr lang="en-US" sz="8000" kern="12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You!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35137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187357-825C-5E47-A7F7-74D7393B3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/>
              <a:t>Tempdb spill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352FB-A54E-479B-C5C5-F64D43DAC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dirty="0"/>
              <a:t>Query does not get granted enough memory to finish the operation and gets spilled over to TempDB to complete the operation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sz="2800" dirty="0"/>
              <a:t>Bad cardinality estimations</a:t>
            </a:r>
          </a:p>
          <a:p>
            <a:r>
              <a:rPr lang="en-US" dirty="0"/>
              <a:t>Common spills: Hash Spill, Sort Spill, Exchange Spill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CD5FF7-6879-07C7-E2F5-A91AB0478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TEMPDB CONTENTION: HOW TO IDENTIFY AND RESOLVE IT          HARIPRIYA NAIDU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33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49783-4978-AC61-3B1F-33A2478D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25" y="34743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Summary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Line 4">
            <a:extLst>
              <a:ext uri="{FF2B5EF4-FFF2-40B4-BE49-F238E27FC236}">
                <a16:creationId xmlns:a16="http://schemas.microsoft.com/office/drawing/2014/main" id="{C671FDE3-D9A3-F733-41C9-EAD1B9A6E8F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14404" y="1403042"/>
            <a:ext cx="0" cy="4781550"/>
          </a:xfrm>
          <a:prstGeom prst="line">
            <a:avLst/>
          </a:prstGeom>
          <a:noFill/>
          <a:ln w="12700" cap="flat">
            <a:solidFill>
              <a:srgbClr val="A3A3A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5">
            <a:extLst>
              <a:ext uri="{FF2B5EF4-FFF2-40B4-BE49-F238E27FC236}">
                <a16:creationId xmlns:a16="http://schemas.microsoft.com/office/drawing/2014/main" id="{E9AB2B26-C220-BFC8-9B81-2205A18DCB5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9267" y="1403042"/>
            <a:ext cx="0" cy="4781550"/>
          </a:xfrm>
          <a:prstGeom prst="line">
            <a:avLst/>
          </a:prstGeom>
          <a:noFill/>
          <a:ln w="12700" cap="flat">
            <a:solidFill>
              <a:srgbClr val="A3A3A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6">
            <a:extLst>
              <a:ext uri="{FF2B5EF4-FFF2-40B4-BE49-F238E27FC236}">
                <a16:creationId xmlns:a16="http://schemas.microsoft.com/office/drawing/2014/main" id="{81794826-7E27-0136-ED4B-6067890C7342}"/>
              </a:ext>
            </a:extLst>
          </p:cNvPr>
          <p:cNvSpPr>
            <a:spLocks noChangeShapeType="1"/>
          </p:cNvSpPr>
          <p:nvPr/>
        </p:nvSpPr>
        <p:spPr bwMode="auto">
          <a:xfrm>
            <a:off x="8477117" y="1403042"/>
            <a:ext cx="0" cy="4781550"/>
          </a:xfrm>
          <a:prstGeom prst="line">
            <a:avLst/>
          </a:prstGeom>
          <a:noFill/>
          <a:ln w="12700" cap="flat">
            <a:solidFill>
              <a:srgbClr val="A3A3A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7">
            <a:extLst>
              <a:ext uri="{FF2B5EF4-FFF2-40B4-BE49-F238E27FC236}">
                <a16:creationId xmlns:a16="http://schemas.microsoft.com/office/drawing/2014/main" id="{0CDEDE8E-31F7-2446-B88E-6C74CAFA14B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492" y="2333317"/>
            <a:ext cx="11179175" cy="0"/>
          </a:xfrm>
          <a:prstGeom prst="line">
            <a:avLst/>
          </a:prstGeom>
          <a:noFill/>
          <a:ln w="12700" cap="flat">
            <a:solidFill>
              <a:srgbClr val="A3A3A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8">
            <a:extLst>
              <a:ext uri="{FF2B5EF4-FFF2-40B4-BE49-F238E27FC236}">
                <a16:creationId xmlns:a16="http://schemas.microsoft.com/office/drawing/2014/main" id="{D95FB79E-B27C-CA80-E2D6-5A0FC14241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492" y="3308042"/>
            <a:ext cx="11179175" cy="0"/>
          </a:xfrm>
          <a:prstGeom prst="line">
            <a:avLst/>
          </a:prstGeom>
          <a:noFill/>
          <a:ln w="12700" cap="flat">
            <a:solidFill>
              <a:srgbClr val="A3A3A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9">
            <a:extLst>
              <a:ext uri="{FF2B5EF4-FFF2-40B4-BE49-F238E27FC236}">
                <a16:creationId xmlns:a16="http://schemas.microsoft.com/office/drawing/2014/main" id="{A3A31D4D-3083-2556-88DE-D93D236F23C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492" y="4374842"/>
            <a:ext cx="11179175" cy="0"/>
          </a:xfrm>
          <a:prstGeom prst="line">
            <a:avLst/>
          </a:prstGeom>
          <a:noFill/>
          <a:ln w="12700" cap="flat">
            <a:solidFill>
              <a:srgbClr val="A3A3A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0">
            <a:extLst>
              <a:ext uri="{FF2B5EF4-FFF2-40B4-BE49-F238E27FC236}">
                <a16:creationId xmlns:a16="http://schemas.microsoft.com/office/drawing/2014/main" id="{3B120530-64A4-DCE9-DC73-A11F83216D7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254" y="1403042"/>
            <a:ext cx="0" cy="4781550"/>
          </a:xfrm>
          <a:prstGeom prst="line">
            <a:avLst/>
          </a:prstGeom>
          <a:noFill/>
          <a:ln w="12700" cap="flat">
            <a:solidFill>
              <a:srgbClr val="A3A3A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11">
            <a:extLst>
              <a:ext uri="{FF2B5EF4-FFF2-40B4-BE49-F238E27FC236}">
                <a16:creationId xmlns:a16="http://schemas.microsoft.com/office/drawing/2014/main" id="{4402C0D0-CC8D-B012-86E0-1C1288EBFE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728317" y="1403042"/>
            <a:ext cx="0" cy="4781550"/>
          </a:xfrm>
          <a:prstGeom prst="line">
            <a:avLst/>
          </a:prstGeom>
          <a:noFill/>
          <a:ln w="12700" cap="flat">
            <a:solidFill>
              <a:srgbClr val="A3A3A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12">
            <a:extLst>
              <a:ext uri="{FF2B5EF4-FFF2-40B4-BE49-F238E27FC236}">
                <a16:creationId xmlns:a16="http://schemas.microsoft.com/office/drawing/2014/main" id="{37A4CE0A-F325-5AC2-3BAD-4EBC60EEC1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492" y="1409392"/>
            <a:ext cx="11179175" cy="0"/>
          </a:xfrm>
          <a:prstGeom prst="line">
            <a:avLst/>
          </a:prstGeom>
          <a:noFill/>
          <a:ln w="12700" cap="flat">
            <a:solidFill>
              <a:srgbClr val="A3A3A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13">
            <a:extLst>
              <a:ext uri="{FF2B5EF4-FFF2-40B4-BE49-F238E27FC236}">
                <a16:creationId xmlns:a16="http://schemas.microsoft.com/office/drawing/2014/main" id="{431B8987-D637-2270-B15A-BEE9AD04494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492" y="6178242"/>
            <a:ext cx="11179175" cy="0"/>
          </a:xfrm>
          <a:prstGeom prst="line">
            <a:avLst/>
          </a:prstGeom>
          <a:noFill/>
          <a:ln w="12700" cap="flat">
            <a:solidFill>
              <a:srgbClr val="A3A3A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1694F741-3712-47D1-75C9-093CFABD2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742" y="1457017"/>
            <a:ext cx="225247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Temp Table Cache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</a:endParaRP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F639F7D9-4520-53EE-CEC1-6A7CDEF2F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742" y="1807855"/>
            <a:ext cx="1366271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Contention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</a:endParaRPr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4A070802-7D2A-4EB6-19A6-475E52315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6892" y="1457017"/>
            <a:ext cx="136627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Metadata </a:t>
            </a:r>
            <a:b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</a:b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Contention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</a:endParaRPr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F49EC1F8-B28A-90A2-E431-5F95F9199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617" y="1457017"/>
            <a:ext cx="2180405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Object Allocation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</a:endParaRPr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26D951A6-0B99-984E-34D0-AA82EC40F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617" y="1807855"/>
            <a:ext cx="1366271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Contention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</a:endParaRP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4BB639B2-5700-C0EE-08D1-AD7B5E17D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67" y="1457017"/>
            <a:ext cx="700898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Types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</a:endParaRPr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0A052EE8-8BC5-290A-B9F5-CD0BBF763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742" y="2382530"/>
            <a:ext cx="30226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Memory Objects in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1">
            <a:extLst>
              <a:ext uri="{FF2B5EF4-FFF2-40B4-BE49-F238E27FC236}">
                <a16:creationId xmlns:a16="http://schemas.microsoft.com/office/drawing/2014/main" id="{6AD49EE9-4888-9FFA-1636-90F02F454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742" y="2809567"/>
            <a:ext cx="105886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Cache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1886260F-2778-C2D6-93F5-58B7FA271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6892" y="2382530"/>
            <a:ext cx="2164503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System Object 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pages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F6BA2A0A-EC0C-1284-47FC-2718B2FDA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617" y="2382530"/>
            <a:ext cx="27432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PFS, GAM, SGAM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A91ED504-FC34-862E-4915-D3DA0E496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617" y="2809567"/>
            <a:ext cx="102235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pages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4536075A-54ED-C544-D4B5-B8B08176B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67" y="2380942"/>
            <a:ext cx="1014701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Observe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</a:endParaRPr>
          </a:p>
        </p:txBody>
      </p:sp>
      <p:sp>
        <p:nvSpPr>
          <p:cNvPr id="32" name="Rectangle 26">
            <a:extLst>
              <a:ext uri="{FF2B5EF4-FFF2-40B4-BE49-F238E27FC236}">
                <a16:creationId xmlns:a16="http://schemas.microsoft.com/office/drawing/2014/main" id="{451FE86F-F2C1-9300-9181-4360DA332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742" y="3357255"/>
            <a:ext cx="242570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CMEMTHREAD,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353D32A0-96D0-D076-2D0B-CC7343FF5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742" y="3784292"/>
            <a:ext cx="29178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SOS_CACHESTORE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8C602BC2-ED7B-0A79-41E5-AE8B43C5D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6892" y="3357255"/>
            <a:ext cx="2586038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PAGELATCH_UP,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F63A7FB8-3E71-33CA-CB9B-FF20BD3E7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6892" y="3784292"/>
            <a:ext cx="24415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PAGELATCH_EX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30">
            <a:extLst>
              <a:ext uri="{FF2B5EF4-FFF2-40B4-BE49-F238E27FC236}">
                <a16:creationId xmlns:a16="http://schemas.microsoft.com/office/drawing/2014/main" id="{1EC73577-193D-E3BF-B998-305496694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617" y="3357255"/>
            <a:ext cx="2665413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PAGELATCH_UP,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31">
            <a:extLst>
              <a:ext uri="{FF2B5EF4-FFF2-40B4-BE49-F238E27FC236}">
                <a16:creationId xmlns:a16="http://schemas.microsoft.com/office/drawing/2014/main" id="{199ACA62-F05F-3B7C-6105-4C2D3AD6D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617" y="3784292"/>
            <a:ext cx="2439988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PAGELATCH_EX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32">
            <a:extLst>
              <a:ext uri="{FF2B5EF4-FFF2-40B4-BE49-F238E27FC236}">
                <a16:creationId xmlns:a16="http://schemas.microsoft.com/office/drawing/2014/main" id="{B9D67E47-8EDF-09E3-028F-03050B212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67" y="3357255"/>
            <a:ext cx="1228863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Wait Type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</a:endParaRPr>
          </a:p>
        </p:txBody>
      </p:sp>
      <p:sp>
        <p:nvSpPr>
          <p:cNvPr id="39" name="Rectangle 33">
            <a:extLst>
              <a:ext uri="{FF2B5EF4-FFF2-40B4-BE49-F238E27FC236}">
                <a16:creationId xmlns:a16="http://schemas.microsoft.com/office/drawing/2014/main" id="{BCDF189A-52BA-48B5-F321-1EFDAA1D2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742" y="4424055"/>
            <a:ext cx="25273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Open Case with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34">
            <a:extLst>
              <a:ext uri="{FF2B5EF4-FFF2-40B4-BE49-F238E27FC236}">
                <a16:creationId xmlns:a16="http://schemas.microsoft.com/office/drawing/2014/main" id="{4F6C75E1-DCCE-101B-0044-E31392E54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742" y="4851092"/>
            <a:ext cx="1665288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Microsoft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35">
            <a:extLst>
              <a:ext uri="{FF2B5EF4-FFF2-40B4-BE49-F238E27FC236}">
                <a16:creationId xmlns:a16="http://schemas.microsoft.com/office/drawing/2014/main" id="{59AD1C4A-1526-7B5B-CDEC-DBF96D8AF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6892" y="4424055"/>
            <a:ext cx="26400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Don’t alter/drop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36">
            <a:extLst>
              <a:ext uri="{FF2B5EF4-FFF2-40B4-BE49-F238E27FC236}">
                <a16:creationId xmlns:a16="http://schemas.microsoft.com/office/drawing/2014/main" id="{665518E1-E79C-4460-2357-82B7CCDD8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6892" y="4851092"/>
            <a:ext cx="3087688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Temp Table, Cache,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37">
            <a:extLst>
              <a:ext uri="{FF2B5EF4-FFF2-40B4-BE49-F238E27FC236}">
                <a16:creationId xmlns:a16="http://schemas.microsoft.com/office/drawing/2014/main" id="{7A835B48-C9C4-2FCA-59E8-3B48D1D67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6892" y="5274955"/>
            <a:ext cx="307340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Memory Optimized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38">
            <a:extLst>
              <a:ext uri="{FF2B5EF4-FFF2-40B4-BE49-F238E27FC236}">
                <a16:creationId xmlns:a16="http://schemas.microsoft.com/office/drawing/2014/main" id="{22AE3053-A699-3C99-9538-3A3E5B2A6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6892" y="5703580"/>
            <a:ext cx="186653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feature 2019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39">
            <a:extLst>
              <a:ext uri="{FF2B5EF4-FFF2-40B4-BE49-F238E27FC236}">
                <a16:creationId xmlns:a16="http://schemas.microsoft.com/office/drawing/2014/main" id="{6225A500-DFBB-9116-86F2-4927B1180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617" y="4424055"/>
            <a:ext cx="291306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Multiple Datafiles,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40">
            <a:extLst>
              <a:ext uri="{FF2B5EF4-FFF2-40B4-BE49-F238E27FC236}">
                <a16:creationId xmlns:a16="http://schemas.microsoft.com/office/drawing/2014/main" id="{F82B5167-14EC-FBD7-7B4F-0B7D40487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617" y="4851092"/>
            <a:ext cx="2998788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SQL Server Version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41">
            <a:extLst>
              <a:ext uri="{FF2B5EF4-FFF2-40B4-BE49-F238E27FC236}">
                <a16:creationId xmlns:a16="http://schemas.microsoft.com/office/drawing/2014/main" id="{D75591CF-BAE7-E226-D8D0-9593736F4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617" y="5274955"/>
            <a:ext cx="260985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Upgrade to 2022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Rectangle 42">
            <a:extLst>
              <a:ext uri="{FF2B5EF4-FFF2-40B4-BE49-F238E27FC236}">
                <a16:creationId xmlns:a16="http://schemas.microsoft.com/office/drawing/2014/main" id="{51F3BECC-5F54-8772-D9B2-8CD2366D0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67" y="4422467"/>
            <a:ext cx="1310167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Resolution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7868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2" grpId="0"/>
      <p:bldP spid="33" grpId="0"/>
      <p:bldP spid="34" grpId="0"/>
      <p:bldP spid="35" grpId="0"/>
      <p:bldP spid="36" grpId="0"/>
      <p:bldP spid="37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49783-4978-AC61-3B1F-33A2478D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25" y="34743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 b="1" dirty="0"/>
              <a:t>Summary</a:t>
            </a:r>
            <a:endParaRPr lang="en-US" sz="40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CBDEF0A-2150-A97D-2B56-BE5C9801EB1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58209" y="1449826"/>
          <a:ext cx="11167447" cy="4768573"/>
        </p:xfrm>
        <a:graphic>
          <a:graphicData uri="http://schemas.openxmlformats.org/drawingml/2006/table">
            <a:tbl>
              <a:tblPr/>
              <a:tblGrid>
                <a:gridCol w="1453471">
                  <a:extLst>
                    <a:ext uri="{9D8B030D-6E8A-4147-A177-3AD203B41FA5}">
                      <a16:colId xmlns:a16="http://schemas.microsoft.com/office/drawing/2014/main" val="150433863"/>
                    </a:ext>
                  </a:extLst>
                </a:gridCol>
                <a:gridCol w="3344091">
                  <a:extLst>
                    <a:ext uri="{9D8B030D-6E8A-4147-A177-3AD203B41FA5}">
                      <a16:colId xmlns:a16="http://schemas.microsoft.com/office/drawing/2014/main" val="1134762406"/>
                    </a:ext>
                  </a:extLst>
                </a:gridCol>
                <a:gridCol w="3117669">
                  <a:extLst>
                    <a:ext uri="{9D8B030D-6E8A-4147-A177-3AD203B41FA5}">
                      <a16:colId xmlns:a16="http://schemas.microsoft.com/office/drawing/2014/main" val="1429876378"/>
                    </a:ext>
                  </a:extLst>
                </a:gridCol>
                <a:gridCol w="3252216">
                  <a:extLst>
                    <a:ext uri="{9D8B030D-6E8A-4147-A177-3AD203B41FA5}">
                      <a16:colId xmlns:a16="http://schemas.microsoft.com/office/drawing/2014/main" val="2913384145"/>
                    </a:ext>
                  </a:extLst>
                </a:gridCol>
              </a:tblGrid>
              <a:tr h="924351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Types</a:t>
                      </a:r>
                      <a:endParaRPr lang="en-US" sz="23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162" marR="48162" marT="48162" marB="48162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 Allocation Contention</a:t>
                      </a:r>
                      <a:endParaRPr lang="en-US" sz="23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162" marR="48162" marT="48162" marB="48162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Metadata Contention</a:t>
                      </a:r>
                      <a:endParaRPr lang="en-US" sz="23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162" marR="48162" marT="48162" marB="48162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 Table Cache Contention</a:t>
                      </a:r>
                      <a:endParaRPr lang="en-US" sz="23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162" marR="48162" marT="48162" marB="48162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8757157"/>
                  </a:ext>
                </a:extLst>
              </a:tr>
              <a:tr h="975331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Observe</a:t>
                      </a:r>
                      <a:endParaRPr lang="en-US" sz="23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162" marR="48162" marT="48162" marB="48162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PFS, GAM, SGAM pages</a:t>
                      </a:r>
                    </a:p>
                  </a:txBody>
                  <a:tcPr marL="48162" marR="48162" marT="48162" marB="48162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 Object pages </a:t>
                      </a:r>
                    </a:p>
                  </a:txBody>
                  <a:tcPr marL="48162" marR="48162" marT="48162" marB="48162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Memory Objects in Cache</a:t>
                      </a:r>
                    </a:p>
                  </a:txBody>
                  <a:tcPr marL="48162" marR="48162" marT="48162" marB="48162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3399231"/>
                  </a:ext>
                </a:extLst>
              </a:tr>
              <a:tr h="106568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Wait Type</a:t>
                      </a:r>
                      <a:endParaRPr lang="en-US" sz="23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162" marR="48162" marT="48162" marB="48162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PAGELATCH_UP, PAGELATCH_EX</a:t>
                      </a:r>
                    </a:p>
                  </a:txBody>
                  <a:tcPr marL="48162" marR="48162" marT="48162" marB="48162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PAGELATCH_UP,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PAGELATCH_EX</a:t>
                      </a:r>
                    </a:p>
                  </a:txBody>
                  <a:tcPr marL="48162" marR="48162" marT="48162" marB="48162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CMEMTHREAD,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SOS_CACHESTORE </a:t>
                      </a:r>
                    </a:p>
                  </a:txBody>
                  <a:tcPr marL="48162" marR="48162" marT="48162" marB="48162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2354816"/>
                  </a:ext>
                </a:extLst>
              </a:tr>
              <a:tr h="178447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Resolution</a:t>
                      </a:r>
                      <a:endParaRPr lang="en-US" sz="23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162" marR="48162" marT="48162" marB="48162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Multiple Datafiles, SQL Server Version Upgrade to 2022</a:t>
                      </a:r>
                    </a:p>
                  </a:txBody>
                  <a:tcPr marL="48162" marR="48162" marT="48162" marB="48162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Don’t alter/drop Temp Table, Cache, Memory Optimized feature </a:t>
                      </a:r>
                    </a:p>
                  </a:txBody>
                  <a:tcPr marL="48162" marR="48162" marT="48162" marB="48162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 Case with Microsoft </a:t>
                      </a:r>
                    </a:p>
                  </a:txBody>
                  <a:tcPr marL="48162" marR="48162" marT="48162" marB="48162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343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129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49783-4978-AC61-3B1F-33A2478D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25" y="34743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 b="1" dirty="0"/>
              <a:t>Summary</a:t>
            </a:r>
            <a:endParaRPr lang="en-US" sz="40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F74EC13-5207-01D3-F79F-9BEF8A0561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209" y="1449827"/>
            <a:ext cx="11167447" cy="4830616"/>
          </a:xfrm>
        </p:spPr>
      </p:pic>
    </p:spTree>
    <p:extLst>
      <p:ext uri="{BB962C8B-B14F-4D97-AF65-F5344CB8AC3E}">
        <p14:creationId xmlns:p14="http://schemas.microsoft.com/office/powerpoint/2010/main" val="22920733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49783-4978-AC61-3B1F-33A2478D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25" y="34743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Object Allocation Contention - DML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B37426-79D0-5D07-D44E-316D1CBC8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Excessive allocation/deallocation on tracking pages due to insert, update, delete operations on temp tables </a:t>
            </a:r>
          </a:p>
          <a:p>
            <a:r>
              <a:rPr lang="en-US" sz="3200" dirty="0"/>
              <a:t>Tracking pages: Track status of data pages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6076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8F694-6E00-4D7A-CDC8-692DB00E0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latin typeface="+mj-lt"/>
                <a:ea typeface="+mj-ea"/>
                <a:cs typeface="+mj-cs"/>
              </a:rPr>
              <a:t>Summary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9" name="Rectangle 75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C20A6DC-D2B5-7A0C-5DA9-8DD5F1851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5115000"/>
              </p:ext>
            </p:extLst>
          </p:nvPr>
        </p:nvGraphicFramePr>
        <p:xfrm>
          <a:off x="841247" y="1641904"/>
          <a:ext cx="10506455" cy="4927188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</a:tblPr>
              <a:tblGrid>
                <a:gridCol w="1631987">
                  <a:extLst>
                    <a:ext uri="{9D8B030D-6E8A-4147-A177-3AD203B41FA5}">
                      <a16:colId xmlns:a16="http://schemas.microsoft.com/office/drawing/2014/main" val="3880265241"/>
                    </a:ext>
                  </a:extLst>
                </a:gridCol>
                <a:gridCol w="2978554">
                  <a:extLst>
                    <a:ext uri="{9D8B030D-6E8A-4147-A177-3AD203B41FA5}">
                      <a16:colId xmlns:a16="http://schemas.microsoft.com/office/drawing/2014/main" val="54360500"/>
                    </a:ext>
                  </a:extLst>
                </a:gridCol>
                <a:gridCol w="2904884">
                  <a:extLst>
                    <a:ext uri="{9D8B030D-6E8A-4147-A177-3AD203B41FA5}">
                      <a16:colId xmlns:a16="http://schemas.microsoft.com/office/drawing/2014/main" val="1112974642"/>
                    </a:ext>
                  </a:extLst>
                </a:gridCol>
                <a:gridCol w="2991030">
                  <a:extLst>
                    <a:ext uri="{9D8B030D-6E8A-4147-A177-3AD203B41FA5}">
                      <a16:colId xmlns:a16="http://schemas.microsoft.com/office/drawing/2014/main" val="1316680483"/>
                    </a:ext>
                  </a:extLst>
                </a:gridCol>
              </a:tblGrid>
              <a:tr h="105717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Types</a:t>
                      </a:r>
                      <a:endParaRPr lang="en-US" sz="24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1316" marR="64399" marT="124090" marB="124090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Object Allocation Contention</a:t>
                      </a:r>
                      <a:endParaRPr lang="en-US" sz="24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1316" marR="64399" marT="124090" marB="124090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Metadata Contention</a:t>
                      </a:r>
                      <a:endParaRPr lang="en-US" sz="2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1316" marR="64399" marT="124090" marB="124090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Temp Table Cache Contention</a:t>
                      </a:r>
                      <a:endParaRPr lang="en-US" sz="24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1316" marR="64399" marT="124090" marB="124090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404721"/>
                  </a:ext>
                </a:extLst>
              </a:tr>
              <a:tr h="105717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Observe</a:t>
                      </a:r>
                      <a:endParaRPr lang="en-US" sz="24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1316" marR="64399" marT="124090" marB="124090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PFS, GAM, SGAM pages</a:t>
                      </a:r>
                    </a:p>
                  </a:txBody>
                  <a:tcPr marL="161316" marR="64399" marT="124090" marB="124090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System Object pages </a:t>
                      </a:r>
                    </a:p>
                  </a:txBody>
                  <a:tcPr marL="161316" marR="64399" marT="124090" marB="124090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Memory Objects in Cache</a:t>
                      </a:r>
                    </a:p>
                  </a:txBody>
                  <a:tcPr marL="161316" marR="64399" marT="124090" marB="124090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266414"/>
                  </a:ext>
                </a:extLst>
              </a:tr>
              <a:tr h="105717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Wait Type</a:t>
                      </a:r>
                      <a:endParaRPr lang="en-US" sz="24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1316" marR="64399" marT="124090" marB="124090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PAGELATCH_UP, PAGELATCH_SH</a:t>
                      </a:r>
                    </a:p>
                  </a:txBody>
                  <a:tcPr marL="161316" marR="64399" marT="124090" marB="124090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PAGELATCH_SH,</a:t>
                      </a:r>
                      <a:b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PAGELATCH_EX</a:t>
                      </a:r>
                    </a:p>
                  </a:txBody>
                  <a:tcPr marL="161316" marR="64399" marT="124090" marB="124090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CMEMTHREAD,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SOS_CACHESTORE </a:t>
                      </a:r>
                    </a:p>
                  </a:txBody>
                  <a:tcPr marL="161316" marR="64399" marT="124090" marB="124090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792566"/>
                  </a:ext>
                </a:extLst>
              </a:tr>
              <a:tr h="1410321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Resolution</a:t>
                      </a:r>
                      <a:endParaRPr lang="en-US" sz="24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1316" marR="64399" marT="124090" marB="124090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Multiple Datafiles, SQL Server Version Upgrade to 2022</a:t>
                      </a:r>
                    </a:p>
                  </a:txBody>
                  <a:tcPr marL="161316" marR="64399" marT="124090" marB="124090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Memory Optimized,</a:t>
                      </a:r>
                      <a:b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Temp Table Drop/Create/Alter, Cache</a:t>
                      </a:r>
                    </a:p>
                  </a:txBody>
                  <a:tcPr marL="161316" marR="64399" marT="124090" marB="124090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Open Case with Microsoft </a:t>
                      </a:r>
                    </a:p>
                  </a:txBody>
                  <a:tcPr marL="161316" marR="64399" marT="124090" marB="124090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2653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2380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187357-825C-5E47-A7F7-74D7393B3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 dirty="0"/>
              <a:t>Identify Tempdb spill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352FB-A54E-479B-C5C5-F64D43DAC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dirty="0"/>
              <a:t>Extended events: Hash warning, Sort warning, Exchange_spill</a:t>
            </a:r>
          </a:p>
          <a:p>
            <a:r>
              <a:rPr lang="en-US" dirty="0"/>
              <a:t>RESOURCE_SEMAPHORE waits</a:t>
            </a:r>
          </a:p>
          <a:p>
            <a:r>
              <a:rPr lang="en-US" dirty="0"/>
              <a:t>Execution plan warning: --pop out more</a:t>
            </a:r>
            <a:br>
              <a:rPr lang="en-US" sz="2400" dirty="0"/>
            </a:br>
            <a:endParaRPr lang="en-US" sz="24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CD5FF7-6879-07C7-E2F5-A91AB0478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TEMPDB CONTENTION: HOW TO IDENTIFY AND RESOLVE IT          HARIPRIYA NAIDU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9790A5-8D27-4FE4-94A6-D0BED8664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399" y="4410647"/>
            <a:ext cx="4361905" cy="1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84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49783-4978-AC61-3B1F-33A2478D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25" y="528359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Why learn about TempDB Contention</a:t>
            </a:r>
            <a:br>
              <a:rPr lang="en-US" sz="2200" b="1" dirty="0"/>
            </a:br>
            <a:r>
              <a:rPr lang="en-US" sz="2200" dirty="0"/>
              <a:t>	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21B293A0-F049-77AF-3F53-355908F642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2388658"/>
              </p:ext>
            </p:extLst>
          </p:nvPr>
        </p:nvGraphicFramePr>
        <p:xfrm>
          <a:off x="558209" y="1760723"/>
          <a:ext cx="11075582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15156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6FF10A-07A6-3F66-9194-07D573CBD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/>
              <a:t>Resolve Tempdb spill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67118-4C9E-7BE3-AF94-8DA336187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dirty="0"/>
              <a:t>Up-to-date Statistics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 covering indexes</a:t>
            </a:r>
          </a:p>
          <a:p>
            <a:r>
              <a:rPr lang="en-US" dirty="0"/>
              <a:t>Query Optimization:</a:t>
            </a:r>
          </a:p>
          <a:p>
            <a:pPr lvl="1"/>
            <a:r>
              <a:rPr lang="en-US" sz="2800" dirty="0"/>
              <a:t>Use temp tables instead of subqueries</a:t>
            </a:r>
          </a:p>
          <a:p>
            <a:pPr lvl="1"/>
            <a:r>
              <a:rPr lang="en-US" sz="2800" dirty="0"/>
              <a:t>Divide a huge query into multiple small queries</a:t>
            </a:r>
          </a:p>
          <a:p>
            <a:pPr lvl="1"/>
            <a:r>
              <a:rPr lang="en-US" sz="2800" dirty="0"/>
              <a:t>Re-write queries to avoid parameter sniffing</a:t>
            </a:r>
          </a:p>
          <a:p>
            <a:pPr marL="457200" lvl="1" indent="0">
              <a:buNone/>
            </a:pPr>
            <a:endParaRPr lang="en-US" sz="2200" dirty="0"/>
          </a:p>
          <a:p>
            <a:pPr marL="457200" lvl="1" indent="0">
              <a:buNone/>
            </a:pPr>
            <a:r>
              <a:rPr lang="en-US" sz="2200" dirty="0"/>
              <a:t>--table right datatypes 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46A476-BB5D-3BD7-C9F7-F22B0720F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TEMPDB CONTENTION: HOW TO IDENTIFY AND RESOLVE IT          HARIPRIYA NAIDU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324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0A04D-B6D9-0A83-CEAF-A961E4A2D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Causes of contention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15EE9-8D9C-B91C-EE2F-B72FB367F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0459"/>
            <a:ext cx="10515600" cy="4351338"/>
          </a:xfrm>
        </p:spPr>
        <p:txBody>
          <a:bodyPr/>
          <a:lstStyle/>
          <a:p>
            <a:r>
              <a:rPr lang="en-US" dirty="0"/>
              <a:t>High Transactional Workload</a:t>
            </a:r>
          </a:p>
          <a:p>
            <a:r>
              <a:rPr lang="en-US" dirty="0"/>
              <a:t>Inefficient Queries</a:t>
            </a:r>
          </a:p>
          <a:p>
            <a:r>
              <a:rPr lang="en-US" dirty="0"/>
              <a:t>TempDB Configuration Issues</a:t>
            </a:r>
          </a:p>
          <a:p>
            <a:r>
              <a:rPr lang="en-US" dirty="0"/>
              <a:t>Resource-intensive sorts, hash operations</a:t>
            </a:r>
          </a:p>
          <a:p>
            <a:r>
              <a:rPr lang="en-US" dirty="0"/>
              <a:t>Version Store Growth</a:t>
            </a:r>
          </a:p>
          <a:p>
            <a:r>
              <a:rPr lang="en-US" dirty="0"/>
              <a:t>Insufficient TempDB Files</a:t>
            </a:r>
          </a:p>
          <a:p>
            <a:r>
              <a:rPr lang="en-US" dirty="0"/>
              <a:t>Inadequate Memory for Query Execution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1DC80-A6B6-C8E1-50F9-0C6AA2F40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TEMPDB CONTENTION: HOW TO IDENTIFY AND RESOLVE IT          HARIPRIYA NAIDU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4308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7">
            <a:extLst>
              <a:ext uri="{FF2B5EF4-FFF2-40B4-BE49-F238E27FC236}">
                <a16:creationId xmlns:a16="http://schemas.microsoft.com/office/drawing/2014/main" id="{39F23E05-E5C5-497C-A842-7BD21B207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98B0C8-FE27-9720-A46E-F0918F771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06440"/>
          </a:xfrm>
        </p:spPr>
        <p:txBody>
          <a:bodyPr>
            <a:normAutofit/>
          </a:bodyPr>
          <a:lstStyle/>
          <a:p>
            <a:r>
              <a:rPr lang="en-US" sz="5400" b="1" dirty="0"/>
              <a:t>About me</a:t>
            </a:r>
            <a:endParaRPr lang="en-US" sz="5400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233138C-CEBB-7D60-2DA6-CD903E823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14066" cy="4301437"/>
          </a:xfrm>
        </p:spPr>
        <p:txBody>
          <a:bodyPr>
            <a:normAutofit lnSpcReduction="10000"/>
          </a:bodyPr>
          <a:lstStyle/>
          <a:p>
            <a:r>
              <a:rPr lang="en-US" sz="2600" dirty="0"/>
              <a:t>SQL Database Administrator – 10 years</a:t>
            </a:r>
          </a:p>
          <a:p>
            <a:r>
              <a:rPr lang="en-US" sz="2600" dirty="0"/>
              <a:t>Focus on </a:t>
            </a:r>
          </a:p>
          <a:p>
            <a:pPr lvl="1"/>
            <a:r>
              <a:rPr lang="en-US" sz="2600" dirty="0"/>
              <a:t>SQL Server engine internals </a:t>
            </a:r>
          </a:p>
          <a:p>
            <a:pPr lvl="1"/>
            <a:r>
              <a:rPr lang="en-US" sz="2600" dirty="0"/>
              <a:t>Performance tuning</a:t>
            </a:r>
          </a:p>
          <a:p>
            <a:pPr lvl="1"/>
            <a:r>
              <a:rPr lang="en-US" sz="2600" dirty="0"/>
              <a:t>Server/DB Operations</a:t>
            </a:r>
          </a:p>
          <a:p>
            <a:r>
              <a:rPr lang="en-US" sz="2600" dirty="0"/>
              <a:t>Actively participate in </a:t>
            </a:r>
          </a:p>
          <a:p>
            <a:pPr lvl="1"/>
            <a:r>
              <a:rPr lang="en-US" sz="2600" dirty="0"/>
              <a:t>NESSQL</a:t>
            </a:r>
          </a:p>
          <a:p>
            <a:pPr lvl="1"/>
            <a:r>
              <a:rPr lang="en-US" sz="2600" dirty="0"/>
              <a:t>SQL Saturdays</a:t>
            </a:r>
          </a:p>
          <a:p>
            <a:pPr lvl="1"/>
            <a:r>
              <a:rPr lang="en-US" sz="2600" dirty="0"/>
              <a:t>Multiple online learning communities</a:t>
            </a:r>
          </a:p>
          <a:p>
            <a:r>
              <a:rPr lang="en-US" sz="2600" dirty="0"/>
              <a:t>Rookie of the Year 2023 @Work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7C548E-79B5-91D2-DD14-0746826ADE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18" r="10103" b="1"/>
          <a:stretch/>
        </p:blipFill>
        <p:spPr>
          <a:xfrm>
            <a:off x="7989296" y="1843285"/>
            <a:ext cx="3364502" cy="3728611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606460-5B7B-0738-4A35-4A07A1530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TEMPDB CONTENTION: HOW TO IDENTIFY AND RESOLVE IT          HARIPRIYA NAIDU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04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81838-6CFF-0FC9-09FC-F9EE431E1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(S)GAM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D5DBA-E943-F9B9-64D9-C65D61B7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GAM </a:t>
            </a:r>
          </a:p>
          <a:p>
            <a:pPr lvl="1"/>
            <a:r>
              <a:rPr lang="en-US" dirty="0"/>
              <a:t>Track allocation status of Uniform extents </a:t>
            </a:r>
          </a:p>
          <a:p>
            <a:pPr lvl="1"/>
            <a:r>
              <a:rPr lang="en-US" dirty="0"/>
              <a:t>bitmap 0 or 1 covering 4GB worth of extents</a:t>
            </a:r>
          </a:p>
          <a:p>
            <a:pPr lvl="1"/>
            <a:r>
              <a:rPr lang="en-US" dirty="0"/>
              <a:t>0= allocated</a:t>
            </a:r>
          </a:p>
          <a:p>
            <a:pPr lvl="1"/>
            <a:r>
              <a:rPr lang="en-US" dirty="0"/>
              <a:t>1=page is free, not allocated</a:t>
            </a:r>
          </a:p>
          <a:p>
            <a:pPr lvl="1"/>
            <a:r>
              <a:rPr lang="en-US" dirty="0"/>
              <a:t>Always 3</a:t>
            </a:r>
            <a:r>
              <a:rPr lang="en-US" baseline="30000" dirty="0"/>
              <a:t>rd</a:t>
            </a:r>
            <a:r>
              <a:rPr lang="en-US" dirty="0"/>
              <a:t> page</a:t>
            </a:r>
          </a:p>
          <a:p>
            <a:endParaRPr lang="en-US" dirty="0"/>
          </a:p>
          <a:p>
            <a:r>
              <a:rPr lang="en-US" dirty="0"/>
              <a:t>SGAM</a:t>
            </a:r>
          </a:p>
          <a:p>
            <a:pPr lvl="1"/>
            <a:r>
              <a:rPr lang="en-US" dirty="0"/>
              <a:t>Track allocation status of Mixed extents</a:t>
            </a:r>
          </a:p>
          <a:p>
            <a:pPr lvl="1"/>
            <a:r>
              <a:rPr lang="en-US" dirty="0"/>
              <a:t>bitmap 0 or 1 covering 4GB worth of extents</a:t>
            </a:r>
          </a:p>
          <a:p>
            <a:pPr lvl="1"/>
            <a:r>
              <a:rPr lang="en-US" dirty="0"/>
              <a:t>0= page is free, not allocated</a:t>
            </a:r>
          </a:p>
          <a:p>
            <a:pPr lvl="1"/>
            <a:r>
              <a:rPr lang="en-US" dirty="0"/>
              <a:t>1= allocated</a:t>
            </a:r>
          </a:p>
          <a:p>
            <a:pPr lvl="1"/>
            <a:r>
              <a:rPr lang="en-US" dirty="0"/>
              <a:t>Always 4</a:t>
            </a:r>
            <a:r>
              <a:rPr lang="en-US" baseline="30000" dirty="0"/>
              <a:t>th</a:t>
            </a:r>
            <a:r>
              <a:rPr lang="en-US" dirty="0"/>
              <a:t> page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16674A-6862-BA55-5901-5C94D7FF9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335" y="2211355"/>
            <a:ext cx="5027665" cy="211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5938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8C50C-767F-51EF-B4BA-8DB694A64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does contention form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01D72-FD4B-662F-8FA4-0B1A5AAAA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 Free Space (PFS)</a:t>
            </a:r>
          </a:p>
          <a:p>
            <a:r>
              <a:rPr lang="en-US" dirty="0"/>
              <a:t>Global Allocation Map (GAM)</a:t>
            </a:r>
          </a:p>
          <a:p>
            <a:r>
              <a:rPr lang="en-US" dirty="0"/>
              <a:t>Shared Global Allocation Map (SGAM)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7CCF9B-EC99-B835-1977-8C49E039E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TEMPDB CONTENTION: HOW TO IDENTIFY AND RESOLVE IT          HARIPRIYA NAIDU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9838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086A8-0D7D-E7B7-C400-F4279D00D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46745-0777-9EE7-BD08-BC1F65B25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Contention – Object allocation, Metadata, Temptable cache</a:t>
            </a:r>
          </a:p>
          <a:p>
            <a:r>
              <a:rPr lang="en-US" dirty="0"/>
              <a:t>Identify – PFS, GAM, SGAM or system object pages and wait types</a:t>
            </a:r>
          </a:p>
          <a:p>
            <a:r>
              <a:rPr lang="en-US" dirty="0"/>
              <a:t>Resolve – </a:t>
            </a:r>
          </a:p>
          <a:p>
            <a:pPr lvl="1"/>
            <a:r>
              <a:rPr lang="en-US" dirty="0"/>
              <a:t>Datafiles</a:t>
            </a:r>
          </a:p>
          <a:p>
            <a:pPr lvl="1"/>
            <a:r>
              <a:rPr lang="en-US" dirty="0"/>
              <a:t>Cache</a:t>
            </a:r>
          </a:p>
          <a:p>
            <a:pPr lvl="1"/>
            <a:r>
              <a:rPr lang="en-US" dirty="0"/>
              <a:t>Query Optimization</a:t>
            </a:r>
          </a:p>
          <a:p>
            <a:pPr lvl="1"/>
            <a:r>
              <a:rPr lang="en-US" dirty="0"/>
              <a:t>Statistics </a:t>
            </a:r>
          </a:p>
          <a:p>
            <a:pPr lvl="1"/>
            <a:r>
              <a:rPr lang="en-US" dirty="0"/>
              <a:t>SQL Server version upgrade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DD37AD-4AF8-BDFD-CEF0-3B54A8D58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TEMPDB CONTENTION: HOW TO IDENTIFY AND RESOLVE IT          HARIPRIYA NAIDU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901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52E07-958B-9FF4-678B-6F5F0EC2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1702F0-A60C-2E0C-37F2-851ED9E48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TEMPDB CONTENTION: HOW TO IDENTIFY AND RESOLVE IT          HARIPRIYA NAIDU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1AE42B-1987-339E-AA13-F9F24502B7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6598" y="2268401"/>
            <a:ext cx="2938650" cy="34460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C845DE-AA67-20D4-936F-7EB73E4DB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927" y="1967298"/>
            <a:ext cx="2673269" cy="37471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A644CA-0B40-FF80-B0B9-25B438EC83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3429000"/>
            <a:ext cx="3180263" cy="10143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E61AE4-F657-9958-68C8-434064AFDB78}"/>
              </a:ext>
            </a:extLst>
          </p:cNvPr>
          <p:cNvSpPr txBox="1"/>
          <p:nvPr/>
        </p:nvSpPr>
        <p:spPr>
          <a:xfrm>
            <a:off x="1572475" y="1924965"/>
            <a:ext cx="2938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800" cap="none" spc="0" dirty="0">
                <a:solidFill>
                  <a:schemeClr val="tx1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</a:rPr>
              <a:t>Page 1: Page Free Space (PFS)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9AC244-D6BD-12F0-B39A-E9E5BFCEAE28}"/>
              </a:ext>
            </a:extLst>
          </p:cNvPr>
          <p:cNvSpPr txBox="1"/>
          <p:nvPr/>
        </p:nvSpPr>
        <p:spPr>
          <a:xfrm>
            <a:off x="5177927" y="1899069"/>
            <a:ext cx="377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800" cap="none" spc="0" dirty="0">
                <a:solidFill>
                  <a:schemeClr val="tx1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</a:rPr>
              <a:t>Page 2: Global Allocation Map (GAM)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75B446-89A2-7961-C120-EAE8ACC6B779}"/>
              </a:ext>
            </a:extLst>
          </p:cNvPr>
          <p:cNvSpPr txBox="1"/>
          <p:nvPr/>
        </p:nvSpPr>
        <p:spPr>
          <a:xfrm>
            <a:off x="7851196" y="2923381"/>
            <a:ext cx="44811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800" cap="none" spc="0" dirty="0">
                <a:solidFill>
                  <a:schemeClr val="tx1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</a:rPr>
              <a:t>Page 3: Shared Global Allocation Map (SGAM)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11938225-F14F-17DB-9550-CE14979711A8}"/>
              </a:ext>
            </a:extLst>
          </p:cNvPr>
          <p:cNvSpPr/>
          <p:nvPr/>
        </p:nvSpPr>
        <p:spPr>
          <a:xfrm>
            <a:off x="1233889" y="1954153"/>
            <a:ext cx="10958111" cy="436952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AAC9E7-90C3-C258-6B30-A7374060E356}"/>
              </a:ext>
            </a:extLst>
          </p:cNvPr>
          <p:cNvSpPr txBox="1"/>
          <p:nvPr/>
        </p:nvSpPr>
        <p:spPr>
          <a:xfrm>
            <a:off x="5376309" y="5899266"/>
            <a:ext cx="267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Datafile – tempdb.mdf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E1964B1-8066-A197-D09E-4C8B4AC3E602}"/>
              </a:ext>
            </a:extLst>
          </p:cNvPr>
          <p:cNvCxnSpPr>
            <a:cxnSpLocks/>
          </p:cNvCxnSpPr>
          <p:nvPr/>
        </p:nvCxnSpPr>
        <p:spPr>
          <a:xfrm>
            <a:off x="6593837" y="859315"/>
            <a:ext cx="2" cy="1039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495FD8-E20F-D99C-66FD-75B60830FE99}"/>
              </a:ext>
            </a:extLst>
          </p:cNvPr>
          <p:cNvCxnSpPr/>
          <p:nvPr/>
        </p:nvCxnSpPr>
        <p:spPr>
          <a:xfrm>
            <a:off x="5882085" y="869259"/>
            <a:ext cx="2" cy="1039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2267C98-61CA-8A9B-5964-E79F5E64149A}"/>
              </a:ext>
            </a:extLst>
          </p:cNvPr>
          <p:cNvCxnSpPr/>
          <p:nvPr/>
        </p:nvCxnSpPr>
        <p:spPr>
          <a:xfrm>
            <a:off x="4208438" y="859315"/>
            <a:ext cx="2" cy="1039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98E0E42-17BE-2D30-6D05-06F8EF782753}"/>
              </a:ext>
            </a:extLst>
          </p:cNvPr>
          <p:cNvCxnSpPr/>
          <p:nvPr/>
        </p:nvCxnSpPr>
        <p:spPr>
          <a:xfrm>
            <a:off x="5194448" y="869258"/>
            <a:ext cx="2" cy="1039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826395-0CC5-AF1E-942A-A0F8E632B1C2}"/>
              </a:ext>
            </a:extLst>
          </p:cNvPr>
          <p:cNvCxnSpPr/>
          <p:nvPr/>
        </p:nvCxnSpPr>
        <p:spPr>
          <a:xfrm>
            <a:off x="4740923" y="847908"/>
            <a:ext cx="2" cy="1039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81C1DB2-AFE1-CF40-E3A7-892A13C81054}"/>
              </a:ext>
            </a:extLst>
          </p:cNvPr>
          <p:cNvCxnSpPr/>
          <p:nvPr/>
        </p:nvCxnSpPr>
        <p:spPr>
          <a:xfrm>
            <a:off x="7293939" y="869258"/>
            <a:ext cx="2" cy="1039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18E70D-5F91-2A99-A244-1992E4A8DB77}"/>
              </a:ext>
            </a:extLst>
          </p:cNvPr>
          <p:cNvCxnSpPr/>
          <p:nvPr/>
        </p:nvCxnSpPr>
        <p:spPr>
          <a:xfrm>
            <a:off x="7886458" y="859056"/>
            <a:ext cx="2" cy="1039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27664EE-7065-EFEC-569D-DB04CE672C1E}"/>
              </a:ext>
            </a:extLst>
          </p:cNvPr>
          <p:cNvCxnSpPr/>
          <p:nvPr/>
        </p:nvCxnSpPr>
        <p:spPr>
          <a:xfrm>
            <a:off x="3632811" y="846368"/>
            <a:ext cx="2" cy="1039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A557FC1-0372-B0CD-0665-4494B5194AC6}"/>
              </a:ext>
            </a:extLst>
          </p:cNvPr>
          <p:cNvCxnSpPr/>
          <p:nvPr/>
        </p:nvCxnSpPr>
        <p:spPr>
          <a:xfrm>
            <a:off x="9692804" y="874237"/>
            <a:ext cx="2" cy="1039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7623029-38ED-9260-5E70-BE7A9B1CB8EB}"/>
              </a:ext>
            </a:extLst>
          </p:cNvPr>
          <p:cNvCxnSpPr/>
          <p:nvPr/>
        </p:nvCxnSpPr>
        <p:spPr>
          <a:xfrm>
            <a:off x="9216376" y="844778"/>
            <a:ext cx="2" cy="1039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DE3C543-AD29-3457-5A07-840DAEDD8808}"/>
              </a:ext>
            </a:extLst>
          </p:cNvPr>
          <p:cNvCxnSpPr/>
          <p:nvPr/>
        </p:nvCxnSpPr>
        <p:spPr>
          <a:xfrm>
            <a:off x="8764928" y="872947"/>
            <a:ext cx="2" cy="1039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6A72012-CBB4-BA46-4DC9-6E0713F3B003}"/>
              </a:ext>
            </a:extLst>
          </p:cNvPr>
          <p:cNvCxnSpPr/>
          <p:nvPr/>
        </p:nvCxnSpPr>
        <p:spPr>
          <a:xfrm>
            <a:off x="8329764" y="852047"/>
            <a:ext cx="2" cy="1039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307D5BE-D466-6743-4D94-18666E9E357D}"/>
              </a:ext>
            </a:extLst>
          </p:cNvPr>
          <p:cNvSpPr txBox="1"/>
          <p:nvPr/>
        </p:nvSpPr>
        <p:spPr>
          <a:xfrm>
            <a:off x="4511125" y="240166"/>
            <a:ext cx="3536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Multiple Operations</a:t>
            </a:r>
          </a:p>
        </p:txBody>
      </p:sp>
    </p:spTree>
    <p:extLst>
      <p:ext uri="{BB962C8B-B14F-4D97-AF65-F5344CB8AC3E}">
        <p14:creationId xmlns:p14="http://schemas.microsoft.com/office/powerpoint/2010/main" val="26881081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5DC58-1D86-A1E6-921A-CA39671D1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Page Free Space (PFS)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89EEA-7A4B-FFC7-4244-07733822C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1 PFS page = 8KB = 8192 bytes </a:t>
            </a:r>
          </a:p>
          <a:p>
            <a:r>
              <a:rPr lang="en-US" sz="3200" dirty="0"/>
              <a:t>104 bytes are reserved </a:t>
            </a:r>
          </a:p>
          <a:p>
            <a:r>
              <a:rPr lang="en-US" sz="3200" dirty="0"/>
              <a:t>1 PFS page has 8088 bytes of </a:t>
            </a:r>
          </a:p>
          <a:p>
            <a:pPr marL="0" indent="0">
              <a:buNone/>
            </a:pPr>
            <a:r>
              <a:rPr lang="en-US" sz="3200" dirty="0"/>
              <a:t>   space in it </a:t>
            </a:r>
          </a:p>
          <a:p>
            <a:r>
              <a:rPr lang="en-US" sz="3200" dirty="0"/>
              <a:t>Needs 1 byte to track 1 page</a:t>
            </a:r>
          </a:p>
          <a:p>
            <a:r>
              <a:rPr lang="en-US" sz="3200" dirty="0"/>
              <a:t>8088 pages’ information 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48DE803-9812-C2C6-7C3F-2AEADBE5B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653560"/>
              </p:ext>
            </p:extLst>
          </p:nvPr>
        </p:nvGraphicFramePr>
        <p:xfrm>
          <a:off x="6804071" y="1825625"/>
          <a:ext cx="3615735" cy="4089743"/>
        </p:xfrm>
        <a:graphic>
          <a:graphicData uri="http://schemas.openxmlformats.org/drawingml/2006/table">
            <a:tbl>
              <a:tblPr/>
              <a:tblGrid>
                <a:gridCol w="1753084">
                  <a:extLst>
                    <a:ext uri="{9D8B030D-6E8A-4147-A177-3AD203B41FA5}">
                      <a16:colId xmlns:a16="http://schemas.microsoft.com/office/drawing/2014/main" val="1361987901"/>
                    </a:ext>
                  </a:extLst>
                </a:gridCol>
                <a:gridCol w="1862651">
                  <a:extLst>
                    <a:ext uri="{9D8B030D-6E8A-4147-A177-3AD203B41FA5}">
                      <a16:colId xmlns:a16="http://schemas.microsoft.com/office/drawing/2014/main" val="3956774539"/>
                    </a:ext>
                  </a:extLst>
                </a:gridCol>
              </a:tblGrid>
              <a:tr h="27753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</a:rPr>
                        <a:t>Page 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</a:rPr>
                        <a:t>Page 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5841202"/>
                  </a:ext>
                </a:extLst>
              </a:tr>
              <a:tr h="27753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</a:rPr>
                        <a:t>File Header 8KB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4960426"/>
                  </a:ext>
                </a:extLst>
              </a:tr>
              <a:tr h="27753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Page Free Space (PFS) 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</a:rPr>
                        <a:t>8KB</a:t>
                      </a:r>
                      <a:endParaRPr lang="en-US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962502"/>
                  </a:ext>
                </a:extLst>
              </a:tr>
              <a:tr h="27753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9419801"/>
                  </a:ext>
                </a:extLst>
              </a:tr>
              <a:tr h="27753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6937271"/>
                  </a:ext>
                </a:extLst>
              </a:tr>
              <a:tr h="27753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46184"/>
                  </a:ext>
                </a:extLst>
              </a:tr>
              <a:tr h="62314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</a:rPr>
                        <a:t>….. &lt;multiple pages&gt;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</a:rPr>
                        <a:t>5-8087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9810318"/>
                  </a:ext>
                </a:extLst>
              </a:tr>
              <a:tr h="27753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8088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Page Free Space (PFS) 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</a:rPr>
                        <a:t>8KB</a:t>
                      </a:r>
                      <a:endParaRPr lang="en-US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0375028"/>
                  </a:ext>
                </a:extLst>
              </a:tr>
              <a:tr h="62314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</a:rPr>
                        <a:t>….. &lt;multiple pages&gt;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</a:rPr>
                        <a:t>Next 8088 pages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632222"/>
                  </a:ext>
                </a:extLst>
              </a:tr>
              <a:tr h="27753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16176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Page Free Space (PFS) 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</a:rPr>
                        <a:t>8KB</a:t>
                      </a:r>
                      <a:endParaRPr lang="en-US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8523364"/>
                  </a:ext>
                </a:extLst>
              </a:tr>
              <a:tr h="62314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</a:rPr>
                        <a:t>….. &lt;multiple pages&gt;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</a:rPr>
                        <a:t>Next 8088 pages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3597791"/>
                  </a:ext>
                </a:extLst>
              </a:tr>
            </a:tbl>
          </a:graphicData>
        </a:graphic>
      </p:graphicFrame>
      <p:sp>
        <p:nvSpPr>
          <p:cNvPr id="6" name="Right Brace 5">
            <a:extLst>
              <a:ext uri="{FF2B5EF4-FFF2-40B4-BE49-F238E27FC236}">
                <a16:creationId xmlns:a16="http://schemas.microsoft.com/office/drawing/2014/main" id="{6A8518EF-C9C4-CC5A-C4B4-F6C987F22677}"/>
              </a:ext>
            </a:extLst>
          </p:cNvPr>
          <p:cNvSpPr/>
          <p:nvPr/>
        </p:nvSpPr>
        <p:spPr>
          <a:xfrm>
            <a:off x="10489973" y="2740402"/>
            <a:ext cx="330926" cy="13771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0909A5E9-4243-37A8-D3BA-892630290041}"/>
              </a:ext>
            </a:extLst>
          </p:cNvPr>
          <p:cNvSpPr/>
          <p:nvPr/>
        </p:nvSpPr>
        <p:spPr>
          <a:xfrm>
            <a:off x="10489973" y="4451230"/>
            <a:ext cx="330926" cy="5811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7CCB24-08DC-39BF-C741-D44BCC217FDE}"/>
              </a:ext>
            </a:extLst>
          </p:cNvPr>
          <p:cNvSpPr txBox="1"/>
          <p:nvPr/>
        </p:nvSpPr>
        <p:spPr>
          <a:xfrm>
            <a:off x="10901204" y="3290500"/>
            <a:ext cx="975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8088 pages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B8D362-D100-E04E-7F99-88F9D60113AF}"/>
              </a:ext>
            </a:extLst>
          </p:cNvPr>
          <p:cNvSpPr txBox="1"/>
          <p:nvPr/>
        </p:nvSpPr>
        <p:spPr>
          <a:xfrm>
            <a:off x="10866120" y="4595231"/>
            <a:ext cx="975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8088 pages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48DC30-EB34-3F03-C586-FAA45D295EC8}"/>
              </a:ext>
            </a:extLst>
          </p:cNvPr>
          <p:cNvSpPr txBox="1"/>
          <p:nvPr/>
        </p:nvSpPr>
        <p:spPr>
          <a:xfrm>
            <a:off x="6804071" y="1456293"/>
            <a:ext cx="148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Tempdb.mdf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6FAFFE-4815-B34C-9D69-76E7F7945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TEMPDB CONTENTION: HOW TO IDENTIFY AND RESOLVE IT          HARIPRIYA NAIDU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121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10" grpId="0"/>
      <p:bldP spid="1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0B3EA-7E47-3F23-69AF-44462D9A1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GAM/SGAM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90C2D-351F-992F-54C9-AC48E67BA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800" dirty="0"/>
              <a:t>GAM (Global Allocation Map) </a:t>
            </a:r>
          </a:p>
          <a:p>
            <a:pPr lvl="1"/>
            <a:r>
              <a:rPr lang="en-US" sz="3300" dirty="0"/>
              <a:t>Track allocation status of uniform</a:t>
            </a:r>
            <a:br>
              <a:rPr lang="en-US" sz="3300" dirty="0"/>
            </a:br>
            <a:r>
              <a:rPr lang="en-US" sz="3300" dirty="0"/>
              <a:t>extents </a:t>
            </a:r>
          </a:p>
          <a:p>
            <a:r>
              <a:rPr lang="en-US" sz="3500" dirty="0"/>
              <a:t>SGAM (Shared Global Allocation Map) </a:t>
            </a:r>
          </a:p>
          <a:p>
            <a:pPr lvl="1"/>
            <a:r>
              <a:rPr lang="en-US" sz="3300" dirty="0"/>
              <a:t>Tracks allocation status of mixed </a:t>
            </a:r>
            <a:br>
              <a:rPr lang="en-US" sz="3300" dirty="0"/>
            </a:br>
            <a:r>
              <a:rPr lang="en-US" sz="3300" dirty="0"/>
              <a:t>extents</a:t>
            </a:r>
            <a:endParaRPr lang="en-US" dirty="0"/>
          </a:p>
          <a:p>
            <a:pPr lvl="1"/>
            <a:r>
              <a:rPr lang="en-US" dirty="0"/>
              <a:t>1 extent = 8 pages</a:t>
            </a:r>
          </a:p>
          <a:p>
            <a:pPr lvl="1"/>
            <a:r>
              <a:rPr lang="en-US" dirty="0"/>
              <a:t>1 page = 8KB =8192 bytes</a:t>
            </a:r>
          </a:p>
          <a:p>
            <a:pPr lvl="1"/>
            <a:r>
              <a:rPr lang="en-US" dirty="0"/>
              <a:t>First 204 bytes are reserved </a:t>
            </a:r>
          </a:p>
          <a:p>
            <a:pPr marL="0" indent="0">
              <a:buNone/>
            </a:pPr>
            <a:r>
              <a:rPr lang="en-US" sz="2400" dirty="0"/>
              <a:t>7988 bytes in a (S)GAM page </a:t>
            </a:r>
          </a:p>
          <a:p>
            <a:pPr marL="457200" lvl="1" indent="0">
              <a:buNone/>
            </a:pPr>
            <a:r>
              <a:rPr lang="en-US" sz="2000" dirty="0"/>
              <a:t>= 7988 * 8 bits</a:t>
            </a:r>
          </a:p>
          <a:p>
            <a:pPr marL="457200" lvl="1" indent="0">
              <a:buNone/>
            </a:pPr>
            <a:r>
              <a:rPr lang="en-US" sz="2000" dirty="0"/>
              <a:t>= 63,904 bits </a:t>
            </a:r>
          </a:p>
          <a:p>
            <a:pPr marL="457200" lvl="1" indent="0">
              <a:buNone/>
            </a:pPr>
            <a:r>
              <a:rPr lang="en-US" sz="2000" dirty="0"/>
              <a:t>Needs 1 bit to track 1 extent </a:t>
            </a:r>
          </a:p>
          <a:p>
            <a:pPr marL="457200" lvl="1" indent="0">
              <a:buNone/>
            </a:pPr>
            <a:r>
              <a:rPr lang="en-US" sz="2000" dirty="0"/>
              <a:t>= 63,904 extents</a:t>
            </a:r>
          </a:p>
          <a:p>
            <a:pPr marL="457200" lvl="1" indent="0">
              <a:buNone/>
            </a:pPr>
            <a:r>
              <a:rPr lang="en-US" sz="2000" dirty="0"/>
              <a:t>= 63,904 * 8 pages</a:t>
            </a:r>
          </a:p>
          <a:p>
            <a:pPr marL="457200" lvl="1" indent="0">
              <a:buNone/>
            </a:pPr>
            <a:r>
              <a:rPr lang="en-US" sz="2000" dirty="0"/>
              <a:t>= 511,232 pages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DF5B14-6903-1B0F-61F2-FA0FB8888513}"/>
              </a:ext>
            </a:extLst>
          </p:cNvPr>
          <p:cNvGraphicFramePr>
            <a:graphicFrameLocks noGrp="1"/>
          </p:cNvGraphicFramePr>
          <p:nvPr/>
        </p:nvGraphicFramePr>
        <p:xfrm>
          <a:off x="7245531" y="1291724"/>
          <a:ext cx="4108269" cy="5419140"/>
        </p:xfrm>
        <a:graphic>
          <a:graphicData uri="http://schemas.openxmlformats.org/drawingml/2006/table">
            <a:tbl>
              <a:tblPr/>
              <a:tblGrid>
                <a:gridCol w="1991888">
                  <a:extLst>
                    <a:ext uri="{9D8B030D-6E8A-4147-A177-3AD203B41FA5}">
                      <a16:colId xmlns:a16="http://schemas.microsoft.com/office/drawing/2014/main" val="1361987901"/>
                    </a:ext>
                  </a:extLst>
                </a:gridCol>
                <a:gridCol w="2116381">
                  <a:extLst>
                    <a:ext uri="{9D8B030D-6E8A-4147-A177-3AD203B41FA5}">
                      <a16:colId xmlns:a16="http://schemas.microsoft.com/office/drawing/2014/main" val="3956774539"/>
                    </a:ext>
                  </a:extLst>
                </a:gridCol>
              </a:tblGrid>
              <a:tr h="24025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</a:rPr>
                        <a:t>Page 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</a:rPr>
                        <a:t>Page 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5841202"/>
                  </a:ext>
                </a:extLst>
              </a:tr>
              <a:tr h="24025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</a:rPr>
                        <a:t>File Header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4960426"/>
                  </a:ext>
                </a:extLst>
              </a:tr>
              <a:tr h="24025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Page Free Space (PFS)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962502"/>
                  </a:ext>
                </a:extLst>
              </a:tr>
              <a:tr h="24025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Global Allocation Map (GAM)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9419801"/>
                  </a:ext>
                </a:extLst>
              </a:tr>
              <a:tr h="53944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1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Shared Global Allocation Map (SGAM)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6937271"/>
                  </a:ext>
                </a:extLst>
              </a:tr>
              <a:tr h="24025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46184"/>
                  </a:ext>
                </a:extLst>
              </a:tr>
              <a:tr h="53944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</a:rPr>
                        <a:t>….. &lt;multiple pages&gt;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</a:rPr>
                        <a:t>5-511231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9810318"/>
                  </a:ext>
                </a:extLst>
              </a:tr>
              <a:tr h="389851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511232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Global Allocation Map (GAM)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0375028"/>
                  </a:ext>
                </a:extLst>
              </a:tr>
              <a:tr h="53944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511233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Shared Global Allocation Map (SGAM)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632222"/>
                  </a:ext>
                </a:extLst>
              </a:tr>
              <a:tr h="53944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</a:rPr>
                        <a:t>….. &lt;multiple pages&gt;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</a:rPr>
                        <a:t>Next 511232 pages</a:t>
                      </a:r>
                      <a:endParaRPr lang="en-US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8523364"/>
                  </a:ext>
                </a:extLst>
              </a:tr>
              <a:tr h="389851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1022464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Global Allocation Map (GAM)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3597791"/>
                  </a:ext>
                </a:extLst>
              </a:tr>
              <a:tr h="389851"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1022465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Shared Global Allocation Map (SGAM)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474141"/>
                  </a:ext>
                </a:extLst>
              </a:tr>
              <a:tr h="53944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</a:rPr>
                        <a:t>….. &lt;multiple pages&gt;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</a:rPr>
                        <a:t>Next 511232 pages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58058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528AFAB-5368-FE41-E302-CD643A1A0CBA}"/>
              </a:ext>
            </a:extLst>
          </p:cNvPr>
          <p:cNvSpPr txBox="1"/>
          <p:nvPr/>
        </p:nvSpPr>
        <p:spPr>
          <a:xfrm>
            <a:off x="7126289" y="922392"/>
            <a:ext cx="148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Tempdb.mdf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03A35-4E44-AC8A-AC5E-4B2FD8F3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TEMPDB CONTENTION: HOW TO IDENTIFY AND RESOLVE IT          HARIPRIYA NAIDU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28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Slide Background">
            <a:extLst>
              <a:ext uri="{FF2B5EF4-FFF2-40B4-BE49-F238E27FC236}">
                <a16:creationId xmlns:a16="http://schemas.microsoft.com/office/drawing/2014/main" id="{FE1EC756-41E9-4FD6-AD48-EF46A2813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E66F6371-9EA5-9354-29DC-1D07B921F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E5DC58-1D86-A1E6-921A-CA39671D1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5" y="307447"/>
            <a:ext cx="10693884" cy="11099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Datafile – tempdb.mdf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89EEA-7A4B-FFC7-4244-07733822CA23}"/>
              </a:ext>
            </a:extLst>
          </p:cNvPr>
          <p:cNvSpPr>
            <a:spLocks/>
          </p:cNvSpPr>
          <p:nvPr/>
        </p:nvSpPr>
        <p:spPr>
          <a:xfrm>
            <a:off x="1910452" y="2269730"/>
            <a:ext cx="8578359" cy="3549711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40664">
              <a:spcAft>
                <a:spcPts val="600"/>
              </a:spcAft>
            </a:pPr>
            <a:endParaRPr lang="en-US" sz="1944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US" sz="240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6DF3EA8-B6D4-D38B-9CF3-2B82F08DD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769180"/>
              </p:ext>
            </p:extLst>
          </p:nvPr>
        </p:nvGraphicFramePr>
        <p:xfrm>
          <a:off x="325785" y="2057564"/>
          <a:ext cx="4686154" cy="4719370"/>
        </p:xfrm>
        <a:graphic>
          <a:graphicData uri="http://schemas.openxmlformats.org/drawingml/2006/table">
            <a:tbl>
              <a:tblPr>
                <a:solidFill>
                  <a:schemeClr val="accent1">
                    <a:lumMod val="20000"/>
                    <a:lumOff val="80000"/>
                  </a:schemeClr>
                </a:solidFill>
              </a:tblPr>
              <a:tblGrid>
                <a:gridCol w="4686154">
                  <a:extLst>
                    <a:ext uri="{9D8B030D-6E8A-4147-A177-3AD203B41FA5}">
                      <a16:colId xmlns:a16="http://schemas.microsoft.com/office/drawing/2014/main" val="3576233831"/>
                    </a:ext>
                  </a:extLst>
                </a:gridCol>
              </a:tblGrid>
              <a:tr h="47193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Page 0: File Header </a:t>
                      </a:r>
                    </a:p>
                  </a:txBody>
                  <a:tcPr marL="56723" marR="56723" marT="56723" marB="1021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647632"/>
                  </a:ext>
                </a:extLst>
              </a:tr>
              <a:tr h="47193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cap="none" spc="0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Page 1: Page Free Space (PFS)</a:t>
                      </a:r>
                    </a:p>
                  </a:txBody>
                  <a:tcPr marL="56723" marR="56723" marT="56723" marB="1021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4803803"/>
                  </a:ext>
                </a:extLst>
              </a:tr>
              <a:tr h="47193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cap="none" spc="0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Page 2: Global Allocation Map (GAM)</a:t>
                      </a:r>
                    </a:p>
                  </a:txBody>
                  <a:tcPr marL="56723" marR="56723" marT="56723" marB="1021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9215925"/>
                  </a:ext>
                </a:extLst>
              </a:tr>
              <a:tr h="47193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cap="none" spc="0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Page 3: Shared Global Allocation Map (SGAM)</a:t>
                      </a:r>
                    </a:p>
                  </a:txBody>
                  <a:tcPr marL="56723" marR="56723" marT="56723" marB="1021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0485844"/>
                  </a:ext>
                </a:extLst>
              </a:tr>
              <a:tr h="47193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Page 4: Unused </a:t>
                      </a:r>
                    </a:p>
                  </a:txBody>
                  <a:tcPr marL="56723" marR="56723" marT="56723" marB="1021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98389"/>
                  </a:ext>
                </a:extLst>
              </a:tr>
              <a:tr h="47193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Page 5: Unused</a:t>
                      </a:r>
                    </a:p>
                  </a:txBody>
                  <a:tcPr marL="56723" marR="56723" marT="56723" marB="1021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1934272"/>
                  </a:ext>
                </a:extLst>
              </a:tr>
              <a:tr h="47193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Page 6: Differential Change Map (DCM)</a:t>
                      </a:r>
                    </a:p>
                  </a:txBody>
                  <a:tcPr marL="56723" marR="56723" marT="56723" marB="1021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208558"/>
                  </a:ext>
                </a:extLst>
              </a:tr>
              <a:tr h="47193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Page 7: Bulk Change Map (BCM)</a:t>
                      </a:r>
                    </a:p>
                  </a:txBody>
                  <a:tcPr marL="56723" marR="56723" marT="56723" marB="1021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434307"/>
                  </a:ext>
                </a:extLst>
              </a:tr>
              <a:tr h="47193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cap="none" spc="0" dirty="0">
                          <a:solidFill>
                            <a:schemeClr val="tx1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Data pages</a:t>
                      </a:r>
                    </a:p>
                  </a:txBody>
                  <a:tcPr marL="56723" marR="56723" marT="56723" marB="1021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0472437"/>
                  </a:ext>
                </a:extLst>
              </a:tr>
              <a:tr h="47193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cap="none" spc="0" dirty="0">
                          <a:solidFill>
                            <a:schemeClr val="tx1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… &lt;more data pages&gt;</a:t>
                      </a:r>
                    </a:p>
                  </a:txBody>
                  <a:tcPr marL="56723" marR="56723" marT="56723" marB="1021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6139889"/>
                  </a:ext>
                </a:extLst>
              </a:tr>
            </a:tbl>
          </a:graphicData>
        </a:graphic>
      </p:graphicFrame>
      <p:sp>
        <p:nvSpPr>
          <p:cNvPr id="17" name="Right Brace 16">
            <a:extLst>
              <a:ext uri="{FF2B5EF4-FFF2-40B4-BE49-F238E27FC236}">
                <a16:creationId xmlns:a16="http://schemas.microsoft.com/office/drawing/2014/main" id="{8BCF9D8D-971C-2922-4D21-363A0565FEF8}"/>
              </a:ext>
            </a:extLst>
          </p:cNvPr>
          <p:cNvSpPr/>
          <p:nvPr/>
        </p:nvSpPr>
        <p:spPr>
          <a:xfrm>
            <a:off x="5135861" y="2500257"/>
            <a:ext cx="330926" cy="12404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EC7446-27DA-39FF-6896-0090784711CB}"/>
              </a:ext>
            </a:extLst>
          </p:cNvPr>
          <p:cNvSpPr txBox="1"/>
          <p:nvPr/>
        </p:nvSpPr>
        <p:spPr>
          <a:xfrm>
            <a:off x="5609386" y="2935826"/>
            <a:ext cx="199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Tracking pages 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C2AA0B64-DB9B-1714-C0FD-0D7AA812D17F}"/>
              </a:ext>
            </a:extLst>
          </p:cNvPr>
          <p:cNvSpPr/>
          <p:nvPr/>
        </p:nvSpPr>
        <p:spPr>
          <a:xfrm>
            <a:off x="5134968" y="5915126"/>
            <a:ext cx="330926" cy="8471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C56474-D066-A71E-C5C9-AABD1D77FA15}"/>
              </a:ext>
            </a:extLst>
          </p:cNvPr>
          <p:cNvSpPr txBox="1"/>
          <p:nvPr/>
        </p:nvSpPr>
        <p:spPr>
          <a:xfrm>
            <a:off x="7101089" y="4313382"/>
            <a:ext cx="35190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Track the status of data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when SQL Server needs to allocate space</a:t>
            </a:r>
          </a:p>
        </p:txBody>
      </p:sp>
      <p:sp>
        <p:nvSpPr>
          <p:cNvPr id="39" name="Arrow: Curved Left 38">
            <a:extLst>
              <a:ext uri="{FF2B5EF4-FFF2-40B4-BE49-F238E27FC236}">
                <a16:creationId xmlns:a16="http://schemas.microsoft.com/office/drawing/2014/main" id="{85929471-4741-8505-487C-548DB667C2C4}"/>
              </a:ext>
            </a:extLst>
          </p:cNvPr>
          <p:cNvSpPr/>
          <p:nvPr/>
        </p:nvSpPr>
        <p:spPr>
          <a:xfrm>
            <a:off x="5598120" y="3429001"/>
            <a:ext cx="1404810" cy="330721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51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animBg="1"/>
      <p:bldP spid="21" grpId="0"/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49783-4978-AC61-3B1F-33A2478D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25" y="34743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What runs on TempDB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D8672F-C093-73AE-5607-B6BF72A91C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20694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4438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47E0B-8445-B501-259D-E11BC0E9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Page Free Space (PFS)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D4EA4-88AF-967E-9A15-9474BE22A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Tracks free space available for each page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All operations need a latch on PFS page </a:t>
            </a:r>
            <a:br>
              <a:rPr lang="en-US" sz="2400" dirty="0"/>
            </a:br>
            <a:r>
              <a:rPr lang="en-US" sz="2400" dirty="0"/>
              <a:t>to know which page has space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8A53DE-CBBF-B950-9F52-441777917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619" y="878836"/>
            <a:ext cx="4671009" cy="54775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D59B6C-F2E5-3ED0-456C-05EE4EDCCA84}"/>
              </a:ext>
            </a:extLst>
          </p:cNvPr>
          <p:cNvSpPr txBox="1"/>
          <p:nvPr/>
        </p:nvSpPr>
        <p:spPr>
          <a:xfrm>
            <a:off x="6509619" y="419811"/>
            <a:ext cx="6125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800" cap="none" spc="0" dirty="0">
                <a:solidFill>
                  <a:schemeClr val="tx1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</a:rPr>
              <a:t>Page 1: Page Free Space (PFS)</a:t>
            </a:r>
          </a:p>
        </p:txBody>
      </p:sp>
    </p:spTree>
    <p:extLst>
      <p:ext uri="{BB962C8B-B14F-4D97-AF65-F5344CB8AC3E}">
        <p14:creationId xmlns:p14="http://schemas.microsoft.com/office/powerpoint/2010/main" val="180910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0B3EA-7E47-3F23-69AF-44462D9A1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GAM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90C2D-351F-992F-54C9-AC48E67BA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GAM (Global Allocation Map) </a:t>
            </a:r>
          </a:p>
          <a:p>
            <a:pPr lvl="1"/>
            <a:r>
              <a:rPr lang="en-US" sz="2000" dirty="0"/>
              <a:t>Tracks if an extent is allocated or not </a:t>
            </a:r>
          </a:p>
          <a:p>
            <a:pPr lvl="1"/>
            <a:r>
              <a:rPr lang="en-US" sz="2000" dirty="0"/>
              <a:t>1 extent = 8 pages</a:t>
            </a:r>
          </a:p>
          <a:p>
            <a:pPr lvl="1"/>
            <a:r>
              <a:rPr lang="en-US" sz="2000" dirty="0"/>
              <a:t>Uniform extent = all 8 pages contain the data of </a:t>
            </a:r>
            <a:br>
              <a:rPr lang="en-US" sz="2000" dirty="0"/>
            </a:br>
            <a:r>
              <a:rPr lang="en-US" sz="2000" dirty="0"/>
              <a:t>same object</a:t>
            </a:r>
          </a:p>
          <a:p>
            <a:pPr lvl="1"/>
            <a:r>
              <a:rPr lang="en-US" sz="2000" dirty="0"/>
              <a:t>All operations need a latch on GAM page to know </a:t>
            </a:r>
            <a:br>
              <a:rPr lang="en-US" sz="2000" dirty="0"/>
            </a:br>
            <a:r>
              <a:rPr lang="en-US" sz="2000" dirty="0"/>
              <a:t>which page is allocated or not</a:t>
            </a:r>
          </a:p>
          <a:p>
            <a:pPr lvl="1"/>
            <a:endParaRPr lang="en-US" sz="20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25E716F-99FA-3FE3-4B5A-DDCB99794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237" y="803586"/>
            <a:ext cx="3858750" cy="540884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2EA4CDD-2905-A01E-728F-A9551E0244CD}"/>
              </a:ext>
            </a:extLst>
          </p:cNvPr>
          <p:cNvSpPr txBox="1"/>
          <p:nvPr/>
        </p:nvSpPr>
        <p:spPr>
          <a:xfrm>
            <a:off x="7278254" y="4750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800" cap="none" spc="0" dirty="0">
                <a:solidFill>
                  <a:schemeClr val="tx1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</a:rPr>
              <a:t>Page 2: Global Allocation Map (GAM)</a:t>
            </a:r>
          </a:p>
        </p:txBody>
      </p:sp>
    </p:spTree>
    <p:extLst>
      <p:ext uri="{BB962C8B-B14F-4D97-AF65-F5344CB8AC3E}">
        <p14:creationId xmlns:p14="http://schemas.microsoft.com/office/powerpoint/2010/main" val="98742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0B3EA-7E47-3F23-69AF-44462D9A1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SGAM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90C2D-351F-992F-54C9-AC48E67BA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SGAM (Shared Global Allocation Map) </a:t>
            </a:r>
          </a:p>
          <a:p>
            <a:pPr lvl="1"/>
            <a:r>
              <a:rPr lang="en-US" sz="2000" dirty="0"/>
              <a:t>Tracks if an extent is allocated or not </a:t>
            </a:r>
          </a:p>
          <a:p>
            <a:pPr lvl="1"/>
            <a:r>
              <a:rPr lang="en-US" sz="2000" dirty="0"/>
              <a:t>1 extent = 8 pages</a:t>
            </a:r>
          </a:p>
          <a:p>
            <a:pPr lvl="1"/>
            <a:r>
              <a:rPr lang="en-US" sz="2000" dirty="0"/>
              <a:t>Mixed extent = 8 pages contain the </a:t>
            </a:r>
            <a:br>
              <a:rPr lang="en-US" sz="2000" dirty="0"/>
            </a:br>
            <a:r>
              <a:rPr lang="en-US" sz="2000" dirty="0"/>
              <a:t>data of different objects</a:t>
            </a:r>
          </a:p>
          <a:p>
            <a:pPr lvl="1"/>
            <a:r>
              <a:rPr lang="en-US" sz="2000" dirty="0"/>
              <a:t>All operations need a latch on SGAM page </a:t>
            </a:r>
          </a:p>
          <a:p>
            <a:pPr marL="457200" lvl="1" indent="0">
              <a:buNone/>
            </a:pPr>
            <a:r>
              <a:rPr lang="en-US" sz="2000" dirty="0"/>
              <a:t>    to know which page is allocated or not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03A35-4E44-AC8A-AC5E-4B2FD8F3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TEMPDB CONTENTION: HOW TO IDENTIFY AND RESOLVE IT          HARIPRIYA NAIDU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25B3638-4A0E-D4DC-D1DC-EC7A74DDC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644" y="1513371"/>
            <a:ext cx="5564156" cy="17747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A628B9-A2B7-AC75-5B65-8582CC96A2FF}"/>
              </a:ext>
            </a:extLst>
          </p:cNvPr>
          <p:cNvSpPr txBox="1"/>
          <p:nvPr/>
        </p:nvSpPr>
        <p:spPr>
          <a:xfrm>
            <a:off x="5929745" y="114403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800" cap="none" spc="0" dirty="0">
                <a:solidFill>
                  <a:schemeClr val="tx1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</a:rPr>
              <a:t>Page 3: Shared Global Allocation Map (SGAM)</a:t>
            </a:r>
          </a:p>
        </p:txBody>
      </p:sp>
    </p:spTree>
    <p:extLst>
      <p:ext uri="{BB962C8B-B14F-4D97-AF65-F5344CB8AC3E}">
        <p14:creationId xmlns:p14="http://schemas.microsoft.com/office/powerpoint/2010/main" val="29194397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7C3FEF-22D6-ABA3-E27F-0E387963F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TEMPDB CONTENTION: HOW TO IDENTIFY AND RESOLVE IT          HARIPRIYA NAIDU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BE0859-9594-4295-8433-EDBC38F657E3}"/>
              </a:ext>
            </a:extLst>
          </p:cNvPr>
          <p:cNvSpPr/>
          <p:nvPr/>
        </p:nvSpPr>
        <p:spPr>
          <a:xfrm>
            <a:off x="4971840" y="1784954"/>
            <a:ext cx="2294076" cy="26693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59B464-B6C7-05DA-E90D-D6270CCF93CE}"/>
              </a:ext>
            </a:extLst>
          </p:cNvPr>
          <p:cNvSpPr/>
          <p:nvPr/>
        </p:nvSpPr>
        <p:spPr>
          <a:xfrm>
            <a:off x="5276640" y="2135936"/>
            <a:ext cx="1727200" cy="3786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114FC3-5012-27EF-F628-390C607ED73E}"/>
              </a:ext>
            </a:extLst>
          </p:cNvPr>
          <p:cNvSpPr/>
          <p:nvPr/>
        </p:nvSpPr>
        <p:spPr>
          <a:xfrm>
            <a:off x="5276640" y="2867195"/>
            <a:ext cx="1727200" cy="3786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883669-3436-7034-4115-A8FA0A154961}"/>
              </a:ext>
            </a:extLst>
          </p:cNvPr>
          <p:cNvSpPr/>
          <p:nvPr/>
        </p:nvSpPr>
        <p:spPr>
          <a:xfrm>
            <a:off x="5276640" y="3640161"/>
            <a:ext cx="1727200" cy="3786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759B54-A013-A8C2-8DEC-E6ABA14248FF}"/>
              </a:ext>
            </a:extLst>
          </p:cNvPr>
          <p:cNvSpPr txBox="1"/>
          <p:nvPr/>
        </p:nvSpPr>
        <p:spPr>
          <a:xfrm>
            <a:off x="5844676" y="216364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PFS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C98EFC-09EE-B0BA-6038-386785BDA640}"/>
              </a:ext>
            </a:extLst>
          </p:cNvPr>
          <p:cNvSpPr txBox="1"/>
          <p:nvPr/>
        </p:nvSpPr>
        <p:spPr>
          <a:xfrm>
            <a:off x="5761548" y="286910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GAM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2345E4-55B7-20A0-4557-95F80D730DEC}"/>
              </a:ext>
            </a:extLst>
          </p:cNvPr>
          <p:cNvSpPr txBox="1"/>
          <p:nvPr/>
        </p:nvSpPr>
        <p:spPr>
          <a:xfrm>
            <a:off x="5761548" y="363271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SGAM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BD7A2D-4755-A18F-063E-FDDF0C4374E2}"/>
              </a:ext>
            </a:extLst>
          </p:cNvPr>
          <p:cNvSpPr txBox="1"/>
          <p:nvPr/>
        </p:nvSpPr>
        <p:spPr>
          <a:xfrm>
            <a:off x="5423476" y="4413127"/>
            <a:ext cx="1376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Tempdb.mdf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A01C087-094E-1A4C-D2D2-54321B1FE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892" y="1291380"/>
            <a:ext cx="466422" cy="4752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8FD424-38CE-F545-6D19-20AED0E85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944" y="1299149"/>
            <a:ext cx="466422" cy="4752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A08E58D-04B6-6F43-0CAB-07BC535DB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045" y="1299149"/>
            <a:ext cx="466422" cy="47522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3AEEBE1-33EF-23D1-2BEA-5F9444FFD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965" y="1299149"/>
            <a:ext cx="466422" cy="47522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6E45FE7-BD84-2EE6-28F0-8F2040A15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9494" y="1301268"/>
            <a:ext cx="466422" cy="475223"/>
          </a:xfrm>
          <a:prstGeom prst="rect">
            <a:avLst/>
          </a:prstGeom>
        </p:spPr>
      </p:pic>
      <p:sp>
        <p:nvSpPr>
          <p:cNvPr id="18" name="Content Placeholder 61">
            <a:extLst>
              <a:ext uri="{FF2B5EF4-FFF2-40B4-BE49-F238E27FC236}">
                <a16:creationId xmlns:a16="http://schemas.microsoft.com/office/drawing/2014/main" id="{8485C61F-DF92-A529-16AB-A81468E3B0C0}"/>
              </a:ext>
            </a:extLst>
          </p:cNvPr>
          <p:cNvSpPr txBox="1">
            <a:spLocks/>
          </p:cNvSpPr>
          <p:nvPr/>
        </p:nvSpPr>
        <p:spPr>
          <a:xfrm>
            <a:off x="4533777" y="840721"/>
            <a:ext cx="3312958" cy="4801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Multiple Transactions</a:t>
            </a:r>
          </a:p>
        </p:txBody>
      </p:sp>
    </p:spTree>
    <p:extLst>
      <p:ext uri="{BB962C8B-B14F-4D97-AF65-F5344CB8AC3E}">
        <p14:creationId xmlns:p14="http://schemas.microsoft.com/office/powerpoint/2010/main" val="30528942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26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6" name="Freeform: Shape 30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ECC0F-883B-2991-6D08-5CAC0BB90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Page Free Space (PFS)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7" name="Rectangle 32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F191A-AB4C-A523-E543-A3FD5B0DE58C}"/>
              </a:ext>
            </a:extLst>
          </p:cNvPr>
          <p:cNvSpPr>
            <a:spLocks/>
          </p:cNvSpPr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Tracks free space available </a:t>
            </a:r>
            <a:br>
              <a:rPr lang="en-US" sz="2000" dirty="0"/>
            </a:br>
            <a:r>
              <a:rPr lang="en-US" sz="2000" dirty="0"/>
              <a:t>for each page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All operations need a latch </a:t>
            </a:r>
            <a:br>
              <a:rPr lang="en-US" sz="2000" dirty="0"/>
            </a:br>
            <a:r>
              <a:rPr lang="en-US" sz="2000" dirty="0"/>
              <a:t>on PFS page to know which</a:t>
            </a:r>
            <a:br>
              <a:rPr lang="en-US" sz="2000" dirty="0"/>
            </a:br>
            <a:r>
              <a:rPr lang="en-US" sz="2000" dirty="0"/>
              <a:t>page has space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5E2F03-8A41-1B53-8AC4-A46F92747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624" y="756514"/>
            <a:ext cx="4671009" cy="547751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5D9EA6-8230-0B00-843D-34AF6138E31E}"/>
              </a:ext>
            </a:extLst>
          </p:cNvPr>
          <p:cNvSpPr txBox="1"/>
          <p:nvPr/>
        </p:nvSpPr>
        <p:spPr>
          <a:xfrm>
            <a:off x="5859624" y="387182"/>
            <a:ext cx="6125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800" cap="none" spc="0" dirty="0">
                <a:solidFill>
                  <a:schemeClr val="tx1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</a:rPr>
              <a:t>Page 1: Page Free Space (PFS)</a:t>
            </a:r>
          </a:p>
        </p:txBody>
      </p:sp>
    </p:spTree>
    <p:extLst>
      <p:ext uri="{BB962C8B-B14F-4D97-AF65-F5344CB8AC3E}">
        <p14:creationId xmlns:p14="http://schemas.microsoft.com/office/powerpoint/2010/main" val="1509426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49783-4978-AC61-3B1F-33A2478D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25" y="34743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User objects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B37426-79D0-5D07-D44E-316D1CBC8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Local and Global Temp Tables - #table, ##table</a:t>
            </a:r>
          </a:p>
          <a:p>
            <a:r>
              <a:rPr lang="en-US" sz="3200" dirty="0"/>
              <a:t>Local and Global Temp Stored Procedures - #proc, ##proc </a:t>
            </a:r>
          </a:p>
          <a:p>
            <a:r>
              <a:rPr lang="en-US" sz="3200" dirty="0"/>
              <a:t>Table Variables - @table</a:t>
            </a:r>
          </a:p>
          <a:p>
            <a:r>
              <a:rPr lang="en-US" sz="3200" dirty="0"/>
              <a:t>Appear in sys.all_objects 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976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49783-4978-AC61-3B1F-33A2478D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25" y="34743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Internal objects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B37426-79D0-5D07-D44E-316D1CBC8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9827"/>
            <a:ext cx="10515600" cy="4727136"/>
          </a:xfrm>
        </p:spPr>
        <p:txBody>
          <a:bodyPr>
            <a:normAutofit/>
          </a:bodyPr>
          <a:lstStyle/>
          <a:p>
            <a:r>
              <a:rPr lang="en-US" sz="3200" dirty="0"/>
              <a:t>Worktables to store intermediate results for </a:t>
            </a:r>
          </a:p>
          <a:p>
            <a:pPr lvl="1"/>
            <a:r>
              <a:rPr lang="en-US" sz="3200" dirty="0"/>
              <a:t>Sorts, Hash Joins, Aggregates</a:t>
            </a:r>
          </a:p>
          <a:p>
            <a:pPr lvl="1"/>
            <a:r>
              <a:rPr lang="en-US" sz="3200" dirty="0"/>
              <a:t>Spools, Cursors</a:t>
            </a:r>
          </a:p>
          <a:p>
            <a:pPr lvl="1"/>
            <a:r>
              <a:rPr lang="en-US" sz="3200" dirty="0"/>
              <a:t>INSTEAD OF triggers </a:t>
            </a:r>
          </a:p>
          <a:p>
            <a:pPr lvl="1"/>
            <a:r>
              <a:rPr lang="en-US" sz="3200" dirty="0"/>
              <a:t>Store Service Broker messages in transit </a:t>
            </a:r>
          </a:p>
          <a:p>
            <a:pPr lvl="1"/>
            <a:r>
              <a:rPr lang="en-US" sz="3200" dirty="0"/>
              <a:t>Online Index Rebuild when SORT_IN_TEMPDB is ON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Users cannot create these internal objects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204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49783-4978-AC61-3B1F-33A2478D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25" y="34743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Version Stores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B37426-79D0-5D07-D44E-316D1CBC8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Used for Row versioning for the following:</a:t>
            </a:r>
          </a:p>
          <a:p>
            <a:pPr lvl="1"/>
            <a:r>
              <a:rPr lang="en-US" sz="3200" dirty="0"/>
              <a:t>Snapshot isolation levels</a:t>
            </a:r>
          </a:p>
          <a:p>
            <a:pPr lvl="1"/>
            <a:r>
              <a:rPr lang="en-US" sz="3200" dirty="0"/>
              <a:t>Online index operations </a:t>
            </a:r>
          </a:p>
          <a:p>
            <a:pPr lvl="1"/>
            <a:r>
              <a:rPr lang="en-US" sz="3200" dirty="0"/>
              <a:t>AFTER triggers</a:t>
            </a:r>
          </a:p>
          <a:p>
            <a:pPr lvl="1"/>
            <a:r>
              <a:rPr lang="en-US" sz="3200" dirty="0"/>
              <a:t>MARS(Multiple active result sets)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243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49783-4978-AC61-3B1F-33A2478D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25" y="34743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Types of Contention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505CC698-E183-1E6B-73E9-0E20DCC41E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1226957"/>
              </p:ext>
            </p:extLst>
          </p:nvPr>
        </p:nvGraphicFramePr>
        <p:xfrm>
          <a:off x="838200" y="170370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8491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56933</TotalTime>
  <Words>2652</Words>
  <Application>Microsoft Office PowerPoint</Application>
  <PresentationFormat>Widescreen</PresentationFormat>
  <Paragraphs>533</Paragraphs>
  <Slides>54</Slides>
  <Notes>5</Notes>
  <HiddenSlides>22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Arial</vt:lpstr>
      <vt:lpstr>Calibri</vt:lpstr>
      <vt:lpstr>Calibri Light</vt:lpstr>
      <vt:lpstr>Office Theme</vt:lpstr>
      <vt:lpstr>Office Theme</vt:lpstr>
      <vt:lpstr>TEMPDB CONTENTION HOW TO IDENTIFY AND RESOLVE IT </vt:lpstr>
      <vt:lpstr>About me  </vt:lpstr>
      <vt:lpstr>Agenda</vt:lpstr>
      <vt:lpstr>Why learn about TempDB Contention  </vt:lpstr>
      <vt:lpstr>What runs on TempDB</vt:lpstr>
      <vt:lpstr>User objects</vt:lpstr>
      <vt:lpstr>Internal objects</vt:lpstr>
      <vt:lpstr>Version Stores</vt:lpstr>
      <vt:lpstr>Types of Contention</vt:lpstr>
      <vt:lpstr>Object Allocation Contention - DML</vt:lpstr>
      <vt:lpstr>Datafile – tempdb.mdf</vt:lpstr>
      <vt:lpstr> Page Free Space (PFS) </vt:lpstr>
      <vt:lpstr>GAM (Global Allocation Map)</vt:lpstr>
      <vt:lpstr>SGAM (Shared Global Allocation Map) </vt:lpstr>
      <vt:lpstr>Multiple transactions hit on a datafile</vt:lpstr>
      <vt:lpstr>Identify Object Allocation Contention</vt:lpstr>
      <vt:lpstr>Resolve Object allocation contention</vt:lpstr>
      <vt:lpstr>Resolve Object allocation contention</vt:lpstr>
      <vt:lpstr>Resolve Object allocation contention  – by SQL Server version</vt:lpstr>
      <vt:lpstr>Metadata contention – DDL</vt:lpstr>
      <vt:lpstr>Identify Metadata Contention</vt:lpstr>
      <vt:lpstr>Resolve Metadata contention</vt:lpstr>
      <vt:lpstr>Temp table cache contention</vt:lpstr>
      <vt:lpstr>Identify/Resolve Temp table cache contention</vt:lpstr>
      <vt:lpstr>DEMO</vt:lpstr>
      <vt:lpstr>Summary: Object Allocation Contention</vt:lpstr>
      <vt:lpstr>Summary: Metadata Contention</vt:lpstr>
      <vt:lpstr>Summary: Temp Table Cache Contention</vt:lpstr>
      <vt:lpstr>Why learn about TempDB Contention  </vt:lpstr>
      <vt:lpstr>Resources</vt:lpstr>
      <vt:lpstr>Reach Out For More Questions</vt:lpstr>
      <vt:lpstr>Thank You!</vt:lpstr>
      <vt:lpstr>Tempdb spill</vt:lpstr>
      <vt:lpstr>Summary</vt:lpstr>
      <vt:lpstr>Summary</vt:lpstr>
      <vt:lpstr>Summary</vt:lpstr>
      <vt:lpstr>Object Allocation Contention - DML</vt:lpstr>
      <vt:lpstr>Summary</vt:lpstr>
      <vt:lpstr>Identify Tempdb spill</vt:lpstr>
      <vt:lpstr>Resolve Tempdb spill</vt:lpstr>
      <vt:lpstr>Causes of contention </vt:lpstr>
      <vt:lpstr>About me</vt:lpstr>
      <vt:lpstr>(S)GAM </vt:lpstr>
      <vt:lpstr>How does contention form </vt:lpstr>
      <vt:lpstr>Summary</vt:lpstr>
      <vt:lpstr>PowerPoint Presentation</vt:lpstr>
      <vt:lpstr>Page Free Space (PFS)</vt:lpstr>
      <vt:lpstr>GAM/SGAM</vt:lpstr>
      <vt:lpstr>Datafile – tempdb.mdf</vt:lpstr>
      <vt:lpstr>Page Free Space (PFS)</vt:lpstr>
      <vt:lpstr>GAM</vt:lpstr>
      <vt:lpstr>SGAM</vt:lpstr>
      <vt:lpstr>PowerPoint Presentation</vt:lpstr>
      <vt:lpstr>Page Free Space (PFS)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TEMPDB CONTENTION HOW TO IDENTIFY AND RESOLVE IT </dc:title>
  <dc:creator>Siddhaya babunaidu, Haripriya</dc:creator>
  <cp:lastModifiedBy>Siddhaya babunaidu, Haripriya</cp:lastModifiedBy>
  <cp:revision>107</cp:revision>
  <dcterms:created xsi:type="dcterms:W3CDTF">2024-01-30T15:47:59Z</dcterms:created>
  <dcterms:modified xsi:type="dcterms:W3CDTF">2024-04-01T16:26:20Z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31f0267-8575-4fc2-99cc-f6b7f9934be9_Enabled">
    <vt:lpwstr>true</vt:lpwstr>
  </property>
  <property fmtid="{D5CDD505-2E9C-101B-9397-08002B2CF9AE}" pid="3" name="MSIP_Label_831f0267-8575-4fc2-99cc-f6b7f9934be9_SetDate">
    <vt:lpwstr>2024-01-30T15:47:59Z</vt:lpwstr>
  </property>
  <property fmtid="{D5CDD505-2E9C-101B-9397-08002B2CF9AE}" pid="4" name="MSIP_Label_831f0267-8575-4fc2-99cc-f6b7f9934be9_Method">
    <vt:lpwstr>Standard</vt:lpwstr>
  </property>
  <property fmtid="{D5CDD505-2E9C-101B-9397-08002B2CF9AE}" pid="5" name="MSIP_Label_831f0267-8575-4fc2-99cc-f6b7f9934be9_Name">
    <vt:lpwstr>831f0267-8575-4fc2-99cc-f6b7f9934be9</vt:lpwstr>
  </property>
  <property fmtid="{D5CDD505-2E9C-101B-9397-08002B2CF9AE}" pid="6" name="MSIP_Label_831f0267-8575-4fc2-99cc-f6b7f9934be9_SiteId">
    <vt:lpwstr>8f3e36ea-8039-4b40-81a7-7dc0599e8645</vt:lpwstr>
  </property>
  <property fmtid="{D5CDD505-2E9C-101B-9397-08002B2CF9AE}" pid="7" name="MSIP_Label_831f0267-8575-4fc2-99cc-f6b7f9934be9_ActionId">
    <vt:lpwstr>197af286-f86f-4d63-a863-aee0f30cdd92</vt:lpwstr>
  </property>
  <property fmtid="{D5CDD505-2E9C-101B-9397-08002B2CF9AE}" pid="8" name="MSIP_Label_831f0267-8575-4fc2-99cc-f6b7f9934be9_ContentBits">
    <vt:lpwstr>0</vt:lpwstr>
  </property>
</Properties>
</file>