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FF87-F040-4249-8E22-5C962C42EDB4}" v="1" dt="2019-12-03T16:23:32.722"/>
    <p1510:client id="{6A8E7335-9ACD-4B07-958B-6C88E36E01A3}" v="86" dt="2019-12-02T15:25:30.672"/>
    <p1510:client id="{C5982919-1A94-44D3-B03C-6FD96DB541DB}" v="1779" dt="2019-12-03T14:54:45.758"/>
    <p1510:client id="{EF705FDB-2D0E-48D2-8122-EC9553097DC1}" v="227" dt="2019-12-02T15:16:33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said2018/term-1/tree/master/Data/Projec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said2018/term-1/tree/master/Data/Projec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5C49B-79DA-4CA9-A0D3-BC7C051D212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BC03F4-A428-4517-A574-3183B4E01C3C}">
      <dgm:prSet custT="1"/>
      <dgm:spPr/>
      <dgm:t>
        <a:bodyPr/>
        <a:lstStyle/>
        <a:p>
          <a:r>
            <a:rPr lang="en-US" sz="2000" dirty="0"/>
            <a:t>Dataset used : Car Sales data set from </a:t>
          </a:r>
          <a:r>
            <a:rPr lang="en-US" sz="2000" dirty="0" err="1"/>
            <a:t>Insaid</a:t>
          </a:r>
          <a:r>
            <a:rPr lang="en-US" sz="2000" dirty="0"/>
            <a:t> </a:t>
          </a:r>
          <a:r>
            <a:rPr lang="en-US" sz="2000" dirty="0" err="1"/>
            <a:t>Github</a:t>
          </a:r>
          <a:r>
            <a:rPr lang="en-US" sz="2000" dirty="0"/>
            <a:t> (</a:t>
          </a:r>
          <a:r>
            <a:rPr lang="en-US" sz="20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https://github.com/insaid2018/term-1/tree/master/Data/Projects</a:t>
          </a:r>
          <a:r>
            <a:rPr lang="en-US" sz="2000" dirty="0"/>
            <a:t>).</a:t>
          </a:r>
        </a:p>
      </dgm:t>
    </dgm:pt>
    <dgm:pt modelId="{7943588E-9DD9-46BE-BECA-2B8B999622AB}" type="parTrans" cxnId="{2E45D276-475F-4CC0-AE9D-E08EE8749EF0}">
      <dgm:prSet/>
      <dgm:spPr/>
      <dgm:t>
        <a:bodyPr/>
        <a:lstStyle/>
        <a:p>
          <a:endParaRPr lang="en-US"/>
        </a:p>
      </dgm:t>
    </dgm:pt>
    <dgm:pt modelId="{7E7533A4-0163-45E2-986A-4AF443CFABE4}" type="sibTrans" cxnId="{2E45D276-475F-4CC0-AE9D-E08EE8749EF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6A78857-B3AF-4CDD-B5B2-576379EEFC6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Goal : Based on Cars, how can Car sales can be increased in developing country like Ukraine near future?</a:t>
          </a:r>
        </a:p>
      </dgm:t>
    </dgm:pt>
    <dgm:pt modelId="{A2E44904-06F6-4F5A-8B2A-88578E6AEB41}" type="parTrans" cxnId="{FF640D10-ED5F-48E3-BCF1-D2D8A6B112CB}">
      <dgm:prSet/>
      <dgm:spPr/>
      <dgm:t>
        <a:bodyPr/>
        <a:lstStyle/>
        <a:p>
          <a:endParaRPr lang="en-US"/>
        </a:p>
      </dgm:t>
    </dgm:pt>
    <dgm:pt modelId="{5A27F932-10B0-417C-8183-1B9D36F87811}" type="sibTrans" cxnId="{FF640D10-ED5F-48E3-BCF1-D2D8A6B112C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D021B89-E6BB-492A-8BB3-537163D512D9}">
      <dgm:prSet custT="1"/>
      <dgm:spPr/>
      <dgm:t>
        <a:bodyPr/>
        <a:lstStyle/>
        <a:p>
          <a:r>
            <a:rPr lang="en-US" sz="2400" dirty="0"/>
            <a:t>There are total 10 columns and 9576 records available</a:t>
          </a:r>
        </a:p>
      </dgm:t>
    </dgm:pt>
    <dgm:pt modelId="{D6FBEA6F-8C1B-40D0-805F-121027573279}" type="parTrans" cxnId="{11D5964C-BDD9-4CD4-BAD7-C1186D8E060F}">
      <dgm:prSet/>
      <dgm:spPr/>
      <dgm:t>
        <a:bodyPr/>
        <a:lstStyle/>
        <a:p>
          <a:endParaRPr lang="en-US"/>
        </a:p>
      </dgm:t>
    </dgm:pt>
    <dgm:pt modelId="{294317DF-13AB-46A6-A2BC-34F308C10C11}" type="sibTrans" cxnId="{11D5964C-BDD9-4CD4-BAD7-C1186D8E060F}">
      <dgm:prSet phldrT="03"/>
      <dgm:spPr/>
      <dgm:t>
        <a:bodyPr/>
        <a:lstStyle/>
        <a:p>
          <a:endParaRPr lang="en-US"/>
        </a:p>
      </dgm:t>
    </dgm:pt>
    <dgm:pt modelId="{FB5CFA4C-FF4F-448A-8A11-2C7C8CC24495}" type="pres">
      <dgm:prSet presAssocID="{B865C49B-79DA-4CA9-A0D3-BC7C051D212A}" presName="outerComposite" presStyleCnt="0">
        <dgm:presLayoutVars>
          <dgm:chMax val="5"/>
          <dgm:dir/>
          <dgm:resizeHandles val="exact"/>
        </dgm:presLayoutVars>
      </dgm:prSet>
      <dgm:spPr/>
    </dgm:pt>
    <dgm:pt modelId="{91973770-F1A3-4758-AE1F-B8BB589410EF}" type="pres">
      <dgm:prSet presAssocID="{B865C49B-79DA-4CA9-A0D3-BC7C051D212A}" presName="dummyMaxCanvas" presStyleCnt="0">
        <dgm:presLayoutVars/>
      </dgm:prSet>
      <dgm:spPr/>
    </dgm:pt>
    <dgm:pt modelId="{8ACFE01A-07BC-4476-8253-BEF333D8A837}" type="pres">
      <dgm:prSet presAssocID="{B865C49B-79DA-4CA9-A0D3-BC7C051D212A}" presName="ThreeNodes_1" presStyleLbl="node1" presStyleIdx="0" presStyleCnt="3">
        <dgm:presLayoutVars>
          <dgm:bulletEnabled val="1"/>
        </dgm:presLayoutVars>
      </dgm:prSet>
      <dgm:spPr/>
    </dgm:pt>
    <dgm:pt modelId="{CFF20799-E416-40F5-A2AC-FEBA3C4C3A95}" type="pres">
      <dgm:prSet presAssocID="{B865C49B-79DA-4CA9-A0D3-BC7C051D212A}" presName="ThreeNodes_2" presStyleLbl="node1" presStyleIdx="1" presStyleCnt="3">
        <dgm:presLayoutVars>
          <dgm:bulletEnabled val="1"/>
        </dgm:presLayoutVars>
      </dgm:prSet>
      <dgm:spPr/>
    </dgm:pt>
    <dgm:pt modelId="{C168B7C7-EA6A-454F-BCAE-185D25C3613B}" type="pres">
      <dgm:prSet presAssocID="{B865C49B-79DA-4CA9-A0D3-BC7C051D212A}" presName="ThreeNodes_3" presStyleLbl="node1" presStyleIdx="2" presStyleCnt="3">
        <dgm:presLayoutVars>
          <dgm:bulletEnabled val="1"/>
        </dgm:presLayoutVars>
      </dgm:prSet>
      <dgm:spPr/>
    </dgm:pt>
    <dgm:pt modelId="{89ADC384-5F8E-416C-84C2-BCA30871D959}" type="pres">
      <dgm:prSet presAssocID="{B865C49B-79DA-4CA9-A0D3-BC7C051D212A}" presName="ThreeConn_1-2" presStyleLbl="fgAccFollowNode1" presStyleIdx="0" presStyleCnt="2">
        <dgm:presLayoutVars>
          <dgm:bulletEnabled val="1"/>
        </dgm:presLayoutVars>
      </dgm:prSet>
      <dgm:spPr/>
    </dgm:pt>
    <dgm:pt modelId="{AA4A14F1-487C-4A88-9126-1FB616212C35}" type="pres">
      <dgm:prSet presAssocID="{B865C49B-79DA-4CA9-A0D3-BC7C051D212A}" presName="ThreeConn_2-3" presStyleLbl="fgAccFollowNode1" presStyleIdx="1" presStyleCnt="2">
        <dgm:presLayoutVars>
          <dgm:bulletEnabled val="1"/>
        </dgm:presLayoutVars>
      </dgm:prSet>
      <dgm:spPr/>
    </dgm:pt>
    <dgm:pt modelId="{AD642B2A-4ECB-4FFC-B7F4-303D6E02D73B}" type="pres">
      <dgm:prSet presAssocID="{B865C49B-79DA-4CA9-A0D3-BC7C051D212A}" presName="ThreeNodes_1_text" presStyleLbl="node1" presStyleIdx="2" presStyleCnt="3">
        <dgm:presLayoutVars>
          <dgm:bulletEnabled val="1"/>
        </dgm:presLayoutVars>
      </dgm:prSet>
      <dgm:spPr/>
    </dgm:pt>
    <dgm:pt modelId="{DA21DE80-34F0-45B0-8191-D780FDD5DE36}" type="pres">
      <dgm:prSet presAssocID="{B865C49B-79DA-4CA9-A0D3-BC7C051D212A}" presName="ThreeNodes_2_text" presStyleLbl="node1" presStyleIdx="2" presStyleCnt="3">
        <dgm:presLayoutVars>
          <dgm:bulletEnabled val="1"/>
        </dgm:presLayoutVars>
      </dgm:prSet>
      <dgm:spPr/>
    </dgm:pt>
    <dgm:pt modelId="{DE9EEDF5-172A-4E83-8733-FE9B0689390E}" type="pres">
      <dgm:prSet presAssocID="{B865C49B-79DA-4CA9-A0D3-BC7C051D21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F640D10-ED5F-48E3-BCF1-D2D8A6B112CB}" srcId="{B865C49B-79DA-4CA9-A0D3-BC7C051D212A}" destId="{26A78857-B3AF-4CDD-B5B2-576379EEFC6A}" srcOrd="1" destOrd="0" parTransId="{A2E44904-06F6-4F5A-8B2A-88578E6AEB41}" sibTransId="{5A27F932-10B0-417C-8183-1B9D36F87811}"/>
    <dgm:cxn modelId="{983E7615-CB50-4D0E-8B03-251286614335}" type="presOf" srcId="{8D021B89-E6BB-492A-8BB3-537163D512D9}" destId="{C168B7C7-EA6A-454F-BCAE-185D25C3613B}" srcOrd="0" destOrd="0" presId="urn:microsoft.com/office/officeart/2005/8/layout/vProcess5"/>
    <dgm:cxn modelId="{3B75462B-6482-48DC-B1C2-33A5486ECE8B}" type="presOf" srcId="{E7BC03F4-A428-4517-A574-3183B4E01C3C}" destId="{AD642B2A-4ECB-4FFC-B7F4-303D6E02D73B}" srcOrd="1" destOrd="0" presId="urn:microsoft.com/office/officeart/2005/8/layout/vProcess5"/>
    <dgm:cxn modelId="{BFC21E60-77ED-45FA-B32E-82603431A00D}" type="presOf" srcId="{5A27F932-10B0-417C-8183-1B9D36F87811}" destId="{AA4A14F1-487C-4A88-9126-1FB616212C35}" srcOrd="0" destOrd="0" presId="urn:microsoft.com/office/officeart/2005/8/layout/vProcess5"/>
    <dgm:cxn modelId="{CD96BE60-BAA2-44CE-A199-F91518414B30}" type="presOf" srcId="{7E7533A4-0163-45E2-986A-4AF443CFABE4}" destId="{89ADC384-5F8E-416C-84C2-BCA30871D959}" srcOrd="0" destOrd="0" presId="urn:microsoft.com/office/officeart/2005/8/layout/vProcess5"/>
    <dgm:cxn modelId="{11D5964C-BDD9-4CD4-BAD7-C1186D8E060F}" srcId="{B865C49B-79DA-4CA9-A0D3-BC7C051D212A}" destId="{8D021B89-E6BB-492A-8BB3-537163D512D9}" srcOrd="2" destOrd="0" parTransId="{D6FBEA6F-8C1B-40D0-805F-121027573279}" sibTransId="{294317DF-13AB-46A6-A2BC-34F308C10C11}"/>
    <dgm:cxn modelId="{9995B075-943D-4239-BB80-3627D2B1F83D}" type="presOf" srcId="{26A78857-B3AF-4CDD-B5B2-576379EEFC6A}" destId="{CFF20799-E416-40F5-A2AC-FEBA3C4C3A95}" srcOrd="0" destOrd="0" presId="urn:microsoft.com/office/officeart/2005/8/layout/vProcess5"/>
    <dgm:cxn modelId="{2E45D276-475F-4CC0-AE9D-E08EE8749EF0}" srcId="{B865C49B-79DA-4CA9-A0D3-BC7C051D212A}" destId="{E7BC03F4-A428-4517-A574-3183B4E01C3C}" srcOrd="0" destOrd="0" parTransId="{7943588E-9DD9-46BE-BECA-2B8B999622AB}" sibTransId="{7E7533A4-0163-45E2-986A-4AF443CFABE4}"/>
    <dgm:cxn modelId="{5819728F-882C-4673-B19F-D610782981E2}" type="presOf" srcId="{B865C49B-79DA-4CA9-A0D3-BC7C051D212A}" destId="{FB5CFA4C-FF4F-448A-8A11-2C7C8CC24495}" srcOrd="0" destOrd="0" presId="urn:microsoft.com/office/officeart/2005/8/layout/vProcess5"/>
    <dgm:cxn modelId="{8407D2BA-F97D-4BD8-8DCD-0AE1BD6D1005}" type="presOf" srcId="{E7BC03F4-A428-4517-A574-3183B4E01C3C}" destId="{8ACFE01A-07BC-4476-8253-BEF333D8A837}" srcOrd="0" destOrd="0" presId="urn:microsoft.com/office/officeart/2005/8/layout/vProcess5"/>
    <dgm:cxn modelId="{30816FD8-B8C4-4F40-97D8-616561FBD59D}" type="presOf" srcId="{8D021B89-E6BB-492A-8BB3-537163D512D9}" destId="{DE9EEDF5-172A-4E83-8733-FE9B0689390E}" srcOrd="1" destOrd="0" presId="urn:microsoft.com/office/officeart/2005/8/layout/vProcess5"/>
    <dgm:cxn modelId="{C399B3DC-5468-4C1C-A7E4-3CF6C45E4F90}" type="presOf" srcId="{26A78857-B3AF-4CDD-B5B2-576379EEFC6A}" destId="{DA21DE80-34F0-45B0-8191-D780FDD5DE36}" srcOrd="1" destOrd="0" presId="urn:microsoft.com/office/officeart/2005/8/layout/vProcess5"/>
    <dgm:cxn modelId="{4A0CB04E-6850-4200-872E-3F361F37010A}" type="presParOf" srcId="{FB5CFA4C-FF4F-448A-8A11-2C7C8CC24495}" destId="{91973770-F1A3-4758-AE1F-B8BB589410EF}" srcOrd="0" destOrd="0" presId="urn:microsoft.com/office/officeart/2005/8/layout/vProcess5"/>
    <dgm:cxn modelId="{10853A34-D4F1-4399-B2A8-CF2ACD9E9421}" type="presParOf" srcId="{FB5CFA4C-FF4F-448A-8A11-2C7C8CC24495}" destId="{8ACFE01A-07BC-4476-8253-BEF333D8A837}" srcOrd="1" destOrd="0" presId="urn:microsoft.com/office/officeart/2005/8/layout/vProcess5"/>
    <dgm:cxn modelId="{1C269D92-3CBA-40B2-9AF6-0B182F9CF47E}" type="presParOf" srcId="{FB5CFA4C-FF4F-448A-8A11-2C7C8CC24495}" destId="{CFF20799-E416-40F5-A2AC-FEBA3C4C3A95}" srcOrd="2" destOrd="0" presId="urn:microsoft.com/office/officeart/2005/8/layout/vProcess5"/>
    <dgm:cxn modelId="{960A86F0-73DD-4DFA-ACB8-911569C72443}" type="presParOf" srcId="{FB5CFA4C-FF4F-448A-8A11-2C7C8CC24495}" destId="{C168B7C7-EA6A-454F-BCAE-185D25C3613B}" srcOrd="3" destOrd="0" presId="urn:microsoft.com/office/officeart/2005/8/layout/vProcess5"/>
    <dgm:cxn modelId="{5F77DD63-760F-4C49-B61A-EB4574EB3CCF}" type="presParOf" srcId="{FB5CFA4C-FF4F-448A-8A11-2C7C8CC24495}" destId="{89ADC384-5F8E-416C-84C2-BCA30871D959}" srcOrd="4" destOrd="0" presId="urn:microsoft.com/office/officeart/2005/8/layout/vProcess5"/>
    <dgm:cxn modelId="{94DB957D-ACD7-46E1-A135-3E737E7F4A8D}" type="presParOf" srcId="{FB5CFA4C-FF4F-448A-8A11-2C7C8CC24495}" destId="{AA4A14F1-487C-4A88-9126-1FB616212C35}" srcOrd="5" destOrd="0" presId="urn:microsoft.com/office/officeart/2005/8/layout/vProcess5"/>
    <dgm:cxn modelId="{0137BA4B-FDA4-45DC-A068-27661BF02EAA}" type="presParOf" srcId="{FB5CFA4C-FF4F-448A-8A11-2C7C8CC24495}" destId="{AD642B2A-4ECB-4FFC-B7F4-303D6E02D73B}" srcOrd="6" destOrd="0" presId="urn:microsoft.com/office/officeart/2005/8/layout/vProcess5"/>
    <dgm:cxn modelId="{1228DFB0-8304-465C-8E84-EDC6D26E3D70}" type="presParOf" srcId="{FB5CFA4C-FF4F-448A-8A11-2C7C8CC24495}" destId="{DA21DE80-34F0-45B0-8191-D780FDD5DE36}" srcOrd="7" destOrd="0" presId="urn:microsoft.com/office/officeart/2005/8/layout/vProcess5"/>
    <dgm:cxn modelId="{1878A794-E731-48CA-9325-299DF903B8E4}" type="presParOf" srcId="{FB5CFA4C-FF4F-448A-8A11-2C7C8CC24495}" destId="{DE9EEDF5-172A-4E83-8733-FE9B0689390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FE01A-07BC-4476-8253-BEF333D8A837}">
      <dsp:nvSpPr>
        <dsp:cNvPr id="0" name=""/>
        <dsp:cNvSpPr/>
      </dsp:nvSpPr>
      <dsp:spPr>
        <a:xfrm>
          <a:off x="0" y="0"/>
          <a:ext cx="9261064" cy="102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used : Car Sales data set from </a:t>
          </a:r>
          <a:r>
            <a:rPr lang="en-US" sz="2000" kern="1200" dirty="0" err="1"/>
            <a:t>Insaid</a:t>
          </a:r>
          <a:r>
            <a:rPr lang="en-US" sz="2000" kern="1200" dirty="0"/>
            <a:t> </a:t>
          </a:r>
          <a:r>
            <a:rPr lang="en-US" sz="2000" kern="1200" dirty="0" err="1"/>
            <a:t>Github</a:t>
          </a:r>
          <a:r>
            <a:rPr lang="en-US" sz="2000" kern="1200" dirty="0"/>
            <a:t> (</a:t>
          </a:r>
          <a:r>
            <a:rPr lang="en-US" sz="20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https://github.com/insaid2018/term-1/tree/master/Data/Projects</a:t>
          </a:r>
          <a:r>
            <a:rPr lang="en-US" sz="2000" kern="1200" dirty="0"/>
            <a:t>).</a:t>
          </a:r>
        </a:p>
      </dsp:txBody>
      <dsp:txXfrm>
        <a:off x="29912" y="29912"/>
        <a:ext cx="8159021" cy="961459"/>
      </dsp:txXfrm>
    </dsp:sp>
    <dsp:sp modelId="{CFF20799-E416-40F5-A2AC-FEBA3C4C3A95}">
      <dsp:nvSpPr>
        <dsp:cNvPr id="0" name=""/>
        <dsp:cNvSpPr/>
      </dsp:nvSpPr>
      <dsp:spPr>
        <a:xfrm>
          <a:off x="817152" y="1191496"/>
          <a:ext cx="9261064" cy="102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cs typeface="Calibri" panose="020F0502020204030204" pitchFamily="34" charset="0"/>
            </a:rPr>
            <a:t>Goal : Based on Cars, how can Car sales can be increased in developing country like Ukraine near future?</a:t>
          </a:r>
        </a:p>
      </dsp:txBody>
      <dsp:txXfrm>
        <a:off x="847064" y="1221408"/>
        <a:ext cx="7720253" cy="961459"/>
      </dsp:txXfrm>
    </dsp:sp>
    <dsp:sp modelId="{C168B7C7-EA6A-454F-BCAE-185D25C3613B}">
      <dsp:nvSpPr>
        <dsp:cNvPr id="0" name=""/>
        <dsp:cNvSpPr/>
      </dsp:nvSpPr>
      <dsp:spPr>
        <a:xfrm>
          <a:off x="1634305" y="2382993"/>
          <a:ext cx="9261064" cy="102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total 10 columns and 9576 records available</a:t>
          </a:r>
        </a:p>
      </dsp:txBody>
      <dsp:txXfrm>
        <a:off x="1664217" y="2412905"/>
        <a:ext cx="7720253" cy="961459"/>
      </dsp:txXfrm>
    </dsp:sp>
    <dsp:sp modelId="{89ADC384-5F8E-416C-84C2-BCA30871D959}">
      <dsp:nvSpPr>
        <dsp:cNvPr id="0" name=""/>
        <dsp:cNvSpPr/>
      </dsp:nvSpPr>
      <dsp:spPr>
        <a:xfrm>
          <a:off x="8597230" y="77447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01</a:t>
          </a:r>
        </a:p>
      </dsp:txBody>
      <dsp:txXfrm>
        <a:off x="8746593" y="774473"/>
        <a:ext cx="365108" cy="499535"/>
      </dsp:txXfrm>
    </dsp:sp>
    <dsp:sp modelId="{AA4A14F1-487C-4A88-9126-1FB616212C35}">
      <dsp:nvSpPr>
        <dsp:cNvPr id="0" name=""/>
        <dsp:cNvSpPr/>
      </dsp:nvSpPr>
      <dsp:spPr>
        <a:xfrm>
          <a:off x="9414383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02</a:t>
          </a:r>
        </a:p>
      </dsp:txBody>
      <dsp:txXfrm>
        <a:off x="9563746" y="1959161"/>
        <a:ext cx="365108" cy="499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5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1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9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9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2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0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19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9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tu.gov.ua/en/content/statistichni-dani-po-galuzi-avtomobilnogo-transportu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AC2-12AE-4894-82B6-B479C7232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0518" y="1447800"/>
            <a:ext cx="4143781" cy="3096987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CAR SALES OF UKRAINE IN 2016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EB968-9DDB-4997-A8A3-9CDA464C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518" y="4740729"/>
            <a:ext cx="4143781" cy="1469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Arial Black"/>
                <a:ea typeface="+mn-lt"/>
                <a:cs typeface="+mn-lt"/>
              </a:rPr>
              <a:t>By 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 Black"/>
              <a:ea typeface="+mn-lt"/>
              <a:cs typeface="+mn-lt"/>
            </a:endParaRPr>
          </a:p>
          <a:p>
            <a:r>
              <a:rPr lang="en-US" sz="1800" dirty="0">
                <a:latin typeface="Arial Black"/>
                <a:ea typeface="+mn-lt"/>
                <a:cs typeface="+mn-lt"/>
              </a:rPr>
              <a:t>Gujju Hari </a:t>
            </a:r>
            <a:r>
              <a:rPr lang="en-US" sz="1800" dirty="0" err="1">
                <a:latin typeface="Arial Black"/>
                <a:ea typeface="+mn-lt"/>
                <a:cs typeface="+mn-lt"/>
              </a:rPr>
              <a:t>Kesava</a:t>
            </a:r>
            <a:r>
              <a:rPr lang="en-US" sz="1800" dirty="0">
                <a:latin typeface="Arial Black"/>
                <a:ea typeface="+mn-lt"/>
                <a:cs typeface="+mn-lt"/>
              </a:rPr>
              <a:t> </a:t>
            </a:r>
            <a:r>
              <a:rPr lang="en-US" sz="1800" dirty="0" err="1">
                <a:latin typeface="Arial Black"/>
                <a:ea typeface="+mn-lt"/>
                <a:cs typeface="+mn-lt"/>
              </a:rPr>
              <a:t>Sree</a:t>
            </a:r>
            <a:r>
              <a:rPr lang="en-US" sz="1800" dirty="0">
                <a:latin typeface="Arial Black"/>
                <a:ea typeface="+mn-lt"/>
                <a:cs typeface="+mn-lt"/>
              </a:rPr>
              <a:t> Venkata Ramana Reddy</a:t>
            </a:r>
            <a:endParaRPr lang="en-US" sz="1800" dirty="0">
              <a:latin typeface="Arial Black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62E6E5C-969B-46A4-B680-78C206BB6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27">
            <a:extLst>
              <a:ext uri="{FF2B5EF4-FFF2-40B4-BE49-F238E27FC236}">
                <a16:creationId xmlns:a16="http://schemas.microsoft.com/office/drawing/2014/main" id="{CDC83B58-9468-4120-9E95-F0B4D723A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1F13A9E2-7DCE-44A3-BC60-2AAF2FB99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B05259-291A-4FDD-AE2A-D6B95092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5" y="831816"/>
            <a:ext cx="5454404" cy="23590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C6F43A90-F642-4E6D-B28C-CC3210A8CC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42" r="-1" b="13242"/>
          <a:stretch/>
        </p:blipFill>
        <p:spPr>
          <a:xfrm>
            <a:off x="643854" y="3903065"/>
            <a:ext cx="5450557" cy="18858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8394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14518-A59F-4838-9923-1165BDCE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BDA5-654C-4E7D-A60E-54730DDE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Mercedes-Benz, BMW can increase their sales by keeping more stores </a:t>
            </a:r>
          </a:p>
          <a:p>
            <a:r>
              <a:rPr lang="en-US" dirty="0"/>
              <a:t>Car manufactures can concentrate in producing more SUV's and Sedan cars to increase sales</a:t>
            </a:r>
          </a:p>
          <a:p>
            <a:r>
              <a:rPr lang="en-US" dirty="0"/>
              <a:t>People are using more Diesel cars in last four years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6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56F353-A6B2-4CD1-8778-73A29B5D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734608D5-5005-45D5-B5F6-4EE2A67CE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A7D5A-F449-4474-A3BC-8A6232C6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Bookman Old Style"/>
                <a:cs typeface="Arial"/>
              </a:rPr>
              <a:t>Project Introduction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32E318-52B0-468E-BABC-75D1409E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A52EEEC-E761-44C5-B120-D0EBE0AC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B3B9DC0-E3F0-4553-9F9E-6F6B0CF9E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7531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42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8582-7323-4D2F-8799-FC24B156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Car Sales from Each Manufacture Brand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01AACF3-7104-4A7F-808D-13E7083C4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ounded Rectangle 33">
            <a:extLst>
              <a:ext uri="{FF2B5EF4-FFF2-40B4-BE49-F238E27FC236}">
                <a16:creationId xmlns:a16="http://schemas.microsoft.com/office/drawing/2014/main" id="{613D7EA5-7E8D-4A9C-9DDC-9B9ED1269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06A3CF-FE68-47D5-BAF2-84E15A60E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9" b="6928"/>
          <a:stretch/>
        </p:blipFill>
        <p:spPr bwMode="auto">
          <a:xfrm>
            <a:off x="7060689" y="967430"/>
            <a:ext cx="4163991" cy="19023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9FA75535-B171-409C-A25B-ED6EC7023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1A61D-348E-4579-8868-FE0E9FBDB661}"/>
              </a:ext>
            </a:extLst>
          </p:cNvPr>
          <p:cNvSpPr txBox="1"/>
          <p:nvPr/>
        </p:nvSpPr>
        <p:spPr>
          <a:xfrm>
            <a:off x="647701" y="2052918"/>
            <a:ext cx="476424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Volkswagen , Mercedes-benz, BMW, Toyota, VAZ are having more sales in Ukraine till 2016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Sedan cars are most used cars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8E9012-9F0A-4C66-B02F-CE12ED33C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8" b="-2"/>
          <a:stretch/>
        </p:blipFill>
        <p:spPr bwMode="auto">
          <a:xfrm>
            <a:off x="7060689" y="2981950"/>
            <a:ext cx="4163991" cy="27590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A46FF977-1FC2-4411-A10F-E3EB22EC8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CBFBAC2-BBAA-4C65-95AA-70920AAC0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BCEAFC9A-0467-4B58-9ED0-1DFDB270C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E6F803B3-0605-4715-AD48-04562ACD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B6092646-03BD-45DF-BBD5-BAC631C8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080FBBF1-114B-4ACF-9D94-77D785712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8601-524B-451B-BDD4-91521289400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210623" y="1696152"/>
            <a:ext cx="3333676" cy="14695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cap="all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 highest number of cars are been sold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cap="all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 there are more petrol cars but in 2016 petrol and diesel cars are equal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cap="all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Petrol engines are more chosen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cap="all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 are petrol cars and 32% are diesel cars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 cap="all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58% of cars are front drive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cap="all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cap="all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cap="all" dirty="0">
              <a:solidFill>
                <a:schemeClr val="accent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3420067-5068-4F4C-9D9C-D121B2985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B5983D-FD88-43E6-830F-F38E68FA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362" y="647699"/>
            <a:ext cx="266532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Freeform 31">
            <a:extLst>
              <a:ext uri="{FF2B5EF4-FFF2-40B4-BE49-F238E27FC236}">
                <a16:creationId xmlns:a16="http://schemas.microsoft.com/office/drawing/2014/main" id="{D1533909-2D5C-4799-9C1E-3B746B92C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5DA5ABF9-2E5D-4C69-9905-B85C57B06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8EBE2E5-6A69-4E86-86E8-6C428C44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5410" y="647699"/>
            <a:ext cx="2719862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FE719B-C66E-4233-B38C-6A99D80A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180" y="3501360"/>
            <a:ext cx="4856010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6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45F9-DDA8-468E-AFB7-E063C7D7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Trend of car sales of top 5 sold cars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EC39970-2946-45AC-963F-459377D02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840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BB654B3-F3F3-4563-AD63-D784299DA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23D79-32D4-4E24-9E8C-7040BAA3885A}"/>
              </a:ext>
            </a:extLst>
          </p:cNvPr>
          <p:cNvSpPr txBox="1"/>
          <p:nvPr/>
        </p:nvSpPr>
        <p:spPr>
          <a:xfrm>
            <a:off x="650669" y="2438400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Mercedes have decent sales and it has sales in 2014,2015,2016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Volkswagen sales are high in year 2011,2012 and there is a drop in sales in last three years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BMW sales are fluctuating but in 2016 it has highest sales over last 12 years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latin typeface="+mj-lt"/>
                <a:ea typeface="+mj-ea"/>
                <a:cs typeface="+mj-cs"/>
              </a:rPr>
              <a:t>After 2008 VAZ sales are decreasing and in 2014 it has lowest record of lowest sales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latin typeface="+mj-lt"/>
                <a:ea typeface="+mj-ea"/>
                <a:cs typeface="+mj-cs"/>
              </a:rPr>
              <a:t>Toyato</a:t>
            </a:r>
            <a:r>
              <a:rPr lang="en-US" sz="1700" dirty="0">
                <a:latin typeface="+mj-lt"/>
                <a:ea typeface="+mj-ea"/>
                <a:cs typeface="+mj-cs"/>
              </a:rPr>
              <a:t> has highest sale in 2016 and lowest in 2004.</a:t>
            </a:r>
          </a:p>
        </p:txBody>
      </p:sp>
    </p:spTree>
    <p:extLst>
      <p:ext uri="{BB962C8B-B14F-4D97-AF65-F5344CB8AC3E}">
        <p14:creationId xmlns:p14="http://schemas.microsoft.com/office/powerpoint/2010/main" val="24519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B8D0-BF8E-4868-9EBC-BFE85521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Till 2009 Petrol cars has more sales , later on Diesel cars over crossed Petrol car sales but in 2010 Both Diesel and Petrol cars have same number of sales in TOP cars sold.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406246-9C3A-4EE0-B9A5-D0AD4E12D6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574"/>
          <a:stretch/>
        </p:blipFill>
        <p:spPr bwMode="auto">
          <a:xfrm>
            <a:off x="714528" y="647698"/>
            <a:ext cx="6129313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39568-C5FA-4529-9DD8-D77783B2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Mercedes gives more mileage in all four and BMW , Volkswagen are very near to Mercedes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A69682F-8555-4107-9D5C-F5B4AED4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CA0CC8D-837E-4F88-A54B-8FF3329B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376343"/>
            <a:ext cx="6275584" cy="41105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6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DF32-EF4E-460D-B299-F2E1EB4A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Luxury cars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F51500BE-E3D9-4F2D-861F-E8D42A71A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3B3DA2D0-817B-4064-80A5-8997AF20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F61B10-297F-4C48-A7ED-E196728D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3CEC4A-C635-4103-9E7E-53F51F31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0064" y="647699"/>
            <a:ext cx="3978162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1A2A12-94FE-4EF0-AB07-0ACBEEDB2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76A0CCC9-D4A8-401F-8AB8-07CF3758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Sales of luxury cars started in the year 2011. In 2016 sales are very high , More than 50% sales of luxury cars are in 2016</a:t>
            </a:r>
          </a:p>
          <a:p>
            <a:r>
              <a:rPr lang="en-US" dirty="0"/>
              <a:t>Crossover are more sold in year 2016</a:t>
            </a:r>
          </a:p>
          <a:p>
            <a:r>
              <a:rPr lang="en-US" dirty="0"/>
              <a:t>50% of luxury are manufactured by Mercedes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F05E439-8E87-4340-92DB-93E32F925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318" y="4085841"/>
            <a:ext cx="2189931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8ABE51D-7925-4F80-8C7B-AF0E5A36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9709" y="4085841"/>
            <a:ext cx="2300592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A814-B3C4-403C-A5D8-C33BCB9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D7C8-9199-494A-BC1F-6CEFC6E1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Volkswagen , Mercedes-Benz, BMW, Toyota, VAZ are most sold cars in Ukraine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Taxi is most commonly used transport in Ukraine asper the statistics (</a:t>
            </a:r>
            <a:r>
              <a:rPr lang="en-US" sz="1700" dirty="0">
                <a:ea typeface="+mj-lt"/>
                <a:cs typeface="+mj-lt"/>
                <a:hlinkClick r:id="rId2"/>
              </a:rPr>
              <a:t>https://mtu.gov.ua/en/content/statistichni-dani-po-galuzi-avtomobilnogo-transportu.html</a:t>
            </a:r>
            <a:r>
              <a:rPr lang="en-US" sz="1700" dirty="0">
                <a:ea typeface="+mj-lt"/>
                <a:cs typeface="+mj-lt"/>
              </a:rPr>
              <a:t>), Sedan cars are most used.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2008 is most successfully year for car sales , which is highest record from past 60 years, there has been increase from 2006 but 2008 remains highest.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2016 is the year where 50% of the luxury cars sold and out of it 50% is Mercedes-Benz, one of the reason would be due to mileage, and it is same for sales increase of BMW cars as well.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People are opts to buy more SUV's , as most of the luxury cars are SUV's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Diesel cars are having more sales in Top 5 sold cars overall it petrol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98596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CAR SALES OF UKRAINE IN 2016</vt:lpstr>
      <vt:lpstr>Project Introduction</vt:lpstr>
      <vt:lpstr>Car Sales from Each Manufacture Brand</vt:lpstr>
      <vt:lpstr>PowerPoint Presentation</vt:lpstr>
      <vt:lpstr>Trend of car sales of top 5 sold cars</vt:lpstr>
      <vt:lpstr>Till 2009 Petrol cars has more sales , later on Diesel cars over crossed Petrol car sales but in 2010 Both Diesel and Petrol cars have same number of sales in TOP cars sold.</vt:lpstr>
      <vt:lpstr>Mercedes gives more mileage in all four and BMW , Volkswagen are very near to Mercedes</vt:lpstr>
      <vt:lpstr>Luxury cars</vt:lpstr>
      <vt:lpstr>Conclusion</vt:lpstr>
      <vt:lpstr>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OF UKRAINE IN 2016</dc:title>
  <dc:creator>Hari Reddy Gujju</dc:creator>
  <cp:lastModifiedBy>Hari Reddy Gujju</cp:lastModifiedBy>
  <cp:revision>178</cp:revision>
  <dcterms:created xsi:type="dcterms:W3CDTF">2019-12-03T08:13:46Z</dcterms:created>
  <dcterms:modified xsi:type="dcterms:W3CDTF">2019-12-03T16:23:33Z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v-harir@microsoft.com</vt:lpwstr>
  </property>
  <property fmtid="{D5CDD505-2E9C-101B-9397-08002B2CF9AE}" pid="5" name="MSIP_Label_f42aa342-8706-4288-bd11-ebb85995028c_SetDate">
    <vt:lpwstr>2019-12-03T08:51:14.9426081Z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6b531a39-9722-456e-926e-c5706735a107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