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61CEB-ADEE-4DF1-922A-FA384D1186BD}" v="3" dt="2022-12-08T03:51:08.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 chowdary" userId="82593db6c90d509b" providerId="LiveId" clId="{06F61CEB-ADEE-4DF1-922A-FA384D1186BD}"/>
    <pc:docChg chg="modSld">
      <pc:chgData name="lavanya chowdary" userId="82593db6c90d509b" providerId="LiveId" clId="{06F61CEB-ADEE-4DF1-922A-FA384D1186BD}" dt="2022-12-08T04:26:55.682" v="19" actId="1076"/>
      <pc:docMkLst>
        <pc:docMk/>
      </pc:docMkLst>
      <pc:sldChg chg="modSp mod">
        <pc:chgData name="lavanya chowdary" userId="82593db6c90d509b" providerId="LiveId" clId="{06F61CEB-ADEE-4DF1-922A-FA384D1186BD}" dt="2022-12-08T04:26:55.682" v="19" actId="1076"/>
        <pc:sldMkLst>
          <pc:docMk/>
          <pc:sldMk cId="1419178301" sldId="258"/>
        </pc:sldMkLst>
        <pc:spChg chg="mod">
          <ac:chgData name="lavanya chowdary" userId="82593db6c90d509b" providerId="LiveId" clId="{06F61CEB-ADEE-4DF1-922A-FA384D1186BD}" dt="2022-12-08T04:26:55.682" v="19" actId="1076"/>
          <ac:spMkLst>
            <pc:docMk/>
            <pc:sldMk cId="1419178301" sldId="258"/>
            <ac:spMk id="2" creationId="{BBD913F3-149B-E121-46CC-0BE1B023DCF1}"/>
          </ac:spMkLst>
        </pc:spChg>
        <pc:spChg chg="mod">
          <ac:chgData name="lavanya chowdary" userId="82593db6c90d509b" providerId="LiveId" clId="{06F61CEB-ADEE-4DF1-922A-FA384D1186BD}" dt="2022-12-08T04:05:31.190" v="3" actId="20577"/>
          <ac:spMkLst>
            <pc:docMk/>
            <pc:sldMk cId="1419178301" sldId="258"/>
            <ac:spMk id="111" creationId="{D8FF2AC0-F718-FE68-07AC-6C5A20A1394A}"/>
          </ac:spMkLst>
        </pc:spChg>
      </pc:sldChg>
      <pc:sldChg chg="modSp mod">
        <pc:chgData name="lavanya chowdary" userId="82593db6c90d509b" providerId="LiveId" clId="{06F61CEB-ADEE-4DF1-922A-FA384D1186BD}" dt="2022-12-08T04:08:43.641" v="4" actId="20577"/>
        <pc:sldMkLst>
          <pc:docMk/>
          <pc:sldMk cId="2750580576" sldId="259"/>
        </pc:sldMkLst>
        <pc:spChg chg="mod">
          <ac:chgData name="lavanya chowdary" userId="82593db6c90d509b" providerId="LiveId" clId="{06F61CEB-ADEE-4DF1-922A-FA384D1186BD}" dt="2022-12-08T04:08:43.641" v="4" actId="20577"/>
          <ac:spMkLst>
            <pc:docMk/>
            <pc:sldMk cId="2750580576" sldId="259"/>
            <ac:spMk id="3" creationId="{4900F9E2-21F2-349C-9D78-9D8EE7DF9CB3}"/>
          </ac:spMkLst>
        </pc:spChg>
      </pc:sldChg>
      <pc:sldChg chg="modSp mod">
        <pc:chgData name="lavanya chowdary" userId="82593db6c90d509b" providerId="LiveId" clId="{06F61CEB-ADEE-4DF1-922A-FA384D1186BD}" dt="2022-12-08T04:13:29.556" v="18" actId="20577"/>
        <pc:sldMkLst>
          <pc:docMk/>
          <pc:sldMk cId="759021563" sldId="262"/>
        </pc:sldMkLst>
        <pc:spChg chg="mod">
          <ac:chgData name="lavanya chowdary" userId="82593db6c90d509b" providerId="LiveId" clId="{06F61CEB-ADEE-4DF1-922A-FA384D1186BD}" dt="2022-12-08T04:13:29.556" v="18" actId="20577"/>
          <ac:spMkLst>
            <pc:docMk/>
            <pc:sldMk cId="759021563" sldId="262"/>
            <ac:spMk id="3" creationId="{4FE3BF00-3397-63F3-089A-1A9BFFD6217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578F2-A311-4173-9DF2-381544A3183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D51F390-A52E-4259-B8C2-88EF04BC833D}">
      <dgm:prSet/>
      <dgm:spPr/>
      <dgm:t>
        <a:bodyPr/>
        <a:lstStyle/>
        <a:p>
          <a:r>
            <a:rPr lang="en-US" b="0" i="0"/>
            <a:t>The tools and techniques used in question answering using sequence-to-sequence recurrent neural networks (RNNs) include natural language processing (NLP) techniques for preprocessing the input data, such as tokenization and word embeddings. </a:t>
          </a:r>
          <a:endParaRPr lang="en-US"/>
        </a:p>
      </dgm:t>
    </dgm:pt>
    <dgm:pt modelId="{B7BCEAF3-2EF6-4D89-A909-C90360CA1455}" type="parTrans" cxnId="{C6F49246-2D85-42B9-ADDC-FBBA12BE9F1D}">
      <dgm:prSet/>
      <dgm:spPr/>
      <dgm:t>
        <a:bodyPr/>
        <a:lstStyle/>
        <a:p>
          <a:endParaRPr lang="en-US"/>
        </a:p>
      </dgm:t>
    </dgm:pt>
    <dgm:pt modelId="{B45F6C22-F7BB-4C37-9524-319F292CDEAB}" type="sibTrans" cxnId="{C6F49246-2D85-42B9-ADDC-FBBA12BE9F1D}">
      <dgm:prSet/>
      <dgm:spPr/>
      <dgm:t>
        <a:bodyPr/>
        <a:lstStyle/>
        <a:p>
          <a:endParaRPr lang="en-US"/>
        </a:p>
      </dgm:t>
    </dgm:pt>
    <dgm:pt modelId="{2DBAAE31-9B9E-40B3-A00D-28E8713BE689}">
      <dgm:prSet/>
      <dgm:spPr/>
      <dgm:t>
        <a:bodyPr/>
        <a:lstStyle/>
        <a:p>
          <a:r>
            <a:rPr lang="en-US" b="0" i="0"/>
            <a:t>The model itself typically consists of two main parts: an encoder and a decoder. The encoder processes the input sequence and generates a context vector, while the decoder uses this vector to generate the output sequence, which in this case is the answer to the question.</a:t>
          </a:r>
          <a:endParaRPr lang="en-US"/>
        </a:p>
      </dgm:t>
    </dgm:pt>
    <dgm:pt modelId="{69BD658B-E60D-4CC2-99F3-4400F841277A}" type="parTrans" cxnId="{2486175B-8185-4D0B-B72C-5A42BD469439}">
      <dgm:prSet/>
      <dgm:spPr/>
      <dgm:t>
        <a:bodyPr/>
        <a:lstStyle/>
        <a:p>
          <a:endParaRPr lang="en-US"/>
        </a:p>
      </dgm:t>
    </dgm:pt>
    <dgm:pt modelId="{72A1AF1A-8E65-40C1-808E-646505ADC701}" type="sibTrans" cxnId="{2486175B-8185-4D0B-B72C-5A42BD469439}">
      <dgm:prSet/>
      <dgm:spPr/>
      <dgm:t>
        <a:bodyPr/>
        <a:lstStyle/>
        <a:p>
          <a:endParaRPr lang="en-US"/>
        </a:p>
      </dgm:t>
    </dgm:pt>
    <dgm:pt modelId="{D9E7F8BB-BEEA-46A8-9FBF-3ACADFE05E52}">
      <dgm:prSet/>
      <dgm:spPr/>
      <dgm:t>
        <a:bodyPr/>
        <a:lstStyle/>
        <a:p>
          <a:r>
            <a:rPr lang="en-US" b="0" i="0"/>
            <a:t>To train the model, supervised learning is typically used, where the training data consists of pairs of questions and their corresponding answers. The performance of the model is then evaluated by comparing the generated answers to the ground truth answers in the test dataset. </a:t>
          </a:r>
          <a:endParaRPr lang="en-US"/>
        </a:p>
      </dgm:t>
    </dgm:pt>
    <dgm:pt modelId="{BAA57721-8162-48D5-B8DA-A5AAE29A3D43}" type="parTrans" cxnId="{49527015-24EA-4928-8F7D-183E326E89B5}">
      <dgm:prSet/>
      <dgm:spPr/>
      <dgm:t>
        <a:bodyPr/>
        <a:lstStyle/>
        <a:p>
          <a:endParaRPr lang="en-US"/>
        </a:p>
      </dgm:t>
    </dgm:pt>
    <dgm:pt modelId="{36E73D1A-F09C-424B-B608-DFF822076986}" type="sibTrans" cxnId="{49527015-24EA-4928-8F7D-183E326E89B5}">
      <dgm:prSet/>
      <dgm:spPr/>
      <dgm:t>
        <a:bodyPr/>
        <a:lstStyle/>
        <a:p>
          <a:endParaRPr lang="en-US"/>
        </a:p>
      </dgm:t>
    </dgm:pt>
    <dgm:pt modelId="{897BDF27-C0CF-4455-B5CB-DB23DCE8D108}" type="pres">
      <dgm:prSet presAssocID="{0E5578F2-A311-4173-9DF2-381544A31830}" presName="root" presStyleCnt="0">
        <dgm:presLayoutVars>
          <dgm:dir/>
          <dgm:resizeHandles val="exact"/>
        </dgm:presLayoutVars>
      </dgm:prSet>
      <dgm:spPr/>
    </dgm:pt>
    <dgm:pt modelId="{8C655582-1556-4328-906A-04A34B572B56}" type="pres">
      <dgm:prSet presAssocID="{BD51F390-A52E-4259-B8C2-88EF04BC833D}" presName="compNode" presStyleCnt="0"/>
      <dgm:spPr/>
    </dgm:pt>
    <dgm:pt modelId="{AD7E0AB5-F533-47FC-B2EA-64ABBB4C07E2}" type="pres">
      <dgm:prSet presAssocID="{BD51F390-A52E-4259-B8C2-88EF04BC833D}" presName="bgRect" presStyleLbl="bgShp" presStyleIdx="0" presStyleCnt="3"/>
      <dgm:spPr/>
    </dgm:pt>
    <dgm:pt modelId="{E5DD9EEC-8DEA-4322-99C0-7F86CA083150}" type="pres">
      <dgm:prSet presAssocID="{BD51F390-A52E-4259-B8C2-88EF04BC83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95EDC61-0D0C-4E9A-B311-B828A75BA1C7}" type="pres">
      <dgm:prSet presAssocID="{BD51F390-A52E-4259-B8C2-88EF04BC833D}" presName="spaceRect" presStyleCnt="0"/>
      <dgm:spPr/>
    </dgm:pt>
    <dgm:pt modelId="{9125AEDF-96A4-4584-B7C4-E0F2E8B79F71}" type="pres">
      <dgm:prSet presAssocID="{BD51F390-A52E-4259-B8C2-88EF04BC833D}" presName="parTx" presStyleLbl="revTx" presStyleIdx="0" presStyleCnt="3">
        <dgm:presLayoutVars>
          <dgm:chMax val="0"/>
          <dgm:chPref val="0"/>
        </dgm:presLayoutVars>
      </dgm:prSet>
      <dgm:spPr/>
    </dgm:pt>
    <dgm:pt modelId="{C44531F9-962C-495D-A524-704880759F79}" type="pres">
      <dgm:prSet presAssocID="{B45F6C22-F7BB-4C37-9524-319F292CDEAB}" presName="sibTrans" presStyleCnt="0"/>
      <dgm:spPr/>
    </dgm:pt>
    <dgm:pt modelId="{1A3DAE11-0FA9-417F-B1DB-E5EE4BED2B54}" type="pres">
      <dgm:prSet presAssocID="{2DBAAE31-9B9E-40B3-A00D-28E8713BE689}" presName="compNode" presStyleCnt="0"/>
      <dgm:spPr/>
    </dgm:pt>
    <dgm:pt modelId="{089BBEFE-5FD1-4EDA-A72F-39E979D1DD2E}" type="pres">
      <dgm:prSet presAssocID="{2DBAAE31-9B9E-40B3-A00D-28E8713BE689}" presName="bgRect" presStyleLbl="bgShp" presStyleIdx="1" presStyleCnt="3"/>
      <dgm:spPr/>
    </dgm:pt>
    <dgm:pt modelId="{1807DBC0-738B-4B62-AA93-BA13C7C7648F}" type="pres">
      <dgm:prSet presAssocID="{2DBAAE31-9B9E-40B3-A00D-28E8713BE6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D4459C4-E2E1-420B-A689-C60E2BC79CD9}" type="pres">
      <dgm:prSet presAssocID="{2DBAAE31-9B9E-40B3-A00D-28E8713BE689}" presName="spaceRect" presStyleCnt="0"/>
      <dgm:spPr/>
    </dgm:pt>
    <dgm:pt modelId="{69CE014E-1578-469B-A5F3-74063DADAF67}" type="pres">
      <dgm:prSet presAssocID="{2DBAAE31-9B9E-40B3-A00D-28E8713BE689}" presName="parTx" presStyleLbl="revTx" presStyleIdx="1" presStyleCnt="3">
        <dgm:presLayoutVars>
          <dgm:chMax val="0"/>
          <dgm:chPref val="0"/>
        </dgm:presLayoutVars>
      </dgm:prSet>
      <dgm:spPr/>
    </dgm:pt>
    <dgm:pt modelId="{122E3CCC-F7E8-44F4-87C8-421ABE3BAD74}" type="pres">
      <dgm:prSet presAssocID="{72A1AF1A-8E65-40C1-808E-646505ADC701}" presName="sibTrans" presStyleCnt="0"/>
      <dgm:spPr/>
    </dgm:pt>
    <dgm:pt modelId="{388BBD1A-2458-475B-A69A-CE1443458532}" type="pres">
      <dgm:prSet presAssocID="{D9E7F8BB-BEEA-46A8-9FBF-3ACADFE05E52}" presName="compNode" presStyleCnt="0"/>
      <dgm:spPr/>
    </dgm:pt>
    <dgm:pt modelId="{884EF977-B968-436E-9F29-27499A59930B}" type="pres">
      <dgm:prSet presAssocID="{D9E7F8BB-BEEA-46A8-9FBF-3ACADFE05E52}" presName="bgRect" presStyleLbl="bgShp" presStyleIdx="2" presStyleCnt="3"/>
      <dgm:spPr/>
    </dgm:pt>
    <dgm:pt modelId="{F8FA0111-E0EE-4255-B001-BC9F542BC628}" type="pres">
      <dgm:prSet presAssocID="{D9E7F8BB-BEEA-46A8-9FBF-3ACADFE05E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11E4593E-8367-4CAC-A07F-7A94F0EB25BA}" type="pres">
      <dgm:prSet presAssocID="{D9E7F8BB-BEEA-46A8-9FBF-3ACADFE05E52}" presName="spaceRect" presStyleCnt="0"/>
      <dgm:spPr/>
    </dgm:pt>
    <dgm:pt modelId="{09C25834-1353-4764-8906-717FB1AF46A4}" type="pres">
      <dgm:prSet presAssocID="{D9E7F8BB-BEEA-46A8-9FBF-3ACADFE05E52}" presName="parTx" presStyleLbl="revTx" presStyleIdx="2" presStyleCnt="3">
        <dgm:presLayoutVars>
          <dgm:chMax val="0"/>
          <dgm:chPref val="0"/>
        </dgm:presLayoutVars>
      </dgm:prSet>
      <dgm:spPr/>
    </dgm:pt>
  </dgm:ptLst>
  <dgm:cxnLst>
    <dgm:cxn modelId="{E02BFD03-C1BC-4E7E-B63C-154B3269EAC9}" type="presOf" srcId="{D9E7F8BB-BEEA-46A8-9FBF-3ACADFE05E52}" destId="{09C25834-1353-4764-8906-717FB1AF46A4}" srcOrd="0" destOrd="0" presId="urn:microsoft.com/office/officeart/2018/2/layout/IconVerticalSolidList"/>
    <dgm:cxn modelId="{49527015-24EA-4928-8F7D-183E326E89B5}" srcId="{0E5578F2-A311-4173-9DF2-381544A31830}" destId="{D9E7F8BB-BEEA-46A8-9FBF-3ACADFE05E52}" srcOrd="2" destOrd="0" parTransId="{BAA57721-8162-48D5-B8DA-A5AAE29A3D43}" sibTransId="{36E73D1A-F09C-424B-B608-DFF822076986}"/>
    <dgm:cxn modelId="{70AAAD2F-9CB8-4097-9063-C49C8AD0AB58}" type="presOf" srcId="{0E5578F2-A311-4173-9DF2-381544A31830}" destId="{897BDF27-C0CF-4455-B5CB-DB23DCE8D108}" srcOrd="0" destOrd="0" presId="urn:microsoft.com/office/officeart/2018/2/layout/IconVerticalSolidList"/>
    <dgm:cxn modelId="{2486175B-8185-4D0B-B72C-5A42BD469439}" srcId="{0E5578F2-A311-4173-9DF2-381544A31830}" destId="{2DBAAE31-9B9E-40B3-A00D-28E8713BE689}" srcOrd="1" destOrd="0" parTransId="{69BD658B-E60D-4CC2-99F3-4400F841277A}" sibTransId="{72A1AF1A-8E65-40C1-808E-646505ADC701}"/>
    <dgm:cxn modelId="{C6F49246-2D85-42B9-ADDC-FBBA12BE9F1D}" srcId="{0E5578F2-A311-4173-9DF2-381544A31830}" destId="{BD51F390-A52E-4259-B8C2-88EF04BC833D}" srcOrd="0" destOrd="0" parTransId="{B7BCEAF3-2EF6-4D89-A909-C90360CA1455}" sibTransId="{B45F6C22-F7BB-4C37-9524-319F292CDEAB}"/>
    <dgm:cxn modelId="{814555DE-2342-483C-B47D-EECCA444080C}" type="presOf" srcId="{2DBAAE31-9B9E-40B3-A00D-28E8713BE689}" destId="{69CE014E-1578-469B-A5F3-74063DADAF67}" srcOrd="0" destOrd="0" presId="urn:microsoft.com/office/officeart/2018/2/layout/IconVerticalSolidList"/>
    <dgm:cxn modelId="{247D83F4-1791-4681-9809-D5C77311DE43}" type="presOf" srcId="{BD51F390-A52E-4259-B8C2-88EF04BC833D}" destId="{9125AEDF-96A4-4584-B7C4-E0F2E8B79F71}" srcOrd="0" destOrd="0" presId="urn:microsoft.com/office/officeart/2018/2/layout/IconVerticalSolidList"/>
    <dgm:cxn modelId="{D62831C5-BCCC-411D-868D-0390E7BE3745}" type="presParOf" srcId="{897BDF27-C0CF-4455-B5CB-DB23DCE8D108}" destId="{8C655582-1556-4328-906A-04A34B572B56}" srcOrd="0" destOrd="0" presId="urn:microsoft.com/office/officeart/2018/2/layout/IconVerticalSolidList"/>
    <dgm:cxn modelId="{FA6158BA-0B4F-4EBA-8EA1-8D6C20993BEC}" type="presParOf" srcId="{8C655582-1556-4328-906A-04A34B572B56}" destId="{AD7E0AB5-F533-47FC-B2EA-64ABBB4C07E2}" srcOrd="0" destOrd="0" presId="urn:microsoft.com/office/officeart/2018/2/layout/IconVerticalSolidList"/>
    <dgm:cxn modelId="{5B071E52-D72E-4503-88EA-73ACA29A871B}" type="presParOf" srcId="{8C655582-1556-4328-906A-04A34B572B56}" destId="{E5DD9EEC-8DEA-4322-99C0-7F86CA083150}" srcOrd="1" destOrd="0" presId="urn:microsoft.com/office/officeart/2018/2/layout/IconVerticalSolidList"/>
    <dgm:cxn modelId="{8F47895E-85A6-4427-89EC-A43B3D9A1D51}" type="presParOf" srcId="{8C655582-1556-4328-906A-04A34B572B56}" destId="{C95EDC61-0D0C-4E9A-B311-B828A75BA1C7}" srcOrd="2" destOrd="0" presId="urn:microsoft.com/office/officeart/2018/2/layout/IconVerticalSolidList"/>
    <dgm:cxn modelId="{0ED62C10-1844-42E4-9C42-071275CD0B35}" type="presParOf" srcId="{8C655582-1556-4328-906A-04A34B572B56}" destId="{9125AEDF-96A4-4584-B7C4-E0F2E8B79F71}" srcOrd="3" destOrd="0" presId="urn:microsoft.com/office/officeart/2018/2/layout/IconVerticalSolidList"/>
    <dgm:cxn modelId="{807A550B-14F0-4F7D-871C-828E54149D4A}" type="presParOf" srcId="{897BDF27-C0CF-4455-B5CB-DB23DCE8D108}" destId="{C44531F9-962C-495D-A524-704880759F79}" srcOrd="1" destOrd="0" presId="urn:microsoft.com/office/officeart/2018/2/layout/IconVerticalSolidList"/>
    <dgm:cxn modelId="{EBEE73CA-ACDF-4555-9918-C52F7B563AED}" type="presParOf" srcId="{897BDF27-C0CF-4455-B5CB-DB23DCE8D108}" destId="{1A3DAE11-0FA9-417F-B1DB-E5EE4BED2B54}" srcOrd="2" destOrd="0" presId="urn:microsoft.com/office/officeart/2018/2/layout/IconVerticalSolidList"/>
    <dgm:cxn modelId="{70F44D41-11D2-4904-A5BA-7992F4267DB0}" type="presParOf" srcId="{1A3DAE11-0FA9-417F-B1DB-E5EE4BED2B54}" destId="{089BBEFE-5FD1-4EDA-A72F-39E979D1DD2E}" srcOrd="0" destOrd="0" presId="urn:microsoft.com/office/officeart/2018/2/layout/IconVerticalSolidList"/>
    <dgm:cxn modelId="{D780EE1C-7979-4666-A6B8-752C2D4E8D91}" type="presParOf" srcId="{1A3DAE11-0FA9-417F-B1DB-E5EE4BED2B54}" destId="{1807DBC0-738B-4B62-AA93-BA13C7C7648F}" srcOrd="1" destOrd="0" presId="urn:microsoft.com/office/officeart/2018/2/layout/IconVerticalSolidList"/>
    <dgm:cxn modelId="{FC84D57A-EE44-4ADB-AB8C-6B89FF90ADF1}" type="presParOf" srcId="{1A3DAE11-0FA9-417F-B1DB-E5EE4BED2B54}" destId="{DD4459C4-E2E1-420B-A689-C60E2BC79CD9}" srcOrd="2" destOrd="0" presId="urn:microsoft.com/office/officeart/2018/2/layout/IconVerticalSolidList"/>
    <dgm:cxn modelId="{1C8CCF11-4BD1-456F-A91E-1A1204488C60}" type="presParOf" srcId="{1A3DAE11-0FA9-417F-B1DB-E5EE4BED2B54}" destId="{69CE014E-1578-469B-A5F3-74063DADAF67}" srcOrd="3" destOrd="0" presId="urn:microsoft.com/office/officeart/2018/2/layout/IconVerticalSolidList"/>
    <dgm:cxn modelId="{85200332-9739-4598-89B1-668B9BFE31FB}" type="presParOf" srcId="{897BDF27-C0CF-4455-B5CB-DB23DCE8D108}" destId="{122E3CCC-F7E8-44F4-87C8-421ABE3BAD74}" srcOrd="3" destOrd="0" presId="urn:microsoft.com/office/officeart/2018/2/layout/IconVerticalSolidList"/>
    <dgm:cxn modelId="{E95D74DF-BFE3-44DD-83B4-2A2AD830C67D}" type="presParOf" srcId="{897BDF27-C0CF-4455-B5CB-DB23DCE8D108}" destId="{388BBD1A-2458-475B-A69A-CE1443458532}" srcOrd="4" destOrd="0" presId="urn:microsoft.com/office/officeart/2018/2/layout/IconVerticalSolidList"/>
    <dgm:cxn modelId="{547631D8-942A-49C1-A741-4FA0EE4512B7}" type="presParOf" srcId="{388BBD1A-2458-475B-A69A-CE1443458532}" destId="{884EF977-B968-436E-9F29-27499A59930B}" srcOrd="0" destOrd="0" presId="urn:microsoft.com/office/officeart/2018/2/layout/IconVerticalSolidList"/>
    <dgm:cxn modelId="{966B1AAF-E85A-41C0-A3C9-42F1FB6D4ECD}" type="presParOf" srcId="{388BBD1A-2458-475B-A69A-CE1443458532}" destId="{F8FA0111-E0EE-4255-B001-BC9F542BC628}" srcOrd="1" destOrd="0" presId="urn:microsoft.com/office/officeart/2018/2/layout/IconVerticalSolidList"/>
    <dgm:cxn modelId="{69918B76-FCDE-4AA0-9EE2-091561684BDD}" type="presParOf" srcId="{388BBD1A-2458-475B-A69A-CE1443458532}" destId="{11E4593E-8367-4CAC-A07F-7A94F0EB25BA}" srcOrd="2" destOrd="0" presId="urn:microsoft.com/office/officeart/2018/2/layout/IconVerticalSolidList"/>
    <dgm:cxn modelId="{B353BB51-0222-4985-AA84-5BC38C41AA49}" type="presParOf" srcId="{388BBD1A-2458-475B-A69A-CE1443458532}" destId="{09C25834-1353-4764-8906-717FB1AF46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E0AB5-F533-47FC-B2EA-64ABBB4C07E2}">
      <dsp:nvSpPr>
        <dsp:cNvPr id="0" name=""/>
        <dsp:cNvSpPr/>
      </dsp:nvSpPr>
      <dsp:spPr>
        <a:xfrm>
          <a:off x="0" y="456"/>
          <a:ext cx="10515600" cy="106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DD9EEC-8DEA-4322-99C0-7F86CA083150}">
      <dsp:nvSpPr>
        <dsp:cNvPr id="0" name=""/>
        <dsp:cNvSpPr/>
      </dsp:nvSpPr>
      <dsp:spPr>
        <a:xfrm>
          <a:off x="323039" y="240733"/>
          <a:ext cx="587345" cy="587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5AEDF-96A4-4584-B7C4-E0F2E8B79F71}">
      <dsp:nvSpPr>
        <dsp:cNvPr id="0" name=""/>
        <dsp:cNvSpPr/>
      </dsp:nvSpPr>
      <dsp:spPr>
        <a:xfrm>
          <a:off x="1233424" y="456"/>
          <a:ext cx="9282175" cy="10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9" tIns="113019" rIns="113019" bIns="113019" numCol="1" spcCol="1270" anchor="ctr" anchorCtr="0">
          <a:noAutofit/>
        </a:bodyPr>
        <a:lstStyle/>
        <a:p>
          <a:pPr marL="0" lvl="0" indent="0" algn="l" defTabSz="800100">
            <a:lnSpc>
              <a:spcPct val="90000"/>
            </a:lnSpc>
            <a:spcBef>
              <a:spcPct val="0"/>
            </a:spcBef>
            <a:spcAft>
              <a:spcPct val="35000"/>
            </a:spcAft>
            <a:buNone/>
          </a:pPr>
          <a:r>
            <a:rPr lang="en-US" sz="1800" b="0" i="0" kern="1200"/>
            <a:t>The tools and techniques used in question answering using sequence-to-sequence recurrent neural networks (RNNs) include natural language processing (NLP) techniques for preprocessing the input data, such as tokenization and word embeddings. </a:t>
          </a:r>
          <a:endParaRPr lang="en-US" sz="1800" kern="1200"/>
        </a:p>
      </dsp:txBody>
      <dsp:txXfrm>
        <a:off x="1233424" y="456"/>
        <a:ext cx="9282175" cy="1067900"/>
      </dsp:txXfrm>
    </dsp:sp>
    <dsp:sp modelId="{089BBEFE-5FD1-4EDA-A72F-39E979D1DD2E}">
      <dsp:nvSpPr>
        <dsp:cNvPr id="0" name=""/>
        <dsp:cNvSpPr/>
      </dsp:nvSpPr>
      <dsp:spPr>
        <a:xfrm>
          <a:off x="0" y="1335331"/>
          <a:ext cx="10515600" cy="106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7DBC0-738B-4B62-AA93-BA13C7C7648F}">
      <dsp:nvSpPr>
        <dsp:cNvPr id="0" name=""/>
        <dsp:cNvSpPr/>
      </dsp:nvSpPr>
      <dsp:spPr>
        <a:xfrm>
          <a:off x="323039" y="1575608"/>
          <a:ext cx="587345" cy="587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E014E-1578-469B-A5F3-74063DADAF67}">
      <dsp:nvSpPr>
        <dsp:cNvPr id="0" name=""/>
        <dsp:cNvSpPr/>
      </dsp:nvSpPr>
      <dsp:spPr>
        <a:xfrm>
          <a:off x="1233424" y="1335331"/>
          <a:ext cx="9282175" cy="10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9" tIns="113019" rIns="113019" bIns="113019" numCol="1" spcCol="1270" anchor="ctr" anchorCtr="0">
          <a:noAutofit/>
        </a:bodyPr>
        <a:lstStyle/>
        <a:p>
          <a:pPr marL="0" lvl="0" indent="0" algn="l" defTabSz="800100">
            <a:lnSpc>
              <a:spcPct val="90000"/>
            </a:lnSpc>
            <a:spcBef>
              <a:spcPct val="0"/>
            </a:spcBef>
            <a:spcAft>
              <a:spcPct val="35000"/>
            </a:spcAft>
            <a:buNone/>
          </a:pPr>
          <a:r>
            <a:rPr lang="en-US" sz="1800" b="0" i="0" kern="1200"/>
            <a:t>The model itself typically consists of two main parts: an encoder and a decoder. The encoder processes the input sequence and generates a context vector, while the decoder uses this vector to generate the output sequence, which in this case is the answer to the question.</a:t>
          </a:r>
          <a:endParaRPr lang="en-US" sz="1800" kern="1200"/>
        </a:p>
      </dsp:txBody>
      <dsp:txXfrm>
        <a:off x="1233424" y="1335331"/>
        <a:ext cx="9282175" cy="1067900"/>
      </dsp:txXfrm>
    </dsp:sp>
    <dsp:sp modelId="{884EF977-B968-436E-9F29-27499A59930B}">
      <dsp:nvSpPr>
        <dsp:cNvPr id="0" name=""/>
        <dsp:cNvSpPr/>
      </dsp:nvSpPr>
      <dsp:spPr>
        <a:xfrm>
          <a:off x="0" y="2670206"/>
          <a:ext cx="10515600" cy="106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A0111-E0EE-4255-B001-BC9F542BC628}">
      <dsp:nvSpPr>
        <dsp:cNvPr id="0" name=""/>
        <dsp:cNvSpPr/>
      </dsp:nvSpPr>
      <dsp:spPr>
        <a:xfrm>
          <a:off x="323039" y="2910484"/>
          <a:ext cx="587345" cy="587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25834-1353-4764-8906-717FB1AF46A4}">
      <dsp:nvSpPr>
        <dsp:cNvPr id="0" name=""/>
        <dsp:cNvSpPr/>
      </dsp:nvSpPr>
      <dsp:spPr>
        <a:xfrm>
          <a:off x="1233424" y="2670206"/>
          <a:ext cx="9282175" cy="10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9" tIns="113019" rIns="113019" bIns="113019" numCol="1" spcCol="1270" anchor="ctr" anchorCtr="0">
          <a:noAutofit/>
        </a:bodyPr>
        <a:lstStyle/>
        <a:p>
          <a:pPr marL="0" lvl="0" indent="0" algn="l" defTabSz="800100">
            <a:lnSpc>
              <a:spcPct val="90000"/>
            </a:lnSpc>
            <a:spcBef>
              <a:spcPct val="0"/>
            </a:spcBef>
            <a:spcAft>
              <a:spcPct val="35000"/>
            </a:spcAft>
            <a:buNone/>
          </a:pPr>
          <a:r>
            <a:rPr lang="en-US" sz="1800" b="0" i="0" kern="1200"/>
            <a:t>To train the model, supervised learning is typically used, where the training data consists of pairs of questions and their corresponding answers. The performance of the model is then evaluated by comparing the generated answers to the ground truth answers in the test dataset. </a:t>
          </a:r>
          <a:endParaRPr lang="en-US" sz="1800" kern="1200"/>
        </a:p>
      </dsp:txBody>
      <dsp:txXfrm>
        <a:off x="1233424" y="2670206"/>
        <a:ext cx="9282175" cy="10679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119E-FC7F-CCD8-DB3C-1B20F9E2E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E8619-E16A-9D4F-2076-C28BBCB18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C3CA9C-DDE8-0F59-15A6-1E19A214E808}"/>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5" name="Footer Placeholder 4">
            <a:extLst>
              <a:ext uri="{FF2B5EF4-FFF2-40B4-BE49-F238E27FC236}">
                <a16:creationId xmlns:a16="http://schemas.microsoft.com/office/drawing/2014/main" id="{17BFA4E2-7FE0-8E98-E424-9BF225CF1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620A9-3983-DDF0-3E20-C57F2D10EE18}"/>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181288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908D-B977-76AB-4038-5293447B4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4AFF8E-B861-AC2C-EED9-751B2E09BD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8A183-D8BA-D119-B956-793A9467462B}"/>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5" name="Footer Placeholder 4">
            <a:extLst>
              <a:ext uri="{FF2B5EF4-FFF2-40B4-BE49-F238E27FC236}">
                <a16:creationId xmlns:a16="http://schemas.microsoft.com/office/drawing/2014/main" id="{37440B34-61F7-2FD7-D40C-7222C448F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7CA35-0B98-C58F-A5D2-D2883575BEC2}"/>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282058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AD21DC-5479-4E5D-EC4F-9322BEC373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B6FEAE-192E-60B0-B341-FB5D252531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6AD4F-0072-8575-4A57-45FFD8A0B79D}"/>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5" name="Footer Placeholder 4">
            <a:extLst>
              <a:ext uri="{FF2B5EF4-FFF2-40B4-BE49-F238E27FC236}">
                <a16:creationId xmlns:a16="http://schemas.microsoft.com/office/drawing/2014/main" id="{AFB2D637-95F8-4AF4-819C-7A5D1CA75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1F571-C2EC-6D45-1AE9-F1C286BD53F1}"/>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85061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08ED-E91B-C335-3994-3E84DF190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FC59BF-4A6F-3015-F8BA-B585A3382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64893-73FC-8737-B1B2-9B363FBC4CCE}"/>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5" name="Footer Placeholder 4">
            <a:extLst>
              <a:ext uri="{FF2B5EF4-FFF2-40B4-BE49-F238E27FC236}">
                <a16:creationId xmlns:a16="http://schemas.microsoft.com/office/drawing/2014/main" id="{8382B51C-4062-AF75-6C44-E8123DDE6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C924A-9EA7-ABA5-9E90-125BC4B4EBB8}"/>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240007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99C7-C095-8D18-2626-47503990EA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B80B58-99B5-CDC6-DD14-F2D0A5D29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4AA7C-42AD-EA68-A763-8474B916D5B7}"/>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5" name="Footer Placeholder 4">
            <a:extLst>
              <a:ext uri="{FF2B5EF4-FFF2-40B4-BE49-F238E27FC236}">
                <a16:creationId xmlns:a16="http://schemas.microsoft.com/office/drawing/2014/main" id="{115D7206-D0BD-5B14-27E5-5212BA823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A8B09-AD6B-2D70-E549-4053907F34D7}"/>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223227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27EE-3724-539C-6227-B2749F1AC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0955F-9FEC-A492-E43F-314A5F35C3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9EA8E-D27B-D698-E2C8-331EE35F0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ED95A0-D422-685F-1F26-48ECF0AF527A}"/>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6" name="Footer Placeholder 5">
            <a:extLst>
              <a:ext uri="{FF2B5EF4-FFF2-40B4-BE49-F238E27FC236}">
                <a16:creationId xmlns:a16="http://schemas.microsoft.com/office/drawing/2014/main" id="{1DD63FC6-2612-D92E-B011-F602C2E2B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C9158-C7E9-B87A-7897-FF2FDB39EF87}"/>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111817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8BD-17AA-32F9-40F9-E8C19649F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DEC402-9273-A538-D231-E44D4A047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28C0E-C11D-4D58-3F9A-848168389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BF0CC5-0278-7A92-3EA5-E266B9575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AFC328-12DD-D542-9F9F-7EC33071D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95291A-EE20-BEA9-B64D-24512820D367}"/>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8" name="Footer Placeholder 7">
            <a:extLst>
              <a:ext uri="{FF2B5EF4-FFF2-40B4-BE49-F238E27FC236}">
                <a16:creationId xmlns:a16="http://schemas.microsoft.com/office/drawing/2014/main" id="{B368A18B-0E16-6124-B1B7-45F50B8481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6BECF0-9171-8EEC-BB00-FCE0E132B82D}"/>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426040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5617-37E5-FB7C-2A77-5A3713BC64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15F4C-A5CE-A5EC-4478-04ED926541A3}"/>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4" name="Footer Placeholder 3">
            <a:extLst>
              <a:ext uri="{FF2B5EF4-FFF2-40B4-BE49-F238E27FC236}">
                <a16:creationId xmlns:a16="http://schemas.microsoft.com/office/drawing/2014/main" id="{2B832350-3F10-B362-FF86-F7270BC40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65A22B-DB42-4DD4-B431-77137A21ED55}"/>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75895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31D02-5DB2-65BC-FB65-777453E0BB20}"/>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3" name="Footer Placeholder 2">
            <a:extLst>
              <a:ext uri="{FF2B5EF4-FFF2-40B4-BE49-F238E27FC236}">
                <a16:creationId xmlns:a16="http://schemas.microsoft.com/office/drawing/2014/main" id="{75E45B41-35D8-B1CB-8460-1DC26098D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ECC81-F2E5-1B05-30A6-729BD0131CF5}"/>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219356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4BF1-6558-F3B0-92C0-68F63ABD0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4DD208-85B7-EEC2-A3AE-2F8D6A845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A9C2D-E473-B9F6-E24D-3F2F78C5D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130F0-9D6C-05A5-1572-6EC6F6C557E4}"/>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6" name="Footer Placeholder 5">
            <a:extLst>
              <a:ext uri="{FF2B5EF4-FFF2-40B4-BE49-F238E27FC236}">
                <a16:creationId xmlns:a16="http://schemas.microsoft.com/office/drawing/2014/main" id="{7E487993-DA3E-7E39-D710-81BC28EE3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02C0F-3DA2-9520-E00F-AEEF4103E195}"/>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370679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E2A5-3421-12DB-DF4A-40BB00AA9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9C421-0A1B-8026-D4D4-7ADD44C7C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182BC6-BC98-4342-90B0-C1D0A993A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D9DF-4417-8C0A-9B8D-E951A53603B0}"/>
              </a:ext>
            </a:extLst>
          </p:cNvPr>
          <p:cNvSpPr>
            <a:spLocks noGrp="1"/>
          </p:cNvSpPr>
          <p:nvPr>
            <p:ph type="dt" sz="half" idx="10"/>
          </p:nvPr>
        </p:nvSpPr>
        <p:spPr/>
        <p:txBody>
          <a:bodyPr/>
          <a:lstStyle/>
          <a:p>
            <a:fld id="{4FECC552-A165-46CD-AC76-BC0486E90BD2}" type="datetimeFigureOut">
              <a:rPr lang="en-US" smtClean="0"/>
              <a:t>12/7/2022</a:t>
            </a:fld>
            <a:endParaRPr lang="en-US"/>
          </a:p>
        </p:txBody>
      </p:sp>
      <p:sp>
        <p:nvSpPr>
          <p:cNvPr id="6" name="Footer Placeholder 5">
            <a:extLst>
              <a:ext uri="{FF2B5EF4-FFF2-40B4-BE49-F238E27FC236}">
                <a16:creationId xmlns:a16="http://schemas.microsoft.com/office/drawing/2014/main" id="{88A3D578-B7C3-7016-82B0-13DEFCF9C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52D00-52D0-CC4D-350D-801A61FE9431}"/>
              </a:ext>
            </a:extLst>
          </p:cNvPr>
          <p:cNvSpPr>
            <a:spLocks noGrp="1"/>
          </p:cNvSpPr>
          <p:nvPr>
            <p:ph type="sldNum" sz="quarter" idx="12"/>
          </p:nvPr>
        </p:nvSpPr>
        <p:spPr/>
        <p:txBody>
          <a:bodyPr/>
          <a:lstStyle/>
          <a:p>
            <a:fld id="{7EF409DB-0C38-4FDB-8E2B-610B61D43F29}" type="slidenum">
              <a:rPr lang="en-US" smtClean="0"/>
              <a:t>‹#›</a:t>
            </a:fld>
            <a:endParaRPr lang="en-US"/>
          </a:p>
        </p:txBody>
      </p:sp>
    </p:spTree>
    <p:extLst>
      <p:ext uri="{BB962C8B-B14F-4D97-AF65-F5344CB8AC3E}">
        <p14:creationId xmlns:p14="http://schemas.microsoft.com/office/powerpoint/2010/main" val="407304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2A675-0A9A-82BD-929C-57FBD5414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B5C28D-ECA9-BDBA-EE11-800252E49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E64E0-3036-BAAD-640F-2EB9ECF06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CC552-A165-46CD-AC76-BC0486E90BD2}" type="datetimeFigureOut">
              <a:rPr lang="en-US" smtClean="0"/>
              <a:t>12/7/2022</a:t>
            </a:fld>
            <a:endParaRPr lang="en-US"/>
          </a:p>
        </p:txBody>
      </p:sp>
      <p:sp>
        <p:nvSpPr>
          <p:cNvPr id="5" name="Footer Placeholder 4">
            <a:extLst>
              <a:ext uri="{FF2B5EF4-FFF2-40B4-BE49-F238E27FC236}">
                <a16:creationId xmlns:a16="http://schemas.microsoft.com/office/drawing/2014/main" id="{6E10E280-A7AD-68A0-265B-4268BB6C5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8E85AE-173E-A52B-F91B-8F410301D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409DB-0C38-4FDB-8E2B-610B61D43F29}" type="slidenum">
              <a:rPr lang="en-US" smtClean="0"/>
              <a:t>‹#›</a:t>
            </a:fld>
            <a:endParaRPr lang="en-US"/>
          </a:p>
        </p:txBody>
      </p:sp>
    </p:spTree>
    <p:extLst>
      <p:ext uri="{BB962C8B-B14F-4D97-AF65-F5344CB8AC3E}">
        <p14:creationId xmlns:p14="http://schemas.microsoft.com/office/powerpoint/2010/main" val="1588747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A2431-DD55-F6E7-82C8-54C09E3843AC}"/>
              </a:ext>
            </a:extLst>
          </p:cNvPr>
          <p:cNvSpPr>
            <a:spLocks noGrp="1"/>
          </p:cNvSpPr>
          <p:nvPr>
            <p:ph type="ctrTitle"/>
          </p:nvPr>
        </p:nvSpPr>
        <p:spPr>
          <a:xfrm>
            <a:off x="965199" y="447741"/>
            <a:ext cx="4278623" cy="1645919"/>
          </a:xfrm>
        </p:spPr>
        <p:txBody>
          <a:bodyPr vert="horz" lIns="91440" tIns="45720" rIns="91440" bIns="45720" rtlCol="0" anchor="ctr">
            <a:normAutofit/>
          </a:bodyPr>
          <a:lstStyle/>
          <a:p>
            <a:pPr algn="l"/>
            <a:r>
              <a:rPr lang="en-US" sz="3700" b="1" kern="1200">
                <a:solidFill>
                  <a:schemeClr val="tx1"/>
                </a:solidFill>
                <a:latin typeface="+mj-lt"/>
                <a:ea typeface="+mj-ea"/>
                <a:cs typeface="+mj-cs"/>
              </a:rPr>
              <a:t>DSCI6004</a:t>
            </a:r>
            <a:br>
              <a:rPr lang="en-US" sz="3700" b="1" kern="1200">
                <a:solidFill>
                  <a:schemeClr val="tx1"/>
                </a:solidFill>
                <a:latin typeface="+mj-lt"/>
                <a:ea typeface="+mj-ea"/>
                <a:cs typeface="+mj-cs"/>
              </a:rPr>
            </a:br>
            <a:r>
              <a:rPr lang="en-US" sz="3700" b="1" kern="1200">
                <a:solidFill>
                  <a:schemeClr val="tx1"/>
                </a:solidFill>
                <a:latin typeface="+mj-lt"/>
                <a:ea typeface="+mj-ea"/>
                <a:cs typeface="+mj-cs"/>
              </a:rPr>
              <a:t>Natural Language Processing Project</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Subtitle 2">
            <a:extLst>
              <a:ext uri="{FF2B5EF4-FFF2-40B4-BE49-F238E27FC236}">
                <a16:creationId xmlns:a16="http://schemas.microsoft.com/office/drawing/2014/main" id="{F6D8CBF5-88CE-EE44-9964-C5C0D2637A2F}"/>
              </a:ext>
            </a:extLst>
          </p:cNvPr>
          <p:cNvSpPr>
            <a:spLocks noGrp="1"/>
          </p:cNvSpPr>
          <p:nvPr>
            <p:ph type="subTitle" idx="1"/>
          </p:nvPr>
        </p:nvSpPr>
        <p:spPr>
          <a:xfrm>
            <a:off x="965199" y="2912937"/>
            <a:ext cx="4741917" cy="3093546"/>
          </a:xfrm>
        </p:spPr>
        <p:txBody>
          <a:bodyPr vert="horz" lIns="91440" tIns="45720" rIns="91440" bIns="45720" rtlCol="0">
            <a:normAutofit/>
          </a:bodyPr>
          <a:lstStyle/>
          <a:p>
            <a:pPr algn="l"/>
            <a:r>
              <a:rPr lang="en-US" dirty="0">
                <a:solidFill>
                  <a:schemeClr val="bg1"/>
                </a:solidFill>
              </a:rPr>
              <a:t>                                                                                    Team Members:</a:t>
            </a:r>
          </a:p>
          <a:p>
            <a:pPr algn="l"/>
            <a:r>
              <a:rPr lang="en-US" dirty="0">
                <a:solidFill>
                  <a:schemeClr val="bg1"/>
                </a:solidFill>
              </a:rPr>
              <a:t>Venkata Harish Gogineni                                                                                   Pavan Kumar Gonna                                                                                     Lavanya Chadalawada</a:t>
            </a:r>
          </a:p>
          <a:p>
            <a:pPr indent="-228600" algn="l">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2433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D0BF72-0C4D-44AB-AA6C-FD2587C5D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3D spheres connected with a red line">
            <a:extLst>
              <a:ext uri="{FF2B5EF4-FFF2-40B4-BE49-F238E27FC236}">
                <a16:creationId xmlns:a16="http://schemas.microsoft.com/office/drawing/2014/main" id="{B7400D96-257E-B970-5FD8-76248C3E1B4C}"/>
              </a:ext>
            </a:extLst>
          </p:cNvPr>
          <p:cNvPicPr>
            <a:picLocks noChangeAspect="1"/>
          </p:cNvPicPr>
          <p:nvPr/>
        </p:nvPicPr>
        <p:blipFill rotWithShape="1">
          <a:blip r:embed="rId2"/>
          <a:srcRect l="19609" r="13724"/>
          <a:stretch/>
        </p:blipFill>
        <p:spPr>
          <a:xfrm>
            <a:off x="6096000" y="10"/>
            <a:ext cx="6096000" cy="6857990"/>
          </a:xfrm>
          <a:prstGeom prst="rect">
            <a:avLst/>
          </a:prstGeom>
        </p:spPr>
      </p:pic>
      <p:sp>
        <p:nvSpPr>
          <p:cNvPr id="19"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96000"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8570"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90581"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1124043"/>
            <a:ext cx="6105065"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0BB061-9E38-E63E-423D-DA193F1E6437}"/>
              </a:ext>
            </a:extLst>
          </p:cNvPr>
          <p:cNvSpPr>
            <a:spLocks noGrp="1"/>
          </p:cNvSpPr>
          <p:nvPr>
            <p:ph type="title"/>
          </p:nvPr>
        </p:nvSpPr>
        <p:spPr>
          <a:xfrm>
            <a:off x="1319917" y="1445775"/>
            <a:ext cx="5437074" cy="3342435"/>
          </a:xfrm>
        </p:spPr>
        <p:txBody>
          <a:bodyPr vert="horz" lIns="91440" tIns="45720" rIns="91440" bIns="45720" rtlCol="0" anchor="b">
            <a:normAutofit/>
          </a:bodyPr>
          <a:lstStyle/>
          <a:p>
            <a:r>
              <a:rPr lang="en-US" sz="4200" b="1" dirty="0">
                <a:solidFill>
                  <a:srgbClr val="FFFFFF"/>
                </a:solidFill>
              </a:rPr>
              <a:t>QUESTION ANSWERING USING SEQUENCE-TO-SEQUENCE RECURRENT NEURAL NETWORKS</a:t>
            </a:r>
          </a:p>
        </p:txBody>
      </p:sp>
    </p:spTree>
    <p:extLst>
      <p:ext uri="{BB962C8B-B14F-4D97-AF65-F5344CB8AC3E}">
        <p14:creationId xmlns:p14="http://schemas.microsoft.com/office/powerpoint/2010/main" val="10678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913F3-149B-E121-46CC-0BE1B023DCF1}"/>
              </a:ext>
            </a:extLst>
          </p:cNvPr>
          <p:cNvSpPr>
            <a:spLocks noGrp="1"/>
          </p:cNvSpPr>
          <p:nvPr>
            <p:ph type="title"/>
          </p:nvPr>
        </p:nvSpPr>
        <p:spPr>
          <a:xfrm>
            <a:off x="838201" y="365127"/>
            <a:ext cx="9808597" cy="1146176"/>
          </a:xfrm>
        </p:spPr>
        <p:txBody>
          <a:bodyPr>
            <a:normAutofit/>
          </a:bodyPr>
          <a:lstStyle/>
          <a:p>
            <a:r>
              <a:rPr lang="en-US" b="1">
                <a:solidFill>
                  <a:schemeClr val="bg1"/>
                </a:solidFill>
              </a:rPr>
              <a:t>Objective</a:t>
            </a:r>
          </a:p>
        </p:txBody>
      </p:sp>
      <p:sp>
        <p:nvSpPr>
          <p:cNvPr id="114" name="Freeform: Shape 113">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6" name="Freeform: Shape 115">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Rectangle 1">
            <a:extLst>
              <a:ext uri="{FF2B5EF4-FFF2-40B4-BE49-F238E27FC236}">
                <a16:creationId xmlns:a16="http://schemas.microsoft.com/office/drawing/2014/main" id="{D8FF2AC0-F718-FE68-07AC-6C5A20A1394A}"/>
              </a:ext>
            </a:extLst>
          </p:cNvPr>
          <p:cNvSpPr>
            <a:spLocks noGrp="1" noChangeArrowheads="1"/>
          </p:cNvSpPr>
          <p:nvPr>
            <p:ph idx="1"/>
          </p:nvPr>
        </p:nvSpPr>
        <p:spPr bwMode="auto">
          <a:xfrm>
            <a:off x="838201" y="2055811"/>
            <a:ext cx="7315200" cy="41211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latin typeface="+mn-lt"/>
              </a:rPr>
              <a:t>Question answering is a task in NLP that accepts input in the form of questions from different categories and generates answers to those questions. Different question categories, such as open-domain or closed-domain questions, may be present.</a:t>
            </a:r>
          </a:p>
          <a:p>
            <a:r>
              <a:rPr lang="en-US" sz="2400" dirty="0">
                <a:latin typeface="+mn-lt"/>
              </a:rPr>
              <a:t>In our project, we have thought of employing sequence-to-sequence encoders and decoders to respond to the Open domain question. Both our encoders and decoders employ Bidirectional LSTMS.</a:t>
            </a:r>
          </a:p>
          <a:p>
            <a:pPr marL="0" marR="0" lvl="0" indent="0" defTabSz="914400" rtl="0" eaLnBrk="0" fontAlgn="base" latinLnBrk="0" hangingPunct="0">
              <a:spcBef>
                <a:spcPct val="0"/>
              </a:spcBef>
              <a:spcAft>
                <a:spcPts val="600"/>
              </a:spcAft>
              <a:buClrTx/>
              <a:buSzTx/>
              <a:buFontTx/>
              <a:buNone/>
              <a:tabLst/>
            </a:pPr>
            <a:br>
              <a:rPr kumimoji="0" lang="en-US" altLang="en-US" sz="2400" b="0" i="0" u="none" strike="noStrike" cap="none" normalizeH="0" baseline="0" dirty="0">
                <a:ln>
                  <a:noFill/>
                </a:ln>
                <a:effectLst/>
                <a:latin typeface="Söhne"/>
              </a:rPr>
            </a:br>
            <a:endParaRPr kumimoji="0" lang="en-US" altLang="en-US" sz="2400" b="0" i="0" u="none" strike="noStrike" cap="none" normalizeH="0" baseline="0" dirty="0">
              <a:ln>
                <a:noFill/>
              </a:ln>
              <a:effectLst/>
              <a:latin typeface="Arial" panose="020B0604020202020204" pitchFamily="34" charset="0"/>
            </a:endParaRPr>
          </a:p>
        </p:txBody>
      </p:sp>
      <p:sp>
        <p:nvSpPr>
          <p:cNvPr id="118" name="Freeform: Shape 117">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91783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1FF7-AAD5-A793-146C-A50AFF937E78}"/>
              </a:ext>
            </a:extLst>
          </p:cNvPr>
          <p:cNvSpPr>
            <a:spLocks noGrp="1"/>
          </p:cNvSpPr>
          <p:nvPr>
            <p:ph type="title"/>
          </p:nvPr>
        </p:nvSpPr>
        <p:spPr>
          <a:xfrm>
            <a:off x="1653363" y="365760"/>
            <a:ext cx="9367203" cy="1188720"/>
          </a:xfrm>
        </p:spPr>
        <p:txBody>
          <a:bodyPr>
            <a:normAutofit/>
          </a:bodyPr>
          <a:lstStyle/>
          <a:p>
            <a:r>
              <a:rPr lang="en-US"/>
              <a:t>Dataset</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900F9E2-21F2-349C-9D78-9D8EE7DF9CB3}"/>
              </a:ext>
            </a:extLst>
          </p:cNvPr>
          <p:cNvSpPr>
            <a:spLocks noGrp="1"/>
          </p:cNvSpPr>
          <p:nvPr>
            <p:ph idx="1"/>
          </p:nvPr>
        </p:nvSpPr>
        <p:spPr>
          <a:xfrm>
            <a:off x="1653363" y="2176272"/>
            <a:ext cx="9367204" cy="4041648"/>
          </a:xfrm>
        </p:spPr>
        <p:txBody>
          <a:bodyPr anchor="t">
            <a:normAutofit/>
          </a:bodyPr>
          <a:lstStyle/>
          <a:p>
            <a:pPr marL="63500" marR="73660" algn="just">
              <a:lnSpc>
                <a:spcPct val="107000"/>
              </a:lnSpc>
              <a:spcBef>
                <a:spcPts val="170"/>
              </a:spcBef>
              <a:spcAft>
                <a:spcPts val="0"/>
              </a:spcAft>
            </a:pPr>
            <a:r>
              <a:rPr lang="en-US" sz="2000" dirty="0">
                <a:effectLst/>
                <a:ea typeface="Calibri" panose="020F0502020204030204" pitchFamily="34" charset="0"/>
              </a:rPr>
              <a:t>SQUAD dataset has over 100000 questions for Reading comprehension task. This dataset was developed</a:t>
            </a:r>
            <a:r>
              <a:rPr lang="en-US" sz="2000" spc="-235" dirty="0">
                <a:effectLst/>
                <a:ea typeface="Calibri" panose="020F0502020204030204" pitchFamily="34" charset="0"/>
              </a:rPr>
              <a:t> </a:t>
            </a:r>
            <a:r>
              <a:rPr lang="en-US" sz="2000" dirty="0">
                <a:effectLst/>
                <a:ea typeface="Calibri" panose="020F0502020204030204" pitchFamily="34" charset="0"/>
              </a:rPr>
              <a:t>by the </a:t>
            </a:r>
            <a:r>
              <a:rPr lang="en-US" sz="2000" dirty="0" err="1">
                <a:effectLst/>
                <a:ea typeface="Calibri" panose="020F0502020204030204" pitchFamily="34" charset="0"/>
              </a:rPr>
              <a:t>Standford</a:t>
            </a:r>
            <a:r>
              <a:rPr lang="en-US" sz="2000" dirty="0">
                <a:effectLst/>
                <a:ea typeface="Calibri" panose="020F0502020204030204" pitchFamily="34" charset="0"/>
              </a:rPr>
              <a:t>. Here every answer to the question is a segment of text from the corresponding reading</a:t>
            </a:r>
            <a:r>
              <a:rPr lang="en-US" sz="2000" spc="-235" dirty="0">
                <a:effectLst/>
                <a:ea typeface="Calibri" panose="020F0502020204030204" pitchFamily="34" charset="0"/>
              </a:rPr>
              <a:t> </a:t>
            </a:r>
            <a:r>
              <a:rPr lang="en-US" sz="2000" dirty="0">
                <a:effectLst/>
                <a:ea typeface="Calibri" panose="020F0502020204030204" pitchFamily="34" charset="0"/>
              </a:rPr>
              <a:t>passage. </a:t>
            </a:r>
          </a:p>
          <a:p>
            <a:pPr marL="63500" marR="73660" algn="just">
              <a:lnSpc>
                <a:spcPct val="107000"/>
              </a:lnSpc>
              <a:spcBef>
                <a:spcPts val="170"/>
              </a:spcBef>
              <a:spcAft>
                <a:spcPts val="0"/>
              </a:spcAft>
            </a:pPr>
            <a:r>
              <a:rPr lang="en-US" sz="2000" dirty="0">
                <a:ea typeface="Calibri" panose="020F0502020204030204" pitchFamily="34" charset="0"/>
              </a:rPr>
              <a:t>W</a:t>
            </a:r>
            <a:r>
              <a:rPr lang="en-US" sz="2000" dirty="0">
                <a:effectLst/>
                <a:ea typeface="Calibri" panose="020F0502020204030204" pitchFamily="34" charset="0"/>
              </a:rPr>
              <a:t>e can see that the passage is given in which the answers are present.</a:t>
            </a:r>
            <a:r>
              <a:rPr lang="en-US" sz="2000" spc="5" dirty="0">
                <a:effectLst/>
                <a:ea typeface="Calibri" panose="020F0502020204030204" pitchFamily="34" charset="0"/>
              </a:rPr>
              <a:t> </a:t>
            </a:r>
            <a:r>
              <a:rPr lang="en-US" sz="2000" dirty="0">
                <a:effectLst/>
                <a:ea typeface="Calibri" panose="020F0502020204030204" pitchFamily="34" charset="0"/>
              </a:rPr>
              <a:t>When a question is asked based on the passage, a single answer like the one indicated in red or green is</a:t>
            </a:r>
            <a:r>
              <a:rPr lang="en-US" sz="2000" spc="5" dirty="0">
                <a:effectLst/>
                <a:ea typeface="Calibri" panose="020F0502020204030204" pitchFamily="34" charset="0"/>
              </a:rPr>
              <a:t> </a:t>
            </a:r>
            <a:r>
              <a:rPr lang="en-US" sz="2000" dirty="0">
                <a:effectLst/>
                <a:ea typeface="Calibri" panose="020F0502020204030204" pitchFamily="34" charset="0"/>
              </a:rPr>
              <a:t>or</a:t>
            </a:r>
            <a:r>
              <a:rPr lang="en-US" sz="2000" spc="-10" dirty="0">
                <a:effectLst/>
                <a:ea typeface="Calibri" panose="020F0502020204030204" pitchFamily="34" charset="0"/>
              </a:rPr>
              <a:t> </a:t>
            </a:r>
            <a:r>
              <a:rPr lang="en-US" sz="2000" dirty="0">
                <a:effectLst/>
                <a:ea typeface="Calibri" panose="020F0502020204030204" pitchFamily="34" charset="0"/>
              </a:rPr>
              <a:t>a</a:t>
            </a:r>
            <a:r>
              <a:rPr lang="en-US" sz="2000" spc="-5" dirty="0">
                <a:effectLst/>
                <a:ea typeface="Calibri" panose="020F0502020204030204" pitchFamily="34" charset="0"/>
              </a:rPr>
              <a:t> </a:t>
            </a:r>
            <a:r>
              <a:rPr lang="en-US" sz="2000" dirty="0">
                <a:effectLst/>
                <a:ea typeface="Calibri" panose="020F0502020204030204" pitchFamily="34" charset="0"/>
              </a:rPr>
              <a:t>spam</a:t>
            </a:r>
            <a:r>
              <a:rPr lang="en-US" sz="2000" spc="-5" dirty="0">
                <a:effectLst/>
                <a:ea typeface="Calibri" panose="020F0502020204030204" pitchFamily="34" charset="0"/>
              </a:rPr>
              <a:t> </a:t>
            </a:r>
            <a:r>
              <a:rPr lang="en-US" sz="2000" dirty="0">
                <a:effectLst/>
                <a:ea typeface="Calibri" panose="020F0502020204030204" pitchFamily="34" charset="0"/>
              </a:rPr>
              <a:t>of</a:t>
            </a:r>
            <a:r>
              <a:rPr lang="en-US" sz="2000" spc="-5" dirty="0">
                <a:effectLst/>
                <a:ea typeface="Calibri" panose="020F0502020204030204" pitchFamily="34" charset="0"/>
              </a:rPr>
              <a:t> </a:t>
            </a:r>
            <a:r>
              <a:rPr lang="en-US" sz="2000" dirty="0">
                <a:effectLst/>
                <a:ea typeface="Calibri" panose="020F0502020204030204" pitchFamily="34" charset="0"/>
              </a:rPr>
              <a:t>answers</a:t>
            </a:r>
            <a:r>
              <a:rPr lang="en-US" sz="2000" spc="-10" dirty="0">
                <a:effectLst/>
                <a:ea typeface="Calibri" panose="020F0502020204030204" pitchFamily="34" charset="0"/>
              </a:rPr>
              <a:t> </a:t>
            </a:r>
            <a:r>
              <a:rPr lang="en-US" sz="2000" dirty="0">
                <a:effectLst/>
                <a:ea typeface="Calibri" panose="020F0502020204030204" pitchFamily="34" charset="0"/>
              </a:rPr>
              <a:t>like</a:t>
            </a:r>
            <a:r>
              <a:rPr lang="en-US" sz="2000" spc="-5" dirty="0">
                <a:effectLst/>
                <a:ea typeface="Calibri" panose="020F0502020204030204" pitchFamily="34" charset="0"/>
              </a:rPr>
              <a:t> </a:t>
            </a:r>
            <a:r>
              <a:rPr lang="en-US" sz="2000" dirty="0">
                <a:effectLst/>
                <a:ea typeface="Calibri" panose="020F0502020204030204" pitchFamily="34" charset="0"/>
              </a:rPr>
              <a:t>the</a:t>
            </a:r>
            <a:r>
              <a:rPr lang="en-US" sz="2000" spc="-5" dirty="0">
                <a:effectLst/>
                <a:ea typeface="Calibri" panose="020F0502020204030204" pitchFamily="34" charset="0"/>
              </a:rPr>
              <a:t> </a:t>
            </a:r>
            <a:r>
              <a:rPr lang="en-US" sz="2000" dirty="0">
                <a:effectLst/>
                <a:ea typeface="Calibri" panose="020F0502020204030204" pitchFamily="34" charset="0"/>
              </a:rPr>
              <a:t>one</a:t>
            </a:r>
            <a:r>
              <a:rPr lang="en-US" sz="2000" spc="-5" dirty="0">
                <a:effectLst/>
                <a:ea typeface="Calibri" panose="020F0502020204030204" pitchFamily="34" charset="0"/>
              </a:rPr>
              <a:t> </a:t>
            </a:r>
            <a:r>
              <a:rPr lang="en-US" sz="2000" dirty="0">
                <a:effectLst/>
                <a:ea typeface="Calibri" panose="020F0502020204030204" pitchFamily="34" charset="0"/>
              </a:rPr>
              <a:t>indicated</a:t>
            </a:r>
            <a:r>
              <a:rPr lang="en-US" sz="2000" spc="-10" dirty="0">
                <a:effectLst/>
                <a:ea typeface="Calibri" panose="020F0502020204030204" pitchFamily="34" charset="0"/>
              </a:rPr>
              <a:t> </a:t>
            </a:r>
            <a:r>
              <a:rPr lang="en-US" sz="2000" dirty="0">
                <a:effectLst/>
                <a:ea typeface="Calibri" panose="020F0502020204030204" pitchFamily="34" charset="0"/>
              </a:rPr>
              <a:t>in</a:t>
            </a:r>
            <a:r>
              <a:rPr lang="en-US" sz="2000" spc="-5" dirty="0">
                <a:effectLst/>
                <a:ea typeface="Calibri" panose="020F0502020204030204" pitchFamily="34" charset="0"/>
              </a:rPr>
              <a:t> </a:t>
            </a:r>
            <a:r>
              <a:rPr lang="en-US" sz="2000" dirty="0">
                <a:effectLst/>
                <a:ea typeface="Calibri" panose="020F0502020204030204" pitchFamily="34" charset="0"/>
              </a:rPr>
              <a:t>blue</a:t>
            </a:r>
            <a:r>
              <a:rPr lang="en-US" sz="2000" spc="-5" dirty="0">
                <a:effectLst/>
                <a:ea typeface="Calibri" panose="020F0502020204030204" pitchFamily="34" charset="0"/>
              </a:rPr>
              <a:t> </a:t>
            </a:r>
            <a:r>
              <a:rPr lang="en-US" sz="2000" dirty="0">
                <a:effectLst/>
                <a:ea typeface="Calibri" panose="020F0502020204030204" pitchFamily="34" charset="0"/>
              </a:rPr>
              <a:t>is</a:t>
            </a:r>
            <a:r>
              <a:rPr lang="en-US" sz="2000" spc="-5" dirty="0">
                <a:effectLst/>
                <a:ea typeface="Calibri" panose="020F0502020204030204" pitchFamily="34" charset="0"/>
              </a:rPr>
              <a:t> </a:t>
            </a:r>
            <a:r>
              <a:rPr lang="en-US" sz="2000" dirty="0">
                <a:effectLst/>
                <a:ea typeface="Calibri" panose="020F0502020204030204" pitchFamily="34" charset="0"/>
              </a:rPr>
              <a:t>returned</a:t>
            </a:r>
            <a:r>
              <a:rPr lang="en-US" sz="1800" dirty="0">
                <a:effectLst/>
                <a:latin typeface="Calibri" panose="020F0502020204030204" pitchFamily="34" charset="0"/>
                <a:ea typeface="Calibri" panose="020F0502020204030204" pitchFamily="34" charset="0"/>
              </a:rPr>
              <a:t>.</a:t>
            </a:r>
          </a:p>
          <a:p>
            <a:pPr marL="0" indent="0">
              <a:buNone/>
            </a:pPr>
            <a:endParaRPr lang="en-US" sz="2000" dirty="0"/>
          </a:p>
          <a:p>
            <a:pPr>
              <a:buFont typeface="Wingdings" panose="05000000000000000000" pitchFamily="2" charset="2"/>
              <a:buChar char="q"/>
            </a:pPr>
            <a:r>
              <a:rPr lang="en-US" sz="2000" dirty="0"/>
              <a:t>https://github.com/chrischute/squad/blob/master/data/train-v2.0.json</a:t>
            </a:r>
          </a:p>
        </p:txBody>
      </p:sp>
    </p:spTree>
    <p:extLst>
      <p:ext uri="{BB962C8B-B14F-4D97-AF65-F5344CB8AC3E}">
        <p14:creationId xmlns:p14="http://schemas.microsoft.com/office/powerpoint/2010/main" val="275058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B3E22-31A0-3152-7868-196028823CFB}"/>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Tools and Techniques</a:t>
            </a:r>
          </a:p>
        </p:txBody>
      </p:sp>
      <p:graphicFrame>
        <p:nvGraphicFramePr>
          <p:cNvPr id="8" name="Content Placeholder 5">
            <a:extLst>
              <a:ext uri="{FF2B5EF4-FFF2-40B4-BE49-F238E27FC236}">
                <a16:creationId xmlns:a16="http://schemas.microsoft.com/office/drawing/2014/main" id="{020C6799-50E7-583A-781D-2A05945106E2}"/>
              </a:ext>
            </a:extLst>
          </p:cNvPr>
          <p:cNvGraphicFramePr>
            <a:graphicFrameLocks noGrp="1"/>
          </p:cNvGraphicFramePr>
          <p:nvPr>
            <p:ph idx="1"/>
            <p:extLst>
              <p:ext uri="{D42A27DB-BD31-4B8C-83A1-F6EECF244321}">
                <p14:modId xmlns:p14="http://schemas.microsoft.com/office/powerpoint/2010/main" val="904202507"/>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55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1268D-DADE-F0E7-CC18-B4BDEF91BE5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Implementation</a:t>
            </a:r>
          </a:p>
        </p:txBody>
      </p:sp>
      <p:sp>
        <p:nvSpPr>
          <p:cNvPr id="7" name="Content Placeholder 6">
            <a:extLst>
              <a:ext uri="{FF2B5EF4-FFF2-40B4-BE49-F238E27FC236}">
                <a16:creationId xmlns:a16="http://schemas.microsoft.com/office/drawing/2014/main" id="{7AC674F5-B58A-2C2A-F065-0B5EFF5EABF2}"/>
              </a:ext>
            </a:extLst>
          </p:cNvPr>
          <p:cNvSpPr>
            <a:spLocks noGrp="1"/>
          </p:cNvSpPr>
          <p:nvPr>
            <p:ph idx="1"/>
          </p:nvPr>
        </p:nvSpPr>
        <p:spPr>
          <a:xfrm>
            <a:off x="1371599" y="2318197"/>
            <a:ext cx="9724031" cy="3683358"/>
          </a:xfrm>
        </p:spPr>
        <p:txBody>
          <a:bodyPr anchor="ctr">
            <a:noAutofit/>
          </a:bodyPr>
          <a:lstStyle/>
          <a:p>
            <a:r>
              <a:rPr lang="en-US" sz="2000" dirty="0"/>
              <a:t>T</a:t>
            </a:r>
            <a:r>
              <a:rPr lang="en-US" sz="2000" b="0" i="0" dirty="0">
                <a:effectLst/>
              </a:rPr>
              <a:t>he retriever module in open domain question answering involves using a recurrent neural network (RNN) to learn the reasoning path through a Wikipedia paragraph graph. </a:t>
            </a:r>
          </a:p>
          <a:p>
            <a:r>
              <a:rPr lang="en-US" sz="2000" b="0" i="0" dirty="0">
                <a:effectLst/>
              </a:rPr>
              <a:t>The RNN is trained to retrieve relevant documents based on the history of previously retrieved documents. The output of the RNN is then used in a beam search to select the most relevant paragraphs from the output probability distribution.</a:t>
            </a:r>
          </a:p>
          <a:p>
            <a:r>
              <a:rPr lang="en-US" sz="2000" b="0" i="0" dirty="0">
                <a:effectLst/>
              </a:rPr>
              <a:t>The reader module involves encoding the questions and contexts using bi-directional LSTMs, and then using sequence-to-sequence attention to generate a weighted context vector. This vector is concatenated with the hidden state of the paragraphs, allowing the model to focus on the most relevant parts of the context for generating the answer. </a:t>
            </a:r>
          </a:p>
          <a:p>
            <a:r>
              <a:rPr lang="en-US" sz="2000" b="0" i="0" dirty="0">
                <a:effectLst/>
              </a:rPr>
              <a:t>The output of the reader module is then fed into a decoder, which uses another LSTM to generate the start and end indices of the answer in the context. This is done using </a:t>
            </a:r>
            <a:r>
              <a:rPr lang="en-US" sz="2000" b="0" i="0" dirty="0" err="1">
                <a:effectLst/>
              </a:rPr>
              <a:t>softmax</a:t>
            </a:r>
            <a:r>
              <a:rPr lang="en-US" sz="2000" b="0" i="0" dirty="0">
                <a:effectLst/>
              </a:rPr>
              <a:t> and cross-entropy loss to minimize the difference between the predicted and actual values.</a:t>
            </a:r>
            <a:endParaRPr lang="en-US" sz="2000" dirty="0"/>
          </a:p>
        </p:txBody>
      </p:sp>
    </p:spTree>
    <p:extLst>
      <p:ext uri="{BB962C8B-B14F-4D97-AF65-F5344CB8AC3E}">
        <p14:creationId xmlns:p14="http://schemas.microsoft.com/office/powerpoint/2010/main" val="253958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9" name="Rectangle 3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9C395-63A7-444B-5EE6-FAF320EE44AA}"/>
              </a:ext>
            </a:extLst>
          </p:cNvPr>
          <p:cNvSpPr>
            <a:spLocks noGrp="1"/>
          </p:cNvSpPr>
          <p:nvPr>
            <p:ph type="title"/>
          </p:nvPr>
        </p:nvSpPr>
        <p:spPr>
          <a:xfrm>
            <a:off x="1057025" y="922644"/>
            <a:ext cx="5040285" cy="1169585"/>
          </a:xfrm>
        </p:spPr>
        <p:txBody>
          <a:bodyPr anchor="b">
            <a:normAutofit/>
          </a:bodyPr>
          <a:lstStyle/>
          <a:p>
            <a:r>
              <a:rPr lang="en-US" sz="4000" dirty="0"/>
              <a:t>Results</a:t>
            </a:r>
          </a:p>
        </p:txBody>
      </p:sp>
      <p:sp>
        <p:nvSpPr>
          <p:cNvPr id="44" name="Rectangle 4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E3BF00-3397-63F3-089A-1A9BFFD6217E}"/>
              </a:ext>
            </a:extLst>
          </p:cNvPr>
          <p:cNvSpPr>
            <a:spLocks noGrp="1"/>
          </p:cNvSpPr>
          <p:nvPr>
            <p:ph idx="1"/>
          </p:nvPr>
        </p:nvSpPr>
        <p:spPr>
          <a:xfrm>
            <a:off x="1055715" y="2508105"/>
            <a:ext cx="5040285" cy="3632493"/>
          </a:xfrm>
        </p:spPr>
        <p:txBody>
          <a:bodyPr anchor="ctr">
            <a:normAutofit/>
          </a:bodyPr>
          <a:lstStyle/>
          <a:p>
            <a:pPr marL="0" indent="0">
              <a:buNone/>
            </a:pPr>
            <a:r>
              <a:rPr lang="en-US"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 models produce the following results. The following results are obtained by training the encoder</a:t>
            </a:r>
            <a:r>
              <a:rPr lang="en-US" sz="2000" spc="-23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decoder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modules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with</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hidden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layer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size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2</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batch</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size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2.</a:t>
            </a:r>
          </a:p>
          <a:p>
            <a:pPr marL="0" indent="0">
              <a:buNone/>
            </a:pPr>
            <a:endParaRPr lang="en-US" sz="2000" dirty="0">
              <a:effectLst/>
              <a:latin typeface="Calibri" panose="020F0502020204030204" pitchFamily="34" charset="0"/>
              <a:ea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loss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function</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implemented</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simple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cross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entropy</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loss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between</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actual</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predicted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values</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start</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indexes</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which</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point</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passage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where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answer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begins.</a:t>
            </a:r>
          </a:p>
          <a:p>
            <a:pPr marL="0" indent="0">
              <a:buNone/>
            </a:pPr>
            <a:endParaRPr lang="en-US" sz="2000" dirty="0"/>
          </a:p>
        </p:txBody>
      </p:sp>
      <p:pic>
        <p:nvPicPr>
          <p:cNvPr id="14" name="Picture 13">
            <a:extLst>
              <a:ext uri="{FF2B5EF4-FFF2-40B4-BE49-F238E27FC236}">
                <a16:creationId xmlns:a16="http://schemas.microsoft.com/office/drawing/2014/main" id="{50966D4C-FC28-4E54-8CD6-EA80F884F9E1}"/>
              </a:ext>
            </a:extLst>
          </p:cNvPr>
          <p:cNvPicPr>
            <a:picLocks noChangeAspect="1"/>
          </p:cNvPicPr>
          <p:nvPr/>
        </p:nvPicPr>
        <p:blipFill>
          <a:blip r:embed="rId2"/>
          <a:stretch>
            <a:fillRect/>
          </a:stretch>
        </p:blipFill>
        <p:spPr>
          <a:xfrm>
            <a:off x="7207764" y="774285"/>
            <a:ext cx="3866926" cy="2581173"/>
          </a:xfrm>
          <a:prstGeom prst="rect">
            <a:avLst/>
          </a:prstGeom>
        </p:spPr>
      </p:pic>
      <p:pic>
        <p:nvPicPr>
          <p:cNvPr id="12" name="Picture 11">
            <a:extLst>
              <a:ext uri="{FF2B5EF4-FFF2-40B4-BE49-F238E27FC236}">
                <a16:creationId xmlns:a16="http://schemas.microsoft.com/office/drawing/2014/main" id="{B8C1CC85-C803-0323-2C51-D44F4F2D635A}"/>
              </a:ext>
            </a:extLst>
          </p:cNvPr>
          <p:cNvPicPr>
            <a:picLocks noChangeAspect="1"/>
          </p:cNvPicPr>
          <p:nvPr/>
        </p:nvPicPr>
        <p:blipFill>
          <a:blip r:embed="rId3"/>
          <a:stretch>
            <a:fillRect/>
          </a:stretch>
        </p:blipFill>
        <p:spPr>
          <a:xfrm>
            <a:off x="6946667" y="3922000"/>
            <a:ext cx="4389120" cy="1887321"/>
          </a:xfrm>
          <a:prstGeom prst="rect">
            <a:avLst/>
          </a:prstGeom>
        </p:spPr>
      </p:pic>
    </p:spTree>
    <p:extLst>
      <p:ext uri="{BB962C8B-B14F-4D97-AF65-F5344CB8AC3E}">
        <p14:creationId xmlns:p14="http://schemas.microsoft.com/office/powerpoint/2010/main" val="75902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0"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3"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9FD2C9F-5EBC-E160-5D54-8291E4283FEF}"/>
              </a:ext>
            </a:extLst>
          </p:cNvPr>
          <p:cNvSpPr>
            <a:spLocks noGrp="1"/>
          </p:cNvSpPr>
          <p:nvPr>
            <p:ph idx="1"/>
          </p:nvPr>
        </p:nvSpPr>
        <p:spPr>
          <a:xfrm>
            <a:off x="965199" y="2912937"/>
            <a:ext cx="4741917" cy="3093546"/>
          </a:xfrm>
        </p:spPr>
        <p:txBody>
          <a:bodyPr>
            <a:normAutofit/>
          </a:bodyPr>
          <a:lstStyle/>
          <a:p>
            <a:pPr marL="0" indent="0">
              <a:buNone/>
            </a:pPr>
            <a:r>
              <a:rPr lang="en-US" sz="8000" dirty="0">
                <a:solidFill>
                  <a:schemeClr val="bg1"/>
                </a:solidFill>
              </a:rPr>
              <a:t>Thank You</a:t>
            </a:r>
          </a:p>
        </p:txBody>
      </p:sp>
      <p:pic>
        <p:nvPicPr>
          <p:cNvPr id="7" name="Graphic 6" descr="Handshake">
            <a:extLst>
              <a:ext uri="{FF2B5EF4-FFF2-40B4-BE49-F238E27FC236}">
                <a16:creationId xmlns:a16="http://schemas.microsoft.com/office/drawing/2014/main" id="{391793B9-DFAE-66C5-9546-9F30490B72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2428" y="1636595"/>
            <a:ext cx="2934082" cy="2934082"/>
          </a:xfrm>
          <a:prstGeom prst="rect">
            <a:avLst/>
          </a:prstGeom>
        </p:spPr>
      </p:pic>
    </p:spTree>
    <p:extLst>
      <p:ext uri="{BB962C8B-B14F-4D97-AF65-F5344CB8AC3E}">
        <p14:creationId xmlns:p14="http://schemas.microsoft.com/office/powerpoint/2010/main" val="266100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586</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Wingdings</vt:lpstr>
      <vt:lpstr>Office Theme</vt:lpstr>
      <vt:lpstr>DSCI6004 Natural Language Processing Project</vt:lpstr>
      <vt:lpstr>QUESTION ANSWERING USING SEQUENCE-TO-SEQUENCE RECURRENT NEURAL NETWORKS</vt:lpstr>
      <vt:lpstr>Objective</vt:lpstr>
      <vt:lpstr>Dataset</vt:lpstr>
      <vt:lpstr>Tools and Techniques</vt:lpstr>
      <vt:lpstr>Implementation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DSCI6004 Natural Language Processing Project</dc:title>
  <dc:creator>lavanya chowdary</dc:creator>
  <cp:lastModifiedBy>lavanya chowdary</cp:lastModifiedBy>
  <cp:revision>1</cp:revision>
  <dcterms:created xsi:type="dcterms:W3CDTF">2022-12-08T01:23:33Z</dcterms:created>
  <dcterms:modified xsi:type="dcterms:W3CDTF">2022-12-08T04:27:04Z</dcterms:modified>
</cp:coreProperties>
</file>