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37" r:id="rId1"/>
  </p:sldMasterIdLst>
  <p:notesMasterIdLst>
    <p:notesMasterId r:id="rId83"/>
  </p:notesMasterIdLst>
  <p:handoutMasterIdLst>
    <p:handoutMasterId r:id="rId84"/>
  </p:handoutMasterIdLst>
  <p:sldIdLst>
    <p:sldId id="320" r:id="rId2"/>
    <p:sldId id="306" r:id="rId3"/>
    <p:sldId id="267" r:id="rId4"/>
    <p:sldId id="268" r:id="rId5"/>
    <p:sldId id="282" r:id="rId6"/>
    <p:sldId id="322" r:id="rId7"/>
    <p:sldId id="258" r:id="rId8"/>
    <p:sldId id="285" r:id="rId9"/>
    <p:sldId id="270" r:id="rId10"/>
    <p:sldId id="284" r:id="rId11"/>
    <p:sldId id="287" r:id="rId12"/>
    <p:sldId id="289" r:id="rId13"/>
    <p:sldId id="307" r:id="rId14"/>
    <p:sldId id="308" r:id="rId15"/>
    <p:sldId id="349" r:id="rId16"/>
    <p:sldId id="350" r:id="rId17"/>
    <p:sldId id="351" r:id="rId18"/>
    <p:sldId id="352" r:id="rId19"/>
    <p:sldId id="353" r:id="rId20"/>
    <p:sldId id="354" r:id="rId21"/>
    <p:sldId id="355" r:id="rId22"/>
    <p:sldId id="356" r:id="rId23"/>
    <p:sldId id="300" r:id="rId24"/>
    <p:sldId id="326" r:id="rId25"/>
    <p:sldId id="327" r:id="rId26"/>
    <p:sldId id="311" r:id="rId27"/>
    <p:sldId id="293" r:id="rId28"/>
    <p:sldId id="294" r:id="rId29"/>
    <p:sldId id="296" r:id="rId30"/>
    <p:sldId id="357" r:id="rId31"/>
    <p:sldId id="328" r:id="rId32"/>
    <p:sldId id="329" r:id="rId33"/>
    <p:sldId id="330" r:id="rId34"/>
    <p:sldId id="331" r:id="rId35"/>
    <p:sldId id="332" r:id="rId36"/>
    <p:sldId id="333" r:id="rId37"/>
    <p:sldId id="334" r:id="rId38"/>
    <p:sldId id="335" r:id="rId39"/>
    <p:sldId id="336" r:id="rId40"/>
    <p:sldId id="337" r:id="rId41"/>
    <p:sldId id="338" r:id="rId42"/>
    <p:sldId id="339" r:id="rId43"/>
    <p:sldId id="340" r:id="rId44"/>
    <p:sldId id="341" r:id="rId45"/>
    <p:sldId id="342" r:id="rId46"/>
    <p:sldId id="343" r:id="rId47"/>
    <p:sldId id="344" r:id="rId48"/>
    <p:sldId id="345" r:id="rId49"/>
    <p:sldId id="348" r:id="rId50"/>
    <p:sldId id="364" r:id="rId51"/>
    <p:sldId id="365" r:id="rId52"/>
    <p:sldId id="366" r:id="rId53"/>
    <p:sldId id="367" r:id="rId54"/>
    <p:sldId id="368" r:id="rId55"/>
    <p:sldId id="396" r:id="rId56"/>
    <p:sldId id="369" r:id="rId57"/>
    <p:sldId id="370" r:id="rId58"/>
    <p:sldId id="371" r:id="rId59"/>
    <p:sldId id="372" r:id="rId60"/>
    <p:sldId id="375" r:id="rId61"/>
    <p:sldId id="376" r:id="rId62"/>
    <p:sldId id="377" r:id="rId63"/>
    <p:sldId id="378" r:id="rId64"/>
    <p:sldId id="379" r:id="rId65"/>
    <p:sldId id="380" r:id="rId66"/>
    <p:sldId id="381" r:id="rId67"/>
    <p:sldId id="382" r:id="rId68"/>
    <p:sldId id="385" r:id="rId69"/>
    <p:sldId id="386" r:id="rId70"/>
    <p:sldId id="390" r:id="rId71"/>
    <p:sldId id="391" r:id="rId72"/>
    <p:sldId id="392" r:id="rId73"/>
    <p:sldId id="397" r:id="rId74"/>
    <p:sldId id="398" r:id="rId75"/>
    <p:sldId id="479" r:id="rId76"/>
    <p:sldId id="480" r:id="rId77"/>
    <p:sldId id="402" r:id="rId78"/>
    <p:sldId id="403" r:id="rId79"/>
    <p:sldId id="404" r:id="rId80"/>
    <p:sldId id="481" r:id="rId81"/>
    <p:sldId id="482" r:id="rId82"/>
  </p:sldIdLst>
  <p:sldSz cx="9144000" cy="6858000" type="screen4x3"/>
  <p:notesSz cx="7010400" cy="92964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FF0000"/>
    <a:srgbClr val="0066FF"/>
    <a:srgbClr val="990000"/>
    <a:srgbClr val="00CCFF"/>
    <a:srgbClr val="00FF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9" autoAdjust="0"/>
    <p:restoredTop sz="94511" autoAdjust="0"/>
  </p:normalViewPr>
  <p:slideViewPr>
    <p:cSldViewPr snapToGrid="0">
      <p:cViewPr varScale="1">
        <p:scale>
          <a:sx n="67" d="100"/>
          <a:sy n="67" d="100"/>
        </p:scale>
        <p:origin x="1476" y="7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6" d="100"/>
          <a:sy n="56" d="100"/>
        </p:scale>
        <p:origin x="-1524"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slide" Target="slides/slide62.xml" /><Relationship Id="rId68" Type="http://schemas.openxmlformats.org/officeDocument/2006/relationships/slide" Target="slides/slide67.xml" /><Relationship Id="rId76" Type="http://schemas.openxmlformats.org/officeDocument/2006/relationships/slide" Target="slides/slide75.xml" /><Relationship Id="rId84" Type="http://schemas.openxmlformats.org/officeDocument/2006/relationships/handoutMaster" Target="handoutMasters/handoutMaster1.xml" /><Relationship Id="rId7" Type="http://schemas.openxmlformats.org/officeDocument/2006/relationships/slide" Target="slides/slide6.xml" /><Relationship Id="rId71" Type="http://schemas.openxmlformats.org/officeDocument/2006/relationships/slide" Target="slides/slide70.xml"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slide" Target="slides/slide65.xml" /><Relationship Id="rId74" Type="http://schemas.openxmlformats.org/officeDocument/2006/relationships/slide" Target="slides/slide73.xml" /><Relationship Id="rId79" Type="http://schemas.openxmlformats.org/officeDocument/2006/relationships/slide" Target="slides/slide78.xml" /><Relationship Id="rId87" Type="http://schemas.openxmlformats.org/officeDocument/2006/relationships/theme" Target="theme/theme1.xml" /><Relationship Id="rId5" Type="http://schemas.openxmlformats.org/officeDocument/2006/relationships/slide" Target="slides/slide4.xml" /><Relationship Id="rId61" Type="http://schemas.openxmlformats.org/officeDocument/2006/relationships/slide" Target="slides/slide60.xml" /><Relationship Id="rId82" Type="http://schemas.openxmlformats.org/officeDocument/2006/relationships/slide" Target="slides/slide81.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slide" Target="slides/slide68.xml" /><Relationship Id="rId77" Type="http://schemas.openxmlformats.org/officeDocument/2006/relationships/slide" Target="slides/slide76.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80" Type="http://schemas.openxmlformats.org/officeDocument/2006/relationships/slide" Target="slides/slide79.xml" /><Relationship Id="rId85" Type="http://schemas.openxmlformats.org/officeDocument/2006/relationships/presProps" Target="presProps.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slide" Target="slides/slide74.xml" /><Relationship Id="rId83" Type="http://schemas.openxmlformats.org/officeDocument/2006/relationships/notesMaster" Target="notesMasters/notesMaster1.xml" /><Relationship Id="rId88"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10" Type="http://schemas.openxmlformats.org/officeDocument/2006/relationships/slide" Target="slides/slide9.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78" Type="http://schemas.openxmlformats.org/officeDocument/2006/relationships/slide" Target="slides/slide77.xml" /><Relationship Id="rId81" Type="http://schemas.openxmlformats.org/officeDocument/2006/relationships/slide" Target="slides/slide80.xml" /><Relationship Id="rId86" Type="http://schemas.openxmlformats.org/officeDocument/2006/relationships/viewProps" Target="viewProps.xml" /></Relationships>
</file>

<file path=ppt/_rels/viewProps.xml.rels><?xml version="1.0" encoding="UTF-8" standalone="yes"?>
<Relationships xmlns="http://schemas.openxmlformats.org/package/2006/relationships"><Relationship Id="rId8" Type="http://schemas.openxmlformats.org/officeDocument/2006/relationships/slide" Target="slides/slide78.xml" /><Relationship Id="rId3" Type="http://schemas.openxmlformats.org/officeDocument/2006/relationships/slide" Target="slides/slide8.xml" /><Relationship Id="rId7" Type="http://schemas.openxmlformats.org/officeDocument/2006/relationships/slide" Target="slides/slide77.xml" /><Relationship Id="rId2" Type="http://schemas.openxmlformats.org/officeDocument/2006/relationships/slide" Target="slides/slide7.xml" /><Relationship Id="rId1" Type="http://schemas.openxmlformats.org/officeDocument/2006/relationships/slide" Target="slides/slide2.xml" /><Relationship Id="rId6" Type="http://schemas.openxmlformats.org/officeDocument/2006/relationships/slide" Target="slides/slide22.xml" /><Relationship Id="rId11" Type="http://schemas.openxmlformats.org/officeDocument/2006/relationships/slide" Target="slides/slide81.xml" /><Relationship Id="rId5" Type="http://schemas.openxmlformats.org/officeDocument/2006/relationships/slide" Target="slides/slide11.xml" /><Relationship Id="rId10" Type="http://schemas.openxmlformats.org/officeDocument/2006/relationships/slide" Target="slides/slide80.xml" /><Relationship Id="rId4" Type="http://schemas.openxmlformats.org/officeDocument/2006/relationships/slide" Target="slides/slide10.xml" /><Relationship Id="rId9" Type="http://schemas.openxmlformats.org/officeDocument/2006/relationships/slide" Target="slides/slide79.xml" /></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1.wmf" /></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1.wmf" /></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1.wmf"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CDADE656-C2D1-631D-B824-1AA7E137A786}"/>
              </a:ext>
            </a:extLst>
          </p:cNvPr>
          <p:cNvSpPr>
            <a:spLocks noGrp="1" noChangeArrowheads="1"/>
          </p:cNvSpPr>
          <p:nvPr>
            <p:ph type="body" sz="quarter" idx="3"/>
          </p:nvPr>
        </p:nvSpPr>
        <p:spPr bwMode="auto">
          <a:xfrm>
            <a:off x="935038" y="4416425"/>
            <a:ext cx="5140325" cy="4183063"/>
          </a:xfrm>
          <a:prstGeom prst="rect">
            <a:avLst/>
          </a:prstGeom>
          <a:noFill/>
          <a:ln w="12700">
            <a:noFill/>
            <a:miter lim="800000"/>
            <a:headEnd/>
            <a:tailEnd/>
          </a:ln>
          <a:effectLst/>
        </p:spPr>
        <p:txBody>
          <a:bodyPr vert="horz" wrap="square" lIns="92207" tIns="45295" rIns="92207" bIns="45295" numCol="1" anchor="t" anchorCtr="0" compatLnSpc="1">
            <a:prstTxWarp prst="textNoShape">
              <a:avLst/>
            </a:prstTxWarp>
          </a:bodyPr>
          <a:lstStyle/>
          <a:p>
            <a:pPr lvl="0"/>
            <a:r>
              <a:rPr lang="en-US" noProof="0"/>
              <a:t>Click to edit Master notes styles</a:t>
            </a:r>
          </a:p>
          <a:p>
            <a:pPr lvl="0"/>
            <a:r>
              <a:rPr lang="en-US" noProof="0"/>
              <a:t>Second Level</a:t>
            </a:r>
          </a:p>
          <a:p>
            <a:pPr lvl="0"/>
            <a:r>
              <a:rPr lang="en-US" noProof="0"/>
              <a:t>Third Level</a:t>
            </a:r>
          </a:p>
          <a:p>
            <a:pPr lvl="0"/>
            <a:r>
              <a:rPr lang="en-US" noProof="0"/>
              <a:t>Fourth Level</a:t>
            </a:r>
          </a:p>
          <a:p>
            <a:pPr lvl="0"/>
            <a:r>
              <a:rPr lang="en-US" noProof="0"/>
              <a:t>Fifth Level</a:t>
            </a:r>
          </a:p>
        </p:txBody>
      </p:sp>
      <p:sp>
        <p:nvSpPr>
          <p:cNvPr id="3075" name="Rectangle 3">
            <a:extLst>
              <a:ext uri="{FF2B5EF4-FFF2-40B4-BE49-F238E27FC236}">
                <a16:creationId xmlns:a16="http://schemas.microsoft.com/office/drawing/2014/main" id="{CCF57383-6AE4-A02D-4817-703CD1234537}"/>
              </a:ext>
            </a:extLst>
          </p:cNvPr>
          <p:cNvSpPr>
            <a:spLocks noGrp="1" noRot="1" noChangeAspect="1" noChangeArrowheads="1" noTextEdit="1"/>
          </p:cNvSpPr>
          <p:nvPr>
            <p:ph type="sldImg" idx="2"/>
          </p:nvPr>
        </p:nvSpPr>
        <p:spPr bwMode="auto">
          <a:xfrm>
            <a:off x="1190625" y="703263"/>
            <a:ext cx="4630738" cy="34734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5.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7.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9.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0.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1.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2.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3.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4.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7.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0.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1.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2.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3.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938218AE-9F2D-B9DC-D053-015798271E39}"/>
              </a:ext>
            </a:extLst>
          </p:cNvPr>
          <p:cNvSpPr>
            <a:spLocks noChangeArrowheads="1"/>
          </p:cNvSpPr>
          <p:nvPr/>
        </p:nvSpPr>
        <p:spPr bwMode="auto">
          <a:xfrm>
            <a:off x="3971925"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eaLnBrk="1" hangingPunct="1">
              <a:spcBef>
                <a:spcPct val="0"/>
              </a:spcBef>
            </a:pPr>
            <a:endParaRPr lang="en-GB" altLang="en-US" sz="1800">
              <a:latin typeface="Tahoma" panose="020B0604030504040204" pitchFamily="34" charset="0"/>
            </a:endParaRPr>
          </a:p>
        </p:txBody>
      </p:sp>
      <p:sp>
        <p:nvSpPr>
          <p:cNvPr id="59395" name="Rectangle 3">
            <a:extLst>
              <a:ext uri="{FF2B5EF4-FFF2-40B4-BE49-F238E27FC236}">
                <a16:creationId xmlns:a16="http://schemas.microsoft.com/office/drawing/2014/main" id="{83AB4DE7-CE80-4D46-1B57-0CF3610855A8}"/>
              </a:ext>
            </a:extLst>
          </p:cNvPr>
          <p:cNvSpPr>
            <a:spLocks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207" tIns="45295" rIns="92207" bIns="45295" anchor="b"/>
          <a:lstStyle>
            <a:lvl1pPr defTabSz="931863">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defTabSz="931863">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defTabSz="931863">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defTabSz="931863">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defTabSz="931863">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a:spcBef>
                <a:spcPct val="0"/>
              </a:spcBef>
            </a:pPr>
            <a:r>
              <a:rPr lang="en-US" altLang="en-US"/>
              <a:t>2</a:t>
            </a:r>
          </a:p>
        </p:txBody>
      </p:sp>
      <p:sp>
        <p:nvSpPr>
          <p:cNvPr id="59396" name="Rectangle 4">
            <a:extLst>
              <a:ext uri="{FF2B5EF4-FFF2-40B4-BE49-F238E27FC236}">
                <a16:creationId xmlns:a16="http://schemas.microsoft.com/office/drawing/2014/main" id="{2E24C866-3702-2000-0927-5D49570E8DC7}"/>
              </a:ext>
            </a:extLst>
          </p:cNvPr>
          <p:cNvSpPr>
            <a:spLocks noChangeArrowheads="1"/>
          </p:cNvSpPr>
          <p:nvPr/>
        </p:nvSpPr>
        <p:spPr bwMode="auto">
          <a:xfrm>
            <a:off x="0"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eaLnBrk="1" hangingPunct="1">
              <a:spcBef>
                <a:spcPct val="0"/>
              </a:spcBef>
            </a:pPr>
            <a:endParaRPr lang="en-GB" altLang="en-US" sz="1800">
              <a:latin typeface="Tahoma" panose="020B0604030504040204" pitchFamily="34" charset="0"/>
            </a:endParaRPr>
          </a:p>
        </p:txBody>
      </p:sp>
      <p:sp>
        <p:nvSpPr>
          <p:cNvPr id="59397" name="Rectangle 5">
            <a:extLst>
              <a:ext uri="{FF2B5EF4-FFF2-40B4-BE49-F238E27FC236}">
                <a16:creationId xmlns:a16="http://schemas.microsoft.com/office/drawing/2014/main" id="{488AA1DC-2941-0B15-9CF4-38CF85A7FCA4}"/>
              </a:ext>
            </a:extLst>
          </p:cNvPr>
          <p:cNvSpPr>
            <a:spLocks noChangeArrowheads="1"/>
          </p:cNvSpPr>
          <p:nvPr/>
        </p:nvSpPr>
        <p:spPr bwMode="auto">
          <a:xfrm>
            <a:off x="0"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eaLnBrk="1" hangingPunct="1">
              <a:spcBef>
                <a:spcPct val="0"/>
              </a:spcBef>
            </a:pPr>
            <a:endParaRPr lang="en-GB" altLang="en-US" sz="1800">
              <a:latin typeface="Tahoma" panose="020B0604030504040204" pitchFamily="34" charset="0"/>
            </a:endParaRPr>
          </a:p>
        </p:txBody>
      </p:sp>
      <p:sp>
        <p:nvSpPr>
          <p:cNvPr id="59398" name="Rectangle 6">
            <a:extLst>
              <a:ext uri="{FF2B5EF4-FFF2-40B4-BE49-F238E27FC236}">
                <a16:creationId xmlns:a16="http://schemas.microsoft.com/office/drawing/2014/main" id="{5108A9E7-D479-7C35-DED3-9D6526B56147}"/>
              </a:ext>
            </a:extLst>
          </p:cNvPr>
          <p:cNvSpPr>
            <a:spLocks noGrp="1" noRot="1" noChangeAspect="1" noChangeArrowheads="1" noTextEdit="1"/>
          </p:cNvSpPr>
          <p:nvPr>
            <p:ph type="sldImg"/>
          </p:nvPr>
        </p:nvSpPr>
        <p:spPr>
          <a:ln cap="flat"/>
        </p:spPr>
      </p:sp>
      <p:sp>
        <p:nvSpPr>
          <p:cNvPr id="59399" name="Rectangle 7">
            <a:extLst>
              <a:ext uri="{FF2B5EF4-FFF2-40B4-BE49-F238E27FC236}">
                <a16:creationId xmlns:a16="http://schemas.microsoft.com/office/drawing/2014/main" id="{6B1CF8CA-71A1-1799-D68A-4A23E4556FCB}"/>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6FE6100B-A35C-490F-EE32-B9C682EF30DB}"/>
              </a:ext>
            </a:extLst>
          </p:cNvPr>
          <p:cNvSpPr>
            <a:spLocks noChangeArrowheads="1"/>
          </p:cNvSpPr>
          <p:nvPr/>
        </p:nvSpPr>
        <p:spPr bwMode="auto">
          <a:xfrm>
            <a:off x="3971925"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eaLnBrk="1" hangingPunct="1">
              <a:spcBef>
                <a:spcPct val="0"/>
              </a:spcBef>
            </a:pPr>
            <a:endParaRPr lang="en-GB" altLang="en-US" sz="1800">
              <a:latin typeface="Tahoma" panose="020B0604030504040204" pitchFamily="34" charset="0"/>
            </a:endParaRPr>
          </a:p>
        </p:txBody>
      </p:sp>
      <p:sp>
        <p:nvSpPr>
          <p:cNvPr id="79875" name="Rectangle 3">
            <a:extLst>
              <a:ext uri="{FF2B5EF4-FFF2-40B4-BE49-F238E27FC236}">
                <a16:creationId xmlns:a16="http://schemas.microsoft.com/office/drawing/2014/main" id="{B9B9BE1A-40B4-D4B1-69D9-099E6EA1EA4D}"/>
              </a:ext>
            </a:extLst>
          </p:cNvPr>
          <p:cNvSpPr>
            <a:spLocks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207" tIns="45295" rIns="92207" bIns="45295" anchor="b"/>
          <a:lstStyle>
            <a:lvl1pPr defTabSz="931863">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defTabSz="931863">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defTabSz="931863">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defTabSz="931863">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defTabSz="931863">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a:spcBef>
                <a:spcPct val="0"/>
              </a:spcBef>
            </a:pPr>
            <a:r>
              <a:rPr lang="en-US" altLang="en-US"/>
              <a:t>37</a:t>
            </a:r>
          </a:p>
        </p:txBody>
      </p:sp>
      <p:sp>
        <p:nvSpPr>
          <p:cNvPr id="79876" name="Rectangle 4">
            <a:extLst>
              <a:ext uri="{FF2B5EF4-FFF2-40B4-BE49-F238E27FC236}">
                <a16:creationId xmlns:a16="http://schemas.microsoft.com/office/drawing/2014/main" id="{98E4E185-6317-2FC6-7A29-960633DE0C04}"/>
              </a:ext>
            </a:extLst>
          </p:cNvPr>
          <p:cNvSpPr>
            <a:spLocks noChangeArrowheads="1"/>
          </p:cNvSpPr>
          <p:nvPr/>
        </p:nvSpPr>
        <p:spPr bwMode="auto">
          <a:xfrm>
            <a:off x="0"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eaLnBrk="1" hangingPunct="1">
              <a:spcBef>
                <a:spcPct val="0"/>
              </a:spcBef>
            </a:pPr>
            <a:endParaRPr lang="en-GB" altLang="en-US" sz="1800">
              <a:latin typeface="Tahoma" panose="020B0604030504040204" pitchFamily="34" charset="0"/>
            </a:endParaRPr>
          </a:p>
        </p:txBody>
      </p:sp>
      <p:sp>
        <p:nvSpPr>
          <p:cNvPr id="79877" name="Rectangle 5">
            <a:extLst>
              <a:ext uri="{FF2B5EF4-FFF2-40B4-BE49-F238E27FC236}">
                <a16:creationId xmlns:a16="http://schemas.microsoft.com/office/drawing/2014/main" id="{83736E83-AD6D-112C-BF5F-6EEF9A71EDEA}"/>
              </a:ext>
            </a:extLst>
          </p:cNvPr>
          <p:cNvSpPr>
            <a:spLocks noChangeArrowheads="1"/>
          </p:cNvSpPr>
          <p:nvPr/>
        </p:nvSpPr>
        <p:spPr bwMode="auto">
          <a:xfrm>
            <a:off x="0"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eaLnBrk="1" hangingPunct="1">
              <a:spcBef>
                <a:spcPct val="0"/>
              </a:spcBef>
            </a:pPr>
            <a:endParaRPr lang="en-GB" altLang="en-US" sz="1800">
              <a:latin typeface="Tahoma" panose="020B0604030504040204" pitchFamily="34" charset="0"/>
            </a:endParaRPr>
          </a:p>
        </p:txBody>
      </p:sp>
      <p:sp>
        <p:nvSpPr>
          <p:cNvPr id="79878" name="Rectangle 6">
            <a:extLst>
              <a:ext uri="{FF2B5EF4-FFF2-40B4-BE49-F238E27FC236}">
                <a16:creationId xmlns:a16="http://schemas.microsoft.com/office/drawing/2014/main" id="{CE8D80A9-E180-B170-CF0E-FD48E55BB061}"/>
              </a:ext>
            </a:extLst>
          </p:cNvPr>
          <p:cNvSpPr>
            <a:spLocks noGrp="1" noRot="1" noChangeAspect="1" noChangeArrowheads="1" noTextEdit="1"/>
          </p:cNvSpPr>
          <p:nvPr>
            <p:ph type="sldImg"/>
          </p:nvPr>
        </p:nvSpPr>
        <p:spPr>
          <a:ln cap="flat"/>
        </p:spPr>
      </p:sp>
      <p:sp>
        <p:nvSpPr>
          <p:cNvPr id="79879" name="Rectangle 7">
            <a:extLst>
              <a:ext uri="{FF2B5EF4-FFF2-40B4-BE49-F238E27FC236}">
                <a16:creationId xmlns:a16="http://schemas.microsoft.com/office/drawing/2014/main" id="{329D41A5-E8C5-F086-13C1-C7697A32BDF6}"/>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CA2FAF02-DB6A-5871-64B3-707E774A4DD7}"/>
              </a:ext>
            </a:extLst>
          </p:cNvPr>
          <p:cNvSpPr>
            <a:spLocks noChangeArrowheads="1"/>
          </p:cNvSpPr>
          <p:nvPr/>
        </p:nvSpPr>
        <p:spPr bwMode="auto">
          <a:xfrm>
            <a:off x="3971925"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eaLnBrk="1" hangingPunct="1">
              <a:spcBef>
                <a:spcPct val="0"/>
              </a:spcBef>
            </a:pPr>
            <a:endParaRPr lang="en-GB" altLang="en-US" sz="1800">
              <a:latin typeface="Tahoma" panose="020B0604030504040204" pitchFamily="34" charset="0"/>
            </a:endParaRPr>
          </a:p>
        </p:txBody>
      </p:sp>
      <p:sp>
        <p:nvSpPr>
          <p:cNvPr id="82947" name="Rectangle 3">
            <a:extLst>
              <a:ext uri="{FF2B5EF4-FFF2-40B4-BE49-F238E27FC236}">
                <a16:creationId xmlns:a16="http://schemas.microsoft.com/office/drawing/2014/main" id="{09566674-5485-BD3D-251A-BCAAC0B81A57}"/>
              </a:ext>
            </a:extLst>
          </p:cNvPr>
          <p:cNvSpPr>
            <a:spLocks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207" tIns="45295" rIns="92207" bIns="45295" anchor="b"/>
          <a:lstStyle>
            <a:lvl1pPr defTabSz="931863">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defTabSz="931863">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defTabSz="931863">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defTabSz="931863">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defTabSz="931863">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a:spcBef>
                <a:spcPct val="0"/>
              </a:spcBef>
            </a:pPr>
            <a:r>
              <a:rPr lang="en-US" altLang="en-US"/>
              <a:t>17</a:t>
            </a:r>
          </a:p>
        </p:txBody>
      </p:sp>
      <p:sp>
        <p:nvSpPr>
          <p:cNvPr id="82948" name="Rectangle 4">
            <a:extLst>
              <a:ext uri="{FF2B5EF4-FFF2-40B4-BE49-F238E27FC236}">
                <a16:creationId xmlns:a16="http://schemas.microsoft.com/office/drawing/2014/main" id="{F241303E-D45F-ADB4-3219-C3F3969F3001}"/>
              </a:ext>
            </a:extLst>
          </p:cNvPr>
          <p:cNvSpPr>
            <a:spLocks noChangeArrowheads="1"/>
          </p:cNvSpPr>
          <p:nvPr/>
        </p:nvSpPr>
        <p:spPr bwMode="auto">
          <a:xfrm>
            <a:off x="0"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eaLnBrk="1" hangingPunct="1">
              <a:spcBef>
                <a:spcPct val="0"/>
              </a:spcBef>
            </a:pPr>
            <a:endParaRPr lang="en-GB" altLang="en-US" sz="1800">
              <a:latin typeface="Tahoma" panose="020B0604030504040204" pitchFamily="34" charset="0"/>
            </a:endParaRPr>
          </a:p>
        </p:txBody>
      </p:sp>
      <p:sp>
        <p:nvSpPr>
          <p:cNvPr id="82949" name="Rectangle 5">
            <a:extLst>
              <a:ext uri="{FF2B5EF4-FFF2-40B4-BE49-F238E27FC236}">
                <a16:creationId xmlns:a16="http://schemas.microsoft.com/office/drawing/2014/main" id="{C7798C42-5726-D66E-BC8B-4B906F98988C}"/>
              </a:ext>
            </a:extLst>
          </p:cNvPr>
          <p:cNvSpPr>
            <a:spLocks noChangeArrowheads="1"/>
          </p:cNvSpPr>
          <p:nvPr/>
        </p:nvSpPr>
        <p:spPr bwMode="auto">
          <a:xfrm>
            <a:off x="0"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eaLnBrk="1" hangingPunct="1">
              <a:spcBef>
                <a:spcPct val="0"/>
              </a:spcBef>
            </a:pPr>
            <a:endParaRPr lang="en-GB" altLang="en-US" sz="1800">
              <a:latin typeface="Tahoma" panose="020B0604030504040204" pitchFamily="34" charset="0"/>
            </a:endParaRPr>
          </a:p>
        </p:txBody>
      </p:sp>
      <p:sp>
        <p:nvSpPr>
          <p:cNvPr id="82950" name="Rectangle 6">
            <a:extLst>
              <a:ext uri="{FF2B5EF4-FFF2-40B4-BE49-F238E27FC236}">
                <a16:creationId xmlns:a16="http://schemas.microsoft.com/office/drawing/2014/main" id="{1767FAA3-A632-ACE8-C6EE-36678C8F0362}"/>
              </a:ext>
            </a:extLst>
          </p:cNvPr>
          <p:cNvSpPr>
            <a:spLocks noGrp="1" noRot="1" noChangeAspect="1" noChangeArrowheads="1" noTextEdit="1"/>
          </p:cNvSpPr>
          <p:nvPr>
            <p:ph type="sldImg"/>
          </p:nvPr>
        </p:nvSpPr>
        <p:spPr>
          <a:ln cap="flat"/>
        </p:spPr>
      </p:sp>
      <p:sp>
        <p:nvSpPr>
          <p:cNvPr id="82951" name="Rectangle 7">
            <a:extLst>
              <a:ext uri="{FF2B5EF4-FFF2-40B4-BE49-F238E27FC236}">
                <a16:creationId xmlns:a16="http://schemas.microsoft.com/office/drawing/2014/main" id="{6AEE0763-0D5A-0999-0280-62C212FEEF98}"/>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0ABB267D-7EB1-3E21-57AC-A5822E11A118}"/>
              </a:ext>
            </a:extLst>
          </p:cNvPr>
          <p:cNvSpPr>
            <a:spLocks noChangeArrowheads="1"/>
          </p:cNvSpPr>
          <p:nvPr/>
        </p:nvSpPr>
        <p:spPr bwMode="auto">
          <a:xfrm>
            <a:off x="3971925"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eaLnBrk="1" hangingPunct="1">
              <a:spcBef>
                <a:spcPct val="0"/>
              </a:spcBef>
            </a:pPr>
            <a:endParaRPr lang="en-GB" altLang="en-US" sz="1800">
              <a:latin typeface="Tahoma" panose="020B0604030504040204" pitchFamily="34" charset="0"/>
            </a:endParaRPr>
          </a:p>
        </p:txBody>
      </p:sp>
      <p:sp>
        <p:nvSpPr>
          <p:cNvPr id="86019" name="Rectangle 3">
            <a:extLst>
              <a:ext uri="{FF2B5EF4-FFF2-40B4-BE49-F238E27FC236}">
                <a16:creationId xmlns:a16="http://schemas.microsoft.com/office/drawing/2014/main" id="{9F693D63-E0A8-39BA-1C9D-FE0A622CCDCE}"/>
              </a:ext>
            </a:extLst>
          </p:cNvPr>
          <p:cNvSpPr>
            <a:spLocks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207" tIns="45295" rIns="92207" bIns="45295" anchor="b"/>
          <a:lstStyle>
            <a:lvl1pPr defTabSz="931863">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defTabSz="931863">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defTabSz="931863">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defTabSz="931863">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defTabSz="931863">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a:spcBef>
                <a:spcPct val="0"/>
              </a:spcBef>
            </a:pPr>
            <a:r>
              <a:rPr lang="en-US" altLang="en-US"/>
              <a:t>29</a:t>
            </a:r>
          </a:p>
        </p:txBody>
      </p:sp>
      <p:sp>
        <p:nvSpPr>
          <p:cNvPr id="86020" name="Rectangle 4">
            <a:extLst>
              <a:ext uri="{FF2B5EF4-FFF2-40B4-BE49-F238E27FC236}">
                <a16:creationId xmlns:a16="http://schemas.microsoft.com/office/drawing/2014/main" id="{E9538E1D-660F-2D05-3478-CA860DA9AEA3}"/>
              </a:ext>
            </a:extLst>
          </p:cNvPr>
          <p:cNvSpPr>
            <a:spLocks noChangeArrowheads="1"/>
          </p:cNvSpPr>
          <p:nvPr/>
        </p:nvSpPr>
        <p:spPr bwMode="auto">
          <a:xfrm>
            <a:off x="0"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eaLnBrk="1" hangingPunct="1">
              <a:spcBef>
                <a:spcPct val="0"/>
              </a:spcBef>
            </a:pPr>
            <a:endParaRPr lang="en-GB" altLang="en-US" sz="1800">
              <a:latin typeface="Tahoma" panose="020B0604030504040204" pitchFamily="34" charset="0"/>
            </a:endParaRPr>
          </a:p>
        </p:txBody>
      </p:sp>
      <p:sp>
        <p:nvSpPr>
          <p:cNvPr id="86021" name="Rectangle 5">
            <a:extLst>
              <a:ext uri="{FF2B5EF4-FFF2-40B4-BE49-F238E27FC236}">
                <a16:creationId xmlns:a16="http://schemas.microsoft.com/office/drawing/2014/main" id="{2ECE3EDD-EA96-54A7-674F-ECE1FFD07FD9}"/>
              </a:ext>
            </a:extLst>
          </p:cNvPr>
          <p:cNvSpPr>
            <a:spLocks noChangeArrowheads="1"/>
          </p:cNvSpPr>
          <p:nvPr/>
        </p:nvSpPr>
        <p:spPr bwMode="auto">
          <a:xfrm>
            <a:off x="0"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eaLnBrk="1" hangingPunct="1">
              <a:spcBef>
                <a:spcPct val="0"/>
              </a:spcBef>
            </a:pPr>
            <a:endParaRPr lang="en-GB" altLang="en-US" sz="1800">
              <a:latin typeface="Tahoma" panose="020B0604030504040204" pitchFamily="34" charset="0"/>
            </a:endParaRPr>
          </a:p>
        </p:txBody>
      </p:sp>
      <p:sp>
        <p:nvSpPr>
          <p:cNvPr id="86022" name="Rectangle 6">
            <a:extLst>
              <a:ext uri="{FF2B5EF4-FFF2-40B4-BE49-F238E27FC236}">
                <a16:creationId xmlns:a16="http://schemas.microsoft.com/office/drawing/2014/main" id="{F3645777-165B-C25D-E97C-91755AAD6EC2}"/>
              </a:ext>
            </a:extLst>
          </p:cNvPr>
          <p:cNvSpPr>
            <a:spLocks noGrp="1" noRot="1" noChangeAspect="1" noChangeArrowheads="1" noTextEdit="1"/>
          </p:cNvSpPr>
          <p:nvPr>
            <p:ph type="sldImg"/>
          </p:nvPr>
        </p:nvSpPr>
        <p:spPr>
          <a:ln cap="flat"/>
        </p:spPr>
      </p:sp>
      <p:sp>
        <p:nvSpPr>
          <p:cNvPr id="86023" name="Rectangle 7">
            <a:extLst>
              <a:ext uri="{FF2B5EF4-FFF2-40B4-BE49-F238E27FC236}">
                <a16:creationId xmlns:a16="http://schemas.microsoft.com/office/drawing/2014/main" id="{AD295F3C-49EA-128C-7A4E-30DCD95C372A}"/>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9B48EA67-A196-3577-8419-398C11DF039C}"/>
              </a:ext>
            </a:extLst>
          </p:cNvPr>
          <p:cNvSpPr>
            <a:spLocks noChangeArrowheads="1"/>
          </p:cNvSpPr>
          <p:nvPr/>
        </p:nvSpPr>
        <p:spPr bwMode="auto">
          <a:xfrm>
            <a:off x="3971925"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eaLnBrk="1" hangingPunct="1">
              <a:spcBef>
                <a:spcPct val="0"/>
              </a:spcBef>
            </a:pPr>
            <a:endParaRPr lang="en-GB" altLang="en-US" sz="1800">
              <a:latin typeface="Tahoma" panose="020B0604030504040204" pitchFamily="34" charset="0"/>
            </a:endParaRPr>
          </a:p>
        </p:txBody>
      </p:sp>
      <p:sp>
        <p:nvSpPr>
          <p:cNvPr id="88067" name="Rectangle 3">
            <a:extLst>
              <a:ext uri="{FF2B5EF4-FFF2-40B4-BE49-F238E27FC236}">
                <a16:creationId xmlns:a16="http://schemas.microsoft.com/office/drawing/2014/main" id="{8B38E834-8750-2A04-5A9C-7886591B3AA0}"/>
              </a:ext>
            </a:extLst>
          </p:cNvPr>
          <p:cNvSpPr>
            <a:spLocks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207" tIns="45295" rIns="92207" bIns="45295" anchor="b"/>
          <a:lstStyle>
            <a:lvl1pPr defTabSz="931863">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defTabSz="931863">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defTabSz="931863">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defTabSz="931863">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defTabSz="931863">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a:spcBef>
                <a:spcPct val="0"/>
              </a:spcBef>
            </a:pPr>
            <a:r>
              <a:rPr lang="en-US" altLang="en-US"/>
              <a:t>1</a:t>
            </a:r>
          </a:p>
        </p:txBody>
      </p:sp>
      <p:sp>
        <p:nvSpPr>
          <p:cNvPr id="88068" name="Rectangle 4">
            <a:extLst>
              <a:ext uri="{FF2B5EF4-FFF2-40B4-BE49-F238E27FC236}">
                <a16:creationId xmlns:a16="http://schemas.microsoft.com/office/drawing/2014/main" id="{21287C06-74CA-6C89-73B7-F78C3BE90DFB}"/>
              </a:ext>
            </a:extLst>
          </p:cNvPr>
          <p:cNvSpPr>
            <a:spLocks noChangeArrowheads="1"/>
          </p:cNvSpPr>
          <p:nvPr/>
        </p:nvSpPr>
        <p:spPr bwMode="auto">
          <a:xfrm>
            <a:off x="0"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eaLnBrk="1" hangingPunct="1">
              <a:spcBef>
                <a:spcPct val="0"/>
              </a:spcBef>
            </a:pPr>
            <a:endParaRPr lang="en-GB" altLang="en-US" sz="1800">
              <a:latin typeface="Tahoma" panose="020B0604030504040204" pitchFamily="34" charset="0"/>
            </a:endParaRPr>
          </a:p>
        </p:txBody>
      </p:sp>
      <p:sp>
        <p:nvSpPr>
          <p:cNvPr id="88069" name="Rectangle 5">
            <a:extLst>
              <a:ext uri="{FF2B5EF4-FFF2-40B4-BE49-F238E27FC236}">
                <a16:creationId xmlns:a16="http://schemas.microsoft.com/office/drawing/2014/main" id="{159D8BFD-C8A7-502B-287E-03FA17693822}"/>
              </a:ext>
            </a:extLst>
          </p:cNvPr>
          <p:cNvSpPr>
            <a:spLocks noChangeArrowheads="1"/>
          </p:cNvSpPr>
          <p:nvPr/>
        </p:nvSpPr>
        <p:spPr bwMode="auto">
          <a:xfrm>
            <a:off x="0"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eaLnBrk="1" hangingPunct="1">
              <a:spcBef>
                <a:spcPct val="0"/>
              </a:spcBef>
            </a:pPr>
            <a:endParaRPr lang="en-GB" altLang="en-US" sz="1800">
              <a:latin typeface="Tahoma" panose="020B0604030504040204" pitchFamily="34" charset="0"/>
            </a:endParaRPr>
          </a:p>
        </p:txBody>
      </p:sp>
      <p:sp>
        <p:nvSpPr>
          <p:cNvPr id="88070" name="Rectangle 6">
            <a:extLst>
              <a:ext uri="{FF2B5EF4-FFF2-40B4-BE49-F238E27FC236}">
                <a16:creationId xmlns:a16="http://schemas.microsoft.com/office/drawing/2014/main" id="{C831F1B3-53D4-05AE-8982-842A77A21099}"/>
              </a:ext>
            </a:extLst>
          </p:cNvPr>
          <p:cNvSpPr>
            <a:spLocks noGrp="1" noRot="1" noChangeAspect="1" noChangeArrowheads="1" noTextEdit="1"/>
          </p:cNvSpPr>
          <p:nvPr>
            <p:ph type="sldImg"/>
          </p:nvPr>
        </p:nvSpPr>
        <p:spPr>
          <a:ln cap="flat"/>
        </p:spPr>
      </p:sp>
      <p:sp>
        <p:nvSpPr>
          <p:cNvPr id="88071" name="Rectangle 7">
            <a:extLst>
              <a:ext uri="{FF2B5EF4-FFF2-40B4-BE49-F238E27FC236}">
                <a16:creationId xmlns:a16="http://schemas.microsoft.com/office/drawing/2014/main" id="{3EBE9D2E-56F3-7AE1-404E-325B7EE8C967}"/>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EC1942C7-661B-95EC-4713-0B48E955B509}"/>
              </a:ext>
            </a:extLst>
          </p:cNvPr>
          <p:cNvSpPr>
            <a:spLocks noChangeArrowheads="1"/>
          </p:cNvSpPr>
          <p:nvPr/>
        </p:nvSpPr>
        <p:spPr bwMode="auto">
          <a:xfrm>
            <a:off x="3971925"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eaLnBrk="1" hangingPunct="1">
              <a:spcBef>
                <a:spcPct val="0"/>
              </a:spcBef>
            </a:pPr>
            <a:endParaRPr lang="en-GB" altLang="en-US" sz="1800">
              <a:latin typeface="Tahoma" panose="020B0604030504040204" pitchFamily="34" charset="0"/>
            </a:endParaRPr>
          </a:p>
        </p:txBody>
      </p:sp>
      <p:sp>
        <p:nvSpPr>
          <p:cNvPr id="90115" name="Rectangle 3">
            <a:extLst>
              <a:ext uri="{FF2B5EF4-FFF2-40B4-BE49-F238E27FC236}">
                <a16:creationId xmlns:a16="http://schemas.microsoft.com/office/drawing/2014/main" id="{8BC7C9E5-FE44-E638-3462-729677C14A9D}"/>
              </a:ext>
            </a:extLst>
          </p:cNvPr>
          <p:cNvSpPr>
            <a:spLocks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207" tIns="45295" rIns="92207" bIns="45295" anchor="b"/>
          <a:lstStyle>
            <a:lvl1pPr defTabSz="931863">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defTabSz="931863">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defTabSz="931863">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defTabSz="931863">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defTabSz="931863">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a:spcBef>
                <a:spcPct val="0"/>
              </a:spcBef>
            </a:pPr>
            <a:r>
              <a:rPr lang="en-US" altLang="en-US"/>
              <a:t>1</a:t>
            </a:r>
          </a:p>
        </p:txBody>
      </p:sp>
      <p:sp>
        <p:nvSpPr>
          <p:cNvPr id="90116" name="Rectangle 4">
            <a:extLst>
              <a:ext uri="{FF2B5EF4-FFF2-40B4-BE49-F238E27FC236}">
                <a16:creationId xmlns:a16="http://schemas.microsoft.com/office/drawing/2014/main" id="{846E4CFE-8455-F7C6-78D1-8A1B8E9BB648}"/>
              </a:ext>
            </a:extLst>
          </p:cNvPr>
          <p:cNvSpPr>
            <a:spLocks noChangeArrowheads="1"/>
          </p:cNvSpPr>
          <p:nvPr/>
        </p:nvSpPr>
        <p:spPr bwMode="auto">
          <a:xfrm>
            <a:off x="0"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eaLnBrk="1" hangingPunct="1">
              <a:spcBef>
                <a:spcPct val="0"/>
              </a:spcBef>
            </a:pPr>
            <a:endParaRPr lang="en-GB" altLang="en-US" sz="1800">
              <a:latin typeface="Tahoma" panose="020B0604030504040204" pitchFamily="34" charset="0"/>
            </a:endParaRPr>
          </a:p>
        </p:txBody>
      </p:sp>
      <p:sp>
        <p:nvSpPr>
          <p:cNvPr id="90117" name="Rectangle 5">
            <a:extLst>
              <a:ext uri="{FF2B5EF4-FFF2-40B4-BE49-F238E27FC236}">
                <a16:creationId xmlns:a16="http://schemas.microsoft.com/office/drawing/2014/main" id="{E5D84B4A-6118-6AA4-2C51-867769920AB0}"/>
              </a:ext>
            </a:extLst>
          </p:cNvPr>
          <p:cNvSpPr>
            <a:spLocks noChangeArrowheads="1"/>
          </p:cNvSpPr>
          <p:nvPr/>
        </p:nvSpPr>
        <p:spPr bwMode="auto">
          <a:xfrm>
            <a:off x="0"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eaLnBrk="1" hangingPunct="1">
              <a:spcBef>
                <a:spcPct val="0"/>
              </a:spcBef>
            </a:pPr>
            <a:endParaRPr lang="en-GB" altLang="en-US" sz="1800">
              <a:latin typeface="Tahoma" panose="020B0604030504040204" pitchFamily="34" charset="0"/>
            </a:endParaRPr>
          </a:p>
        </p:txBody>
      </p:sp>
      <p:sp>
        <p:nvSpPr>
          <p:cNvPr id="90118" name="Rectangle 6">
            <a:extLst>
              <a:ext uri="{FF2B5EF4-FFF2-40B4-BE49-F238E27FC236}">
                <a16:creationId xmlns:a16="http://schemas.microsoft.com/office/drawing/2014/main" id="{E7377885-CDB1-4E53-91F9-43C1C2E045BA}"/>
              </a:ext>
            </a:extLst>
          </p:cNvPr>
          <p:cNvSpPr>
            <a:spLocks noGrp="1" noRot="1" noChangeAspect="1" noChangeArrowheads="1" noTextEdit="1"/>
          </p:cNvSpPr>
          <p:nvPr>
            <p:ph type="sldImg"/>
          </p:nvPr>
        </p:nvSpPr>
        <p:spPr>
          <a:ln cap="flat"/>
        </p:spPr>
      </p:sp>
      <p:sp>
        <p:nvSpPr>
          <p:cNvPr id="90119" name="Rectangle 7">
            <a:extLst>
              <a:ext uri="{FF2B5EF4-FFF2-40B4-BE49-F238E27FC236}">
                <a16:creationId xmlns:a16="http://schemas.microsoft.com/office/drawing/2014/main" id="{238567BC-25CF-43B5-E626-49F3DA98C8CA}"/>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0406ED2C-4A5C-C414-8BD5-3F329B08C5F2}"/>
              </a:ext>
            </a:extLst>
          </p:cNvPr>
          <p:cNvSpPr>
            <a:spLocks noChangeArrowheads="1"/>
          </p:cNvSpPr>
          <p:nvPr/>
        </p:nvSpPr>
        <p:spPr bwMode="auto">
          <a:xfrm>
            <a:off x="3971925"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eaLnBrk="1" hangingPunct="1">
              <a:spcBef>
                <a:spcPct val="0"/>
              </a:spcBef>
            </a:pPr>
            <a:endParaRPr lang="en-GB" altLang="en-US" sz="1800">
              <a:latin typeface="Tahoma" panose="020B0604030504040204" pitchFamily="34" charset="0"/>
            </a:endParaRPr>
          </a:p>
        </p:txBody>
      </p:sp>
      <p:sp>
        <p:nvSpPr>
          <p:cNvPr id="92163" name="Rectangle 3">
            <a:extLst>
              <a:ext uri="{FF2B5EF4-FFF2-40B4-BE49-F238E27FC236}">
                <a16:creationId xmlns:a16="http://schemas.microsoft.com/office/drawing/2014/main" id="{7246137F-CF89-D72A-7244-101044E05E03}"/>
              </a:ext>
            </a:extLst>
          </p:cNvPr>
          <p:cNvSpPr>
            <a:spLocks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207" tIns="45295" rIns="92207" bIns="45295" anchor="b"/>
          <a:lstStyle>
            <a:lvl1pPr defTabSz="931863">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defTabSz="931863">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defTabSz="931863">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defTabSz="931863">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defTabSz="931863">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a:spcBef>
                <a:spcPct val="0"/>
              </a:spcBef>
            </a:pPr>
            <a:r>
              <a:rPr lang="en-US" altLang="en-US"/>
              <a:t>1</a:t>
            </a:r>
          </a:p>
        </p:txBody>
      </p:sp>
      <p:sp>
        <p:nvSpPr>
          <p:cNvPr id="92164" name="Rectangle 4">
            <a:extLst>
              <a:ext uri="{FF2B5EF4-FFF2-40B4-BE49-F238E27FC236}">
                <a16:creationId xmlns:a16="http://schemas.microsoft.com/office/drawing/2014/main" id="{5BD22D0C-7BD5-2C45-9451-17D996B5A08B}"/>
              </a:ext>
            </a:extLst>
          </p:cNvPr>
          <p:cNvSpPr>
            <a:spLocks noChangeArrowheads="1"/>
          </p:cNvSpPr>
          <p:nvPr/>
        </p:nvSpPr>
        <p:spPr bwMode="auto">
          <a:xfrm>
            <a:off x="0"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eaLnBrk="1" hangingPunct="1">
              <a:spcBef>
                <a:spcPct val="0"/>
              </a:spcBef>
            </a:pPr>
            <a:endParaRPr lang="en-GB" altLang="en-US" sz="1800">
              <a:latin typeface="Tahoma" panose="020B0604030504040204" pitchFamily="34" charset="0"/>
            </a:endParaRPr>
          </a:p>
        </p:txBody>
      </p:sp>
      <p:sp>
        <p:nvSpPr>
          <p:cNvPr id="92165" name="Rectangle 5">
            <a:extLst>
              <a:ext uri="{FF2B5EF4-FFF2-40B4-BE49-F238E27FC236}">
                <a16:creationId xmlns:a16="http://schemas.microsoft.com/office/drawing/2014/main" id="{696A92C2-B16A-D928-70DD-C71BF2BF8540}"/>
              </a:ext>
            </a:extLst>
          </p:cNvPr>
          <p:cNvSpPr>
            <a:spLocks noChangeArrowheads="1"/>
          </p:cNvSpPr>
          <p:nvPr/>
        </p:nvSpPr>
        <p:spPr bwMode="auto">
          <a:xfrm>
            <a:off x="0"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eaLnBrk="1" hangingPunct="1">
              <a:spcBef>
                <a:spcPct val="0"/>
              </a:spcBef>
            </a:pPr>
            <a:endParaRPr lang="en-GB" altLang="en-US" sz="1800">
              <a:latin typeface="Tahoma" panose="020B0604030504040204" pitchFamily="34" charset="0"/>
            </a:endParaRPr>
          </a:p>
        </p:txBody>
      </p:sp>
      <p:sp>
        <p:nvSpPr>
          <p:cNvPr id="92166" name="Rectangle 6">
            <a:extLst>
              <a:ext uri="{FF2B5EF4-FFF2-40B4-BE49-F238E27FC236}">
                <a16:creationId xmlns:a16="http://schemas.microsoft.com/office/drawing/2014/main" id="{920A9287-3D8B-6B33-F017-09B85614BC03}"/>
              </a:ext>
            </a:extLst>
          </p:cNvPr>
          <p:cNvSpPr>
            <a:spLocks noGrp="1" noRot="1" noChangeAspect="1" noChangeArrowheads="1" noTextEdit="1"/>
          </p:cNvSpPr>
          <p:nvPr>
            <p:ph type="sldImg"/>
          </p:nvPr>
        </p:nvSpPr>
        <p:spPr>
          <a:ln cap="flat"/>
        </p:spPr>
      </p:sp>
      <p:sp>
        <p:nvSpPr>
          <p:cNvPr id="92167" name="Rectangle 7">
            <a:extLst>
              <a:ext uri="{FF2B5EF4-FFF2-40B4-BE49-F238E27FC236}">
                <a16:creationId xmlns:a16="http://schemas.microsoft.com/office/drawing/2014/main" id="{A0F7FA17-C9A2-BE5F-29FC-2B7007C8DC42}"/>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127445B7-C2EE-B0A3-295D-8544BB8CA358}"/>
              </a:ext>
            </a:extLst>
          </p:cNvPr>
          <p:cNvSpPr>
            <a:spLocks noChangeArrowheads="1"/>
          </p:cNvSpPr>
          <p:nvPr/>
        </p:nvSpPr>
        <p:spPr bwMode="auto">
          <a:xfrm>
            <a:off x="3971925"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eaLnBrk="1" hangingPunct="1">
              <a:spcBef>
                <a:spcPct val="0"/>
              </a:spcBef>
            </a:pPr>
            <a:endParaRPr lang="en-GB" altLang="en-US" sz="1800">
              <a:latin typeface="Tahoma" panose="020B0604030504040204" pitchFamily="34" charset="0"/>
            </a:endParaRPr>
          </a:p>
        </p:txBody>
      </p:sp>
      <p:sp>
        <p:nvSpPr>
          <p:cNvPr id="94211" name="Rectangle 3">
            <a:extLst>
              <a:ext uri="{FF2B5EF4-FFF2-40B4-BE49-F238E27FC236}">
                <a16:creationId xmlns:a16="http://schemas.microsoft.com/office/drawing/2014/main" id="{C9EAD28E-A0ED-8617-ABBA-6F91C1A445EF}"/>
              </a:ext>
            </a:extLst>
          </p:cNvPr>
          <p:cNvSpPr>
            <a:spLocks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207" tIns="45295" rIns="92207" bIns="45295" anchor="b"/>
          <a:lstStyle>
            <a:lvl1pPr defTabSz="931863">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defTabSz="931863">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defTabSz="931863">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defTabSz="931863">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defTabSz="931863">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a:spcBef>
                <a:spcPct val="0"/>
              </a:spcBef>
            </a:pPr>
            <a:r>
              <a:rPr lang="en-US" altLang="en-US"/>
              <a:t>2</a:t>
            </a:r>
          </a:p>
        </p:txBody>
      </p:sp>
      <p:sp>
        <p:nvSpPr>
          <p:cNvPr id="94212" name="Rectangle 4">
            <a:extLst>
              <a:ext uri="{FF2B5EF4-FFF2-40B4-BE49-F238E27FC236}">
                <a16:creationId xmlns:a16="http://schemas.microsoft.com/office/drawing/2014/main" id="{F2ED6420-3E39-7B0F-7FF3-D595AD73C08A}"/>
              </a:ext>
            </a:extLst>
          </p:cNvPr>
          <p:cNvSpPr>
            <a:spLocks noChangeArrowheads="1"/>
          </p:cNvSpPr>
          <p:nvPr/>
        </p:nvSpPr>
        <p:spPr bwMode="auto">
          <a:xfrm>
            <a:off x="0"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eaLnBrk="1" hangingPunct="1">
              <a:spcBef>
                <a:spcPct val="0"/>
              </a:spcBef>
            </a:pPr>
            <a:endParaRPr lang="en-GB" altLang="en-US" sz="1800">
              <a:latin typeface="Tahoma" panose="020B0604030504040204" pitchFamily="34" charset="0"/>
            </a:endParaRPr>
          </a:p>
        </p:txBody>
      </p:sp>
      <p:sp>
        <p:nvSpPr>
          <p:cNvPr id="94213" name="Rectangle 5">
            <a:extLst>
              <a:ext uri="{FF2B5EF4-FFF2-40B4-BE49-F238E27FC236}">
                <a16:creationId xmlns:a16="http://schemas.microsoft.com/office/drawing/2014/main" id="{89D1636B-8B0B-789B-D5C2-DD1480354282}"/>
              </a:ext>
            </a:extLst>
          </p:cNvPr>
          <p:cNvSpPr>
            <a:spLocks noChangeArrowheads="1"/>
          </p:cNvSpPr>
          <p:nvPr/>
        </p:nvSpPr>
        <p:spPr bwMode="auto">
          <a:xfrm>
            <a:off x="0"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eaLnBrk="1" hangingPunct="1">
              <a:spcBef>
                <a:spcPct val="0"/>
              </a:spcBef>
            </a:pPr>
            <a:endParaRPr lang="en-GB" altLang="en-US" sz="1800">
              <a:latin typeface="Tahoma" panose="020B0604030504040204" pitchFamily="34" charset="0"/>
            </a:endParaRPr>
          </a:p>
        </p:txBody>
      </p:sp>
      <p:sp>
        <p:nvSpPr>
          <p:cNvPr id="94214" name="Rectangle 6">
            <a:extLst>
              <a:ext uri="{FF2B5EF4-FFF2-40B4-BE49-F238E27FC236}">
                <a16:creationId xmlns:a16="http://schemas.microsoft.com/office/drawing/2014/main" id="{9E31FA71-55FF-2F26-15A4-DDD67ACF973E}"/>
              </a:ext>
            </a:extLst>
          </p:cNvPr>
          <p:cNvSpPr>
            <a:spLocks noGrp="1" noRot="1" noChangeAspect="1" noChangeArrowheads="1" noTextEdit="1"/>
          </p:cNvSpPr>
          <p:nvPr>
            <p:ph type="sldImg"/>
          </p:nvPr>
        </p:nvSpPr>
        <p:spPr>
          <a:ln cap="flat"/>
        </p:spPr>
      </p:sp>
      <p:sp>
        <p:nvSpPr>
          <p:cNvPr id="94215" name="Rectangle 7">
            <a:extLst>
              <a:ext uri="{FF2B5EF4-FFF2-40B4-BE49-F238E27FC236}">
                <a16:creationId xmlns:a16="http://schemas.microsoft.com/office/drawing/2014/main" id="{954F970F-D77B-C457-81D2-C7C6FAA63A78}"/>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1D468E87-DBE8-E793-D04E-FA169B4E1B47}"/>
              </a:ext>
            </a:extLst>
          </p:cNvPr>
          <p:cNvSpPr>
            <a:spLocks noChangeArrowheads="1"/>
          </p:cNvSpPr>
          <p:nvPr/>
        </p:nvSpPr>
        <p:spPr bwMode="auto">
          <a:xfrm>
            <a:off x="3971925"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eaLnBrk="1" hangingPunct="1">
              <a:spcBef>
                <a:spcPct val="0"/>
              </a:spcBef>
            </a:pPr>
            <a:endParaRPr lang="en-GB" altLang="en-US" sz="1800">
              <a:latin typeface="Tahoma" panose="020B0604030504040204" pitchFamily="34" charset="0"/>
            </a:endParaRPr>
          </a:p>
        </p:txBody>
      </p:sp>
      <p:sp>
        <p:nvSpPr>
          <p:cNvPr id="96259" name="Rectangle 3">
            <a:extLst>
              <a:ext uri="{FF2B5EF4-FFF2-40B4-BE49-F238E27FC236}">
                <a16:creationId xmlns:a16="http://schemas.microsoft.com/office/drawing/2014/main" id="{4A8D8E94-ED12-7E35-D7C4-1E88C000D05C}"/>
              </a:ext>
            </a:extLst>
          </p:cNvPr>
          <p:cNvSpPr>
            <a:spLocks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207" tIns="45295" rIns="92207" bIns="45295" anchor="b"/>
          <a:lstStyle>
            <a:lvl1pPr defTabSz="931863">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defTabSz="931863">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defTabSz="931863">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defTabSz="931863">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defTabSz="931863">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a:spcBef>
                <a:spcPct val="0"/>
              </a:spcBef>
            </a:pPr>
            <a:r>
              <a:rPr lang="en-US" altLang="en-US"/>
              <a:t>2</a:t>
            </a:r>
          </a:p>
        </p:txBody>
      </p:sp>
      <p:sp>
        <p:nvSpPr>
          <p:cNvPr id="96260" name="Rectangle 4">
            <a:extLst>
              <a:ext uri="{FF2B5EF4-FFF2-40B4-BE49-F238E27FC236}">
                <a16:creationId xmlns:a16="http://schemas.microsoft.com/office/drawing/2014/main" id="{AC19819E-BD98-87E7-37CC-A978CF423F46}"/>
              </a:ext>
            </a:extLst>
          </p:cNvPr>
          <p:cNvSpPr>
            <a:spLocks noChangeArrowheads="1"/>
          </p:cNvSpPr>
          <p:nvPr/>
        </p:nvSpPr>
        <p:spPr bwMode="auto">
          <a:xfrm>
            <a:off x="0"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eaLnBrk="1" hangingPunct="1">
              <a:spcBef>
                <a:spcPct val="0"/>
              </a:spcBef>
            </a:pPr>
            <a:endParaRPr lang="en-GB" altLang="en-US" sz="1800">
              <a:latin typeface="Tahoma" panose="020B0604030504040204" pitchFamily="34" charset="0"/>
            </a:endParaRPr>
          </a:p>
        </p:txBody>
      </p:sp>
      <p:sp>
        <p:nvSpPr>
          <p:cNvPr id="96261" name="Rectangle 5">
            <a:extLst>
              <a:ext uri="{FF2B5EF4-FFF2-40B4-BE49-F238E27FC236}">
                <a16:creationId xmlns:a16="http://schemas.microsoft.com/office/drawing/2014/main" id="{83A2EEB0-ED93-0CE6-5500-70FB2EEFF050}"/>
              </a:ext>
            </a:extLst>
          </p:cNvPr>
          <p:cNvSpPr>
            <a:spLocks noChangeArrowheads="1"/>
          </p:cNvSpPr>
          <p:nvPr/>
        </p:nvSpPr>
        <p:spPr bwMode="auto">
          <a:xfrm>
            <a:off x="0"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eaLnBrk="1" hangingPunct="1">
              <a:spcBef>
                <a:spcPct val="0"/>
              </a:spcBef>
            </a:pPr>
            <a:endParaRPr lang="en-GB" altLang="en-US" sz="1800">
              <a:latin typeface="Tahoma" panose="020B0604030504040204" pitchFamily="34" charset="0"/>
            </a:endParaRPr>
          </a:p>
        </p:txBody>
      </p:sp>
      <p:sp>
        <p:nvSpPr>
          <p:cNvPr id="96262" name="Rectangle 6">
            <a:extLst>
              <a:ext uri="{FF2B5EF4-FFF2-40B4-BE49-F238E27FC236}">
                <a16:creationId xmlns:a16="http://schemas.microsoft.com/office/drawing/2014/main" id="{8ACC1B9C-FACA-EA38-575D-6CA9436566C6}"/>
              </a:ext>
            </a:extLst>
          </p:cNvPr>
          <p:cNvSpPr>
            <a:spLocks noGrp="1" noRot="1" noChangeAspect="1" noChangeArrowheads="1" noTextEdit="1"/>
          </p:cNvSpPr>
          <p:nvPr>
            <p:ph type="sldImg"/>
          </p:nvPr>
        </p:nvSpPr>
        <p:spPr>
          <a:ln cap="flat"/>
        </p:spPr>
      </p:sp>
      <p:sp>
        <p:nvSpPr>
          <p:cNvPr id="96263" name="Rectangle 7">
            <a:extLst>
              <a:ext uri="{FF2B5EF4-FFF2-40B4-BE49-F238E27FC236}">
                <a16:creationId xmlns:a16="http://schemas.microsoft.com/office/drawing/2014/main" id="{5392C186-73DF-634B-68E6-DB3EDB1F494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50B73240-B073-5FA5-F686-E78CD2322920}"/>
              </a:ext>
            </a:extLst>
          </p:cNvPr>
          <p:cNvSpPr>
            <a:spLocks noChangeArrowheads="1"/>
          </p:cNvSpPr>
          <p:nvPr/>
        </p:nvSpPr>
        <p:spPr bwMode="auto">
          <a:xfrm>
            <a:off x="3971925"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eaLnBrk="1" hangingPunct="1">
              <a:spcBef>
                <a:spcPct val="0"/>
              </a:spcBef>
            </a:pPr>
            <a:endParaRPr lang="en-GB" altLang="en-US" sz="1800">
              <a:latin typeface="Tahoma" panose="020B0604030504040204" pitchFamily="34" charset="0"/>
            </a:endParaRPr>
          </a:p>
        </p:txBody>
      </p:sp>
      <p:sp>
        <p:nvSpPr>
          <p:cNvPr id="61443" name="Rectangle 3">
            <a:extLst>
              <a:ext uri="{FF2B5EF4-FFF2-40B4-BE49-F238E27FC236}">
                <a16:creationId xmlns:a16="http://schemas.microsoft.com/office/drawing/2014/main" id="{44338B5F-7C91-87DB-C8AB-9516792A5701}"/>
              </a:ext>
            </a:extLst>
          </p:cNvPr>
          <p:cNvSpPr>
            <a:spLocks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207" tIns="45295" rIns="92207" bIns="45295" anchor="b"/>
          <a:lstStyle>
            <a:lvl1pPr defTabSz="931863">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defTabSz="931863">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defTabSz="931863">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defTabSz="931863">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defTabSz="931863">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a:spcBef>
                <a:spcPct val="0"/>
              </a:spcBef>
            </a:pPr>
            <a:r>
              <a:rPr lang="en-US" altLang="en-US"/>
              <a:t>2</a:t>
            </a:r>
          </a:p>
        </p:txBody>
      </p:sp>
      <p:sp>
        <p:nvSpPr>
          <p:cNvPr id="61444" name="Rectangle 4">
            <a:extLst>
              <a:ext uri="{FF2B5EF4-FFF2-40B4-BE49-F238E27FC236}">
                <a16:creationId xmlns:a16="http://schemas.microsoft.com/office/drawing/2014/main" id="{A3C55DA1-F185-506D-E371-B0F526FA8121}"/>
              </a:ext>
            </a:extLst>
          </p:cNvPr>
          <p:cNvSpPr>
            <a:spLocks noChangeArrowheads="1"/>
          </p:cNvSpPr>
          <p:nvPr/>
        </p:nvSpPr>
        <p:spPr bwMode="auto">
          <a:xfrm>
            <a:off x="0"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eaLnBrk="1" hangingPunct="1">
              <a:spcBef>
                <a:spcPct val="0"/>
              </a:spcBef>
            </a:pPr>
            <a:endParaRPr lang="en-GB" altLang="en-US" sz="1800">
              <a:latin typeface="Tahoma" panose="020B0604030504040204" pitchFamily="34" charset="0"/>
            </a:endParaRPr>
          </a:p>
        </p:txBody>
      </p:sp>
      <p:sp>
        <p:nvSpPr>
          <p:cNvPr id="61445" name="Rectangle 5">
            <a:extLst>
              <a:ext uri="{FF2B5EF4-FFF2-40B4-BE49-F238E27FC236}">
                <a16:creationId xmlns:a16="http://schemas.microsoft.com/office/drawing/2014/main" id="{EF051B15-5129-9647-7CC0-FB94D4733A3C}"/>
              </a:ext>
            </a:extLst>
          </p:cNvPr>
          <p:cNvSpPr>
            <a:spLocks noChangeArrowheads="1"/>
          </p:cNvSpPr>
          <p:nvPr/>
        </p:nvSpPr>
        <p:spPr bwMode="auto">
          <a:xfrm>
            <a:off x="0"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eaLnBrk="1" hangingPunct="1">
              <a:spcBef>
                <a:spcPct val="0"/>
              </a:spcBef>
            </a:pPr>
            <a:endParaRPr lang="en-GB" altLang="en-US" sz="1800">
              <a:latin typeface="Tahoma" panose="020B0604030504040204" pitchFamily="34" charset="0"/>
            </a:endParaRPr>
          </a:p>
        </p:txBody>
      </p:sp>
      <p:sp>
        <p:nvSpPr>
          <p:cNvPr id="61446" name="Rectangle 6">
            <a:extLst>
              <a:ext uri="{FF2B5EF4-FFF2-40B4-BE49-F238E27FC236}">
                <a16:creationId xmlns:a16="http://schemas.microsoft.com/office/drawing/2014/main" id="{00E4BD13-C231-BE68-5CD4-F63E803CA2D7}"/>
              </a:ext>
            </a:extLst>
          </p:cNvPr>
          <p:cNvSpPr>
            <a:spLocks noGrp="1" noRot="1" noChangeAspect="1" noChangeArrowheads="1" noTextEdit="1"/>
          </p:cNvSpPr>
          <p:nvPr>
            <p:ph type="sldImg"/>
          </p:nvPr>
        </p:nvSpPr>
        <p:spPr>
          <a:ln cap="flat"/>
        </p:spPr>
      </p:sp>
      <p:sp>
        <p:nvSpPr>
          <p:cNvPr id="61447" name="Rectangle 7">
            <a:extLst>
              <a:ext uri="{FF2B5EF4-FFF2-40B4-BE49-F238E27FC236}">
                <a16:creationId xmlns:a16="http://schemas.microsoft.com/office/drawing/2014/main" id="{BC5F4C1C-83EF-CBBB-B522-199D10D42EBA}"/>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8AC1741A-C562-F9BD-BE4E-C383B503772B}"/>
              </a:ext>
            </a:extLst>
          </p:cNvPr>
          <p:cNvSpPr>
            <a:spLocks noChangeArrowheads="1"/>
          </p:cNvSpPr>
          <p:nvPr/>
        </p:nvSpPr>
        <p:spPr bwMode="auto">
          <a:xfrm>
            <a:off x="3971925"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eaLnBrk="1" hangingPunct="1">
              <a:spcBef>
                <a:spcPct val="0"/>
              </a:spcBef>
            </a:pPr>
            <a:endParaRPr lang="en-GB" altLang="en-US" sz="1800">
              <a:latin typeface="Tahoma" panose="020B0604030504040204" pitchFamily="34" charset="0"/>
            </a:endParaRPr>
          </a:p>
        </p:txBody>
      </p:sp>
      <p:sp>
        <p:nvSpPr>
          <p:cNvPr id="63491" name="Rectangle 3">
            <a:extLst>
              <a:ext uri="{FF2B5EF4-FFF2-40B4-BE49-F238E27FC236}">
                <a16:creationId xmlns:a16="http://schemas.microsoft.com/office/drawing/2014/main" id="{FB0AD517-E2D1-EF34-13E9-837D6B16C9D1}"/>
              </a:ext>
            </a:extLst>
          </p:cNvPr>
          <p:cNvSpPr>
            <a:spLocks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207" tIns="45295" rIns="92207" bIns="45295" anchor="b"/>
          <a:lstStyle>
            <a:lvl1pPr defTabSz="931863">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defTabSz="931863">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defTabSz="931863">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defTabSz="931863">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defTabSz="931863">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a:spcBef>
                <a:spcPct val="0"/>
              </a:spcBef>
            </a:pPr>
            <a:r>
              <a:rPr lang="en-US" altLang="en-US"/>
              <a:t>3</a:t>
            </a:r>
          </a:p>
        </p:txBody>
      </p:sp>
      <p:sp>
        <p:nvSpPr>
          <p:cNvPr id="63492" name="Rectangle 4">
            <a:extLst>
              <a:ext uri="{FF2B5EF4-FFF2-40B4-BE49-F238E27FC236}">
                <a16:creationId xmlns:a16="http://schemas.microsoft.com/office/drawing/2014/main" id="{CD616EB3-CA4C-8533-2392-4AC872B359FA}"/>
              </a:ext>
            </a:extLst>
          </p:cNvPr>
          <p:cNvSpPr>
            <a:spLocks noChangeArrowheads="1"/>
          </p:cNvSpPr>
          <p:nvPr/>
        </p:nvSpPr>
        <p:spPr bwMode="auto">
          <a:xfrm>
            <a:off x="0"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eaLnBrk="1" hangingPunct="1">
              <a:spcBef>
                <a:spcPct val="0"/>
              </a:spcBef>
            </a:pPr>
            <a:endParaRPr lang="en-GB" altLang="en-US" sz="1800">
              <a:latin typeface="Tahoma" panose="020B0604030504040204" pitchFamily="34" charset="0"/>
            </a:endParaRPr>
          </a:p>
        </p:txBody>
      </p:sp>
      <p:sp>
        <p:nvSpPr>
          <p:cNvPr id="63493" name="Rectangle 5">
            <a:extLst>
              <a:ext uri="{FF2B5EF4-FFF2-40B4-BE49-F238E27FC236}">
                <a16:creationId xmlns:a16="http://schemas.microsoft.com/office/drawing/2014/main" id="{F80609AA-23AC-CB6E-1C10-6511E38A5804}"/>
              </a:ext>
            </a:extLst>
          </p:cNvPr>
          <p:cNvSpPr>
            <a:spLocks noChangeArrowheads="1"/>
          </p:cNvSpPr>
          <p:nvPr/>
        </p:nvSpPr>
        <p:spPr bwMode="auto">
          <a:xfrm>
            <a:off x="0"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eaLnBrk="1" hangingPunct="1">
              <a:spcBef>
                <a:spcPct val="0"/>
              </a:spcBef>
            </a:pPr>
            <a:endParaRPr lang="en-GB" altLang="en-US" sz="1800">
              <a:latin typeface="Tahoma" panose="020B0604030504040204" pitchFamily="34" charset="0"/>
            </a:endParaRPr>
          </a:p>
        </p:txBody>
      </p:sp>
      <p:sp>
        <p:nvSpPr>
          <p:cNvPr id="63494" name="Rectangle 6">
            <a:extLst>
              <a:ext uri="{FF2B5EF4-FFF2-40B4-BE49-F238E27FC236}">
                <a16:creationId xmlns:a16="http://schemas.microsoft.com/office/drawing/2014/main" id="{94B021D1-FD95-1CD8-BAA7-F99FC7D96F56}"/>
              </a:ext>
            </a:extLst>
          </p:cNvPr>
          <p:cNvSpPr>
            <a:spLocks noGrp="1" noRot="1" noChangeAspect="1" noChangeArrowheads="1" noTextEdit="1"/>
          </p:cNvSpPr>
          <p:nvPr>
            <p:ph type="sldImg"/>
          </p:nvPr>
        </p:nvSpPr>
        <p:spPr>
          <a:ln cap="flat"/>
        </p:spPr>
      </p:sp>
      <p:sp>
        <p:nvSpPr>
          <p:cNvPr id="63495" name="Rectangle 7">
            <a:extLst>
              <a:ext uri="{FF2B5EF4-FFF2-40B4-BE49-F238E27FC236}">
                <a16:creationId xmlns:a16="http://schemas.microsoft.com/office/drawing/2014/main" id="{B0563AEE-3987-297D-884B-14EB172F4322}"/>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04B9074E-D7BD-D7B3-5C76-8041A69E568C}"/>
              </a:ext>
            </a:extLst>
          </p:cNvPr>
          <p:cNvSpPr>
            <a:spLocks noChangeArrowheads="1"/>
          </p:cNvSpPr>
          <p:nvPr/>
        </p:nvSpPr>
        <p:spPr bwMode="auto">
          <a:xfrm>
            <a:off x="3971925"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eaLnBrk="1" hangingPunct="1">
              <a:spcBef>
                <a:spcPct val="0"/>
              </a:spcBef>
            </a:pPr>
            <a:endParaRPr lang="en-GB" altLang="en-US" sz="1800">
              <a:latin typeface="Tahoma" panose="020B0604030504040204" pitchFamily="34" charset="0"/>
            </a:endParaRPr>
          </a:p>
        </p:txBody>
      </p:sp>
      <p:sp>
        <p:nvSpPr>
          <p:cNvPr id="65539" name="Rectangle 3">
            <a:extLst>
              <a:ext uri="{FF2B5EF4-FFF2-40B4-BE49-F238E27FC236}">
                <a16:creationId xmlns:a16="http://schemas.microsoft.com/office/drawing/2014/main" id="{2FFF7D2D-3BA4-FEE6-AF60-B731BBC56482}"/>
              </a:ext>
            </a:extLst>
          </p:cNvPr>
          <p:cNvSpPr>
            <a:spLocks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207" tIns="45295" rIns="92207" bIns="45295" anchor="b"/>
          <a:lstStyle>
            <a:lvl1pPr defTabSz="931863">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defTabSz="931863">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defTabSz="931863">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defTabSz="931863">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defTabSz="931863">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a:spcBef>
                <a:spcPct val="0"/>
              </a:spcBef>
            </a:pPr>
            <a:r>
              <a:rPr lang="en-US" altLang="en-US"/>
              <a:t>8</a:t>
            </a:r>
          </a:p>
        </p:txBody>
      </p:sp>
      <p:sp>
        <p:nvSpPr>
          <p:cNvPr id="65540" name="Rectangle 4">
            <a:extLst>
              <a:ext uri="{FF2B5EF4-FFF2-40B4-BE49-F238E27FC236}">
                <a16:creationId xmlns:a16="http://schemas.microsoft.com/office/drawing/2014/main" id="{EE24B9F2-9052-B11D-805C-B6E0205BF73C}"/>
              </a:ext>
            </a:extLst>
          </p:cNvPr>
          <p:cNvSpPr>
            <a:spLocks noChangeArrowheads="1"/>
          </p:cNvSpPr>
          <p:nvPr/>
        </p:nvSpPr>
        <p:spPr bwMode="auto">
          <a:xfrm>
            <a:off x="0"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eaLnBrk="1" hangingPunct="1">
              <a:spcBef>
                <a:spcPct val="0"/>
              </a:spcBef>
            </a:pPr>
            <a:endParaRPr lang="en-GB" altLang="en-US" sz="1800">
              <a:latin typeface="Tahoma" panose="020B0604030504040204" pitchFamily="34" charset="0"/>
            </a:endParaRPr>
          </a:p>
        </p:txBody>
      </p:sp>
      <p:sp>
        <p:nvSpPr>
          <p:cNvPr id="65541" name="Rectangle 5">
            <a:extLst>
              <a:ext uri="{FF2B5EF4-FFF2-40B4-BE49-F238E27FC236}">
                <a16:creationId xmlns:a16="http://schemas.microsoft.com/office/drawing/2014/main" id="{69805633-38B3-096B-F979-A6C7539F4BCC}"/>
              </a:ext>
            </a:extLst>
          </p:cNvPr>
          <p:cNvSpPr>
            <a:spLocks noChangeArrowheads="1"/>
          </p:cNvSpPr>
          <p:nvPr/>
        </p:nvSpPr>
        <p:spPr bwMode="auto">
          <a:xfrm>
            <a:off x="0"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eaLnBrk="1" hangingPunct="1">
              <a:spcBef>
                <a:spcPct val="0"/>
              </a:spcBef>
            </a:pPr>
            <a:endParaRPr lang="en-GB" altLang="en-US" sz="1800">
              <a:latin typeface="Tahoma" panose="020B0604030504040204" pitchFamily="34" charset="0"/>
            </a:endParaRPr>
          </a:p>
        </p:txBody>
      </p:sp>
      <p:sp>
        <p:nvSpPr>
          <p:cNvPr id="65542" name="Rectangle 6">
            <a:extLst>
              <a:ext uri="{FF2B5EF4-FFF2-40B4-BE49-F238E27FC236}">
                <a16:creationId xmlns:a16="http://schemas.microsoft.com/office/drawing/2014/main" id="{E7BC8CA8-3932-4C04-99C2-364ACF45B3F5}"/>
              </a:ext>
            </a:extLst>
          </p:cNvPr>
          <p:cNvSpPr>
            <a:spLocks noGrp="1" noRot="1" noChangeAspect="1" noChangeArrowheads="1" noTextEdit="1"/>
          </p:cNvSpPr>
          <p:nvPr>
            <p:ph type="sldImg"/>
          </p:nvPr>
        </p:nvSpPr>
        <p:spPr>
          <a:ln cap="flat"/>
        </p:spPr>
      </p:sp>
      <p:sp>
        <p:nvSpPr>
          <p:cNvPr id="65543" name="Rectangle 7">
            <a:extLst>
              <a:ext uri="{FF2B5EF4-FFF2-40B4-BE49-F238E27FC236}">
                <a16:creationId xmlns:a16="http://schemas.microsoft.com/office/drawing/2014/main" id="{BF787092-679B-D836-72D0-ECCD756C3B32}"/>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1D8E5884-B58B-AAD2-985E-C810A041C1B5}"/>
              </a:ext>
            </a:extLst>
          </p:cNvPr>
          <p:cNvSpPr>
            <a:spLocks noChangeArrowheads="1"/>
          </p:cNvSpPr>
          <p:nvPr/>
        </p:nvSpPr>
        <p:spPr bwMode="auto">
          <a:xfrm>
            <a:off x="3971925"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eaLnBrk="1" hangingPunct="1">
              <a:spcBef>
                <a:spcPct val="0"/>
              </a:spcBef>
            </a:pPr>
            <a:endParaRPr lang="en-GB" altLang="en-US" sz="1800">
              <a:latin typeface="Tahoma" panose="020B0604030504040204" pitchFamily="34" charset="0"/>
            </a:endParaRPr>
          </a:p>
        </p:txBody>
      </p:sp>
      <p:sp>
        <p:nvSpPr>
          <p:cNvPr id="69635" name="Rectangle 3">
            <a:extLst>
              <a:ext uri="{FF2B5EF4-FFF2-40B4-BE49-F238E27FC236}">
                <a16:creationId xmlns:a16="http://schemas.microsoft.com/office/drawing/2014/main" id="{73D1A663-CECC-7A3F-17EB-48A778DCCE78}"/>
              </a:ext>
            </a:extLst>
          </p:cNvPr>
          <p:cNvSpPr>
            <a:spLocks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207" tIns="45295" rIns="92207" bIns="45295" anchor="b"/>
          <a:lstStyle>
            <a:lvl1pPr defTabSz="931863">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defTabSz="931863">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defTabSz="931863">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defTabSz="931863">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defTabSz="931863">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a:spcBef>
                <a:spcPct val="0"/>
              </a:spcBef>
            </a:pPr>
            <a:r>
              <a:rPr lang="en-US" altLang="en-US"/>
              <a:t>5</a:t>
            </a:r>
          </a:p>
        </p:txBody>
      </p:sp>
      <p:sp>
        <p:nvSpPr>
          <p:cNvPr id="69636" name="Rectangle 4">
            <a:extLst>
              <a:ext uri="{FF2B5EF4-FFF2-40B4-BE49-F238E27FC236}">
                <a16:creationId xmlns:a16="http://schemas.microsoft.com/office/drawing/2014/main" id="{F2E76AC2-50FB-823E-8686-35C36B50DA69}"/>
              </a:ext>
            </a:extLst>
          </p:cNvPr>
          <p:cNvSpPr>
            <a:spLocks noChangeArrowheads="1"/>
          </p:cNvSpPr>
          <p:nvPr/>
        </p:nvSpPr>
        <p:spPr bwMode="auto">
          <a:xfrm>
            <a:off x="0"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eaLnBrk="1" hangingPunct="1">
              <a:spcBef>
                <a:spcPct val="0"/>
              </a:spcBef>
            </a:pPr>
            <a:endParaRPr lang="en-GB" altLang="en-US" sz="1800">
              <a:latin typeface="Tahoma" panose="020B0604030504040204" pitchFamily="34" charset="0"/>
            </a:endParaRPr>
          </a:p>
        </p:txBody>
      </p:sp>
      <p:sp>
        <p:nvSpPr>
          <p:cNvPr id="69637" name="Rectangle 5">
            <a:extLst>
              <a:ext uri="{FF2B5EF4-FFF2-40B4-BE49-F238E27FC236}">
                <a16:creationId xmlns:a16="http://schemas.microsoft.com/office/drawing/2014/main" id="{A1F385BC-C46F-CCF7-0B66-E63F11915736}"/>
              </a:ext>
            </a:extLst>
          </p:cNvPr>
          <p:cNvSpPr>
            <a:spLocks noChangeArrowheads="1"/>
          </p:cNvSpPr>
          <p:nvPr/>
        </p:nvSpPr>
        <p:spPr bwMode="auto">
          <a:xfrm>
            <a:off x="0"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eaLnBrk="1" hangingPunct="1">
              <a:spcBef>
                <a:spcPct val="0"/>
              </a:spcBef>
            </a:pPr>
            <a:endParaRPr lang="en-GB" altLang="en-US" sz="1800">
              <a:latin typeface="Tahoma" panose="020B0604030504040204" pitchFamily="34" charset="0"/>
            </a:endParaRPr>
          </a:p>
        </p:txBody>
      </p:sp>
      <p:sp>
        <p:nvSpPr>
          <p:cNvPr id="69638" name="Rectangle 6">
            <a:extLst>
              <a:ext uri="{FF2B5EF4-FFF2-40B4-BE49-F238E27FC236}">
                <a16:creationId xmlns:a16="http://schemas.microsoft.com/office/drawing/2014/main" id="{F9603C97-3ACE-797B-4097-4381B557959C}"/>
              </a:ext>
            </a:extLst>
          </p:cNvPr>
          <p:cNvSpPr>
            <a:spLocks noGrp="1" noRot="1" noChangeAspect="1" noChangeArrowheads="1" noTextEdit="1"/>
          </p:cNvSpPr>
          <p:nvPr>
            <p:ph type="sldImg"/>
          </p:nvPr>
        </p:nvSpPr>
        <p:spPr>
          <a:ln cap="flat"/>
        </p:spPr>
      </p:sp>
      <p:sp>
        <p:nvSpPr>
          <p:cNvPr id="69639" name="Rectangle 7">
            <a:extLst>
              <a:ext uri="{FF2B5EF4-FFF2-40B4-BE49-F238E27FC236}">
                <a16:creationId xmlns:a16="http://schemas.microsoft.com/office/drawing/2014/main" id="{4C2A59AF-7122-87DC-6C3D-2E0D4AA783AE}"/>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1DF80A8D-0A5F-5F7A-4FA8-3D92496E1978}"/>
              </a:ext>
            </a:extLst>
          </p:cNvPr>
          <p:cNvSpPr>
            <a:spLocks noChangeArrowheads="1"/>
          </p:cNvSpPr>
          <p:nvPr/>
        </p:nvSpPr>
        <p:spPr bwMode="auto">
          <a:xfrm>
            <a:off x="3971925"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eaLnBrk="1" hangingPunct="1">
              <a:spcBef>
                <a:spcPct val="0"/>
              </a:spcBef>
            </a:pPr>
            <a:endParaRPr lang="en-GB" altLang="en-US" sz="1800">
              <a:latin typeface="Tahoma" panose="020B0604030504040204" pitchFamily="34" charset="0"/>
            </a:endParaRPr>
          </a:p>
        </p:txBody>
      </p:sp>
      <p:sp>
        <p:nvSpPr>
          <p:cNvPr id="71683" name="Rectangle 3">
            <a:extLst>
              <a:ext uri="{FF2B5EF4-FFF2-40B4-BE49-F238E27FC236}">
                <a16:creationId xmlns:a16="http://schemas.microsoft.com/office/drawing/2014/main" id="{124861C7-E970-1323-D072-4791DB3C7DA1}"/>
              </a:ext>
            </a:extLst>
          </p:cNvPr>
          <p:cNvSpPr>
            <a:spLocks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207" tIns="45295" rIns="92207" bIns="45295" anchor="b"/>
          <a:lstStyle>
            <a:lvl1pPr defTabSz="931863">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defTabSz="931863">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defTabSz="931863">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defTabSz="931863">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defTabSz="931863">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a:spcBef>
                <a:spcPct val="0"/>
              </a:spcBef>
            </a:pPr>
            <a:r>
              <a:rPr lang="en-US" altLang="en-US"/>
              <a:t>6</a:t>
            </a:r>
          </a:p>
        </p:txBody>
      </p:sp>
      <p:sp>
        <p:nvSpPr>
          <p:cNvPr id="71684" name="Rectangle 4">
            <a:extLst>
              <a:ext uri="{FF2B5EF4-FFF2-40B4-BE49-F238E27FC236}">
                <a16:creationId xmlns:a16="http://schemas.microsoft.com/office/drawing/2014/main" id="{252FA002-7326-086D-BE65-F3C96FD1B7E5}"/>
              </a:ext>
            </a:extLst>
          </p:cNvPr>
          <p:cNvSpPr>
            <a:spLocks noChangeArrowheads="1"/>
          </p:cNvSpPr>
          <p:nvPr/>
        </p:nvSpPr>
        <p:spPr bwMode="auto">
          <a:xfrm>
            <a:off x="0"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eaLnBrk="1" hangingPunct="1">
              <a:spcBef>
                <a:spcPct val="0"/>
              </a:spcBef>
            </a:pPr>
            <a:endParaRPr lang="en-GB" altLang="en-US" sz="1800">
              <a:latin typeface="Tahoma" panose="020B0604030504040204" pitchFamily="34" charset="0"/>
            </a:endParaRPr>
          </a:p>
        </p:txBody>
      </p:sp>
      <p:sp>
        <p:nvSpPr>
          <p:cNvPr id="71685" name="Rectangle 5">
            <a:extLst>
              <a:ext uri="{FF2B5EF4-FFF2-40B4-BE49-F238E27FC236}">
                <a16:creationId xmlns:a16="http://schemas.microsoft.com/office/drawing/2014/main" id="{11784A0D-A29E-BE89-4F91-7A80D37BE0C3}"/>
              </a:ext>
            </a:extLst>
          </p:cNvPr>
          <p:cNvSpPr>
            <a:spLocks noChangeArrowheads="1"/>
          </p:cNvSpPr>
          <p:nvPr/>
        </p:nvSpPr>
        <p:spPr bwMode="auto">
          <a:xfrm>
            <a:off x="0"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eaLnBrk="1" hangingPunct="1">
              <a:spcBef>
                <a:spcPct val="0"/>
              </a:spcBef>
            </a:pPr>
            <a:endParaRPr lang="en-GB" altLang="en-US" sz="1800">
              <a:latin typeface="Tahoma" panose="020B0604030504040204" pitchFamily="34" charset="0"/>
            </a:endParaRPr>
          </a:p>
        </p:txBody>
      </p:sp>
      <p:sp>
        <p:nvSpPr>
          <p:cNvPr id="71686" name="Rectangle 6">
            <a:extLst>
              <a:ext uri="{FF2B5EF4-FFF2-40B4-BE49-F238E27FC236}">
                <a16:creationId xmlns:a16="http://schemas.microsoft.com/office/drawing/2014/main" id="{D7799720-E635-53AA-E3D8-C75E4F867629}"/>
              </a:ext>
            </a:extLst>
          </p:cNvPr>
          <p:cNvSpPr>
            <a:spLocks noGrp="1" noRot="1" noChangeAspect="1" noChangeArrowheads="1" noTextEdit="1"/>
          </p:cNvSpPr>
          <p:nvPr>
            <p:ph type="sldImg"/>
          </p:nvPr>
        </p:nvSpPr>
        <p:spPr>
          <a:ln cap="flat"/>
        </p:spPr>
      </p:sp>
      <p:sp>
        <p:nvSpPr>
          <p:cNvPr id="71687" name="Rectangle 7">
            <a:extLst>
              <a:ext uri="{FF2B5EF4-FFF2-40B4-BE49-F238E27FC236}">
                <a16:creationId xmlns:a16="http://schemas.microsoft.com/office/drawing/2014/main" id="{54D173B4-AD57-F0E3-6CB4-AECB5F663AFE}"/>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2F444E70-82C0-57B9-2BC5-CE2BBF53F3C7}"/>
              </a:ext>
            </a:extLst>
          </p:cNvPr>
          <p:cNvSpPr>
            <a:spLocks noChangeArrowheads="1"/>
          </p:cNvSpPr>
          <p:nvPr/>
        </p:nvSpPr>
        <p:spPr bwMode="auto">
          <a:xfrm>
            <a:off x="3971925"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eaLnBrk="1" hangingPunct="1">
              <a:spcBef>
                <a:spcPct val="0"/>
              </a:spcBef>
            </a:pPr>
            <a:endParaRPr lang="en-GB" altLang="en-US" sz="1800">
              <a:latin typeface="Tahoma" panose="020B0604030504040204" pitchFamily="34" charset="0"/>
            </a:endParaRPr>
          </a:p>
        </p:txBody>
      </p:sp>
      <p:sp>
        <p:nvSpPr>
          <p:cNvPr id="73731" name="Rectangle 3">
            <a:extLst>
              <a:ext uri="{FF2B5EF4-FFF2-40B4-BE49-F238E27FC236}">
                <a16:creationId xmlns:a16="http://schemas.microsoft.com/office/drawing/2014/main" id="{11A1143F-AB63-2576-0F19-BC279BAD76F0}"/>
              </a:ext>
            </a:extLst>
          </p:cNvPr>
          <p:cNvSpPr>
            <a:spLocks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207" tIns="45295" rIns="92207" bIns="45295" anchor="b"/>
          <a:lstStyle>
            <a:lvl1pPr defTabSz="931863">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defTabSz="931863">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defTabSz="931863">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defTabSz="931863">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defTabSz="931863">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a:spcBef>
                <a:spcPct val="0"/>
              </a:spcBef>
            </a:pPr>
            <a:r>
              <a:rPr lang="en-US" altLang="en-US"/>
              <a:t>7</a:t>
            </a:r>
          </a:p>
        </p:txBody>
      </p:sp>
      <p:sp>
        <p:nvSpPr>
          <p:cNvPr id="73732" name="Rectangle 4">
            <a:extLst>
              <a:ext uri="{FF2B5EF4-FFF2-40B4-BE49-F238E27FC236}">
                <a16:creationId xmlns:a16="http://schemas.microsoft.com/office/drawing/2014/main" id="{BD2898B3-DE8B-0E6A-EC5B-53B816C9AE7A}"/>
              </a:ext>
            </a:extLst>
          </p:cNvPr>
          <p:cNvSpPr>
            <a:spLocks noChangeArrowheads="1"/>
          </p:cNvSpPr>
          <p:nvPr/>
        </p:nvSpPr>
        <p:spPr bwMode="auto">
          <a:xfrm>
            <a:off x="0"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eaLnBrk="1" hangingPunct="1">
              <a:spcBef>
                <a:spcPct val="0"/>
              </a:spcBef>
            </a:pPr>
            <a:endParaRPr lang="en-GB" altLang="en-US" sz="1800">
              <a:latin typeface="Tahoma" panose="020B0604030504040204" pitchFamily="34" charset="0"/>
            </a:endParaRPr>
          </a:p>
        </p:txBody>
      </p:sp>
      <p:sp>
        <p:nvSpPr>
          <p:cNvPr id="73733" name="Rectangle 5">
            <a:extLst>
              <a:ext uri="{FF2B5EF4-FFF2-40B4-BE49-F238E27FC236}">
                <a16:creationId xmlns:a16="http://schemas.microsoft.com/office/drawing/2014/main" id="{5638AB0D-ABA5-A846-EE2A-AA1ADA0A1F0C}"/>
              </a:ext>
            </a:extLst>
          </p:cNvPr>
          <p:cNvSpPr>
            <a:spLocks noChangeArrowheads="1"/>
          </p:cNvSpPr>
          <p:nvPr/>
        </p:nvSpPr>
        <p:spPr bwMode="auto">
          <a:xfrm>
            <a:off x="0"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eaLnBrk="1" hangingPunct="1">
              <a:spcBef>
                <a:spcPct val="0"/>
              </a:spcBef>
            </a:pPr>
            <a:endParaRPr lang="en-GB" altLang="en-US" sz="1800">
              <a:latin typeface="Tahoma" panose="020B0604030504040204" pitchFamily="34" charset="0"/>
            </a:endParaRPr>
          </a:p>
        </p:txBody>
      </p:sp>
      <p:sp>
        <p:nvSpPr>
          <p:cNvPr id="73734" name="Rectangle 6">
            <a:extLst>
              <a:ext uri="{FF2B5EF4-FFF2-40B4-BE49-F238E27FC236}">
                <a16:creationId xmlns:a16="http://schemas.microsoft.com/office/drawing/2014/main" id="{E61D5B9B-0DF8-A868-4457-A0B066041865}"/>
              </a:ext>
            </a:extLst>
          </p:cNvPr>
          <p:cNvSpPr>
            <a:spLocks noGrp="1" noRot="1" noChangeAspect="1" noChangeArrowheads="1" noTextEdit="1"/>
          </p:cNvSpPr>
          <p:nvPr>
            <p:ph type="sldImg"/>
          </p:nvPr>
        </p:nvSpPr>
        <p:spPr>
          <a:ln cap="flat"/>
        </p:spPr>
      </p:sp>
      <p:sp>
        <p:nvSpPr>
          <p:cNvPr id="73735" name="Rectangle 7">
            <a:extLst>
              <a:ext uri="{FF2B5EF4-FFF2-40B4-BE49-F238E27FC236}">
                <a16:creationId xmlns:a16="http://schemas.microsoft.com/office/drawing/2014/main" id="{AF6CD821-8C9B-E775-2A74-77AAA2BF6DD8}"/>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764EF887-7470-E79D-2DC7-FCEDD871DB22}"/>
              </a:ext>
            </a:extLst>
          </p:cNvPr>
          <p:cNvSpPr>
            <a:spLocks noChangeArrowheads="1"/>
          </p:cNvSpPr>
          <p:nvPr/>
        </p:nvSpPr>
        <p:spPr bwMode="auto">
          <a:xfrm>
            <a:off x="3971925"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eaLnBrk="1" hangingPunct="1">
              <a:spcBef>
                <a:spcPct val="0"/>
              </a:spcBef>
            </a:pPr>
            <a:endParaRPr lang="en-GB" altLang="en-US" sz="1800">
              <a:latin typeface="Tahoma" panose="020B0604030504040204" pitchFamily="34" charset="0"/>
            </a:endParaRPr>
          </a:p>
        </p:txBody>
      </p:sp>
      <p:sp>
        <p:nvSpPr>
          <p:cNvPr id="75779" name="Rectangle 3">
            <a:extLst>
              <a:ext uri="{FF2B5EF4-FFF2-40B4-BE49-F238E27FC236}">
                <a16:creationId xmlns:a16="http://schemas.microsoft.com/office/drawing/2014/main" id="{0E4D50F9-3CF3-1E12-B5F0-FF0198CBAC9A}"/>
              </a:ext>
            </a:extLst>
          </p:cNvPr>
          <p:cNvSpPr>
            <a:spLocks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207" tIns="45295" rIns="92207" bIns="45295" anchor="b"/>
          <a:lstStyle>
            <a:lvl1pPr defTabSz="931863">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defTabSz="931863">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defTabSz="931863">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defTabSz="931863">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defTabSz="931863">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a:spcBef>
                <a:spcPct val="0"/>
              </a:spcBef>
            </a:pPr>
            <a:r>
              <a:rPr lang="en-US" altLang="en-US"/>
              <a:t>12</a:t>
            </a:r>
          </a:p>
        </p:txBody>
      </p:sp>
      <p:sp>
        <p:nvSpPr>
          <p:cNvPr id="75780" name="Rectangle 4">
            <a:extLst>
              <a:ext uri="{FF2B5EF4-FFF2-40B4-BE49-F238E27FC236}">
                <a16:creationId xmlns:a16="http://schemas.microsoft.com/office/drawing/2014/main" id="{8F341847-01E5-0D97-6C4B-1FFB593DF6D0}"/>
              </a:ext>
            </a:extLst>
          </p:cNvPr>
          <p:cNvSpPr>
            <a:spLocks noChangeArrowheads="1"/>
          </p:cNvSpPr>
          <p:nvPr/>
        </p:nvSpPr>
        <p:spPr bwMode="auto">
          <a:xfrm>
            <a:off x="0"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eaLnBrk="1" hangingPunct="1">
              <a:spcBef>
                <a:spcPct val="0"/>
              </a:spcBef>
            </a:pPr>
            <a:endParaRPr lang="en-GB" altLang="en-US" sz="1800">
              <a:latin typeface="Tahoma" panose="020B0604030504040204" pitchFamily="34" charset="0"/>
            </a:endParaRPr>
          </a:p>
        </p:txBody>
      </p:sp>
      <p:sp>
        <p:nvSpPr>
          <p:cNvPr id="75781" name="Rectangle 5">
            <a:extLst>
              <a:ext uri="{FF2B5EF4-FFF2-40B4-BE49-F238E27FC236}">
                <a16:creationId xmlns:a16="http://schemas.microsoft.com/office/drawing/2014/main" id="{B751F4AC-7CE9-8737-E6AA-0BF7BB5A1664}"/>
              </a:ext>
            </a:extLst>
          </p:cNvPr>
          <p:cNvSpPr>
            <a:spLocks noChangeArrowheads="1"/>
          </p:cNvSpPr>
          <p:nvPr/>
        </p:nvSpPr>
        <p:spPr bwMode="auto">
          <a:xfrm>
            <a:off x="0"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eaLnBrk="1" hangingPunct="1">
              <a:spcBef>
                <a:spcPct val="0"/>
              </a:spcBef>
            </a:pPr>
            <a:endParaRPr lang="en-GB" altLang="en-US" sz="1800">
              <a:latin typeface="Tahoma" panose="020B0604030504040204" pitchFamily="34" charset="0"/>
            </a:endParaRPr>
          </a:p>
        </p:txBody>
      </p:sp>
      <p:sp>
        <p:nvSpPr>
          <p:cNvPr id="75782" name="Rectangle 6">
            <a:extLst>
              <a:ext uri="{FF2B5EF4-FFF2-40B4-BE49-F238E27FC236}">
                <a16:creationId xmlns:a16="http://schemas.microsoft.com/office/drawing/2014/main" id="{8C030720-FE78-C843-D1AD-068EBA9F4297}"/>
              </a:ext>
            </a:extLst>
          </p:cNvPr>
          <p:cNvSpPr>
            <a:spLocks noGrp="1" noRot="1" noChangeAspect="1" noChangeArrowheads="1" noTextEdit="1"/>
          </p:cNvSpPr>
          <p:nvPr>
            <p:ph type="sldImg"/>
          </p:nvPr>
        </p:nvSpPr>
        <p:spPr>
          <a:ln cap="flat"/>
        </p:spPr>
      </p:sp>
      <p:sp>
        <p:nvSpPr>
          <p:cNvPr id="75783" name="Rectangle 7">
            <a:extLst>
              <a:ext uri="{FF2B5EF4-FFF2-40B4-BE49-F238E27FC236}">
                <a16:creationId xmlns:a16="http://schemas.microsoft.com/office/drawing/2014/main" id="{9507D16A-9F2B-60B7-8988-F304F028CEA8}"/>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E5D993BC-B948-2BD0-2B6A-3F962669CBC7}"/>
              </a:ext>
            </a:extLst>
          </p:cNvPr>
          <p:cNvSpPr>
            <a:spLocks noChangeArrowheads="1"/>
          </p:cNvSpPr>
          <p:nvPr/>
        </p:nvSpPr>
        <p:spPr bwMode="auto">
          <a:xfrm>
            <a:off x="3971925"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eaLnBrk="1" hangingPunct="1">
              <a:spcBef>
                <a:spcPct val="0"/>
              </a:spcBef>
            </a:pPr>
            <a:endParaRPr lang="en-GB" altLang="en-US" sz="1800">
              <a:latin typeface="Tahoma" panose="020B0604030504040204" pitchFamily="34" charset="0"/>
            </a:endParaRPr>
          </a:p>
        </p:txBody>
      </p:sp>
      <p:sp>
        <p:nvSpPr>
          <p:cNvPr id="77827" name="Rectangle 3">
            <a:extLst>
              <a:ext uri="{FF2B5EF4-FFF2-40B4-BE49-F238E27FC236}">
                <a16:creationId xmlns:a16="http://schemas.microsoft.com/office/drawing/2014/main" id="{22F4BDBC-B99B-1FA3-1CB4-B241C5CFD3D2}"/>
              </a:ext>
            </a:extLst>
          </p:cNvPr>
          <p:cNvSpPr>
            <a:spLocks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207" tIns="45295" rIns="92207" bIns="45295" anchor="b"/>
          <a:lstStyle>
            <a:lvl1pPr defTabSz="931863">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defTabSz="931863">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defTabSz="931863">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defTabSz="931863">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defTabSz="931863">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a:spcBef>
                <a:spcPct val="0"/>
              </a:spcBef>
            </a:pPr>
            <a:r>
              <a:rPr lang="en-US" altLang="en-US"/>
              <a:t>14</a:t>
            </a:r>
          </a:p>
        </p:txBody>
      </p:sp>
      <p:sp>
        <p:nvSpPr>
          <p:cNvPr id="77828" name="Rectangle 4">
            <a:extLst>
              <a:ext uri="{FF2B5EF4-FFF2-40B4-BE49-F238E27FC236}">
                <a16:creationId xmlns:a16="http://schemas.microsoft.com/office/drawing/2014/main" id="{37AFC39A-41B5-975D-215D-3C5007165E53}"/>
              </a:ext>
            </a:extLst>
          </p:cNvPr>
          <p:cNvSpPr>
            <a:spLocks noChangeArrowheads="1"/>
          </p:cNvSpPr>
          <p:nvPr/>
        </p:nvSpPr>
        <p:spPr bwMode="auto">
          <a:xfrm>
            <a:off x="0"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eaLnBrk="1" hangingPunct="1">
              <a:spcBef>
                <a:spcPct val="0"/>
              </a:spcBef>
            </a:pPr>
            <a:endParaRPr lang="en-GB" altLang="en-US" sz="1800">
              <a:latin typeface="Tahoma" panose="020B0604030504040204" pitchFamily="34" charset="0"/>
            </a:endParaRPr>
          </a:p>
        </p:txBody>
      </p:sp>
      <p:sp>
        <p:nvSpPr>
          <p:cNvPr id="77829" name="Rectangle 5">
            <a:extLst>
              <a:ext uri="{FF2B5EF4-FFF2-40B4-BE49-F238E27FC236}">
                <a16:creationId xmlns:a16="http://schemas.microsoft.com/office/drawing/2014/main" id="{F1FD5C59-3558-C499-3F45-298AB09171D1}"/>
              </a:ext>
            </a:extLst>
          </p:cNvPr>
          <p:cNvSpPr>
            <a:spLocks noChangeArrowheads="1"/>
          </p:cNvSpPr>
          <p:nvPr/>
        </p:nvSpPr>
        <p:spPr bwMode="auto">
          <a:xfrm>
            <a:off x="0"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eaLnBrk="1" hangingPunct="1">
              <a:spcBef>
                <a:spcPct val="0"/>
              </a:spcBef>
            </a:pPr>
            <a:endParaRPr lang="en-GB" altLang="en-US" sz="1800">
              <a:latin typeface="Tahoma" panose="020B0604030504040204" pitchFamily="34" charset="0"/>
            </a:endParaRPr>
          </a:p>
        </p:txBody>
      </p:sp>
      <p:sp>
        <p:nvSpPr>
          <p:cNvPr id="77830" name="Rectangle 6">
            <a:extLst>
              <a:ext uri="{FF2B5EF4-FFF2-40B4-BE49-F238E27FC236}">
                <a16:creationId xmlns:a16="http://schemas.microsoft.com/office/drawing/2014/main" id="{760CF304-3993-8CE8-7701-28886F7814FE}"/>
              </a:ext>
            </a:extLst>
          </p:cNvPr>
          <p:cNvSpPr>
            <a:spLocks noGrp="1" noRot="1" noChangeAspect="1" noChangeArrowheads="1" noTextEdit="1"/>
          </p:cNvSpPr>
          <p:nvPr>
            <p:ph type="sldImg"/>
          </p:nvPr>
        </p:nvSpPr>
        <p:spPr>
          <a:ln cap="flat"/>
        </p:spPr>
      </p:sp>
      <p:sp>
        <p:nvSpPr>
          <p:cNvPr id="77831" name="Rectangle 7">
            <a:extLst>
              <a:ext uri="{FF2B5EF4-FFF2-40B4-BE49-F238E27FC236}">
                <a16:creationId xmlns:a16="http://schemas.microsoft.com/office/drawing/2014/main" id="{2439B05F-01F0-EA0C-EF5C-5BE60949D05F}"/>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9506" name="Rectangle 2"/>
          <p:cNvSpPr>
            <a:spLocks noGrp="1" noChangeArrowheads="1"/>
          </p:cNvSpPr>
          <p:nvPr>
            <p:ph type="ctrTitle" sz="quarter"/>
          </p:nvPr>
        </p:nvSpPr>
        <p:spPr>
          <a:xfrm>
            <a:off x="685800" y="1676400"/>
            <a:ext cx="7772400" cy="1828800"/>
          </a:xfrm>
        </p:spPr>
        <p:txBody>
          <a:bodyPr/>
          <a:lstStyle>
            <a:lvl1pPr>
              <a:defRPr/>
            </a:lvl1pPr>
          </a:lstStyle>
          <a:p>
            <a:r>
              <a:rPr lang="en-US"/>
              <a:t>Click to edit Master title style</a:t>
            </a:r>
          </a:p>
        </p:txBody>
      </p:sp>
      <p:sp>
        <p:nvSpPr>
          <p:cNvPr id="149507" name="Rectangle 3"/>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2" name="Rectangle 4">
            <a:extLst>
              <a:ext uri="{FF2B5EF4-FFF2-40B4-BE49-F238E27FC236}">
                <a16:creationId xmlns:a16="http://schemas.microsoft.com/office/drawing/2014/main" id="{380FA92A-776A-BF28-1FB8-CD5E7946DFEA}"/>
              </a:ext>
            </a:extLst>
          </p:cNvPr>
          <p:cNvSpPr>
            <a:spLocks noGrp="1" noChangeArrowheads="1"/>
          </p:cNvSpPr>
          <p:nvPr>
            <p:ph type="dt" sz="quarter" idx="10"/>
          </p:nvPr>
        </p:nvSpPr>
        <p:spPr bwMode="auto">
          <a:xfrm>
            <a:off x="457200" y="6245225"/>
            <a:ext cx="2133600" cy="47625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l" eaLnBrk="1" hangingPunct="1">
              <a:defRPr sz="1400">
                <a:effectLst>
                  <a:outerShdw blurRad="38100" dist="38100" dir="2700000" algn="tl">
                    <a:srgbClr val="C0C0C0"/>
                  </a:outerShdw>
                </a:effectLst>
                <a:latin typeface="Arial" charset="0"/>
                <a:cs typeface="Arial" charset="0"/>
              </a:defRPr>
            </a:lvl1pPr>
          </a:lstStyle>
          <a:p>
            <a:pPr>
              <a:defRPr/>
            </a:pPr>
            <a:endParaRPr lang="en-US"/>
          </a:p>
        </p:txBody>
      </p:sp>
      <p:sp>
        <p:nvSpPr>
          <p:cNvPr id="3" name="Rectangle 5">
            <a:extLst>
              <a:ext uri="{FF2B5EF4-FFF2-40B4-BE49-F238E27FC236}">
                <a16:creationId xmlns:a16="http://schemas.microsoft.com/office/drawing/2014/main" id="{5F2E81D5-C19E-135C-ECC8-D54824FF9431}"/>
              </a:ext>
            </a:extLst>
          </p:cNvPr>
          <p:cNvSpPr>
            <a:spLocks noGrp="1" noChangeArrowheads="1"/>
          </p:cNvSpPr>
          <p:nvPr>
            <p:ph type="ftr" sz="quarter" idx="11"/>
          </p:nvPr>
        </p:nvSpPr>
        <p:spPr bwMode="auto">
          <a:xfrm>
            <a:off x="3124200" y="6245225"/>
            <a:ext cx="2895600" cy="47625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eaLnBrk="1" hangingPunct="1">
              <a:defRPr sz="1400">
                <a:solidFill>
                  <a:srgbClr val="000000"/>
                </a:solidFill>
                <a:effectLst>
                  <a:outerShdw blurRad="38100" dist="38100" dir="2700000" algn="tl">
                    <a:srgbClr val="C0C0C0"/>
                  </a:outerShdw>
                </a:effectLst>
                <a:latin typeface="Arial" charset="0"/>
                <a:cs typeface="Arial" charset="0"/>
              </a:defRPr>
            </a:lvl1pPr>
          </a:lstStyle>
          <a:p>
            <a:pPr>
              <a:defRPr/>
            </a:pPr>
            <a:r>
              <a:rPr lang="en-US"/>
              <a:t>© 2007 by Prentice Hall</a:t>
            </a:r>
          </a:p>
        </p:txBody>
      </p:sp>
      <p:sp>
        <p:nvSpPr>
          <p:cNvPr id="4" name="Rectangle 6">
            <a:extLst>
              <a:ext uri="{FF2B5EF4-FFF2-40B4-BE49-F238E27FC236}">
                <a16:creationId xmlns:a16="http://schemas.microsoft.com/office/drawing/2014/main" id="{7AF97E74-FDA9-02B4-EE8B-13D0B5EC209A}"/>
              </a:ext>
            </a:extLst>
          </p:cNvPr>
          <p:cNvSpPr>
            <a:spLocks noGrp="1" noChangeArrowheads="1"/>
          </p:cNvSpPr>
          <p:nvPr>
            <p:ph type="sldNum" sz="quarter" idx="12"/>
          </p:nvPr>
        </p:nvSpPr>
        <p:spPr/>
        <p:txBody>
          <a:bodyPr/>
          <a:lstStyle>
            <a:lvl1pPr>
              <a:defRPr smtClean="0"/>
            </a:lvl1pPr>
          </a:lstStyle>
          <a:p>
            <a:pPr>
              <a:defRPr/>
            </a:pPr>
            <a:fld id="{D88F2F3A-7D94-4FE1-B3B5-3EE767E5DC9F}" type="slidenum">
              <a:rPr lang="en-US" altLang="en-US"/>
              <a:pPr>
                <a:defRPr/>
              </a:pPr>
              <a:t>‹#›</a:t>
            </a:fld>
            <a:endParaRPr lang="en-US" altLang="en-US"/>
          </a:p>
        </p:txBody>
      </p:sp>
    </p:spTree>
    <p:extLst>
      <p:ext uri="{BB962C8B-B14F-4D97-AF65-F5344CB8AC3E}">
        <p14:creationId xmlns:p14="http://schemas.microsoft.com/office/powerpoint/2010/main" val="676740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6">
            <a:extLst>
              <a:ext uri="{FF2B5EF4-FFF2-40B4-BE49-F238E27FC236}">
                <a16:creationId xmlns:a16="http://schemas.microsoft.com/office/drawing/2014/main" id="{37A0910E-B0EB-44FE-031F-83E76C6733C4}"/>
              </a:ext>
            </a:extLst>
          </p:cNvPr>
          <p:cNvSpPr>
            <a:spLocks noGrp="1" noChangeArrowheads="1"/>
          </p:cNvSpPr>
          <p:nvPr>
            <p:ph type="sldNum" sz="quarter" idx="10"/>
          </p:nvPr>
        </p:nvSpPr>
        <p:spPr>
          <a:ln/>
        </p:spPr>
        <p:txBody>
          <a:bodyPr/>
          <a:lstStyle>
            <a:lvl1pPr>
              <a:defRPr/>
            </a:lvl1pPr>
          </a:lstStyle>
          <a:p>
            <a:pPr>
              <a:defRPr/>
            </a:pPr>
            <a:fld id="{E9B16B0D-B2C8-4A11-95A9-C560A9C7B3B0}" type="slidenum">
              <a:rPr lang="en-US" altLang="en-US"/>
              <a:pPr>
                <a:defRPr/>
              </a:pPr>
              <a:t>‹#›</a:t>
            </a:fld>
            <a:endParaRPr lang="en-US" altLang="en-US"/>
          </a:p>
        </p:txBody>
      </p:sp>
    </p:spTree>
    <p:extLst>
      <p:ext uri="{BB962C8B-B14F-4D97-AF65-F5344CB8AC3E}">
        <p14:creationId xmlns:p14="http://schemas.microsoft.com/office/powerpoint/2010/main" val="491139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057400" cy="571500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381000"/>
            <a:ext cx="60198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6">
            <a:extLst>
              <a:ext uri="{FF2B5EF4-FFF2-40B4-BE49-F238E27FC236}">
                <a16:creationId xmlns:a16="http://schemas.microsoft.com/office/drawing/2014/main" id="{13E5EAE5-5A34-D93E-18B2-0AEB65D626D8}"/>
              </a:ext>
            </a:extLst>
          </p:cNvPr>
          <p:cNvSpPr>
            <a:spLocks noGrp="1" noChangeArrowheads="1"/>
          </p:cNvSpPr>
          <p:nvPr>
            <p:ph type="sldNum" sz="quarter" idx="10"/>
          </p:nvPr>
        </p:nvSpPr>
        <p:spPr>
          <a:ln/>
        </p:spPr>
        <p:txBody>
          <a:bodyPr/>
          <a:lstStyle>
            <a:lvl1pPr>
              <a:defRPr/>
            </a:lvl1pPr>
          </a:lstStyle>
          <a:p>
            <a:pPr>
              <a:defRPr/>
            </a:pPr>
            <a:fld id="{BB2B2340-F36B-4645-9E2E-E67692DD61B2}" type="slidenum">
              <a:rPr lang="en-US" altLang="en-US"/>
              <a:pPr>
                <a:defRPr/>
              </a:pPr>
              <a:t>‹#›</a:t>
            </a:fld>
            <a:endParaRPr lang="en-US" altLang="en-US"/>
          </a:p>
        </p:txBody>
      </p:sp>
    </p:spTree>
    <p:extLst>
      <p:ext uri="{BB962C8B-B14F-4D97-AF65-F5344CB8AC3E}">
        <p14:creationId xmlns:p14="http://schemas.microsoft.com/office/powerpoint/2010/main" val="28347279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381000"/>
            <a:ext cx="8229600" cy="571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Rectangle 6">
            <a:extLst>
              <a:ext uri="{FF2B5EF4-FFF2-40B4-BE49-F238E27FC236}">
                <a16:creationId xmlns:a16="http://schemas.microsoft.com/office/drawing/2014/main" id="{A4CEA2E9-714B-E165-F375-23901CECCC78}"/>
              </a:ext>
            </a:extLst>
          </p:cNvPr>
          <p:cNvSpPr>
            <a:spLocks noGrp="1" noChangeArrowheads="1"/>
          </p:cNvSpPr>
          <p:nvPr>
            <p:ph type="sldNum" sz="quarter" idx="10"/>
          </p:nvPr>
        </p:nvSpPr>
        <p:spPr>
          <a:ln/>
        </p:spPr>
        <p:txBody>
          <a:bodyPr/>
          <a:lstStyle>
            <a:lvl1pPr>
              <a:defRPr/>
            </a:lvl1pPr>
          </a:lstStyle>
          <a:p>
            <a:pPr>
              <a:defRPr/>
            </a:pPr>
            <a:fld id="{467000E6-4D23-4F9B-BB5B-5D29CC67563F}" type="slidenum">
              <a:rPr lang="en-US" altLang="en-US"/>
              <a:pPr>
                <a:defRPr/>
              </a:pPr>
              <a:t>‹#›</a:t>
            </a:fld>
            <a:endParaRPr lang="en-US" altLang="en-US"/>
          </a:p>
        </p:txBody>
      </p:sp>
    </p:spTree>
    <p:extLst>
      <p:ext uri="{BB962C8B-B14F-4D97-AF65-F5344CB8AC3E}">
        <p14:creationId xmlns:p14="http://schemas.microsoft.com/office/powerpoint/2010/main" val="2524121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6">
            <a:extLst>
              <a:ext uri="{FF2B5EF4-FFF2-40B4-BE49-F238E27FC236}">
                <a16:creationId xmlns:a16="http://schemas.microsoft.com/office/drawing/2014/main" id="{7E3CCDA4-5360-B61A-78CB-328566DB74EB}"/>
              </a:ext>
            </a:extLst>
          </p:cNvPr>
          <p:cNvSpPr>
            <a:spLocks noGrp="1" noChangeArrowheads="1"/>
          </p:cNvSpPr>
          <p:nvPr>
            <p:ph type="sldNum" sz="quarter" idx="10"/>
          </p:nvPr>
        </p:nvSpPr>
        <p:spPr>
          <a:ln/>
        </p:spPr>
        <p:txBody>
          <a:bodyPr/>
          <a:lstStyle>
            <a:lvl1pPr>
              <a:defRPr/>
            </a:lvl1pPr>
          </a:lstStyle>
          <a:p>
            <a:pPr>
              <a:defRPr/>
            </a:pPr>
            <a:fld id="{6DA3F148-11C6-48F9-957B-790A801C33C0}" type="slidenum">
              <a:rPr lang="en-US" altLang="en-US"/>
              <a:pPr>
                <a:defRPr/>
              </a:pPr>
              <a:t>‹#›</a:t>
            </a:fld>
            <a:endParaRPr lang="en-US" altLang="en-US"/>
          </a:p>
        </p:txBody>
      </p:sp>
    </p:spTree>
    <p:extLst>
      <p:ext uri="{BB962C8B-B14F-4D97-AF65-F5344CB8AC3E}">
        <p14:creationId xmlns:p14="http://schemas.microsoft.com/office/powerpoint/2010/main" val="3630120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622C2758-1433-EC6F-166C-B69DC6B675E2}"/>
              </a:ext>
            </a:extLst>
          </p:cNvPr>
          <p:cNvSpPr>
            <a:spLocks noGrp="1" noChangeArrowheads="1"/>
          </p:cNvSpPr>
          <p:nvPr>
            <p:ph type="sldNum" sz="quarter" idx="10"/>
          </p:nvPr>
        </p:nvSpPr>
        <p:spPr>
          <a:ln/>
        </p:spPr>
        <p:txBody>
          <a:bodyPr/>
          <a:lstStyle>
            <a:lvl1pPr>
              <a:defRPr/>
            </a:lvl1pPr>
          </a:lstStyle>
          <a:p>
            <a:pPr>
              <a:defRPr/>
            </a:pPr>
            <a:fld id="{6DB031A2-AA68-419B-B6C5-9F834D1149E7}" type="slidenum">
              <a:rPr lang="en-US" altLang="en-US"/>
              <a:pPr>
                <a:defRPr/>
              </a:pPr>
              <a:t>‹#›</a:t>
            </a:fld>
            <a:endParaRPr lang="en-US" altLang="en-US"/>
          </a:p>
        </p:txBody>
      </p:sp>
    </p:spTree>
    <p:extLst>
      <p:ext uri="{BB962C8B-B14F-4D97-AF65-F5344CB8AC3E}">
        <p14:creationId xmlns:p14="http://schemas.microsoft.com/office/powerpoint/2010/main" val="3682002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9812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9812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6">
            <a:extLst>
              <a:ext uri="{FF2B5EF4-FFF2-40B4-BE49-F238E27FC236}">
                <a16:creationId xmlns:a16="http://schemas.microsoft.com/office/drawing/2014/main" id="{ABC1F979-2CF9-033B-743D-FFA0BBC85586}"/>
              </a:ext>
            </a:extLst>
          </p:cNvPr>
          <p:cNvSpPr>
            <a:spLocks noGrp="1" noChangeArrowheads="1"/>
          </p:cNvSpPr>
          <p:nvPr>
            <p:ph type="sldNum" sz="quarter" idx="10"/>
          </p:nvPr>
        </p:nvSpPr>
        <p:spPr>
          <a:ln/>
        </p:spPr>
        <p:txBody>
          <a:bodyPr/>
          <a:lstStyle>
            <a:lvl1pPr>
              <a:defRPr/>
            </a:lvl1pPr>
          </a:lstStyle>
          <a:p>
            <a:pPr>
              <a:defRPr/>
            </a:pPr>
            <a:fld id="{5ED88433-5DC7-41CC-8782-A1829307B58B}" type="slidenum">
              <a:rPr lang="en-US" altLang="en-US"/>
              <a:pPr>
                <a:defRPr/>
              </a:pPr>
              <a:t>‹#›</a:t>
            </a:fld>
            <a:endParaRPr lang="en-US" altLang="en-US"/>
          </a:p>
        </p:txBody>
      </p:sp>
    </p:spTree>
    <p:extLst>
      <p:ext uri="{BB962C8B-B14F-4D97-AF65-F5344CB8AC3E}">
        <p14:creationId xmlns:p14="http://schemas.microsoft.com/office/powerpoint/2010/main" val="1226637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3604D3AF-D158-33F5-8A1C-2AEC490E2962}"/>
              </a:ext>
            </a:extLst>
          </p:cNvPr>
          <p:cNvSpPr>
            <a:spLocks noGrp="1" noChangeArrowheads="1"/>
          </p:cNvSpPr>
          <p:nvPr>
            <p:ph type="sldNum" sz="quarter" idx="10"/>
          </p:nvPr>
        </p:nvSpPr>
        <p:spPr>
          <a:ln/>
        </p:spPr>
        <p:txBody>
          <a:bodyPr/>
          <a:lstStyle>
            <a:lvl1pPr>
              <a:defRPr/>
            </a:lvl1pPr>
          </a:lstStyle>
          <a:p>
            <a:pPr>
              <a:defRPr/>
            </a:pPr>
            <a:fld id="{1AEF4DEA-8341-4DAD-8A76-0D7DBCD922A1}" type="slidenum">
              <a:rPr lang="en-US" altLang="en-US"/>
              <a:pPr>
                <a:defRPr/>
              </a:pPr>
              <a:t>‹#›</a:t>
            </a:fld>
            <a:endParaRPr lang="en-US" altLang="en-US"/>
          </a:p>
        </p:txBody>
      </p:sp>
    </p:spTree>
    <p:extLst>
      <p:ext uri="{BB962C8B-B14F-4D97-AF65-F5344CB8AC3E}">
        <p14:creationId xmlns:p14="http://schemas.microsoft.com/office/powerpoint/2010/main" val="2040694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6">
            <a:extLst>
              <a:ext uri="{FF2B5EF4-FFF2-40B4-BE49-F238E27FC236}">
                <a16:creationId xmlns:a16="http://schemas.microsoft.com/office/drawing/2014/main" id="{7EA5FC93-B9A4-6F02-893B-096728B8505F}"/>
              </a:ext>
            </a:extLst>
          </p:cNvPr>
          <p:cNvSpPr>
            <a:spLocks noGrp="1" noChangeArrowheads="1"/>
          </p:cNvSpPr>
          <p:nvPr>
            <p:ph type="sldNum" sz="quarter" idx="10"/>
          </p:nvPr>
        </p:nvSpPr>
        <p:spPr>
          <a:ln/>
        </p:spPr>
        <p:txBody>
          <a:bodyPr/>
          <a:lstStyle>
            <a:lvl1pPr>
              <a:defRPr/>
            </a:lvl1pPr>
          </a:lstStyle>
          <a:p>
            <a:pPr>
              <a:defRPr/>
            </a:pPr>
            <a:fld id="{6719B715-777C-453B-93CD-9F6266CA9307}" type="slidenum">
              <a:rPr lang="en-US" altLang="en-US"/>
              <a:pPr>
                <a:defRPr/>
              </a:pPr>
              <a:t>‹#›</a:t>
            </a:fld>
            <a:endParaRPr lang="en-US" altLang="en-US"/>
          </a:p>
        </p:txBody>
      </p:sp>
    </p:spTree>
    <p:extLst>
      <p:ext uri="{BB962C8B-B14F-4D97-AF65-F5344CB8AC3E}">
        <p14:creationId xmlns:p14="http://schemas.microsoft.com/office/powerpoint/2010/main" val="2455422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D5FF717A-1C80-1769-5C74-E64A79AE7F68}"/>
              </a:ext>
            </a:extLst>
          </p:cNvPr>
          <p:cNvSpPr>
            <a:spLocks noGrp="1" noChangeArrowheads="1"/>
          </p:cNvSpPr>
          <p:nvPr>
            <p:ph type="sldNum" sz="quarter" idx="10"/>
          </p:nvPr>
        </p:nvSpPr>
        <p:spPr>
          <a:ln/>
        </p:spPr>
        <p:txBody>
          <a:bodyPr/>
          <a:lstStyle>
            <a:lvl1pPr>
              <a:defRPr/>
            </a:lvl1pPr>
          </a:lstStyle>
          <a:p>
            <a:pPr>
              <a:defRPr/>
            </a:pPr>
            <a:fld id="{B412A0A5-96C6-411B-ACC3-A6C16E9EBE7F}" type="slidenum">
              <a:rPr lang="en-US" altLang="en-US"/>
              <a:pPr>
                <a:defRPr/>
              </a:pPr>
              <a:t>‹#›</a:t>
            </a:fld>
            <a:endParaRPr lang="en-US" altLang="en-US"/>
          </a:p>
        </p:txBody>
      </p:sp>
    </p:spTree>
    <p:extLst>
      <p:ext uri="{BB962C8B-B14F-4D97-AF65-F5344CB8AC3E}">
        <p14:creationId xmlns:p14="http://schemas.microsoft.com/office/powerpoint/2010/main" val="2251926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15E13A0D-75B7-A93F-2886-9291CD972D6D}"/>
              </a:ext>
            </a:extLst>
          </p:cNvPr>
          <p:cNvSpPr>
            <a:spLocks noGrp="1" noChangeArrowheads="1"/>
          </p:cNvSpPr>
          <p:nvPr>
            <p:ph type="sldNum" sz="quarter" idx="10"/>
          </p:nvPr>
        </p:nvSpPr>
        <p:spPr>
          <a:ln/>
        </p:spPr>
        <p:txBody>
          <a:bodyPr/>
          <a:lstStyle>
            <a:lvl1pPr>
              <a:defRPr/>
            </a:lvl1pPr>
          </a:lstStyle>
          <a:p>
            <a:pPr>
              <a:defRPr/>
            </a:pPr>
            <a:fld id="{2FF67801-5157-48B5-86F6-A0160279FBA8}" type="slidenum">
              <a:rPr lang="en-US" altLang="en-US"/>
              <a:pPr>
                <a:defRPr/>
              </a:pPr>
              <a:t>‹#›</a:t>
            </a:fld>
            <a:endParaRPr lang="en-US" altLang="en-US"/>
          </a:p>
        </p:txBody>
      </p:sp>
    </p:spTree>
    <p:extLst>
      <p:ext uri="{BB962C8B-B14F-4D97-AF65-F5344CB8AC3E}">
        <p14:creationId xmlns:p14="http://schemas.microsoft.com/office/powerpoint/2010/main" val="3258006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F7EB1BE5-8C02-D833-D159-D2853F5CA7F1}"/>
              </a:ext>
            </a:extLst>
          </p:cNvPr>
          <p:cNvSpPr>
            <a:spLocks noGrp="1" noChangeArrowheads="1"/>
          </p:cNvSpPr>
          <p:nvPr>
            <p:ph type="sldNum" sz="quarter" idx="10"/>
          </p:nvPr>
        </p:nvSpPr>
        <p:spPr>
          <a:ln/>
        </p:spPr>
        <p:txBody>
          <a:bodyPr/>
          <a:lstStyle>
            <a:lvl1pPr>
              <a:defRPr/>
            </a:lvl1pPr>
          </a:lstStyle>
          <a:p>
            <a:pPr>
              <a:defRPr/>
            </a:pPr>
            <a:fld id="{8826C535-EED1-40F6-BEA6-6BCF20FD002A}" type="slidenum">
              <a:rPr lang="en-US" altLang="en-US"/>
              <a:pPr>
                <a:defRPr/>
              </a:pPr>
              <a:t>‹#›</a:t>
            </a:fld>
            <a:endParaRPr lang="en-US" altLang="en-US"/>
          </a:p>
        </p:txBody>
      </p:sp>
    </p:spTree>
    <p:extLst>
      <p:ext uri="{BB962C8B-B14F-4D97-AF65-F5344CB8AC3E}">
        <p14:creationId xmlns:p14="http://schemas.microsoft.com/office/powerpoint/2010/main" val="2942284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8482" name="Rectangle 2">
            <a:extLst>
              <a:ext uri="{FF2B5EF4-FFF2-40B4-BE49-F238E27FC236}">
                <a16:creationId xmlns:a16="http://schemas.microsoft.com/office/drawing/2014/main" id="{C0790F23-585F-674F-8864-51D21715DD42}"/>
              </a:ext>
            </a:extLst>
          </p:cNvPr>
          <p:cNvSpPr>
            <a:spLocks noGrp="1" noChangeArrowheads="1"/>
          </p:cNvSpPr>
          <p:nvPr>
            <p:ph type="title"/>
          </p:nvPr>
        </p:nvSpPr>
        <p:spPr bwMode="auto">
          <a:xfrm>
            <a:off x="457200" y="381000"/>
            <a:ext cx="8229600" cy="1371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48483" name="Rectangle 3">
            <a:extLst>
              <a:ext uri="{FF2B5EF4-FFF2-40B4-BE49-F238E27FC236}">
                <a16:creationId xmlns:a16="http://schemas.microsoft.com/office/drawing/2014/main" id="{8A76D006-F866-348F-9E5C-9A2675F8CA6B}"/>
              </a:ext>
            </a:extLst>
          </p:cNvPr>
          <p:cNvSpPr>
            <a:spLocks noGrp="1" noChangeArrowheads="1"/>
          </p:cNvSpPr>
          <p:nvPr>
            <p:ph type="body" idx="1"/>
          </p:nvPr>
        </p:nvSpPr>
        <p:spPr bwMode="auto">
          <a:xfrm>
            <a:off x="457200" y="1981200"/>
            <a:ext cx="82296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8486" name="Rectangle 6">
            <a:extLst>
              <a:ext uri="{FF2B5EF4-FFF2-40B4-BE49-F238E27FC236}">
                <a16:creationId xmlns:a16="http://schemas.microsoft.com/office/drawing/2014/main" id="{14958E3B-118E-2D9E-FD93-51E9E8220E79}"/>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smtClean="0">
                <a:solidFill>
                  <a:srgbClr val="000000"/>
                </a:solidFill>
                <a:effectLst>
                  <a:outerShdw blurRad="38100" dist="38100" dir="2700000" algn="tl">
                    <a:srgbClr val="C0C0C0"/>
                  </a:outerShdw>
                </a:effectLst>
                <a:latin typeface="Arial" panose="020B0604020202020204" pitchFamily="34" charset="0"/>
              </a:defRPr>
            </a:lvl1pPr>
          </a:lstStyle>
          <a:p>
            <a:pPr>
              <a:defRPr/>
            </a:pPr>
            <a:fld id="{0591C243-A98A-4557-9B7E-930B0EEB7EFE}" type="slidenum">
              <a:rPr lang="en-US" altLang="en-US"/>
              <a:pPr>
                <a:defRPr/>
              </a:pPr>
              <a:t>‹#›</a:t>
            </a:fld>
            <a:endParaRPr lang="en-US" altLang="en-US"/>
          </a:p>
        </p:txBody>
      </p:sp>
      <p:sp>
        <p:nvSpPr>
          <p:cNvPr id="1029" name="Text Box 7">
            <a:extLst>
              <a:ext uri="{FF2B5EF4-FFF2-40B4-BE49-F238E27FC236}">
                <a16:creationId xmlns:a16="http://schemas.microsoft.com/office/drawing/2014/main" id="{31163982-7831-648A-E7E5-EBCC0867A7BC}"/>
              </a:ext>
            </a:extLst>
          </p:cNvPr>
          <p:cNvSpPr txBox="1">
            <a:spLocks noChangeArrowheads="1"/>
          </p:cNvSpPr>
          <p:nvPr userDrawn="1"/>
        </p:nvSpPr>
        <p:spPr bwMode="auto">
          <a:xfrm>
            <a:off x="441325" y="6262688"/>
            <a:ext cx="1177925" cy="396875"/>
          </a:xfrm>
          <a:prstGeom prst="rect">
            <a:avLst/>
          </a:prstGeom>
          <a:noFill/>
          <a:ln>
            <a:noFill/>
          </a:ln>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r>
              <a:rPr lang="en-US" altLang="en-US" sz="2000">
                <a:solidFill>
                  <a:srgbClr val="000000"/>
                </a:solidFill>
                <a:latin typeface="Times New Roman" panose="02020603050405020304" pitchFamily="18" charset="0"/>
              </a:rPr>
              <a:t>Chapter 1</a:t>
            </a:r>
          </a:p>
        </p:txBody>
      </p:sp>
      <p:sp>
        <p:nvSpPr>
          <p:cNvPr id="148488" name="Rectangle 8">
            <a:extLst>
              <a:ext uri="{FF2B5EF4-FFF2-40B4-BE49-F238E27FC236}">
                <a16:creationId xmlns:a16="http://schemas.microsoft.com/office/drawing/2014/main" id="{E347452C-6E04-4C60-7686-68D995646AA3}"/>
              </a:ext>
            </a:extLst>
          </p:cNvPr>
          <p:cNvSpPr>
            <a:spLocks noChangeArrowheads="1"/>
          </p:cNvSpPr>
          <p:nvPr/>
        </p:nvSpPr>
        <p:spPr bwMode="auto">
          <a:xfrm>
            <a:off x="3276600" y="6229350"/>
            <a:ext cx="2895600" cy="476250"/>
          </a:xfrm>
          <a:prstGeom prst="rect">
            <a:avLst/>
          </a:prstGeom>
          <a:noFill/>
          <a:ln w="9525">
            <a:noFill/>
            <a:miter lim="800000"/>
            <a:headEnd/>
            <a:tailEnd/>
          </a:ln>
          <a:effectLst/>
        </p:spPr>
        <p:txBody>
          <a:bodyPr anchor="b"/>
          <a:lstStyle/>
          <a:p>
            <a:pPr algn="ctr" eaLnBrk="1" hangingPunct="1">
              <a:defRPr/>
            </a:pPr>
            <a:r>
              <a:rPr lang="en-US" sz="1400">
                <a:solidFill>
                  <a:srgbClr val="000000"/>
                </a:solidFill>
                <a:effectLst>
                  <a:outerShdw blurRad="38100" dist="38100" dir="2700000" algn="tl">
                    <a:srgbClr val="C0C0C0"/>
                  </a:outerShdw>
                </a:effectLst>
                <a:latin typeface="Arial" charset="0"/>
                <a:cs typeface="Arial" charset="0"/>
              </a:rPr>
              <a:t>© 2007 by Prentice Hall</a:t>
            </a:r>
          </a:p>
        </p:txBody>
      </p:sp>
    </p:spTree>
  </p:cSld>
  <p:clrMap bg1="dk2" tx1="lt1" bg2="dk1" tx2="lt2" accent1="accent1" accent2="accent2" accent3="accent3" accent4="accent4" accent5="accent5" accent6="accent6" hlink="hlink" folHlink="folHlink"/>
  <p:sldLayoutIdLst>
    <p:sldLayoutId id="2147483918" r:id="rId1"/>
    <p:sldLayoutId id="2147483907" r:id="rId2"/>
    <p:sldLayoutId id="2147483908" r:id="rId3"/>
    <p:sldLayoutId id="2147483909" r:id="rId4"/>
    <p:sldLayoutId id="2147483910" r:id="rId5"/>
    <p:sldLayoutId id="2147483911" r:id="rId6"/>
    <p:sldLayoutId id="2147483912" r:id="rId7"/>
    <p:sldLayoutId id="2147483913" r:id="rId8"/>
    <p:sldLayoutId id="2147483914" r:id="rId9"/>
    <p:sldLayoutId id="2147483915" r:id="rId10"/>
    <p:sldLayoutId id="2147483916" r:id="rId11"/>
    <p:sldLayoutId id="2147483917" r:id="rId12"/>
  </p:sldLayoutIdLst>
  <p:hf hdr="0" ftr="0" dt="0"/>
  <p:txStyles>
    <p:titleStyle>
      <a:lvl1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ahoma" pitchFamily="34" charset="0"/>
          <a:cs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ahoma" pitchFamily="34" charset="0"/>
          <a:cs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ahoma" pitchFamily="34" charset="0"/>
          <a:cs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ahoma" pitchFamily="34" charset="0"/>
          <a:cs typeface="Arial" charset="0"/>
        </a:defRPr>
      </a:lvl5pPr>
      <a:lvl6pPr marL="457200" algn="ctr" rtl="0" fontAlgn="base">
        <a:spcBef>
          <a:spcPct val="0"/>
        </a:spcBef>
        <a:spcAft>
          <a:spcPct val="0"/>
        </a:spcAft>
        <a:defRPr sz="4400">
          <a:solidFill>
            <a:schemeClr val="tx2"/>
          </a:solidFill>
          <a:effectLst>
            <a:outerShdw blurRad="38100" dist="38100" dir="2700000" algn="tl">
              <a:srgbClr val="C0C0C0"/>
            </a:outerShdw>
          </a:effectLst>
          <a:latin typeface="Tahoma" pitchFamily="34" charset="0"/>
          <a:cs typeface="Arial" charset="0"/>
        </a:defRPr>
      </a:lvl6pPr>
      <a:lvl7pPr marL="914400" algn="ctr" rtl="0" fontAlgn="base">
        <a:spcBef>
          <a:spcPct val="0"/>
        </a:spcBef>
        <a:spcAft>
          <a:spcPct val="0"/>
        </a:spcAft>
        <a:defRPr sz="4400">
          <a:solidFill>
            <a:schemeClr val="tx2"/>
          </a:solidFill>
          <a:effectLst>
            <a:outerShdw blurRad="38100" dist="38100" dir="2700000" algn="tl">
              <a:srgbClr val="C0C0C0"/>
            </a:outerShdw>
          </a:effectLst>
          <a:latin typeface="Tahoma" pitchFamily="34" charset="0"/>
          <a:cs typeface="Arial" charset="0"/>
        </a:defRPr>
      </a:lvl7pPr>
      <a:lvl8pPr marL="1371600" algn="ctr" rtl="0" fontAlgn="base">
        <a:spcBef>
          <a:spcPct val="0"/>
        </a:spcBef>
        <a:spcAft>
          <a:spcPct val="0"/>
        </a:spcAft>
        <a:defRPr sz="4400">
          <a:solidFill>
            <a:schemeClr val="tx2"/>
          </a:solidFill>
          <a:effectLst>
            <a:outerShdw blurRad="38100" dist="38100" dir="2700000" algn="tl">
              <a:srgbClr val="C0C0C0"/>
            </a:outerShdw>
          </a:effectLst>
          <a:latin typeface="Tahoma" pitchFamily="34" charset="0"/>
          <a:cs typeface="Arial" charset="0"/>
        </a:defRPr>
      </a:lvl8pPr>
      <a:lvl9pPr marL="1828800" algn="ctr" rtl="0" fontAlgn="base">
        <a:spcBef>
          <a:spcPct val="0"/>
        </a:spcBef>
        <a:spcAft>
          <a:spcPct val="0"/>
        </a:spcAft>
        <a:defRPr sz="4400">
          <a:solidFill>
            <a:schemeClr val="tx2"/>
          </a:solidFill>
          <a:effectLst>
            <a:outerShdw blurRad="38100" dist="38100" dir="2700000" algn="tl">
              <a:srgbClr val="C0C0C0"/>
            </a:outerShdw>
          </a:effectLst>
          <a:latin typeface="Tahoma" pitchFamily="34" charset="0"/>
          <a:cs typeface="Arial" charset="0"/>
        </a:defRPr>
      </a:lvl9pPr>
    </p:titleStyle>
    <p:bodyStyle>
      <a:lvl1pPr marL="342900" indent="-342900" algn="l" rtl="0" eaLnBrk="0" fontAlgn="base" hangingPunct="0">
        <a:spcBef>
          <a:spcPct val="20000"/>
        </a:spcBef>
        <a:spcAft>
          <a:spcPct val="0"/>
        </a:spcAft>
        <a:buClr>
          <a:schemeClr val="bg1"/>
        </a:buClr>
        <a:buSzPct val="65000"/>
        <a:buFont typeface="Wingdings" panose="05000000000000000000" pitchFamily="2" charset="2"/>
        <a:buChar char="n"/>
        <a:defRPr sz="3200">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bg1"/>
        </a:buClr>
        <a:buSzPct val="65000"/>
        <a:buFont typeface="Wingdings" panose="05000000000000000000" pitchFamily="2" charset="2"/>
        <a:buChar char="n"/>
        <a:defRPr sz="2800">
          <a:solidFill>
            <a:schemeClr val="tx1"/>
          </a:solidFill>
          <a:effectLst>
            <a:outerShdw blurRad="38100" dist="38100" dir="2700000" algn="tl">
              <a:srgbClr val="C0C0C0"/>
            </a:outerShdw>
          </a:effectLst>
          <a:latin typeface="+mn-lt"/>
          <a:cs typeface="+mn-cs"/>
        </a:defRPr>
      </a:lvl2pPr>
      <a:lvl3pPr marL="1143000" indent="-228600" algn="l" rtl="0" eaLnBrk="0" fontAlgn="base" hangingPunct="0">
        <a:spcBef>
          <a:spcPct val="20000"/>
        </a:spcBef>
        <a:spcAft>
          <a:spcPct val="0"/>
        </a:spcAft>
        <a:buClr>
          <a:schemeClr val="bg1"/>
        </a:buClr>
        <a:buSzPct val="65000"/>
        <a:buFont typeface="Wingdings" panose="05000000000000000000" pitchFamily="2" charset="2"/>
        <a:buChar char="n"/>
        <a:defRPr sz="2400">
          <a:solidFill>
            <a:schemeClr val="tx1"/>
          </a:solidFill>
          <a:effectLst>
            <a:outerShdw blurRad="38100" dist="38100" dir="2700000" algn="tl">
              <a:srgbClr val="C0C0C0"/>
            </a:outerShdw>
          </a:effectLst>
          <a:latin typeface="+mn-lt"/>
          <a:cs typeface="+mn-cs"/>
        </a:defRPr>
      </a:lvl3pPr>
      <a:lvl4pPr marL="1600200" indent="-228600" algn="l" rtl="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effectLst>
            <a:outerShdw blurRad="38100" dist="38100" dir="2700000" algn="tl">
              <a:srgbClr val="C0C0C0"/>
            </a:outerShdw>
          </a:effectLst>
          <a:latin typeface="+mn-lt"/>
          <a:cs typeface="+mn-cs"/>
        </a:defRPr>
      </a:lvl4pPr>
      <a:lvl5pPr marL="2057400" indent="-228600" algn="l" rtl="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effectLst>
            <a:outerShdw blurRad="38100" dist="38100" dir="2700000" algn="tl">
              <a:srgbClr val="C0C0C0"/>
            </a:outerShdw>
          </a:effectLst>
          <a:latin typeface="+mn-lt"/>
          <a:cs typeface="+mn-cs"/>
        </a:defRPr>
      </a:lvl5pPr>
      <a:lvl6pPr marL="2514600" indent="-228600" algn="l" rtl="0" fontAlgn="base">
        <a:spcBef>
          <a:spcPct val="20000"/>
        </a:spcBef>
        <a:spcAft>
          <a:spcPct val="0"/>
        </a:spcAft>
        <a:buClr>
          <a:schemeClr val="bg1"/>
        </a:buClr>
        <a:buSzPct val="65000"/>
        <a:buFont typeface="Wingdings" pitchFamily="2" charset="2"/>
        <a:buChar char="n"/>
        <a:defRPr sz="2000">
          <a:solidFill>
            <a:schemeClr val="tx1"/>
          </a:solidFill>
          <a:effectLst>
            <a:outerShdw blurRad="38100" dist="38100" dir="2700000" algn="tl">
              <a:srgbClr val="C0C0C0"/>
            </a:outerShdw>
          </a:effectLst>
          <a:latin typeface="+mn-lt"/>
          <a:cs typeface="+mn-cs"/>
        </a:defRPr>
      </a:lvl6pPr>
      <a:lvl7pPr marL="2971800" indent="-228600" algn="l" rtl="0" fontAlgn="base">
        <a:spcBef>
          <a:spcPct val="20000"/>
        </a:spcBef>
        <a:spcAft>
          <a:spcPct val="0"/>
        </a:spcAft>
        <a:buClr>
          <a:schemeClr val="bg1"/>
        </a:buClr>
        <a:buSzPct val="65000"/>
        <a:buFont typeface="Wingdings" pitchFamily="2" charset="2"/>
        <a:buChar char="n"/>
        <a:defRPr sz="2000">
          <a:solidFill>
            <a:schemeClr val="tx1"/>
          </a:solidFill>
          <a:effectLst>
            <a:outerShdw blurRad="38100" dist="38100" dir="2700000" algn="tl">
              <a:srgbClr val="C0C0C0"/>
            </a:outerShdw>
          </a:effectLst>
          <a:latin typeface="+mn-lt"/>
          <a:cs typeface="+mn-cs"/>
        </a:defRPr>
      </a:lvl7pPr>
      <a:lvl8pPr marL="3429000" indent="-228600" algn="l" rtl="0" fontAlgn="base">
        <a:spcBef>
          <a:spcPct val="20000"/>
        </a:spcBef>
        <a:spcAft>
          <a:spcPct val="0"/>
        </a:spcAft>
        <a:buClr>
          <a:schemeClr val="bg1"/>
        </a:buClr>
        <a:buSzPct val="65000"/>
        <a:buFont typeface="Wingdings" pitchFamily="2" charset="2"/>
        <a:buChar char="n"/>
        <a:defRPr sz="2000">
          <a:solidFill>
            <a:schemeClr val="tx1"/>
          </a:solidFill>
          <a:effectLst>
            <a:outerShdw blurRad="38100" dist="38100" dir="2700000" algn="tl">
              <a:srgbClr val="C0C0C0"/>
            </a:outerShdw>
          </a:effectLst>
          <a:latin typeface="+mn-lt"/>
          <a:cs typeface="+mn-cs"/>
        </a:defRPr>
      </a:lvl8pPr>
      <a:lvl9pPr marL="3886200" indent="-228600" algn="l" rtl="0" fontAlgn="base">
        <a:spcBef>
          <a:spcPct val="20000"/>
        </a:spcBef>
        <a:spcAft>
          <a:spcPct val="0"/>
        </a:spcAft>
        <a:buClr>
          <a:schemeClr val="bg1"/>
        </a:buClr>
        <a:buSzPct val="65000"/>
        <a:buFont typeface="Wingdings" pitchFamily="2" charset="2"/>
        <a:buChar char="n"/>
        <a:defRPr sz="2000">
          <a:solidFill>
            <a:schemeClr val="tx1"/>
          </a:solidFill>
          <a:effectLst>
            <a:outerShdw blurRad="38100" dist="38100" dir="2700000" algn="tl">
              <a:srgbClr val="C0C0C0"/>
            </a:outerShdw>
          </a:effectLst>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7.xml" /></Relationships>
</file>

<file path=ppt/slides/_rels/slide26.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7.xml" /></Relationships>
</file>

<file path=ppt/slides/_rels/slide27.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7.xml" /></Relationships>
</file>

<file path=ppt/slides/_rels/slide28.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7.xml" /></Relationships>
</file>

<file path=ppt/slides/_rels/slide29.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7.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7.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4.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7.xml" /></Relationships>
</file>

<file path=ppt/slides/_rels/slide45.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7.xml" /></Relationships>
</file>

<file path=ppt/slides/_rels/slide46.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7.xml" /></Relationships>
</file>

<file path=ppt/slides/_rels/slide47.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7.xml" /></Relationships>
</file>

<file path=ppt/slides/_rels/slide48.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7.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7.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notesSlide" Target="../notesSlides/notesSlide3.xml" /><Relationship Id="rId1" Type="http://schemas.openxmlformats.org/officeDocument/2006/relationships/slideLayout" Target="../slideLayouts/slideLayout7.xml" /></Relationships>
</file>

<file path=ppt/slides/_rels/slide57.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notesSlide" Target="../notesSlides/notesSlide4.xml" /><Relationship Id="rId1" Type="http://schemas.openxmlformats.org/officeDocument/2006/relationships/slideLayout" Target="../slideLayouts/slideLayout7.xml"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3" Type="http://schemas.openxmlformats.org/officeDocument/2006/relationships/image" Target="../media/image18.png" /><Relationship Id="rId2" Type="http://schemas.openxmlformats.org/officeDocument/2006/relationships/image" Target="../media/image17.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3" Type="http://schemas.openxmlformats.org/officeDocument/2006/relationships/image" Target="../media/image19.png" /><Relationship Id="rId2" Type="http://schemas.openxmlformats.org/officeDocument/2006/relationships/notesSlide" Target="../notesSlides/notesSlide8.xml" /><Relationship Id="rId1" Type="http://schemas.openxmlformats.org/officeDocument/2006/relationships/slideLayout" Target="../slideLayouts/slideLayout7.xml" /><Relationship Id="rId4" Type="http://schemas.openxmlformats.org/officeDocument/2006/relationships/image" Target="../media/image20.png" /></Relationships>
</file>

<file path=ppt/slides/_rels/slide64.xml.rels><?xml version="1.0" encoding="UTF-8" standalone="yes"?>
<Relationships xmlns="http://schemas.openxmlformats.org/package/2006/relationships"><Relationship Id="rId3" Type="http://schemas.openxmlformats.org/officeDocument/2006/relationships/image" Target="../media/image21.png" /><Relationship Id="rId2" Type="http://schemas.openxmlformats.org/officeDocument/2006/relationships/notesSlide" Target="../notesSlides/notesSlide9.xml" /><Relationship Id="rId1" Type="http://schemas.openxmlformats.org/officeDocument/2006/relationships/slideLayout" Target="../slideLayouts/slideLayout7.xml" /></Relationships>
</file>

<file path=ppt/slides/_rels/slide65.xml.rels><?xml version="1.0" encoding="UTF-8" standalone="yes"?>
<Relationships xmlns="http://schemas.openxmlformats.org/package/2006/relationships"><Relationship Id="rId3" Type="http://schemas.openxmlformats.org/officeDocument/2006/relationships/image" Target="../media/image22.png" /><Relationship Id="rId2" Type="http://schemas.openxmlformats.org/officeDocument/2006/relationships/notesSlide" Target="../notesSlides/notesSlide10.xml" /><Relationship Id="rId1" Type="http://schemas.openxmlformats.org/officeDocument/2006/relationships/slideLayout" Target="../slideLayouts/slideLayout7.xml"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Relationship Id="rId3" Type="http://schemas.openxmlformats.org/officeDocument/2006/relationships/image" Target="../media/image23.png" /><Relationship Id="rId2" Type="http://schemas.openxmlformats.org/officeDocument/2006/relationships/notesSlide" Target="../notesSlides/notesSlide11.xml" /><Relationship Id="rId1" Type="http://schemas.openxmlformats.org/officeDocument/2006/relationships/slideLayout" Target="../slideLayouts/slideLayout7.xml" /><Relationship Id="rId4" Type="http://schemas.openxmlformats.org/officeDocument/2006/relationships/image" Target="../media/image24.png" /></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Relationship Id="rId3" Type="http://schemas.openxmlformats.org/officeDocument/2006/relationships/image" Target="../media/image25.png" /><Relationship Id="rId2" Type="http://schemas.openxmlformats.org/officeDocument/2006/relationships/notesSlide" Target="../notesSlides/notesSlide13.xml" /><Relationship Id="rId1" Type="http://schemas.openxmlformats.org/officeDocument/2006/relationships/slideLayout" Target="../slideLayouts/slideLayout7.xml" /><Relationship Id="rId4" Type="http://schemas.openxmlformats.org/officeDocument/2006/relationships/image" Target="../media/image26.png" /></Relationships>
</file>

<file path=ppt/slides/_rels/slide71.xml.rels><?xml version="1.0" encoding="UTF-8" standalone="yes"?>
<Relationships xmlns="http://schemas.openxmlformats.org/package/2006/relationships"><Relationship Id="rId3" Type="http://schemas.openxmlformats.org/officeDocument/2006/relationships/image" Target="../media/image27.png" /><Relationship Id="rId2" Type="http://schemas.openxmlformats.org/officeDocument/2006/relationships/notesSlide" Target="../notesSlides/notesSlide14.xml" /><Relationship Id="rId1" Type="http://schemas.openxmlformats.org/officeDocument/2006/relationships/slideLayout" Target="../slideLayouts/slideLayout7.xml" /><Relationship Id="rId4" Type="http://schemas.openxmlformats.org/officeDocument/2006/relationships/image" Target="../media/image26.png" /></Relationships>
</file>

<file path=ppt/slides/_rels/slide72.xml.rels><?xml version="1.0" encoding="UTF-8" standalone="yes"?>
<Relationships xmlns="http://schemas.openxmlformats.org/package/2006/relationships"><Relationship Id="rId3" Type="http://schemas.openxmlformats.org/officeDocument/2006/relationships/image" Target="../media/image28.png" /><Relationship Id="rId2" Type="http://schemas.openxmlformats.org/officeDocument/2006/relationships/notesSlide" Target="../notesSlides/notesSlide15.xml" /><Relationship Id="rId1" Type="http://schemas.openxmlformats.org/officeDocument/2006/relationships/slideLayout" Target="../slideLayouts/slideLayout7.xml" /><Relationship Id="rId4" Type="http://schemas.openxmlformats.org/officeDocument/2006/relationships/image" Target="../media/image26.png" /></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Relationship Id="rId2" Type="http://schemas.openxmlformats.org/officeDocument/2006/relationships/image" Target="../media/image29.png"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Relationship Id="rId2" Type="http://schemas.openxmlformats.org/officeDocument/2006/relationships/image" Target="../media/image30.png" /><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1.bin" /><Relationship Id="rId2" Type="http://schemas.openxmlformats.org/officeDocument/2006/relationships/slideLayout" Target="../slideLayouts/slideLayout2.xml" /><Relationship Id="rId1" Type="http://schemas.openxmlformats.org/officeDocument/2006/relationships/vmlDrawing" Target="../drawings/vmlDrawing1.vml" /><Relationship Id="rId4" Type="http://schemas.openxmlformats.org/officeDocument/2006/relationships/image" Target="../media/image31.wmf"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2.bin" /><Relationship Id="rId2" Type="http://schemas.openxmlformats.org/officeDocument/2006/relationships/slideLayout" Target="../slideLayouts/slideLayout2.xml" /><Relationship Id="rId1" Type="http://schemas.openxmlformats.org/officeDocument/2006/relationships/vmlDrawing" Target="../drawings/vmlDrawing2.vml" /><Relationship Id="rId4" Type="http://schemas.openxmlformats.org/officeDocument/2006/relationships/image" Target="../media/image31.wmf" /></Relationships>
</file>

<file path=ppt/slides/_rels/slide81.xml.rels><?xml version="1.0" encoding="UTF-8" standalone="yes"?>
<Relationships xmlns="http://schemas.openxmlformats.org/package/2006/relationships"><Relationship Id="rId3" Type="http://schemas.openxmlformats.org/officeDocument/2006/relationships/image" Target="../media/image32.png" /><Relationship Id="rId2" Type="http://schemas.openxmlformats.org/officeDocument/2006/relationships/slideLayout" Target="../slideLayouts/slideLayout2.xml" /><Relationship Id="rId1" Type="http://schemas.openxmlformats.org/officeDocument/2006/relationships/vmlDrawing" Target="../drawings/vmlDrawing3.vml" /><Relationship Id="rId5" Type="http://schemas.openxmlformats.org/officeDocument/2006/relationships/image" Target="../media/image31.wmf" /><Relationship Id="rId4" Type="http://schemas.openxmlformats.org/officeDocument/2006/relationships/oleObject" Target="../embeddings/oleObject3.bin" /></Relationships>
</file>

<file path=ppt/slides/_rels/slide9.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C1B41BA8-2F9F-7546-819E-C984643B8D6A}"/>
              </a:ext>
            </a:extLst>
          </p:cNvPr>
          <p:cNvSpPr>
            <a:spLocks noGrp="1" noChangeArrowheads="1"/>
          </p:cNvSpPr>
          <p:nvPr>
            <p:ph type="title"/>
          </p:nvPr>
        </p:nvSpPr>
        <p:spPr>
          <a:xfrm>
            <a:off x="685800" y="914400"/>
            <a:ext cx="7772400" cy="4865688"/>
          </a:xfrm>
        </p:spPr>
        <p:txBody>
          <a:bodyPr/>
          <a:lstStyle/>
          <a:p>
            <a:pPr eaLnBrk="1" hangingPunct="1"/>
            <a:r>
              <a:rPr lang="en-GB" altLang="en-US" sz="4000">
                <a:solidFill>
                  <a:srgbClr val="000000"/>
                </a:solidFill>
                <a:effectLst/>
                <a:latin typeface="Times New Roman" panose="02020603050405020304" pitchFamily="18" charset="0"/>
              </a:rPr>
              <a:t>Database Systems</a:t>
            </a:r>
            <a:br>
              <a:rPr lang="en-GB" altLang="en-US" sz="4000">
                <a:solidFill>
                  <a:srgbClr val="000000"/>
                </a:solidFill>
                <a:effectLst/>
                <a:latin typeface="Times New Roman" panose="02020603050405020304" pitchFamily="18" charset="0"/>
              </a:rPr>
            </a:br>
            <a:br>
              <a:rPr lang="en-GB" altLang="en-US" sz="4000">
                <a:solidFill>
                  <a:srgbClr val="000000"/>
                </a:solidFill>
                <a:effectLst/>
                <a:latin typeface="Times New Roman" panose="02020603050405020304" pitchFamily="18" charset="0"/>
              </a:rPr>
            </a:br>
            <a:br>
              <a:rPr lang="en-GB" altLang="en-US" sz="3200">
                <a:solidFill>
                  <a:srgbClr val="000000"/>
                </a:solidFill>
                <a:effectLst/>
                <a:latin typeface="Times New Roman" panose="02020603050405020304" pitchFamily="18" charset="0"/>
              </a:rPr>
            </a:br>
            <a:r>
              <a:rPr lang="en-GB" altLang="en-US" sz="3200">
                <a:solidFill>
                  <a:srgbClr val="000000"/>
                </a:solidFill>
                <a:effectLst/>
                <a:latin typeface="Times New Roman" panose="02020603050405020304" pitchFamily="18" charset="0"/>
              </a:rPr>
              <a:t>Instructor: Syed Zishan Ali</a:t>
            </a:r>
            <a:br>
              <a:rPr lang="en-GB" altLang="en-US" sz="3200">
                <a:solidFill>
                  <a:srgbClr val="000000"/>
                </a:solidFill>
                <a:effectLst/>
                <a:latin typeface="Times New Roman" panose="02020603050405020304" pitchFamily="18" charset="0"/>
              </a:rPr>
            </a:br>
            <a:br>
              <a:rPr lang="en-GB" altLang="en-US" sz="3200">
                <a:solidFill>
                  <a:srgbClr val="000000"/>
                </a:solidFill>
                <a:effectLst/>
                <a:latin typeface="Times New Roman" panose="02020603050405020304" pitchFamily="18" charset="0"/>
              </a:rPr>
            </a:br>
            <a:br>
              <a:rPr lang="en-GB" altLang="en-US" sz="3200">
                <a:solidFill>
                  <a:srgbClr val="000000"/>
                </a:solidFill>
                <a:effectLst/>
                <a:latin typeface="Times New Roman" panose="02020603050405020304" pitchFamily="18" charset="0"/>
              </a:rPr>
            </a:br>
            <a:r>
              <a:rPr lang="en-GB" altLang="en-US" sz="2400">
                <a:solidFill>
                  <a:srgbClr val="000000"/>
                </a:solidFill>
                <a:effectLst/>
                <a:latin typeface="Times New Roman" panose="02020603050405020304" pitchFamily="18" charset="0"/>
              </a:rPr>
              <a:t>Department of Software Engineering</a:t>
            </a:r>
            <a:br>
              <a:rPr lang="en-GB" altLang="en-US" sz="2400">
                <a:solidFill>
                  <a:srgbClr val="000000"/>
                </a:solidFill>
                <a:effectLst/>
                <a:latin typeface="Times New Roman" panose="02020603050405020304" pitchFamily="18" charset="0"/>
              </a:rPr>
            </a:br>
            <a:r>
              <a:rPr lang="en-GB" altLang="en-US" sz="2400">
                <a:solidFill>
                  <a:srgbClr val="000000"/>
                </a:solidFill>
                <a:effectLst/>
                <a:latin typeface="Times New Roman" panose="02020603050405020304" pitchFamily="18" charset="0"/>
              </a:rPr>
              <a:t>The University of Lahore</a:t>
            </a:r>
            <a:endParaRPr lang="en-GB" altLang="en-US" sz="2400">
              <a:solidFill>
                <a:srgbClr val="000000"/>
              </a:solidFill>
              <a:effectLst/>
            </a:endParaRPr>
          </a:p>
        </p:txBody>
      </p:sp>
      <p:pic>
        <p:nvPicPr>
          <p:cNvPr id="4099" name="Picture 3" descr="bd14539_">
            <a:extLst>
              <a:ext uri="{FF2B5EF4-FFF2-40B4-BE49-F238E27FC236}">
                <a16:creationId xmlns:a16="http://schemas.microsoft.com/office/drawing/2014/main" id="{2AE7D07D-ABFA-4B74-B8CF-C47796629C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8188" y="2212975"/>
            <a:ext cx="5127625"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B95D2E88-054D-DA9A-832D-6B5F594A9A05}"/>
              </a:ext>
            </a:extLst>
          </p:cNvPr>
          <p:cNvSpPr>
            <a:spLocks noGrp="1" noChangeArrowheads="1"/>
          </p:cNvSpPr>
          <p:nvPr>
            <p:ph type="title"/>
          </p:nvPr>
        </p:nvSpPr>
        <p:spPr/>
        <p:txBody>
          <a:bodyPr/>
          <a:lstStyle/>
          <a:p>
            <a:pPr eaLnBrk="1" hangingPunct="1"/>
            <a:r>
              <a:rPr lang="en-US" altLang="en-US">
                <a:solidFill>
                  <a:srgbClr val="000000"/>
                </a:solidFill>
                <a:effectLst/>
              </a:rPr>
              <a:t>Problems with Data Redundancy</a:t>
            </a:r>
          </a:p>
        </p:txBody>
      </p:sp>
      <p:sp>
        <p:nvSpPr>
          <p:cNvPr id="40963" name="Rectangle 3">
            <a:extLst>
              <a:ext uri="{FF2B5EF4-FFF2-40B4-BE49-F238E27FC236}">
                <a16:creationId xmlns:a16="http://schemas.microsoft.com/office/drawing/2014/main" id="{C4A1E0B7-5BD0-12E2-79F0-4939C4DD36A4}"/>
              </a:ext>
            </a:extLst>
          </p:cNvPr>
          <p:cNvSpPr>
            <a:spLocks noGrp="1" noChangeArrowheads="1"/>
          </p:cNvSpPr>
          <p:nvPr>
            <p:ph type="body" idx="1"/>
          </p:nvPr>
        </p:nvSpPr>
        <p:spPr>
          <a:xfrm>
            <a:off x="457200" y="2057400"/>
            <a:ext cx="8458200" cy="4114800"/>
          </a:xfrm>
        </p:spPr>
        <p:txBody>
          <a:bodyPr/>
          <a:lstStyle/>
          <a:p>
            <a:pPr eaLnBrk="1" hangingPunct="1"/>
            <a:r>
              <a:rPr lang="en-US" altLang="en-US" sz="3600">
                <a:solidFill>
                  <a:srgbClr val="000000"/>
                </a:solidFill>
                <a:effectLst/>
              </a:rPr>
              <a:t>Waste of space to have duplicate data</a:t>
            </a:r>
          </a:p>
          <a:p>
            <a:pPr eaLnBrk="1" hangingPunct="1"/>
            <a:r>
              <a:rPr lang="en-US" altLang="en-US" sz="3600">
                <a:solidFill>
                  <a:srgbClr val="000000"/>
                </a:solidFill>
                <a:effectLst/>
              </a:rPr>
              <a:t>Causes more maintenance headaches</a:t>
            </a:r>
          </a:p>
          <a:p>
            <a:pPr eaLnBrk="1" hangingPunct="1"/>
            <a:r>
              <a:rPr lang="en-US" altLang="en-US" sz="3600">
                <a:solidFill>
                  <a:srgbClr val="000000"/>
                </a:solidFill>
                <a:effectLst/>
              </a:rPr>
              <a:t>The biggest problem: </a:t>
            </a:r>
          </a:p>
          <a:p>
            <a:pPr lvl="1" eaLnBrk="1" hangingPunct="1"/>
            <a:r>
              <a:rPr lang="en-US" altLang="en-US" sz="3200" b="1">
                <a:solidFill>
                  <a:srgbClr val="000000"/>
                </a:solidFill>
                <a:effectLst/>
              </a:rPr>
              <a:t>Data changes in one file could cause inconsistencies</a:t>
            </a:r>
          </a:p>
          <a:p>
            <a:pPr lvl="1" eaLnBrk="1" hangingPunct="1"/>
            <a:r>
              <a:rPr lang="en-US" altLang="en-US" sz="3200">
                <a:solidFill>
                  <a:srgbClr val="000000"/>
                </a:solidFill>
                <a:effectLst/>
              </a:rPr>
              <a:t>Compromises in </a:t>
            </a:r>
            <a:r>
              <a:rPr lang="en-US" altLang="en-US" sz="3200" b="1" i="1">
                <a:solidFill>
                  <a:srgbClr val="000000"/>
                </a:solidFill>
                <a:effectLst/>
              </a:rPr>
              <a:t>data integrity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40963">
                                            <p:txEl>
                                              <p:pRg st="0" end="0"/>
                                            </p:txEl>
                                          </p:spTgt>
                                        </p:tgtEl>
                                        <p:attrNameLst>
                                          <p:attrName>ppt_c</p:attrName>
                                        </p:attrNameLst>
                                      </p:cBhvr>
                                      <p:to>
                                        <a:schemeClr val="accent1"/>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40963">
                                            <p:txEl>
                                              <p:pRg st="1" end="1"/>
                                            </p:txEl>
                                          </p:spTgt>
                                        </p:tgtEl>
                                        <p:attrNameLst>
                                          <p:attrName>ppt_c</p:attrName>
                                        </p:attrNameLst>
                                      </p:cBhvr>
                                      <p:to>
                                        <a:schemeClr val="accent1"/>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6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40963">
                                            <p:txEl>
                                              <p:pRg st="2" end="2"/>
                                            </p:txEl>
                                          </p:spTgt>
                                        </p:tgtEl>
                                        <p:attrNameLst>
                                          <p:attrName>ppt_c</p:attrName>
                                        </p:attrNameLst>
                                      </p:cBhvr>
                                      <p:to>
                                        <a:schemeClr val="accent1"/>
                                      </p:to>
                                    </p:animClr>
                                  </p:subTnLst>
                                </p:cTn>
                              </p:par>
                              <p:par>
                                <p:cTn id="15" presetID="1" presetClass="entr" presetSubtype="0" fill="hold" grpId="0" nodeType="withEffect">
                                  <p:stCondLst>
                                    <p:cond delay="0"/>
                                  </p:stCondLst>
                                  <p:childTnLst>
                                    <p:set>
                                      <p:cBhvr>
                                        <p:cTn id="16" dur="1" fill="hold">
                                          <p:stCondLst>
                                            <p:cond delay="0"/>
                                          </p:stCondLst>
                                        </p:cTn>
                                        <p:tgtEl>
                                          <p:spTgt spid="4096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40963">
                                            <p:txEl>
                                              <p:pRg st="3" end="3"/>
                                            </p:txEl>
                                          </p:spTgt>
                                        </p:tgtEl>
                                        <p:attrNameLst>
                                          <p:attrName>ppt_c</p:attrName>
                                        </p:attrNameLst>
                                      </p:cBhvr>
                                      <p:to>
                                        <a:schemeClr val="accent1"/>
                                      </p:to>
                                    </p:animClr>
                                  </p:subTnLst>
                                </p:cTn>
                              </p:par>
                              <p:par>
                                <p:cTn id="17" presetID="1" presetClass="entr" presetSubtype="0" fill="hold" grpId="0" nodeType="withEffect">
                                  <p:stCondLst>
                                    <p:cond delay="0"/>
                                  </p:stCondLst>
                                  <p:childTnLst>
                                    <p:set>
                                      <p:cBhvr>
                                        <p:cTn id="18" dur="1" fill="hold">
                                          <p:stCondLst>
                                            <p:cond delay="0"/>
                                          </p:stCondLst>
                                        </p:cTn>
                                        <p:tgtEl>
                                          <p:spTgt spid="4096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40963">
                                            <p:txEl>
                                              <p:pRg st="4" end="4"/>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4338" name="Rectangle 1026">
            <a:extLst>
              <a:ext uri="{FF2B5EF4-FFF2-40B4-BE49-F238E27FC236}">
                <a16:creationId xmlns:a16="http://schemas.microsoft.com/office/drawing/2014/main" id="{F43DD2AB-4FE8-B983-245C-A5C67C8A951F}"/>
              </a:ext>
            </a:extLst>
          </p:cNvPr>
          <p:cNvSpPr>
            <a:spLocks noGrp="1" noChangeArrowheads="1"/>
          </p:cNvSpPr>
          <p:nvPr>
            <p:ph type="title"/>
          </p:nvPr>
        </p:nvSpPr>
        <p:spPr/>
        <p:txBody>
          <a:bodyPr lIns="90488" tIns="44450" rIns="90488" bIns="44450"/>
          <a:lstStyle/>
          <a:p>
            <a:pPr eaLnBrk="1" hangingPunct="1"/>
            <a:r>
              <a:rPr lang="en-US" altLang="en-US">
                <a:solidFill>
                  <a:srgbClr val="000000"/>
                </a:solidFill>
                <a:effectLst/>
              </a:rPr>
              <a:t>SOLUTION: </a:t>
            </a:r>
            <a:br>
              <a:rPr lang="en-US" altLang="en-US">
                <a:solidFill>
                  <a:srgbClr val="000000"/>
                </a:solidFill>
                <a:effectLst/>
              </a:rPr>
            </a:br>
            <a:r>
              <a:rPr lang="en-US" altLang="en-US">
                <a:solidFill>
                  <a:srgbClr val="000000"/>
                </a:solidFill>
                <a:effectLst/>
              </a:rPr>
              <a:t>The DATABASE Approach</a:t>
            </a:r>
          </a:p>
        </p:txBody>
      </p:sp>
      <p:sp>
        <p:nvSpPr>
          <p:cNvPr id="44035" name="Rectangle 1027">
            <a:extLst>
              <a:ext uri="{FF2B5EF4-FFF2-40B4-BE49-F238E27FC236}">
                <a16:creationId xmlns:a16="http://schemas.microsoft.com/office/drawing/2014/main" id="{37348614-8BF7-BD22-C40A-61E54444F37D}"/>
              </a:ext>
            </a:extLst>
          </p:cNvPr>
          <p:cNvSpPr>
            <a:spLocks noGrp="1" noChangeArrowheads="1"/>
          </p:cNvSpPr>
          <p:nvPr>
            <p:ph type="body" idx="1"/>
          </p:nvPr>
        </p:nvSpPr>
        <p:spPr>
          <a:xfrm>
            <a:off x="457200" y="1981200"/>
            <a:ext cx="8229600" cy="2900363"/>
          </a:xfrm>
        </p:spPr>
        <p:txBody>
          <a:bodyPr lIns="90488" tIns="44450" rIns="90488" bIns="44450"/>
          <a:lstStyle/>
          <a:p>
            <a:pPr eaLnBrk="1" hangingPunct="1"/>
            <a:r>
              <a:rPr lang="en-US" altLang="en-US" sz="3600">
                <a:solidFill>
                  <a:srgbClr val="000000"/>
                </a:solidFill>
                <a:effectLst/>
              </a:rPr>
              <a:t>Central repository of shared data</a:t>
            </a:r>
          </a:p>
          <a:p>
            <a:pPr eaLnBrk="1" hangingPunct="1"/>
            <a:r>
              <a:rPr lang="en-US" altLang="en-US" sz="3600">
                <a:solidFill>
                  <a:srgbClr val="000000"/>
                </a:solidFill>
                <a:effectLst/>
              </a:rPr>
              <a:t>Data is managed by a controlling agent</a:t>
            </a:r>
          </a:p>
          <a:p>
            <a:pPr eaLnBrk="1" hangingPunct="1"/>
            <a:r>
              <a:rPr lang="en-US" altLang="en-US" sz="3600">
                <a:solidFill>
                  <a:srgbClr val="000000"/>
                </a:solidFill>
                <a:effectLst/>
              </a:rPr>
              <a:t>Stored in a standardized, convenient form</a:t>
            </a:r>
          </a:p>
          <a:p>
            <a:pPr eaLnBrk="1" hangingPunct="1">
              <a:buFont typeface="Wingdings" panose="05000000000000000000" pitchFamily="2" charset="2"/>
              <a:buNone/>
            </a:pPr>
            <a:endParaRPr lang="en-US" altLang="en-US" sz="3600">
              <a:solidFill>
                <a:srgbClr val="000000"/>
              </a:solidFill>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44035">
                                            <p:txEl>
                                              <p:pRg st="0" end="0"/>
                                            </p:txEl>
                                          </p:spTgt>
                                        </p:tgtEl>
                                        <p:attrNameLst>
                                          <p:attrName>ppt_c</p:attrName>
                                        </p:attrNameLst>
                                      </p:cBhvr>
                                      <p:to>
                                        <a:schemeClr val="accent1"/>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035">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44035">
                                            <p:txEl>
                                              <p:pRg st="1" end="1"/>
                                            </p:txEl>
                                          </p:spTgt>
                                        </p:tgtEl>
                                        <p:attrNameLst>
                                          <p:attrName>ppt_c</p:attrName>
                                        </p:attrNameLst>
                                      </p:cBhvr>
                                      <p:to>
                                        <a:schemeClr val="accent1"/>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035">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44035">
                                            <p:txEl>
                                              <p:pRg st="2" end="2"/>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A89F93F4-DC61-4B2C-6864-A2D77A728842}"/>
              </a:ext>
            </a:extLst>
          </p:cNvPr>
          <p:cNvSpPr>
            <a:spLocks noGrp="1" noChangeArrowheads="1"/>
          </p:cNvSpPr>
          <p:nvPr>
            <p:ph type="title"/>
          </p:nvPr>
        </p:nvSpPr>
        <p:spPr>
          <a:xfrm>
            <a:off x="714375" y="152400"/>
            <a:ext cx="7789863" cy="712788"/>
          </a:xfrm>
        </p:spPr>
        <p:txBody>
          <a:bodyPr wrap="none" lIns="41275" tIns="17462" rIns="41275" bIns="17462" anchor="t">
            <a:spAutoFit/>
          </a:bodyPr>
          <a:lstStyle/>
          <a:p>
            <a:pPr defTabSz="804863" eaLnBrk="1" hangingPunct="1"/>
            <a:r>
              <a:rPr lang="en-US" altLang="en-US">
                <a:solidFill>
                  <a:srgbClr val="000000"/>
                </a:solidFill>
                <a:effectLst/>
              </a:rPr>
              <a:t>Database Management System</a:t>
            </a:r>
          </a:p>
        </p:txBody>
      </p:sp>
      <p:sp>
        <p:nvSpPr>
          <p:cNvPr id="15363" name="Text Box 81">
            <a:extLst>
              <a:ext uri="{FF2B5EF4-FFF2-40B4-BE49-F238E27FC236}">
                <a16:creationId xmlns:a16="http://schemas.microsoft.com/office/drawing/2014/main" id="{F51028E6-AA00-884F-A3D7-9F8C523F48D0}"/>
              </a:ext>
            </a:extLst>
          </p:cNvPr>
          <p:cNvSpPr txBox="1">
            <a:spLocks noChangeArrowheads="1"/>
          </p:cNvSpPr>
          <p:nvPr/>
        </p:nvSpPr>
        <p:spPr bwMode="auto">
          <a:xfrm>
            <a:off x="153988" y="5753100"/>
            <a:ext cx="89328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50000"/>
              </a:spcBef>
              <a:buClrTx/>
              <a:buSzTx/>
              <a:buFontTx/>
              <a:buNone/>
            </a:pPr>
            <a:r>
              <a:rPr lang="en-US" altLang="en-US" sz="1800" i="1">
                <a:solidFill>
                  <a:srgbClr val="000000"/>
                </a:solidFill>
              </a:rPr>
              <a:t>DBMS manages data resources like an operating system manages hardware resources</a:t>
            </a:r>
            <a:endParaRPr lang="en-US" altLang="en-US" sz="1800">
              <a:solidFill>
                <a:srgbClr val="000000"/>
              </a:solidFill>
            </a:endParaRPr>
          </a:p>
        </p:txBody>
      </p:sp>
      <p:sp>
        <p:nvSpPr>
          <p:cNvPr id="15364" name="Rectangle 126">
            <a:extLst>
              <a:ext uri="{FF2B5EF4-FFF2-40B4-BE49-F238E27FC236}">
                <a16:creationId xmlns:a16="http://schemas.microsoft.com/office/drawing/2014/main" id="{5DB7A7EA-4F6B-2F2E-E84B-E5470A5CA534}"/>
              </a:ext>
            </a:extLst>
          </p:cNvPr>
          <p:cNvSpPr>
            <a:spLocks noChangeArrowheads="1"/>
          </p:cNvSpPr>
          <p:nvPr/>
        </p:nvSpPr>
        <p:spPr bwMode="auto">
          <a:xfrm>
            <a:off x="762000" y="914400"/>
            <a:ext cx="7772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r>
              <a:rPr lang="en-US" altLang="en-US" sz="2000">
                <a:solidFill>
                  <a:srgbClr val="000000"/>
                </a:solidFill>
              </a:rPr>
              <a:t>A software system that is used to create, maintain, and provide controlled access to user databases</a:t>
            </a:r>
          </a:p>
        </p:txBody>
      </p:sp>
      <p:sp>
        <p:nvSpPr>
          <p:cNvPr id="15365" name="Rectangle 131">
            <a:extLst>
              <a:ext uri="{FF2B5EF4-FFF2-40B4-BE49-F238E27FC236}">
                <a16:creationId xmlns:a16="http://schemas.microsoft.com/office/drawing/2014/main" id="{5FC951B6-DB58-36FA-B906-E4328D321000}"/>
              </a:ext>
            </a:extLst>
          </p:cNvPr>
          <p:cNvSpPr>
            <a:spLocks noChangeArrowheads="1"/>
          </p:cNvSpPr>
          <p:nvPr/>
        </p:nvSpPr>
        <p:spPr bwMode="auto">
          <a:xfrm>
            <a:off x="990600" y="1981200"/>
            <a:ext cx="1676400" cy="914400"/>
          </a:xfrm>
          <a:prstGeom prst="rect">
            <a:avLst/>
          </a:prstGeom>
          <a:solidFill>
            <a:srgbClr val="969696"/>
          </a:solidFill>
          <a:ln w="25400">
            <a:solidFill>
              <a:srgbClr val="990000"/>
            </a:solidFill>
            <a:miter lim="800000"/>
            <a:headEnd/>
            <a:tailEnd/>
          </a:ln>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en-US" altLang="en-US" sz="1800"/>
              <a:t>Order Filing</a:t>
            </a:r>
          </a:p>
          <a:p>
            <a:pPr algn="ctr" eaLnBrk="1" hangingPunct="1">
              <a:spcBef>
                <a:spcPct val="0"/>
              </a:spcBef>
              <a:buClrTx/>
              <a:buSzTx/>
              <a:buFontTx/>
              <a:buNone/>
            </a:pPr>
            <a:r>
              <a:rPr lang="en-US" altLang="en-US" sz="1800"/>
              <a:t> System</a:t>
            </a:r>
          </a:p>
        </p:txBody>
      </p:sp>
      <p:sp>
        <p:nvSpPr>
          <p:cNvPr id="15366" name="Rectangle 133">
            <a:extLst>
              <a:ext uri="{FF2B5EF4-FFF2-40B4-BE49-F238E27FC236}">
                <a16:creationId xmlns:a16="http://schemas.microsoft.com/office/drawing/2014/main" id="{15E26AB3-F88C-C264-6E4E-1435161DC5D6}"/>
              </a:ext>
            </a:extLst>
          </p:cNvPr>
          <p:cNvSpPr>
            <a:spLocks noChangeArrowheads="1"/>
          </p:cNvSpPr>
          <p:nvPr/>
        </p:nvSpPr>
        <p:spPr bwMode="auto">
          <a:xfrm>
            <a:off x="990600" y="3124200"/>
            <a:ext cx="1676400" cy="914400"/>
          </a:xfrm>
          <a:prstGeom prst="rect">
            <a:avLst/>
          </a:prstGeom>
          <a:solidFill>
            <a:srgbClr val="969696"/>
          </a:solidFill>
          <a:ln w="25400">
            <a:solidFill>
              <a:srgbClr val="990000"/>
            </a:solidFill>
            <a:miter lim="800000"/>
            <a:headEnd/>
            <a:tailEnd/>
          </a:ln>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en-US" altLang="en-US" sz="1800"/>
              <a:t>Invoicing</a:t>
            </a:r>
          </a:p>
          <a:p>
            <a:pPr algn="ctr" eaLnBrk="1" hangingPunct="1">
              <a:spcBef>
                <a:spcPct val="0"/>
              </a:spcBef>
              <a:buClrTx/>
              <a:buSzTx/>
              <a:buFontTx/>
              <a:buNone/>
            </a:pPr>
            <a:r>
              <a:rPr lang="en-US" altLang="en-US" sz="1800"/>
              <a:t> System</a:t>
            </a:r>
          </a:p>
        </p:txBody>
      </p:sp>
      <p:sp>
        <p:nvSpPr>
          <p:cNvPr id="15367" name="Rectangle 134">
            <a:extLst>
              <a:ext uri="{FF2B5EF4-FFF2-40B4-BE49-F238E27FC236}">
                <a16:creationId xmlns:a16="http://schemas.microsoft.com/office/drawing/2014/main" id="{113473F2-BC40-D52B-B1B5-E3F2E0A0E9DF}"/>
              </a:ext>
            </a:extLst>
          </p:cNvPr>
          <p:cNvSpPr>
            <a:spLocks noChangeArrowheads="1"/>
          </p:cNvSpPr>
          <p:nvPr/>
        </p:nvSpPr>
        <p:spPr bwMode="auto">
          <a:xfrm>
            <a:off x="990600" y="4267200"/>
            <a:ext cx="1676400" cy="914400"/>
          </a:xfrm>
          <a:prstGeom prst="rect">
            <a:avLst/>
          </a:prstGeom>
          <a:solidFill>
            <a:srgbClr val="969696"/>
          </a:solidFill>
          <a:ln w="25400">
            <a:solidFill>
              <a:srgbClr val="990000"/>
            </a:solidFill>
            <a:miter lim="800000"/>
            <a:headEnd/>
            <a:tailEnd/>
          </a:ln>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en-US" altLang="en-US" sz="1800"/>
              <a:t>Payroll</a:t>
            </a:r>
          </a:p>
          <a:p>
            <a:pPr algn="ctr" eaLnBrk="1" hangingPunct="1">
              <a:spcBef>
                <a:spcPct val="0"/>
              </a:spcBef>
              <a:buClrTx/>
              <a:buSzTx/>
              <a:buFontTx/>
              <a:buNone/>
            </a:pPr>
            <a:r>
              <a:rPr lang="en-US" altLang="en-US" sz="1800"/>
              <a:t> System</a:t>
            </a:r>
          </a:p>
        </p:txBody>
      </p:sp>
      <p:sp>
        <p:nvSpPr>
          <p:cNvPr id="15368" name="Rectangle 135">
            <a:extLst>
              <a:ext uri="{FF2B5EF4-FFF2-40B4-BE49-F238E27FC236}">
                <a16:creationId xmlns:a16="http://schemas.microsoft.com/office/drawing/2014/main" id="{FD7F483D-26CB-B382-7421-27E41EBD78E7}"/>
              </a:ext>
            </a:extLst>
          </p:cNvPr>
          <p:cNvSpPr>
            <a:spLocks noChangeArrowheads="1"/>
          </p:cNvSpPr>
          <p:nvPr/>
        </p:nvSpPr>
        <p:spPr bwMode="auto">
          <a:xfrm>
            <a:off x="4038600" y="3124200"/>
            <a:ext cx="1676400" cy="914400"/>
          </a:xfrm>
          <a:prstGeom prst="rect">
            <a:avLst/>
          </a:prstGeom>
          <a:solidFill>
            <a:srgbClr val="969696"/>
          </a:solidFill>
          <a:ln w="25400">
            <a:solidFill>
              <a:srgbClr val="990000"/>
            </a:solidFill>
            <a:miter lim="800000"/>
            <a:headEnd/>
            <a:tailEnd/>
          </a:ln>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en-US" altLang="en-US" sz="1800"/>
              <a:t>DBMS</a:t>
            </a:r>
          </a:p>
        </p:txBody>
      </p:sp>
      <p:sp>
        <p:nvSpPr>
          <p:cNvPr id="15369" name="Line 136">
            <a:extLst>
              <a:ext uri="{FF2B5EF4-FFF2-40B4-BE49-F238E27FC236}">
                <a16:creationId xmlns:a16="http://schemas.microsoft.com/office/drawing/2014/main" id="{B9E974A5-C49C-19DA-236D-606478B799F7}"/>
              </a:ext>
            </a:extLst>
          </p:cNvPr>
          <p:cNvSpPr>
            <a:spLocks noChangeShapeType="1"/>
          </p:cNvSpPr>
          <p:nvPr/>
        </p:nvSpPr>
        <p:spPr bwMode="auto">
          <a:xfrm>
            <a:off x="2667000" y="2362200"/>
            <a:ext cx="1371600" cy="838200"/>
          </a:xfrm>
          <a:prstGeom prst="line">
            <a:avLst/>
          </a:prstGeom>
          <a:noFill/>
          <a:ln w="25400">
            <a:solidFill>
              <a:srgbClr val="99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370" name="Line 137">
            <a:extLst>
              <a:ext uri="{FF2B5EF4-FFF2-40B4-BE49-F238E27FC236}">
                <a16:creationId xmlns:a16="http://schemas.microsoft.com/office/drawing/2014/main" id="{5DDE09E1-B16E-BCB2-146F-6CC4E731F2F4}"/>
              </a:ext>
            </a:extLst>
          </p:cNvPr>
          <p:cNvSpPr>
            <a:spLocks noChangeShapeType="1"/>
          </p:cNvSpPr>
          <p:nvPr/>
        </p:nvSpPr>
        <p:spPr bwMode="auto">
          <a:xfrm>
            <a:off x="2667000" y="3581400"/>
            <a:ext cx="1371600" cy="0"/>
          </a:xfrm>
          <a:prstGeom prst="line">
            <a:avLst/>
          </a:prstGeom>
          <a:noFill/>
          <a:ln w="25400">
            <a:solidFill>
              <a:srgbClr val="99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371" name="Line 138">
            <a:extLst>
              <a:ext uri="{FF2B5EF4-FFF2-40B4-BE49-F238E27FC236}">
                <a16:creationId xmlns:a16="http://schemas.microsoft.com/office/drawing/2014/main" id="{2B76EAC2-C767-051E-EFF2-62773B3AC9B5}"/>
              </a:ext>
            </a:extLst>
          </p:cNvPr>
          <p:cNvSpPr>
            <a:spLocks noChangeShapeType="1"/>
          </p:cNvSpPr>
          <p:nvPr/>
        </p:nvSpPr>
        <p:spPr bwMode="auto">
          <a:xfrm flipV="1">
            <a:off x="2667000" y="3886200"/>
            <a:ext cx="1371600" cy="838200"/>
          </a:xfrm>
          <a:prstGeom prst="line">
            <a:avLst/>
          </a:prstGeom>
          <a:noFill/>
          <a:ln w="25400">
            <a:solidFill>
              <a:srgbClr val="99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372" name="AutoShape 139">
            <a:extLst>
              <a:ext uri="{FF2B5EF4-FFF2-40B4-BE49-F238E27FC236}">
                <a16:creationId xmlns:a16="http://schemas.microsoft.com/office/drawing/2014/main" id="{422BA704-6E11-BFFA-A20C-FF54319B5774}"/>
              </a:ext>
            </a:extLst>
          </p:cNvPr>
          <p:cNvSpPr>
            <a:spLocks noChangeArrowheads="1"/>
          </p:cNvSpPr>
          <p:nvPr/>
        </p:nvSpPr>
        <p:spPr bwMode="auto">
          <a:xfrm>
            <a:off x="6553200" y="2057400"/>
            <a:ext cx="2209800" cy="3200400"/>
          </a:xfrm>
          <a:prstGeom prst="flowChartMagneticDisk">
            <a:avLst/>
          </a:prstGeom>
          <a:solidFill>
            <a:srgbClr val="969696"/>
          </a:solidFill>
          <a:ln w="25400">
            <a:solidFill>
              <a:srgbClr val="990000"/>
            </a:solidFill>
            <a:round/>
            <a:headEnd/>
            <a:tailEnd/>
          </a:ln>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endParaRPr lang="en-US" altLang="en-US" sz="1800"/>
          </a:p>
          <a:p>
            <a:pPr algn="ctr" eaLnBrk="1" hangingPunct="1">
              <a:spcBef>
                <a:spcPct val="0"/>
              </a:spcBef>
              <a:buClrTx/>
              <a:buSzTx/>
              <a:buFontTx/>
              <a:buNone/>
            </a:pPr>
            <a:r>
              <a:rPr lang="en-US" altLang="en-US" sz="1800"/>
              <a:t>Central database</a:t>
            </a:r>
          </a:p>
          <a:p>
            <a:pPr algn="ctr" eaLnBrk="1" hangingPunct="1">
              <a:spcBef>
                <a:spcPct val="0"/>
              </a:spcBef>
              <a:buClrTx/>
              <a:buSzTx/>
              <a:buFontTx/>
              <a:buNone/>
            </a:pPr>
            <a:endParaRPr lang="en-US" altLang="en-US" sz="1800"/>
          </a:p>
          <a:p>
            <a:pPr algn="ctr" eaLnBrk="1" hangingPunct="1">
              <a:spcBef>
                <a:spcPct val="0"/>
              </a:spcBef>
              <a:buClrTx/>
              <a:buSzTx/>
              <a:buFontTx/>
              <a:buNone/>
            </a:pPr>
            <a:r>
              <a:rPr lang="en-US" altLang="en-US" sz="1800"/>
              <a:t>Contains employee,</a:t>
            </a:r>
          </a:p>
          <a:p>
            <a:pPr algn="ctr" eaLnBrk="1" hangingPunct="1">
              <a:spcBef>
                <a:spcPct val="0"/>
              </a:spcBef>
              <a:buClrTx/>
              <a:buSzTx/>
              <a:buFontTx/>
              <a:buNone/>
            </a:pPr>
            <a:r>
              <a:rPr lang="en-US" altLang="en-US" sz="1800"/>
              <a:t>order, inventory, </a:t>
            </a:r>
          </a:p>
          <a:p>
            <a:pPr algn="ctr" eaLnBrk="1" hangingPunct="1">
              <a:spcBef>
                <a:spcPct val="0"/>
              </a:spcBef>
              <a:buClrTx/>
              <a:buSzTx/>
              <a:buFontTx/>
              <a:buNone/>
            </a:pPr>
            <a:r>
              <a:rPr lang="en-US" altLang="en-US" sz="1800"/>
              <a:t>pricing, and </a:t>
            </a:r>
          </a:p>
          <a:p>
            <a:pPr algn="ctr" eaLnBrk="1" hangingPunct="1">
              <a:spcBef>
                <a:spcPct val="0"/>
              </a:spcBef>
              <a:buClrTx/>
              <a:buSzTx/>
              <a:buFontTx/>
              <a:buNone/>
            </a:pPr>
            <a:r>
              <a:rPr lang="en-US" altLang="en-US" sz="1800"/>
              <a:t>customer data</a:t>
            </a:r>
          </a:p>
        </p:txBody>
      </p:sp>
      <p:sp>
        <p:nvSpPr>
          <p:cNvPr id="15373" name="Line 140">
            <a:extLst>
              <a:ext uri="{FF2B5EF4-FFF2-40B4-BE49-F238E27FC236}">
                <a16:creationId xmlns:a16="http://schemas.microsoft.com/office/drawing/2014/main" id="{8D762610-E91C-2B78-FC8B-2BC356E32941}"/>
              </a:ext>
            </a:extLst>
          </p:cNvPr>
          <p:cNvSpPr>
            <a:spLocks noChangeShapeType="1"/>
          </p:cNvSpPr>
          <p:nvPr/>
        </p:nvSpPr>
        <p:spPr bwMode="auto">
          <a:xfrm>
            <a:off x="5715000" y="3581400"/>
            <a:ext cx="838200" cy="0"/>
          </a:xfrm>
          <a:prstGeom prst="line">
            <a:avLst/>
          </a:prstGeom>
          <a:noFill/>
          <a:ln w="25400">
            <a:solidFill>
              <a:srgbClr val="990000"/>
            </a:solidFill>
            <a:round/>
            <a:headEnd/>
            <a:tailEnd/>
          </a:ln>
          <a:extLst>
            <a:ext uri="{909E8E84-426E-40DD-AFC4-6F175D3DCCD1}">
              <a14:hiddenFill xmlns:a14="http://schemas.microsoft.com/office/drawing/2010/main">
                <a:noFill/>
              </a14:hiddenFill>
            </a:ext>
          </a:extLst>
        </p:spPr>
        <p:txBody>
          <a:bodyPr wrap="none"/>
          <a:lstStyle/>
          <a:p>
            <a:endParaRPr 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B6AFB300-E115-5CD2-AAA1-6BF2A9D795F9}"/>
              </a:ext>
            </a:extLst>
          </p:cNvPr>
          <p:cNvSpPr>
            <a:spLocks noGrp="1" noChangeArrowheads="1"/>
          </p:cNvSpPr>
          <p:nvPr>
            <p:ph type="title"/>
          </p:nvPr>
        </p:nvSpPr>
        <p:spPr>
          <a:xfrm>
            <a:off x="76200" y="76200"/>
            <a:ext cx="8915400" cy="1371600"/>
          </a:xfrm>
        </p:spPr>
        <p:txBody>
          <a:bodyPr/>
          <a:lstStyle/>
          <a:p>
            <a:pPr eaLnBrk="1" hangingPunct="1"/>
            <a:r>
              <a:rPr lang="en-US" altLang="en-US" sz="4000">
                <a:solidFill>
                  <a:srgbClr val="000000"/>
                </a:solidFill>
                <a:effectLst/>
              </a:rPr>
              <a:t>Advantages of the Database Approach</a:t>
            </a:r>
          </a:p>
        </p:txBody>
      </p:sp>
      <p:sp>
        <p:nvSpPr>
          <p:cNvPr id="167939" name="Rectangle 3">
            <a:extLst>
              <a:ext uri="{FF2B5EF4-FFF2-40B4-BE49-F238E27FC236}">
                <a16:creationId xmlns:a16="http://schemas.microsoft.com/office/drawing/2014/main" id="{3F6842B4-28B7-696E-658F-BB0163A8B8D5}"/>
              </a:ext>
            </a:extLst>
          </p:cNvPr>
          <p:cNvSpPr>
            <a:spLocks noGrp="1" noChangeArrowheads="1"/>
          </p:cNvSpPr>
          <p:nvPr>
            <p:ph type="body" idx="1"/>
          </p:nvPr>
        </p:nvSpPr>
        <p:spPr>
          <a:xfrm>
            <a:off x="457200" y="1447800"/>
            <a:ext cx="8229600" cy="4572000"/>
          </a:xfrm>
        </p:spPr>
        <p:txBody>
          <a:bodyPr/>
          <a:lstStyle/>
          <a:p>
            <a:pPr eaLnBrk="1" hangingPunct="1">
              <a:lnSpc>
                <a:spcPct val="80000"/>
              </a:lnSpc>
            </a:pPr>
            <a:r>
              <a:rPr lang="en-US" altLang="en-US" sz="2800">
                <a:solidFill>
                  <a:srgbClr val="000000"/>
                </a:solidFill>
                <a:effectLst/>
              </a:rPr>
              <a:t>Program-data independence</a:t>
            </a:r>
          </a:p>
          <a:p>
            <a:pPr eaLnBrk="1" hangingPunct="1">
              <a:lnSpc>
                <a:spcPct val="80000"/>
              </a:lnSpc>
            </a:pPr>
            <a:r>
              <a:rPr lang="en-US" altLang="en-US" sz="2800">
                <a:solidFill>
                  <a:srgbClr val="000000"/>
                </a:solidFill>
                <a:effectLst/>
              </a:rPr>
              <a:t>Planned data redundancy</a:t>
            </a:r>
          </a:p>
          <a:p>
            <a:pPr eaLnBrk="1" hangingPunct="1">
              <a:lnSpc>
                <a:spcPct val="80000"/>
              </a:lnSpc>
            </a:pPr>
            <a:r>
              <a:rPr lang="en-US" altLang="en-US" sz="2800">
                <a:solidFill>
                  <a:srgbClr val="000000"/>
                </a:solidFill>
                <a:effectLst/>
              </a:rPr>
              <a:t>Improved data consistency</a:t>
            </a:r>
          </a:p>
          <a:p>
            <a:pPr eaLnBrk="1" hangingPunct="1">
              <a:lnSpc>
                <a:spcPct val="80000"/>
              </a:lnSpc>
            </a:pPr>
            <a:r>
              <a:rPr lang="en-US" altLang="en-US" sz="2800">
                <a:solidFill>
                  <a:srgbClr val="000000"/>
                </a:solidFill>
                <a:effectLst/>
              </a:rPr>
              <a:t>Improved data sharing</a:t>
            </a:r>
          </a:p>
          <a:p>
            <a:pPr eaLnBrk="1" hangingPunct="1">
              <a:lnSpc>
                <a:spcPct val="80000"/>
              </a:lnSpc>
            </a:pPr>
            <a:r>
              <a:rPr lang="en-US" altLang="en-US" sz="2800">
                <a:solidFill>
                  <a:srgbClr val="000000"/>
                </a:solidFill>
                <a:effectLst/>
              </a:rPr>
              <a:t>Increased application development productivity</a:t>
            </a:r>
          </a:p>
          <a:p>
            <a:pPr eaLnBrk="1" hangingPunct="1">
              <a:lnSpc>
                <a:spcPct val="80000"/>
              </a:lnSpc>
            </a:pPr>
            <a:r>
              <a:rPr lang="en-US" altLang="en-US" sz="2800">
                <a:solidFill>
                  <a:srgbClr val="000000"/>
                </a:solidFill>
                <a:effectLst/>
              </a:rPr>
              <a:t>Enforcement of standards</a:t>
            </a:r>
          </a:p>
          <a:p>
            <a:pPr eaLnBrk="1" hangingPunct="1">
              <a:lnSpc>
                <a:spcPct val="80000"/>
              </a:lnSpc>
            </a:pPr>
            <a:r>
              <a:rPr lang="en-US" altLang="en-US" sz="2800">
                <a:solidFill>
                  <a:srgbClr val="000000"/>
                </a:solidFill>
                <a:effectLst/>
              </a:rPr>
              <a:t>Improved data quality</a:t>
            </a:r>
          </a:p>
          <a:p>
            <a:pPr eaLnBrk="1" hangingPunct="1">
              <a:lnSpc>
                <a:spcPct val="80000"/>
              </a:lnSpc>
            </a:pPr>
            <a:r>
              <a:rPr lang="en-US" altLang="en-US" sz="2800">
                <a:solidFill>
                  <a:srgbClr val="000000"/>
                </a:solidFill>
                <a:effectLst/>
              </a:rPr>
              <a:t>Improved data accessibility and responsiveness</a:t>
            </a:r>
          </a:p>
          <a:p>
            <a:pPr eaLnBrk="1" hangingPunct="1">
              <a:lnSpc>
                <a:spcPct val="80000"/>
              </a:lnSpc>
            </a:pPr>
            <a:r>
              <a:rPr lang="en-US" altLang="en-US" sz="2800">
                <a:solidFill>
                  <a:srgbClr val="000000"/>
                </a:solidFill>
                <a:effectLst/>
              </a:rPr>
              <a:t>Reduced program maintenance</a:t>
            </a:r>
          </a:p>
          <a:p>
            <a:pPr eaLnBrk="1" hangingPunct="1">
              <a:lnSpc>
                <a:spcPct val="80000"/>
              </a:lnSpc>
            </a:pPr>
            <a:r>
              <a:rPr lang="en-US" altLang="en-US" sz="2800">
                <a:solidFill>
                  <a:srgbClr val="000000"/>
                </a:solidFill>
                <a:effectLst/>
              </a:rPr>
              <a:t>Improved decision support</a:t>
            </a:r>
          </a:p>
          <a:p>
            <a:pPr eaLnBrk="1" hangingPunct="1">
              <a:lnSpc>
                <a:spcPct val="80000"/>
              </a:lnSpc>
            </a:pPr>
            <a:endParaRPr lang="en-US" altLang="en-US" sz="2800">
              <a:solidFill>
                <a:srgbClr val="000000"/>
              </a:solidFill>
              <a:effectLst/>
            </a:endParaRPr>
          </a:p>
          <a:p>
            <a:pPr lvl="1" eaLnBrk="1" hangingPunct="1">
              <a:lnSpc>
                <a:spcPct val="80000"/>
              </a:lnSpc>
            </a:pPr>
            <a:endParaRPr lang="en-US" altLang="en-US" sz="2400">
              <a:solidFill>
                <a:srgbClr val="000000"/>
              </a:soli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7939">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67939">
                                            <p:txEl>
                                              <p:pRg st="0" end="0"/>
                                            </p:txEl>
                                          </p:spTgt>
                                        </p:tgtEl>
                                        <p:attrNameLst>
                                          <p:attrName>ppt_c</p:attrName>
                                        </p:attrNameLst>
                                      </p:cBhvr>
                                      <p:to>
                                        <a:schemeClr val="accent1"/>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7939">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67939">
                                            <p:txEl>
                                              <p:pRg st="1" end="1"/>
                                            </p:txEl>
                                          </p:spTgt>
                                        </p:tgtEl>
                                        <p:attrNameLst>
                                          <p:attrName>ppt_c</p:attrName>
                                        </p:attrNameLst>
                                      </p:cBhvr>
                                      <p:to>
                                        <a:schemeClr val="accent1"/>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7939">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67939">
                                            <p:txEl>
                                              <p:pRg st="2" end="2"/>
                                            </p:txEl>
                                          </p:spTgt>
                                        </p:tgtEl>
                                        <p:attrNameLst>
                                          <p:attrName>ppt_c</p:attrName>
                                        </p:attrNameLst>
                                      </p:cBhvr>
                                      <p:to>
                                        <a:schemeClr val="accent1"/>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7939">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167939">
                                            <p:txEl>
                                              <p:pRg st="3" end="3"/>
                                            </p:txEl>
                                          </p:spTgt>
                                        </p:tgtEl>
                                        <p:attrNameLst>
                                          <p:attrName>ppt_c</p:attrName>
                                        </p:attrNameLst>
                                      </p:cBhvr>
                                      <p:to>
                                        <a:schemeClr val="accent1"/>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7939">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167939">
                                            <p:txEl>
                                              <p:pRg st="4" end="4"/>
                                            </p:txEl>
                                          </p:spTgt>
                                        </p:tgtEl>
                                        <p:attrNameLst>
                                          <p:attrName>ppt_c</p:attrName>
                                        </p:attrNameLst>
                                      </p:cBhvr>
                                      <p:to>
                                        <a:schemeClr val="accent1"/>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7939">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167939">
                                            <p:txEl>
                                              <p:pRg st="5" end="5"/>
                                            </p:txEl>
                                          </p:spTgt>
                                        </p:tgtEl>
                                        <p:attrNameLst>
                                          <p:attrName>ppt_c</p:attrName>
                                        </p:attrNameLst>
                                      </p:cBhvr>
                                      <p:to>
                                        <a:schemeClr val="accent1"/>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7939">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167939">
                                            <p:txEl>
                                              <p:pRg st="6" end="6"/>
                                            </p:txEl>
                                          </p:spTgt>
                                        </p:tgtEl>
                                        <p:attrNameLst>
                                          <p:attrName>ppt_c</p:attrName>
                                        </p:attrNameLst>
                                      </p:cBhvr>
                                      <p:to>
                                        <a:schemeClr val="accent1"/>
                                      </p:to>
                                    </p:animClr>
                                  </p:sub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7939">
                                            <p:txEl>
                                              <p:pRg st="7" end="7"/>
                                            </p:txEl>
                                          </p:spTgt>
                                        </p:tgtEl>
                                        <p:attrNameLst>
                                          <p:attrName>style.visibility</p:attrName>
                                        </p:attrNameLst>
                                      </p:cBhvr>
                                      <p:to>
                                        <p:strVal val="visible"/>
                                      </p:to>
                                    </p:set>
                                  </p:childTnLst>
                                  <p:subTnLst>
                                    <p:animClr clrSpc="rgb" dir="cw">
                                      <p:cBhvr override="childStyle">
                                        <p:cTn dur="1" fill="hold" display="0" masterRel="nextClick" afterEffect="1"/>
                                        <p:tgtEl>
                                          <p:spTgt spid="167939">
                                            <p:txEl>
                                              <p:pRg st="7" end="7"/>
                                            </p:txEl>
                                          </p:spTgt>
                                        </p:tgtEl>
                                        <p:attrNameLst>
                                          <p:attrName>ppt_c</p:attrName>
                                        </p:attrNameLst>
                                      </p:cBhvr>
                                      <p:to>
                                        <a:schemeClr val="accent1"/>
                                      </p:to>
                                    </p:animClr>
                                  </p:sub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7939">
                                            <p:txEl>
                                              <p:pRg st="8" end="8"/>
                                            </p:txEl>
                                          </p:spTgt>
                                        </p:tgtEl>
                                        <p:attrNameLst>
                                          <p:attrName>style.visibility</p:attrName>
                                        </p:attrNameLst>
                                      </p:cBhvr>
                                      <p:to>
                                        <p:strVal val="visible"/>
                                      </p:to>
                                    </p:set>
                                  </p:childTnLst>
                                  <p:subTnLst>
                                    <p:animClr clrSpc="rgb" dir="cw">
                                      <p:cBhvr override="childStyle">
                                        <p:cTn dur="1" fill="hold" display="0" masterRel="nextClick" afterEffect="1"/>
                                        <p:tgtEl>
                                          <p:spTgt spid="167939">
                                            <p:txEl>
                                              <p:pRg st="8" end="8"/>
                                            </p:txEl>
                                          </p:spTgt>
                                        </p:tgtEl>
                                        <p:attrNameLst>
                                          <p:attrName>ppt_c</p:attrName>
                                        </p:attrNameLst>
                                      </p:cBhvr>
                                      <p:to>
                                        <a:schemeClr val="accent1"/>
                                      </p:to>
                                    </p:animClr>
                                  </p:sub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7939">
                                            <p:txEl>
                                              <p:pRg st="9" end="9"/>
                                            </p:txEl>
                                          </p:spTgt>
                                        </p:tgtEl>
                                        <p:attrNameLst>
                                          <p:attrName>style.visibility</p:attrName>
                                        </p:attrNameLst>
                                      </p:cBhvr>
                                      <p:to>
                                        <p:strVal val="visible"/>
                                      </p:to>
                                    </p:set>
                                  </p:childTnLst>
                                  <p:subTnLst>
                                    <p:animClr clrSpc="rgb" dir="cw">
                                      <p:cBhvr override="childStyle">
                                        <p:cTn dur="1" fill="hold" display="0" masterRel="nextClick" afterEffect="1"/>
                                        <p:tgtEl>
                                          <p:spTgt spid="167939">
                                            <p:txEl>
                                              <p:pRg st="9" end="9"/>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9"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FF925CC7-A6A4-ED53-3510-61DA98650784}"/>
              </a:ext>
            </a:extLst>
          </p:cNvPr>
          <p:cNvSpPr>
            <a:spLocks noGrp="1" noChangeArrowheads="1"/>
          </p:cNvSpPr>
          <p:nvPr>
            <p:ph type="title"/>
          </p:nvPr>
        </p:nvSpPr>
        <p:spPr>
          <a:xfrm>
            <a:off x="76200" y="76200"/>
            <a:ext cx="8915400" cy="1371600"/>
          </a:xfrm>
        </p:spPr>
        <p:txBody>
          <a:bodyPr/>
          <a:lstStyle/>
          <a:p>
            <a:pPr eaLnBrk="1" hangingPunct="1"/>
            <a:r>
              <a:rPr lang="en-US" altLang="en-US" sz="4000">
                <a:solidFill>
                  <a:srgbClr val="000000"/>
                </a:solidFill>
                <a:effectLst/>
              </a:rPr>
              <a:t>Costs and Risks of the Database Approach</a:t>
            </a:r>
          </a:p>
        </p:txBody>
      </p:sp>
      <p:sp>
        <p:nvSpPr>
          <p:cNvPr id="168963" name="Rectangle 3">
            <a:extLst>
              <a:ext uri="{FF2B5EF4-FFF2-40B4-BE49-F238E27FC236}">
                <a16:creationId xmlns:a16="http://schemas.microsoft.com/office/drawing/2014/main" id="{DEEDA286-38CC-F45A-D793-D217310604F8}"/>
              </a:ext>
            </a:extLst>
          </p:cNvPr>
          <p:cNvSpPr>
            <a:spLocks noGrp="1" noChangeArrowheads="1"/>
          </p:cNvSpPr>
          <p:nvPr>
            <p:ph type="body" idx="1"/>
          </p:nvPr>
        </p:nvSpPr>
        <p:spPr>
          <a:xfrm>
            <a:off x="457200" y="1828800"/>
            <a:ext cx="8229600" cy="3810000"/>
          </a:xfrm>
        </p:spPr>
        <p:txBody>
          <a:bodyPr/>
          <a:lstStyle/>
          <a:p>
            <a:pPr eaLnBrk="1" hangingPunct="1"/>
            <a:r>
              <a:rPr lang="en-US" altLang="en-US">
                <a:solidFill>
                  <a:srgbClr val="000000"/>
                </a:solidFill>
                <a:effectLst/>
              </a:rPr>
              <a:t>New, specialized personnel</a:t>
            </a:r>
          </a:p>
          <a:p>
            <a:pPr eaLnBrk="1" hangingPunct="1"/>
            <a:r>
              <a:rPr lang="en-US" altLang="en-US">
                <a:solidFill>
                  <a:srgbClr val="000000"/>
                </a:solidFill>
                <a:effectLst/>
              </a:rPr>
              <a:t>Installation and management cost and complexity</a:t>
            </a:r>
          </a:p>
          <a:p>
            <a:pPr eaLnBrk="1" hangingPunct="1"/>
            <a:r>
              <a:rPr lang="en-US" altLang="en-US">
                <a:solidFill>
                  <a:srgbClr val="000000"/>
                </a:solidFill>
                <a:effectLst/>
              </a:rPr>
              <a:t>Conversion costs</a:t>
            </a:r>
          </a:p>
          <a:p>
            <a:pPr eaLnBrk="1" hangingPunct="1"/>
            <a:r>
              <a:rPr lang="en-US" altLang="en-US">
                <a:solidFill>
                  <a:srgbClr val="000000"/>
                </a:solidFill>
                <a:effectLst/>
              </a:rPr>
              <a:t>Need for explicit backup and recovery</a:t>
            </a:r>
          </a:p>
          <a:p>
            <a:pPr eaLnBrk="1" hangingPunct="1"/>
            <a:r>
              <a:rPr lang="en-US" altLang="en-US">
                <a:solidFill>
                  <a:srgbClr val="000000"/>
                </a:solidFill>
                <a:effectLst/>
              </a:rPr>
              <a:t>Organizational conflict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896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68963">
                                            <p:txEl>
                                              <p:pRg st="0" end="0"/>
                                            </p:txEl>
                                          </p:spTgt>
                                        </p:tgtEl>
                                        <p:attrNameLst>
                                          <p:attrName>ppt_c</p:attrName>
                                        </p:attrNameLst>
                                      </p:cBhvr>
                                      <p:to>
                                        <a:schemeClr val="accent1"/>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896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68963">
                                            <p:txEl>
                                              <p:pRg st="1" end="1"/>
                                            </p:txEl>
                                          </p:spTgt>
                                        </p:tgtEl>
                                        <p:attrNameLst>
                                          <p:attrName>ppt_c</p:attrName>
                                        </p:attrNameLst>
                                      </p:cBhvr>
                                      <p:to>
                                        <a:schemeClr val="accent1"/>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896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68963">
                                            <p:txEl>
                                              <p:pRg st="2" end="2"/>
                                            </p:txEl>
                                          </p:spTgt>
                                        </p:tgtEl>
                                        <p:attrNameLst>
                                          <p:attrName>ppt_c</p:attrName>
                                        </p:attrNameLst>
                                      </p:cBhvr>
                                      <p:to>
                                        <a:schemeClr val="accent1"/>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896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168963">
                                            <p:txEl>
                                              <p:pRg st="3" end="3"/>
                                            </p:txEl>
                                          </p:spTgt>
                                        </p:tgtEl>
                                        <p:attrNameLst>
                                          <p:attrName>ppt_c</p:attrName>
                                        </p:attrNameLst>
                                      </p:cBhvr>
                                      <p:to>
                                        <a:schemeClr val="accent1"/>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896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168963">
                                            <p:txEl>
                                              <p:pRg st="4" end="4"/>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3"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947DCC72-718C-328A-65E3-44477A341786}"/>
              </a:ext>
            </a:extLst>
          </p:cNvPr>
          <p:cNvSpPr>
            <a:spLocks noGrp="1" noChangeArrowheads="1"/>
          </p:cNvSpPr>
          <p:nvPr>
            <p:ph type="title"/>
          </p:nvPr>
        </p:nvSpPr>
        <p:spPr>
          <a:xfrm>
            <a:off x="76200" y="76200"/>
            <a:ext cx="8915400" cy="1371600"/>
          </a:xfrm>
        </p:spPr>
        <p:txBody>
          <a:bodyPr/>
          <a:lstStyle/>
          <a:p>
            <a:pPr eaLnBrk="1" hangingPunct="1"/>
            <a:r>
              <a:rPr lang="en-US" altLang="en-US" sz="4000">
                <a:solidFill>
                  <a:srgbClr val="000000"/>
                </a:solidFill>
                <a:effectLst/>
              </a:rPr>
              <a:t>The Range of Database Applications</a:t>
            </a:r>
          </a:p>
        </p:txBody>
      </p:sp>
      <p:sp>
        <p:nvSpPr>
          <p:cNvPr id="18435" name="Rectangle 3">
            <a:extLst>
              <a:ext uri="{FF2B5EF4-FFF2-40B4-BE49-F238E27FC236}">
                <a16:creationId xmlns:a16="http://schemas.microsoft.com/office/drawing/2014/main" id="{F79B849D-DA14-EBB5-E4C4-6463DDFB5E10}"/>
              </a:ext>
            </a:extLst>
          </p:cNvPr>
          <p:cNvSpPr>
            <a:spLocks noGrp="1" noChangeArrowheads="1"/>
          </p:cNvSpPr>
          <p:nvPr>
            <p:ph type="body" idx="1"/>
          </p:nvPr>
        </p:nvSpPr>
        <p:spPr>
          <a:xfrm>
            <a:off x="457200" y="1828800"/>
            <a:ext cx="8229600" cy="3810000"/>
          </a:xfrm>
        </p:spPr>
        <p:txBody>
          <a:bodyPr/>
          <a:lstStyle/>
          <a:p>
            <a:pPr eaLnBrk="1" hangingPunct="1"/>
            <a:r>
              <a:rPr lang="en-US" altLang="en-US">
                <a:solidFill>
                  <a:srgbClr val="000000"/>
                </a:solidFill>
                <a:effectLst/>
              </a:rPr>
              <a:t>Personal databases</a:t>
            </a:r>
          </a:p>
          <a:p>
            <a:pPr eaLnBrk="1" hangingPunct="1"/>
            <a:r>
              <a:rPr lang="en-US" altLang="en-US">
                <a:solidFill>
                  <a:srgbClr val="000000"/>
                </a:solidFill>
                <a:effectLst/>
              </a:rPr>
              <a:t>Workgroup databases</a:t>
            </a:r>
          </a:p>
          <a:p>
            <a:pPr eaLnBrk="1" hangingPunct="1"/>
            <a:r>
              <a:rPr lang="en-US" altLang="en-US">
                <a:solidFill>
                  <a:srgbClr val="000000"/>
                </a:solidFill>
                <a:effectLst/>
              </a:rPr>
              <a:t>Departmental/divisional databases</a:t>
            </a:r>
          </a:p>
          <a:p>
            <a:pPr eaLnBrk="1" hangingPunct="1"/>
            <a:r>
              <a:rPr lang="en-US" altLang="en-US">
                <a:solidFill>
                  <a:srgbClr val="000000"/>
                </a:solidFill>
                <a:effectLst/>
              </a:rPr>
              <a:t>Enterprise database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pic>
        <p:nvPicPr>
          <p:cNvPr id="19458" name="Picture 2" descr="CAP1">
            <a:extLst>
              <a:ext uri="{FF2B5EF4-FFF2-40B4-BE49-F238E27FC236}">
                <a16:creationId xmlns:a16="http://schemas.microsoft.com/office/drawing/2014/main" id="{A956AE5F-8F69-541C-D300-C5B8F9ED40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533400"/>
            <a:ext cx="83820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pic>
        <p:nvPicPr>
          <p:cNvPr id="20482" name="Picture 2" descr="CAP1">
            <a:extLst>
              <a:ext uri="{FF2B5EF4-FFF2-40B4-BE49-F238E27FC236}">
                <a16:creationId xmlns:a16="http://schemas.microsoft.com/office/drawing/2014/main" id="{FD85B844-63A6-87E5-40D7-FD8E20B4CC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533400"/>
            <a:ext cx="56388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Text Box 3">
            <a:extLst>
              <a:ext uri="{FF2B5EF4-FFF2-40B4-BE49-F238E27FC236}">
                <a16:creationId xmlns:a16="http://schemas.microsoft.com/office/drawing/2014/main" id="{47B8A4FF-015B-BA0B-47E4-66B7970E3824}"/>
              </a:ext>
            </a:extLst>
          </p:cNvPr>
          <p:cNvSpPr txBox="1">
            <a:spLocks noChangeArrowheads="1"/>
          </p:cNvSpPr>
          <p:nvPr/>
        </p:nvSpPr>
        <p:spPr bwMode="auto">
          <a:xfrm>
            <a:off x="6324600" y="762000"/>
            <a:ext cx="20574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b="1">
                <a:solidFill>
                  <a:srgbClr val="000000"/>
                </a:solidFill>
                <a:latin typeface="Arial" panose="020B0604020202020204" pitchFamily="34" charset="0"/>
              </a:rPr>
              <a:t>Typical data from a personal database</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506" name="Text Box 2">
            <a:extLst>
              <a:ext uri="{FF2B5EF4-FFF2-40B4-BE49-F238E27FC236}">
                <a16:creationId xmlns:a16="http://schemas.microsoft.com/office/drawing/2014/main" id="{89108EC8-CC4B-A79A-F628-741A1D193D2E}"/>
              </a:ext>
            </a:extLst>
          </p:cNvPr>
          <p:cNvSpPr txBox="1">
            <a:spLocks noChangeArrowheads="1"/>
          </p:cNvSpPr>
          <p:nvPr/>
        </p:nvSpPr>
        <p:spPr bwMode="auto">
          <a:xfrm>
            <a:off x="1912938" y="168275"/>
            <a:ext cx="527843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2400" b="1">
                <a:solidFill>
                  <a:srgbClr val="000000"/>
                </a:solidFill>
                <a:latin typeface="Arial" panose="020B0604020202020204" pitchFamily="34" charset="0"/>
              </a:rPr>
              <a:t>Workgroup database with wireless </a:t>
            </a:r>
          </a:p>
          <a:p>
            <a:pPr algn="ctr">
              <a:spcBef>
                <a:spcPct val="0"/>
              </a:spcBef>
              <a:buClrTx/>
              <a:buSzTx/>
              <a:buFontTx/>
              <a:buNone/>
            </a:pPr>
            <a:r>
              <a:rPr lang="en-US" altLang="en-US" sz="2400" b="1">
                <a:solidFill>
                  <a:srgbClr val="000000"/>
                </a:solidFill>
                <a:latin typeface="Arial" panose="020B0604020202020204" pitchFamily="34" charset="0"/>
              </a:rPr>
              <a:t>local area network</a:t>
            </a:r>
          </a:p>
        </p:txBody>
      </p:sp>
      <p:pic>
        <p:nvPicPr>
          <p:cNvPr id="21507" name="Picture 3" descr="CAP1">
            <a:extLst>
              <a:ext uri="{FF2B5EF4-FFF2-40B4-BE49-F238E27FC236}">
                <a16:creationId xmlns:a16="http://schemas.microsoft.com/office/drawing/2014/main" id="{44D6C595-85AF-FB5F-6DE4-EE8D10C918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084263"/>
            <a:ext cx="7924800" cy="4783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21186" name="Rectangle 2">
            <a:extLst>
              <a:ext uri="{FF2B5EF4-FFF2-40B4-BE49-F238E27FC236}">
                <a16:creationId xmlns:a16="http://schemas.microsoft.com/office/drawing/2014/main" id="{B3C1ABC2-E8FD-9F3C-1EED-C90C763DFD49}"/>
              </a:ext>
            </a:extLst>
          </p:cNvPr>
          <p:cNvSpPr>
            <a:spLocks noGrp="1" noChangeArrowheads="1"/>
          </p:cNvSpPr>
          <p:nvPr>
            <p:ph type="title"/>
          </p:nvPr>
        </p:nvSpPr>
        <p:spPr>
          <a:xfrm>
            <a:off x="76200" y="76200"/>
            <a:ext cx="8915400" cy="1371600"/>
          </a:xfrm>
        </p:spPr>
        <p:txBody>
          <a:bodyPr/>
          <a:lstStyle/>
          <a:p>
            <a:pPr eaLnBrk="1" hangingPunct="1">
              <a:defRPr/>
            </a:pPr>
            <a:r>
              <a:rPr lang="en-US">
                <a:solidFill>
                  <a:srgbClr val="000000"/>
                </a:solidFill>
              </a:rPr>
              <a:t>Enterprise Database Applications</a:t>
            </a:r>
          </a:p>
        </p:txBody>
      </p:sp>
      <p:sp>
        <p:nvSpPr>
          <p:cNvPr id="221187" name="Rectangle 3">
            <a:extLst>
              <a:ext uri="{FF2B5EF4-FFF2-40B4-BE49-F238E27FC236}">
                <a16:creationId xmlns:a16="http://schemas.microsoft.com/office/drawing/2014/main" id="{2F4AEE67-2DEF-4B13-2924-45B7E594FC75}"/>
              </a:ext>
            </a:extLst>
          </p:cNvPr>
          <p:cNvSpPr>
            <a:spLocks noGrp="1" noChangeArrowheads="1"/>
          </p:cNvSpPr>
          <p:nvPr>
            <p:ph type="body" idx="1"/>
          </p:nvPr>
        </p:nvSpPr>
        <p:spPr>
          <a:xfrm>
            <a:off x="457200" y="1828800"/>
            <a:ext cx="8229600" cy="3810000"/>
          </a:xfrm>
        </p:spPr>
        <p:txBody>
          <a:bodyPr/>
          <a:lstStyle/>
          <a:p>
            <a:pPr eaLnBrk="1" hangingPunct="1">
              <a:defRPr/>
            </a:pPr>
            <a:r>
              <a:rPr lang="en-US">
                <a:solidFill>
                  <a:srgbClr val="000000"/>
                </a:solidFill>
              </a:rPr>
              <a:t>Enterprise Resource Planning (ERP)</a:t>
            </a:r>
          </a:p>
          <a:p>
            <a:pPr lvl="1" eaLnBrk="1" hangingPunct="1">
              <a:defRPr/>
            </a:pPr>
            <a:r>
              <a:rPr lang="en-US">
                <a:solidFill>
                  <a:srgbClr val="000000"/>
                </a:solidFill>
              </a:rPr>
              <a:t>Integrate all enterprise functions (manufacturing, finance, sales, marketing, inventory, accounting, human resources)</a:t>
            </a:r>
          </a:p>
          <a:p>
            <a:pPr eaLnBrk="1" hangingPunct="1">
              <a:defRPr/>
            </a:pPr>
            <a:r>
              <a:rPr lang="en-US">
                <a:solidFill>
                  <a:srgbClr val="000000"/>
                </a:solidFill>
              </a:rPr>
              <a:t>Data Warehouse</a:t>
            </a:r>
          </a:p>
          <a:p>
            <a:pPr lvl="1" eaLnBrk="1" hangingPunct="1">
              <a:defRPr/>
            </a:pPr>
            <a:r>
              <a:rPr lang="en-US">
                <a:solidFill>
                  <a:srgbClr val="000000"/>
                </a:solidFill>
              </a:rPr>
              <a:t>Integrated decision support system derived from various operational databases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1187">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221187">
                                            <p:txEl>
                                              <p:pRg st="0" end="0"/>
                                            </p:txEl>
                                          </p:spTgt>
                                        </p:tgtEl>
                                        <p:attrNameLst>
                                          <p:attrName>ppt_c</p:attrName>
                                        </p:attrNameLst>
                                      </p:cBhvr>
                                      <p:to>
                                        <a:schemeClr val="accent1"/>
                                      </p:to>
                                    </p:animClr>
                                  </p:subTnLst>
                                </p:cTn>
                              </p:par>
                              <p:par>
                                <p:cTn id="7" presetID="1" presetClass="entr" presetSubtype="0" fill="hold" grpId="0" nodeType="withEffect">
                                  <p:stCondLst>
                                    <p:cond delay="0"/>
                                  </p:stCondLst>
                                  <p:childTnLst>
                                    <p:set>
                                      <p:cBhvr>
                                        <p:cTn id="8" dur="1" fill="hold">
                                          <p:stCondLst>
                                            <p:cond delay="0"/>
                                          </p:stCondLst>
                                        </p:cTn>
                                        <p:tgtEl>
                                          <p:spTgt spid="221187">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221187">
                                            <p:txEl>
                                              <p:pRg st="1" end="1"/>
                                            </p:txEl>
                                          </p:spTgt>
                                        </p:tgtEl>
                                        <p:attrNameLst>
                                          <p:attrName>ppt_c</p:attrName>
                                        </p:attrNameLst>
                                      </p:cBhvr>
                                      <p:to>
                                        <a:schemeClr val="accent1"/>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1187">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221187">
                                            <p:txEl>
                                              <p:pRg st="2" end="2"/>
                                            </p:txEl>
                                          </p:spTgt>
                                        </p:tgtEl>
                                        <p:attrNameLst>
                                          <p:attrName>ppt_c</p:attrName>
                                        </p:attrNameLst>
                                      </p:cBhvr>
                                      <p:to>
                                        <a:schemeClr val="accent1"/>
                                      </p:to>
                                    </p:animClr>
                                  </p:subTnLst>
                                </p:cTn>
                              </p:par>
                              <p:par>
                                <p:cTn id="13" presetID="1" presetClass="entr" presetSubtype="0" fill="hold" grpId="0" nodeType="withEffect">
                                  <p:stCondLst>
                                    <p:cond delay="0"/>
                                  </p:stCondLst>
                                  <p:childTnLst>
                                    <p:set>
                                      <p:cBhvr>
                                        <p:cTn id="14" dur="1" fill="hold">
                                          <p:stCondLst>
                                            <p:cond delay="0"/>
                                          </p:stCondLst>
                                        </p:cTn>
                                        <p:tgtEl>
                                          <p:spTgt spid="221187">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221187">
                                            <p:txEl>
                                              <p:pRg st="3" end="3"/>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7"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291AE706-4B03-683E-EC50-25994BF0ADD4}"/>
              </a:ext>
            </a:extLst>
          </p:cNvPr>
          <p:cNvSpPr>
            <a:spLocks noGrp="1" noChangeArrowheads="1"/>
          </p:cNvSpPr>
          <p:nvPr>
            <p:ph type="title"/>
          </p:nvPr>
        </p:nvSpPr>
        <p:spPr/>
        <p:txBody>
          <a:bodyPr lIns="90488" tIns="44450" rIns="90488" bIns="44450"/>
          <a:lstStyle/>
          <a:p>
            <a:pPr eaLnBrk="1" hangingPunct="1"/>
            <a:r>
              <a:rPr lang="en-US" altLang="en-US">
                <a:solidFill>
                  <a:srgbClr val="000000"/>
                </a:solidFill>
                <a:effectLst/>
              </a:rPr>
              <a:t>Definitions</a:t>
            </a:r>
          </a:p>
        </p:txBody>
      </p:sp>
      <p:sp>
        <p:nvSpPr>
          <p:cNvPr id="164867" name="Rectangle 3">
            <a:extLst>
              <a:ext uri="{FF2B5EF4-FFF2-40B4-BE49-F238E27FC236}">
                <a16:creationId xmlns:a16="http://schemas.microsoft.com/office/drawing/2014/main" id="{D4ADA221-9F4A-D287-3D36-ECB79B0B913E}"/>
              </a:ext>
            </a:extLst>
          </p:cNvPr>
          <p:cNvSpPr>
            <a:spLocks noGrp="1" noChangeArrowheads="1"/>
          </p:cNvSpPr>
          <p:nvPr>
            <p:ph type="body" idx="1"/>
          </p:nvPr>
        </p:nvSpPr>
        <p:spPr>
          <a:xfrm>
            <a:off x="381000" y="1600200"/>
            <a:ext cx="8229600" cy="4114800"/>
          </a:xfrm>
        </p:spPr>
        <p:txBody>
          <a:bodyPr lIns="90488" tIns="44450" rIns="90488" bIns="44450"/>
          <a:lstStyle/>
          <a:p>
            <a:pPr eaLnBrk="1" hangingPunct="1"/>
            <a:r>
              <a:rPr lang="en-US" altLang="en-US" sz="2800">
                <a:solidFill>
                  <a:srgbClr val="000000"/>
                </a:solidFill>
                <a:effectLst/>
              </a:rPr>
              <a:t>Database: organized collection of logically related data</a:t>
            </a:r>
          </a:p>
          <a:p>
            <a:pPr eaLnBrk="1" hangingPunct="1"/>
            <a:r>
              <a:rPr lang="en-US" altLang="en-US" sz="2800">
                <a:solidFill>
                  <a:srgbClr val="000000"/>
                </a:solidFill>
                <a:effectLst/>
              </a:rPr>
              <a:t>Data: stored representations of meaningful objects and events</a:t>
            </a:r>
          </a:p>
          <a:p>
            <a:pPr lvl="1" eaLnBrk="1" hangingPunct="1"/>
            <a:r>
              <a:rPr lang="en-US" altLang="en-US" sz="2400">
                <a:solidFill>
                  <a:srgbClr val="000000"/>
                </a:solidFill>
                <a:effectLst/>
              </a:rPr>
              <a:t>Structured: numbers, text, dates</a:t>
            </a:r>
          </a:p>
          <a:p>
            <a:pPr lvl="1" eaLnBrk="1" hangingPunct="1"/>
            <a:r>
              <a:rPr lang="en-US" altLang="en-US" sz="2400">
                <a:solidFill>
                  <a:srgbClr val="000000"/>
                </a:solidFill>
                <a:effectLst/>
              </a:rPr>
              <a:t>Unstructured: images, video, documents</a:t>
            </a:r>
          </a:p>
          <a:p>
            <a:pPr eaLnBrk="1" hangingPunct="1"/>
            <a:r>
              <a:rPr lang="en-US" altLang="en-US" sz="2800">
                <a:solidFill>
                  <a:srgbClr val="000000"/>
                </a:solidFill>
                <a:effectLst/>
              </a:rPr>
              <a:t>Information: data processed to increase knowledge in the person using the data</a:t>
            </a:r>
          </a:p>
          <a:p>
            <a:pPr eaLnBrk="1" hangingPunct="1"/>
            <a:r>
              <a:rPr lang="en-US" altLang="en-US" sz="2800">
                <a:solidFill>
                  <a:srgbClr val="000000"/>
                </a:solidFill>
                <a:effectLst/>
              </a:rPr>
              <a:t>Metadata: data that describes the properties and context of user data</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867">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64867">
                                            <p:txEl>
                                              <p:pRg st="0" end="0"/>
                                            </p:txEl>
                                          </p:spTgt>
                                        </p:tgtEl>
                                        <p:attrNameLst>
                                          <p:attrName>ppt_c</p:attrName>
                                        </p:attrNameLst>
                                      </p:cBhvr>
                                      <p:to>
                                        <a:schemeClr val="accent1"/>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4867">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64867">
                                            <p:txEl>
                                              <p:pRg st="1" end="1"/>
                                            </p:txEl>
                                          </p:spTgt>
                                        </p:tgtEl>
                                        <p:attrNameLst>
                                          <p:attrName>ppt_c</p:attrName>
                                        </p:attrNameLst>
                                      </p:cBhvr>
                                      <p:to>
                                        <a:schemeClr val="accent1"/>
                                      </p:to>
                                    </p:animClr>
                                  </p:subTnLst>
                                </p:cTn>
                              </p:par>
                              <p:par>
                                <p:cTn id="11" presetID="1" presetClass="entr" presetSubtype="0" fill="hold" grpId="0" nodeType="withEffect">
                                  <p:stCondLst>
                                    <p:cond delay="0"/>
                                  </p:stCondLst>
                                  <p:childTnLst>
                                    <p:set>
                                      <p:cBhvr>
                                        <p:cTn id="12" dur="1" fill="hold">
                                          <p:stCondLst>
                                            <p:cond delay="0"/>
                                          </p:stCondLst>
                                        </p:cTn>
                                        <p:tgtEl>
                                          <p:spTgt spid="164867">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64867">
                                            <p:txEl>
                                              <p:pRg st="2" end="2"/>
                                            </p:txEl>
                                          </p:spTgt>
                                        </p:tgtEl>
                                        <p:attrNameLst>
                                          <p:attrName>ppt_c</p:attrName>
                                        </p:attrNameLst>
                                      </p:cBhvr>
                                      <p:to>
                                        <a:schemeClr val="accent1"/>
                                      </p:to>
                                    </p:animClr>
                                  </p:subTnLst>
                                </p:cTn>
                              </p:par>
                              <p:par>
                                <p:cTn id="13" presetID="1" presetClass="entr" presetSubtype="0" fill="hold" grpId="0" nodeType="withEffect">
                                  <p:stCondLst>
                                    <p:cond delay="0"/>
                                  </p:stCondLst>
                                  <p:childTnLst>
                                    <p:set>
                                      <p:cBhvr>
                                        <p:cTn id="14" dur="1" fill="hold">
                                          <p:stCondLst>
                                            <p:cond delay="0"/>
                                          </p:stCondLst>
                                        </p:cTn>
                                        <p:tgtEl>
                                          <p:spTgt spid="164867">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164867">
                                            <p:txEl>
                                              <p:pRg st="3" end="3"/>
                                            </p:txEl>
                                          </p:spTgt>
                                        </p:tgtEl>
                                        <p:attrNameLst>
                                          <p:attrName>ppt_c</p:attrName>
                                        </p:attrNameLst>
                                      </p:cBhvr>
                                      <p:to>
                                        <a:schemeClr val="accent1"/>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4867">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164867">
                                            <p:txEl>
                                              <p:pRg st="4" end="4"/>
                                            </p:txEl>
                                          </p:spTgt>
                                        </p:tgtEl>
                                        <p:attrNameLst>
                                          <p:attrName>ppt_c</p:attrName>
                                        </p:attrNameLst>
                                      </p:cBhvr>
                                      <p:to>
                                        <a:schemeClr val="accent1"/>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4867">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164867">
                                            <p:txEl>
                                              <p:pRg st="5" end="5"/>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7"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3554" name="Text Box 2">
            <a:extLst>
              <a:ext uri="{FF2B5EF4-FFF2-40B4-BE49-F238E27FC236}">
                <a16:creationId xmlns:a16="http://schemas.microsoft.com/office/drawing/2014/main" id="{3D30D73B-CD7E-D3EA-B3C0-5C33551E279E}"/>
              </a:ext>
            </a:extLst>
          </p:cNvPr>
          <p:cNvSpPr txBox="1">
            <a:spLocks noChangeArrowheads="1"/>
          </p:cNvSpPr>
          <p:nvPr/>
        </p:nvSpPr>
        <p:spPr bwMode="auto">
          <a:xfrm>
            <a:off x="671513" y="328613"/>
            <a:ext cx="609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b="1">
                <a:solidFill>
                  <a:srgbClr val="000000"/>
                </a:solidFill>
                <a:latin typeface="Arial" panose="020B0604020202020204" pitchFamily="34" charset="0"/>
              </a:rPr>
              <a:t>An enterprise data warehouse</a:t>
            </a:r>
          </a:p>
        </p:txBody>
      </p:sp>
      <p:pic>
        <p:nvPicPr>
          <p:cNvPr id="23555" name="Picture 3" descr="CAP1">
            <a:extLst>
              <a:ext uri="{FF2B5EF4-FFF2-40B4-BE49-F238E27FC236}">
                <a16:creationId xmlns:a16="http://schemas.microsoft.com/office/drawing/2014/main" id="{2DBA018A-0261-5285-93DE-3F2642B208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066800"/>
            <a:ext cx="74676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F8B15E93-428D-8950-01C5-A2B70248A5DC}"/>
              </a:ext>
            </a:extLst>
          </p:cNvPr>
          <p:cNvSpPr>
            <a:spLocks noChangeArrowheads="1"/>
          </p:cNvSpPr>
          <p:nvPr/>
        </p:nvSpPr>
        <p:spPr bwMode="auto">
          <a:xfrm>
            <a:off x="1135063" y="442913"/>
            <a:ext cx="70881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buFont typeface="Wingdings" panose="05000000000000000000" pitchFamily="2" charset="2"/>
              <a:buNone/>
            </a:pPr>
            <a:r>
              <a:rPr lang="en-US" altLang="en-US" sz="2400" b="1">
                <a:solidFill>
                  <a:srgbClr val="000000"/>
                </a:solidFill>
              </a:rPr>
              <a:t>Components of the Database Environment</a:t>
            </a:r>
          </a:p>
        </p:txBody>
      </p:sp>
      <p:pic>
        <p:nvPicPr>
          <p:cNvPr id="24579" name="Picture 3" descr="CAP1">
            <a:extLst>
              <a:ext uri="{FF2B5EF4-FFF2-40B4-BE49-F238E27FC236}">
                <a16:creationId xmlns:a16="http://schemas.microsoft.com/office/drawing/2014/main" id="{E3255A1B-F8FA-998A-3D0A-0BB34D5A7C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143000"/>
            <a:ext cx="8229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1F4AB61B-4C36-07FC-27E6-491A22C7CE47}"/>
              </a:ext>
            </a:extLst>
          </p:cNvPr>
          <p:cNvSpPr>
            <a:spLocks noGrp="1" noChangeArrowheads="1"/>
          </p:cNvSpPr>
          <p:nvPr>
            <p:ph type="title"/>
          </p:nvPr>
        </p:nvSpPr>
        <p:spPr>
          <a:xfrm>
            <a:off x="687388" y="152400"/>
            <a:ext cx="7769225" cy="1128713"/>
          </a:xfrm>
        </p:spPr>
        <p:txBody>
          <a:bodyPr lIns="90488" tIns="44450" rIns="90488" bIns="44450"/>
          <a:lstStyle/>
          <a:p>
            <a:pPr eaLnBrk="1" hangingPunct="1"/>
            <a:r>
              <a:rPr lang="en-US" altLang="en-US">
                <a:solidFill>
                  <a:srgbClr val="000000"/>
                </a:solidFill>
                <a:effectLst/>
              </a:rPr>
              <a:t>Components of the </a:t>
            </a:r>
            <a:br>
              <a:rPr lang="en-US" altLang="en-US">
                <a:solidFill>
                  <a:srgbClr val="000000"/>
                </a:solidFill>
                <a:effectLst/>
              </a:rPr>
            </a:br>
            <a:r>
              <a:rPr lang="en-US" altLang="en-US">
                <a:solidFill>
                  <a:srgbClr val="000000"/>
                </a:solidFill>
                <a:effectLst/>
              </a:rPr>
              <a:t>Database Environment</a:t>
            </a:r>
          </a:p>
        </p:txBody>
      </p:sp>
      <p:sp>
        <p:nvSpPr>
          <p:cNvPr id="224259" name="Rectangle 3">
            <a:extLst>
              <a:ext uri="{FF2B5EF4-FFF2-40B4-BE49-F238E27FC236}">
                <a16:creationId xmlns:a16="http://schemas.microsoft.com/office/drawing/2014/main" id="{1ED70C30-3D25-E733-36A2-454ABCFA6BD8}"/>
              </a:ext>
            </a:extLst>
          </p:cNvPr>
          <p:cNvSpPr>
            <a:spLocks noGrp="1" noChangeArrowheads="1"/>
          </p:cNvSpPr>
          <p:nvPr>
            <p:ph type="body" idx="1"/>
          </p:nvPr>
        </p:nvSpPr>
        <p:spPr>
          <a:xfrm>
            <a:off x="461963" y="1633538"/>
            <a:ext cx="8377237" cy="4648200"/>
          </a:xfrm>
        </p:spPr>
        <p:txBody>
          <a:bodyPr lIns="90488" tIns="44450" rIns="90488" bIns="44450"/>
          <a:lstStyle/>
          <a:p>
            <a:pPr eaLnBrk="1" hangingPunct="1">
              <a:lnSpc>
                <a:spcPct val="80000"/>
              </a:lnSpc>
            </a:pPr>
            <a:r>
              <a:rPr lang="en-US" altLang="en-US" sz="2500" b="1">
                <a:solidFill>
                  <a:srgbClr val="000000"/>
                </a:solidFill>
                <a:effectLst/>
              </a:rPr>
              <a:t>CASE Tools</a:t>
            </a:r>
            <a:r>
              <a:rPr lang="en-US" altLang="en-US" sz="2400">
                <a:solidFill>
                  <a:srgbClr val="000000"/>
                </a:solidFill>
                <a:effectLst/>
              </a:rPr>
              <a:t>–</a:t>
            </a:r>
            <a:r>
              <a:rPr lang="en-US" altLang="en-US" sz="2500">
                <a:solidFill>
                  <a:srgbClr val="000000"/>
                </a:solidFill>
                <a:effectLst/>
              </a:rPr>
              <a:t>computer-aided software engineering</a:t>
            </a:r>
          </a:p>
          <a:p>
            <a:pPr eaLnBrk="1" hangingPunct="1">
              <a:lnSpc>
                <a:spcPct val="80000"/>
              </a:lnSpc>
            </a:pPr>
            <a:r>
              <a:rPr lang="en-US" altLang="en-US" sz="2500" b="1">
                <a:solidFill>
                  <a:srgbClr val="000000"/>
                </a:solidFill>
                <a:effectLst/>
              </a:rPr>
              <a:t>Repository</a:t>
            </a:r>
            <a:r>
              <a:rPr lang="en-US" altLang="en-US" sz="2400">
                <a:solidFill>
                  <a:srgbClr val="000000"/>
                </a:solidFill>
                <a:effectLst/>
              </a:rPr>
              <a:t>–</a:t>
            </a:r>
            <a:r>
              <a:rPr lang="en-US" altLang="en-US" sz="2500">
                <a:solidFill>
                  <a:srgbClr val="000000"/>
                </a:solidFill>
                <a:effectLst/>
              </a:rPr>
              <a:t>centralized storehouse of metadata</a:t>
            </a:r>
          </a:p>
          <a:p>
            <a:pPr eaLnBrk="1" hangingPunct="1">
              <a:lnSpc>
                <a:spcPct val="80000"/>
              </a:lnSpc>
            </a:pPr>
            <a:r>
              <a:rPr lang="en-US" altLang="en-US" sz="2500" b="1">
                <a:solidFill>
                  <a:srgbClr val="000000"/>
                </a:solidFill>
                <a:effectLst/>
              </a:rPr>
              <a:t>Database Management System (DBMS) </a:t>
            </a:r>
            <a:r>
              <a:rPr lang="en-US" altLang="en-US" sz="2400">
                <a:solidFill>
                  <a:srgbClr val="000000"/>
                </a:solidFill>
                <a:effectLst/>
              </a:rPr>
              <a:t>–</a:t>
            </a:r>
            <a:r>
              <a:rPr lang="en-US" altLang="en-US" sz="2500">
                <a:solidFill>
                  <a:srgbClr val="000000"/>
                </a:solidFill>
                <a:effectLst/>
              </a:rPr>
              <a:t>software for managing the database</a:t>
            </a:r>
          </a:p>
          <a:p>
            <a:pPr eaLnBrk="1" hangingPunct="1">
              <a:lnSpc>
                <a:spcPct val="80000"/>
              </a:lnSpc>
            </a:pPr>
            <a:r>
              <a:rPr lang="en-US" altLang="en-US" sz="2500" b="1">
                <a:solidFill>
                  <a:srgbClr val="000000"/>
                </a:solidFill>
                <a:effectLst/>
              </a:rPr>
              <a:t>Database</a:t>
            </a:r>
            <a:r>
              <a:rPr lang="en-US" altLang="en-US" sz="2400">
                <a:solidFill>
                  <a:srgbClr val="000000"/>
                </a:solidFill>
                <a:effectLst/>
              </a:rPr>
              <a:t>–</a:t>
            </a:r>
            <a:r>
              <a:rPr lang="en-US" altLang="en-US" sz="2500">
                <a:solidFill>
                  <a:srgbClr val="000000"/>
                </a:solidFill>
                <a:effectLst/>
              </a:rPr>
              <a:t>storehouse of the data</a:t>
            </a:r>
          </a:p>
          <a:p>
            <a:pPr eaLnBrk="1" hangingPunct="1">
              <a:lnSpc>
                <a:spcPct val="80000"/>
              </a:lnSpc>
            </a:pPr>
            <a:r>
              <a:rPr lang="en-US" altLang="en-US" sz="2500" b="1">
                <a:solidFill>
                  <a:srgbClr val="000000"/>
                </a:solidFill>
                <a:effectLst/>
              </a:rPr>
              <a:t>Application Programs</a:t>
            </a:r>
            <a:r>
              <a:rPr lang="en-US" altLang="en-US" sz="2400">
                <a:solidFill>
                  <a:srgbClr val="000000"/>
                </a:solidFill>
                <a:effectLst/>
              </a:rPr>
              <a:t>–</a:t>
            </a:r>
            <a:r>
              <a:rPr lang="en-US" altLang="en-US" sz="2500">
                <a:solidFill>
                  <a:srgbClr val="000000"/>
                </a:solidFill>
                <a:effectLst/>
              </a:rPr>
              <a:t>software using the data</a:t>
            </a:r>
          </a:p>
          <a:p>
            <a:pPr eaLnBrk="1" hangingPunct="1">
              <a:lnSpc>
                <a:spcPct val="80000"/>
              </a:lnSpc>
            </a:pPr>
            <a:r>
              <a:rPr lang="en-US" altLang="en-US" sz="2500" b="1">
                <a:solidFill>
                  <a:srgbClr val="000000"/>
                </a:solidFill>
                <a:effectLst/>
              </a:rPr>
              <a:t>User Interface</a:t>
            </a:r>
            <a:r>
              <a:rPr lang="en-US" altLang="en-US" sz="2400">
                <a:solidFill>
                  <a:srgbClr val="000000"/>
                </a:solidFill>
                <a:effectLst/>
              </a:rPr>
              <a:t>–</a:t>
            </a:r>
            <a:r>
              <a:rPr lang="en-US" altLang="en-US" sz="2500">
                <a:solidFill>
                  <a:srgbClr val="000000"/>
                </a:solidFill>
                <a:effectLst/>
              </a:rPr>
              <a:t>text and graphical displays to users</a:t>
            </a:r>
          </a:p>
          <a:p>
            <a:pPr eaLnBrk="1" hangingPunct="1">
              <a:lnSpc>
                <a:spcPct val="80000"/>
              </a:lnSpc>
            </a:pPr>
            <a:r>
              <a:rPr lang="en-US" altLang="en-US" sz="2500" b="1">
                <a:solidFill>
                  <a:srgbClr val="000000"/>
                </a:solidFill>
                <a:effectLst/>
              </a:rPr>
              <a:t>Data/Database Administrators</a:t>
            </a:r>
            <a:r>
              <a:rPr lang="en-US" altLang="en-US" sz="2400">
                <a:solidFill>
                  <a:srgbClr val="000000"/>
                </a:solidFill>
                <a:effectLst/>
              </a:rPr>
              <a:t>–</a:t>
            </a:r>
            <a:r>
              <a:rPr lang="en-US" altLang="en-US" sz="2500">
                <a:solidFill>
                  <a:srgbClr val="000000"/>
                </a:solidFill>
                <a:effectLst/>
              </a:rPr>
              <a:t>personnel responsible for maintaining the database</a:t>
            </a:r>
          </a:p>
          <a:p>
            <a:pPr eaLnBrk="1" hangingPunct="1">
              <a:lnSpc>
                <a:spcPct val="80000"/>
              </a:lnSpc>
            </a:pPr>
            <a:r>
              <a:rPr lang="en-US" altLang="en-US" sz="2500" b="1">
                <a:solidFill>
                  <a:srgbClr val="000000"/>
                </a:solidFill>
                <a:effectLst/>
              </a:rPr>
              <a:t>System Developers</a:t>
            </a:r>
            <a:r>
              <a:rPr lang="en-US" altLang="en-US" sz="2400">
                <a:solidFill>
                  <a:srgbClr val="000000"/>
                </a:solidFill>
                <a:effectLst/>
              </a:rPr>
              <a:t>–</a:t>
            </a:r>
            <a:r>
              <a:rPr lang="en-US" altLang="en-US" sz="2500">
                <a:solidFill>
                  <a:srgbClr val="000000"/>
                </a:solidFill>
                <a:effectLst/>
              </a:rPr>
              <a:t>personnel responsible for designing databases and software</a:t>
            </a:r>
          </a:p>
          <a:p>
            <a:pPr eaLnBrk="1" hangingPunct="1">
              <a:lnSpc>
                <a:spcPct val="80000"/>
              </a:lnSpc>
            </a:pPr>
            <a:r>
              <a:rPr lang="en-US" altLang="en-US" sz="2500" b="1">
                <a:solidFill>
                  <a:srgbClr val="000000"/>
                </a:solidFill>
                <a:effectLst/>
              </a:rPr>
              <a:t>End Users</a:t>
            </a:r>
            <a:r>
              <a:rPr lang="en-US" altLang="en-US" sz="2400">
                <a:solidFill>
                  <a:srgbClr val="000000"/>
                </a:solidFill>
                <a:effectLst/>
              </a:rPr>
              <a:t>–</a:t>
            </a:r>
            <a:r>
              <a:rPr lang="en-US" altLang="en-US" sz="2500">
                <a:solidFill>
                  <a:srgbClr val="000000"/>
                </a:solidFill>
                <a:effectLst/>
              </a:rPr>
              <a:t>people who use the applications and databases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4259">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224259">
                                            <p:txEl>
                                              <p:pRg st="0" end="0"/>
                                            </p:txEl>
                                          </p:spTgt>
                                        </p:tgtEl>
                                        <p:attrNameLst>
                                          <p:attrName>ppt_c</p:attrName>
                                        </p:attrNameLst>
                                      </p:cBhvr>
                                      <p:to>
                                        <a:schemeClr val="accent1"/>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4259">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224259">
                                            <p:txEl>
                                              <p:pRg st="1" end="1"/>
                                            </p:txEl>
                                          </p:spTgt>
                                        </p:tgtEl>
                                        <p:attrNameLst>
                                          <p:attrName>ppt_c</p:attrName>
                                        </p:attrNameLst>
                                      </p:cBhvr>
                                      <p:to>
                                        <a:schemeClr val="accent1"/>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4259">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224259">
                                            <p:txEl>
                                              <p:pRg st="2" end="2"/>
                                            </p:txEl>
                                          </p:spTgt>
                                        </p:tgtEl>
                                        <p:attrNameLst>
                                          <p:attrName>ppt_c</p:attrName>
                                        </p:attrNameLst>
                                      </p:cBhvr>
                                      <p:to>
                                        <a:schemeClr val="accent1"/>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4259">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224259">
                                            <p:txEl>
                                              <p:pRg st="3" end="3"/>
                                            </p:txEl>
                                          </p:spTgt>
                                        </p:tgtEl>
                                        <p:attrNameLst>
                                          <p:attrName>ppt_c</p:attrName>
                                        </p:attrNameLst>
                                      </p:cBhvr>
                                      <p:to>
                                        <a:schemeClr val="accent1"/>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4259">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224259">
                                            <p:txEl>
                                              <p:pRg st="4" end="4"/>
                                            </p:txEl>
                                          </p:spTgt>
                                        </p:tgtEl>
                                        <p:attrNameLst>
                                          <p:attrName>ppt_c</p:attrName>
                                        </p:attrNameLst>
                                      </p:cBhvr>
                                      <p:to>
                                        <a:schemeClr val="accent1"/>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4259">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224259">
                                            <p:txEl>
                                              <p:pRg st="5" end="5"/>
                                            </p:txEl>
                                          </p:spTgt>
                                        </p:tgtEl>
                                        <p:attrNameLst>
                                          <p:attrName>ppt_c</p:attrName>
                                        </p:attrNameLst>
                                      </p:cBhvr>
                                      <p:to>
                                        <a:schemeClr val="accent1"/>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4259">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224259">
                                            <p:txEl>
                                              <p:pRg st="6" end="6"/>
                                            </p:txEl>
                                          </p:spTgt>
                                        </p:tgtEl>
                                        <p:attrNameLst>
                                          <p:attrName>ppt_c</p:attrName>
                                        </p:attrNameLst>
                                      </p:cBhvr>
                                      <p:to>
                                        <a:schemeClr val="accent1"/>
                                      </p:to>
                                    </p:animClr>
                                  </p:sub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4259">
                                            <p:txEl>
                                              <p:pRg st="7" end="7"/>
                                            </p:txEl>
                                          </p:spTgt>
                                        </p:tgtEl>
                                        <p:attrNameLst>
                                          <p:attrName>style.visibility</p:attrName>
                                        </p:attrNameLst>
                                      </p:cBhvr>
                                      <p:to>
                                        <p:strVal val="visible"/>
                                      </p:to>
                                    </p:set>
                                  </p:childTnLst>
                                  <p:subTnLst>
                                    <p:animClr clrSpc="rgb" dir="cw">
                                      <p:cBhvr override="childStyle">
                                        <p:cTn dur="1" fill="hold" display="0" masterRel="nextClick" afterEffect="1"/>
                                        <p:tgtEl>
                                          <p:spTgt spid="224259">
                                            <p:txEl>
                                              <p:pRg st="7" end="7"/>
                                            </p:txEl>
                                          </p:spTgt>
                                        </p:tgtEl>
                                        <p:attrNameLst>
                                          <p:attrName>ppt_c</p:attrName>
                                        </p:attrNameLst>
                                      </p:cBhvr>
                                      <p:to>
                                        <a:schemeClr val="accent1"/>
                                      </p:to>
                                    </p:animClr>
                                  </p:sub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4259">
                                            <p:txEl>
                                              <p:pRg st="8" end="8"/>
                                            </p:txEl>
                                          </p:spTgt>
                                        </p:tgtEl>
                                        <p:attrNameLst>
                                          <p:attrName>style.visibility</p:attrName>
                                        </p:attrNameLst>
                                      </p:cBhvr>
                                      <p:to>
                                        <p:strVal val="visible"/>
                                      </p:to>
                                    </p:set>
                                  </p:childTnLst>
                                  <p:subTnLst>
                                    <p:animClr clrSpc="rgb" dir="cw">
                                      <p:cBhvr override="childStyle">
                                        <p:cTn dur="1" fill="hold" display="0" masterRel="nextClick" afterEffect="1"/>
                                        <p:tgtEl>
                                          <p:spTgt spid="224259">
                                            <p:txEl>
                                              <p:pRg st="8" end="8"/>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9"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EE134F2B-7634-C3F7-6BB5-84FDEBE33397}"/>
              </a:ext>
            </a:extLst>
          </p:cNvPr>
          <p:cNvSpPr>
            <a:spLocks noGrp="1" noChangeArrowheads="1"/>
          </p:cNvSpPr>
          <p:nvPr>
            <p:ph type="title"/>
          </p:nvPr>
        </p:nvSpPr>
        <p:spPr>
          <a:xfrm>
            <a:off x="457200" y="0"/>
            <a:ext cx="8229600" cy="1066800"/>
          </a:xfrm>
        </p:spPr>
        <p:txBody>
          <a:bodyPr/>
          <a:lstStyle/>
          <a:p>
            <a:pPr eaLnBrk="1" hangingPunct="1"/>
            <a:r>
              <a:rPr lang="en-US" altLang="en-US" sz="4000">
                <a:solidFill>
                  <a:srgbClr val="000000"/>
                </a:solidFill>
                <a:effectLst/>
              </a:rPr>
              <a:t>Elements of the Database Approach</a:t>
            </a:r>
          </a:p>
        </p:txBody>
      </p:sp>
      <p:sp>
        <p:nvSpPr>
          <p:cNvPr id="151555" name="Rectangle 3">
            <a:extLst>
              <a:ext uri="{FF2B5EF4-FFF2-40B4-BE49-F238E27FC236}">
                <a16:creationId xmlns:a16="http://schemas.microsoft.com/office/drawing/2014/main" id="{5EB5E0B4-EBC3-4240-F064-DF00BFB0D692}"/>
              </a:ext>
            </a:extLst>
          </p:cNvPr>
          <p:cNvSpPr>
            <a:spLocks noGrp="1" noChangeArrowheads="1"/>
          </p:cNvSpPr>
          <p:nvPr>
            <p:ph type="body" idx="1"/>
          </p:nvPr>
        </p:nvSpPr>
        <p:spPr>
          <a:xfrm>
            <a:off x="457200" y="1447800"/>
            <a:ext cx="8229600" cy="4572000"/>
          </a:xfrm>
        </p:spPr>
        <p:txBody>
          <a:bodyPr/>
          <a:lstStyle/>
          <a:p>
            <a:pPr eaLnBrk="1" hangingPunct="1">
              <a:lnSpc>
                <a:spcPct val="90000"/>
              </a:lnSpc>
            </a:pPr>
            <a:r>
              <a:rPr lang="en-US" altLang="en-US" sz="2400">
                <a:solidFill>
                  <a:srgbClr val="000000"/>
                </a:solidFill>
                <a:effectLst/>
              </a:rPr>
              <a:t>Data models </a:t>
            </a:r>
          </a:p>
          <a:p>
            <a:pPr lvl="1" eaLnBrk="1" hangingPunct="1">
              <a:lnSpc>
                <a:spcPct val="90000"/>
              </a:lnSpc>
            </a:pPr>
            <a:r>
              <a:rPr lang="en-US" altLang="en-US" sz="2000">
                <a:solidFill>
                  <a:srgbClr val="000000"/>
                </a:solidFill>
                <a:effectLst/>
              </a:rPr>
              <a:t>Graphical system capturing nature and relationship of data</a:t>
            </a:r>
          </a:p>
          <a:p>
            <a:pPr lvl="1" eaLnBrk="1" hangingPunct="1">
              <a:lnSpc>
                <a:spcPct val="90000"/>
              </a:lnSpc>
            </a:pPr>
            <a:r>
              <a:rPr lang="en-US" altLang="en-US" sz="2000">
                <a:solidFill>
                  <a:srgbClr val="000000"/>
                </a:solidFill>
                <a:effectLst/>
              </a:rPr>
              <a:t>Enterprise Data Model–high-level entities and relationships for the organization</a:t>
            </a:r>
          </a:p>
          <a:p>
            <a:pPr eaLnBrk="1" hangingPunct="1">
              <a:lnSpc>
                <a:spcPct val="90000"/>
              </a:lnSpc>
            </a:pPr>
            <a:r>
              <a:rPr lang="en-US" altLang="en-US" sz="2400">
                <a:solidFill>
                  <a:srgbClr val="000000"/>
                </a:solidFill>
                <a:effectLst/>
              </a:rPr>
              <a:t>Relational Databases</a:t>
            </a:r>
          </a:p>
          <a:p>
            <a:pPr lvl="1" eaLnBrk="1" hangingPunct="1">
              <a:lnSpc>
                <a:spcPct val="90000"/>
              </a:lnSpc>
            </a:pPr>
            <a:r>
              <a:rPr lang="en-US" altLang="en-US" sz="2000">
                <a:solidFill>
                  <a:srgbClr val="000000"/>
                </a:solidFill>
                <a:effectLst/>
              </a:rPr>
              <a:t>Database technology involving tables (relations) representing entities and primary/foreign keys representing relationships</a:t>
            </a:r>
          </a:p>
          <a:p>
            <a:pPr eaLnBrk="1" hangingPunct="1">
              <a:lnSpc>
                <a:spcPct val="90000"/>
              </a:lnSpc>
            </a:pPr>
            <a:r>
              <a:rPr lang="en-US" altLang="en-US" sz="2400">
                <a:solidFill>
                  <a:srgbClr val="000000"/>
                </a:solidFill>
                <a:effectLst/>
              </a:rPr>
              <a:t>Use of Internet Technology</a:t>
            </a:r>
          </a:p>
          <a:p>
            <a:pPr lvl="1" eaLnBrk="1" hangingPunct="1">
              <a:lnSpc>
                <a:spcPct val="90000"/>
              </a:lnSpc>
            </a:pPr>
            <a:r>
              <a:rPr lang="en-US" altLang="en-US" sz="2000">
                <a:solidFill>
                  <a:srgbClr val="000000"/>
                </a:solidFill>
                <a:effectLst/>
              </a:rPr>
              <a:t>Networks and telecommunications, distributed databases, client-server, and 3-tier architectures</a:t>
            </a:r>
          </a:p>
          <a:p>
            <a:pPr eaLnBrk="1" hangingPunct="1">
              <a:lnSpc>
                <a:spcPct val="90000"/>
              </a:lnSpc>
            </a:pPr>
            <a:r>
              <a:rPr lang="en-US" altLang="en-US" sz="2400">
                <a:solidFill>
                  <a:srgbClr val="000000"/>
                </a:solidFill>
                <a:effectLst/>
              </a:rPr>
              <a:t>Database Applications</a:t>
            </a:r>
          </a:p>
          <a:p>
            <a:pPr lvl="1" eaLnBrk="1" hangingPunct="1">
              <a:lnSpc>
                <a:spcPct val="90000"/>
              </a:lnSpc>
            </a:pPr>
            <a:r>
              <a:rPr lang="en-US" altLang="en-US" sz="2000">
                <a:solidFill>
                  <a:srgbClr val="000000"/>
                </a:solidFill>
                <a:effectLst/>
              </a:rPr>
              <a:t>Application programs used to perform database activities (create, read, update, and delete) for database users</a:t>
            </a:r>
          </a:p>
          <a:p>
            <a:pPr lvl="1" eaLnBrk="1" hangingPunct="1">
              <a:lnSpc>
                <a:spcPct val="90000"/>
              </a:lnSpc>
            </a:pPr>
            <a:endParaRPr lang="en-US" altLang="en-US" sz="2000">
              <a:solidFill>
                <a:srgbClr val="000000"/>
              </a:soli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555">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51555">
                                            <p:txEl>
                                              <p:pRg st="0" end="0"/>
                                            </p:txEl>
                                          </p:spTgt>
                                        </p:tgtEl>
                                        <p:attrNameLst>
                                          <p:attrName>ppt_c</p:attrName>
                                        </p:attrNameLst>
                                      </p:cBhvr>
                                      <p:to>
                                        <a:schemeClr val="accent1"/>
                                      </p:to>
                                    </p:animClr>
                                  </p:subTnLst>
                                </p:cTn>
                              </p:par>
                              <p:par>
                                <p:cTn id="7" presetID="1" presetClass="entr" presetSubtype="0" fill="hold" grpId="0" nodeType="withEffect">
                                  <p:stCondLst>
                                    <p:cond delay="0"/>
                                  </p:stCondLst>
                                  <p:childTnLst>
                                    <p:set>
                                      <p:cBhvr>
                                        <p:cTn id="8" dur="1" fill="hold">
                                          <p:stCondLst>
                                            <p:cond delay="0"/>
                                          </p:stCondLst>
                                        </p:cTn>
                                        <p:tgtEl>
                                          <p:spTgt spid="151555">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51555">
                                            <p:txEl>
                                              <p:pRg st="1" end="1"/>
                                            </p:txEl>
                                          </p:spTgt>
                                        </p:tgtEl>
                                        <p:attrNameLst>
                                          <p:attrName>ppt_c</p:attrName>
                                        </p:attrNameLst>
                                      </p:cBhvr>
                                      <p:to>
                                        <a:schemeClr val="accent1"/>
                                      </p:to>
                                    </p:animClr>
                                  </p:subTnLst>
                                </p:cTn>
                              </p:par>
                              <p:par>
                                <p:cTn id="9" presetID="1" presetClass="entr" presetSubtype="0" fill="hold" grpId="0" nodeType="withEffect">
                                  <p:stCondLst>
                                    <p:cond delay="0"/>
                                  </p:stCondLst>
                                  <p:childTnLst>
                                    <p:set>
                                      <p:cBhvr>
                                        <p:cTn id="10" dur="1" fill="hold">
                                          <p:stCondLst>
                                            <p:cond delay="0"/>
                                          </p:stCondLst>
                                        </p:cTn>
                                        <p:tgtEl>
                                          <p:spTgt spid="151555">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51555">
                                            <p:txEl>
                                              <p:pRg st="2" end="2"/>
                                            </p:txEl>
                                          </p:spTgt>
                                        </p:tgtEl>
                                        <p:attrNameLst>
                                          <p:attrName>ppt_c</p:attrName>
                                        </p:attrNameLst>
                                      </p:cBhvr>
                                      <p:to>
                                        <a:schemeClr val="accent1"/>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1555">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151555">
                                            <p:txEl>
                                              <p:pRg st="3" end="3"/>
                                            </p:txEl>
                                          </p:spTgt>
                                        </p:tgtEl>
                                        <p:attrNameLst>
                                          <p:attrName>ppt_c</p:attrName>
                                        </p:attrNameLst>
                                      </p:cBhvr>
                                      <p:to>
                                        <a:schemeClr val="accent1"/>
                                      </p:to>
                                    </p:animClr>
                                  </p:subTnLst>
                                </p:cTn>
                              </p:par>
                              <p:par>
                                <p:cTn id="15" presetID="1" presetClass="entr" presetSubtype="0" fill="hold" grpId="0" nodeType="withEffect">
                                  <p:stCondLst>
                                    <p:cond delay="0"/>
                                  </p:stCondLst>
                                  <p:childTnLst>
                                    <p:set>
                                      <p:cBhvr>
                                        <p:cTn id="16" dur="1" fill="hold">
                                          <p:stCondLst>
                                            <p:cond delay="0"/>
                                          </p:stCondLst>
                                        </p:cTn>
                                        <p:tgtEl>
                                          <p:spTgt spid="151555">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151555">
                                            <p:txEl>
                                              <p:pRg st="4" end="4"/>
                                            </p:txEl>
                                          </p:spTgt>
                                        </p:tgtEl>
                                        <p:attrNameLst>
                                          <p:attrName>ppt_c</p:attrName>
                                        </p:attrNameLst>
                                      </p:cBhvr>
                                      <p:to>
                                        <a:schemeClr val="accent1"/>
                                      </p:to>
                                    </p:animClr>
                                  </p:sub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1555">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151555">
                                            <p:txEl>
                                              <p:pRg st="5" end="5"/>
                                            </p:txEl>
                                          </p:spTgt>
                                        </p:tgtEl>
                                        <p:attrNameLst>
                                          <p:attrName>ppt_c</p:attrName>
                                        </p:attrNameLst>
                                      </p:cBhvr>
                                      <p:to>
                                        <a:schemeClr val="accent1"/>
                                      </p:to>
                                    </p:animClr>
                                  </p:subTnLst>
                                </p:cTn>
                              </p:par>
                              <p:par>
                                <p:cTn id="21" presetID="1" presetClass="entr" presetSubtype="0" fill="hold" grpId="0" nodeType="withEffect">
                                  <p:stCondLst>
                                    <p:cond delay="0"/>
                                  </p:stCondLst>
                                  <p:childTnLst>
                                    <p:set>
                                      <p:cBhvr>
                                        <p:cTn id="22" dur="1" fill="hold">
                                          <p:stCondLst>
                                            <p:cond delay="0"/>
                                          </p:stCondLst>
                                        </p:cTn>
                                        <p:tgtEl>
                                          <p:spTgt spid="151555">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151555">
                                            <p:txEl>
                                              <p:pRg st="6" end="6"/>
                                            </p:txEl>
                                          </p:spTgt>
                                        </p:tgtEl>
                                        <p:attrNameLst>
                                          <p:attrName>ppt_c</p:attrName>
                                        </p:attrNameLst>
                                      </p:cBhvr>
                                      <p:to>
                                        <a:schemeClr val="accent1"/>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1555">
                                            <p:txEl>
                                              <p:pRg st="7" end="7"/>
                                            </p:txEl>
                                          </p:spTgt>
                                        </p:tgtEl>
                                        <p:attrNameLst>
                                          <p:attrName>style.visibility</p:attrName>
                                        </p:attrNameLst>
                                      </p:cBhvr>
                                      <p:to>
                                        <p:strVal val="visible"/>
                                      </p:to>
                                    </p:set>
                                  </p:childTnLst>
                                  <p:subTnLst>
                                    <p:animClr clrSpc="rgb" dir="cw">
                                      <p:cBhvr override="childStyle">
                                        <p:cTn dur="1" fill="hold" display="0" masterRel="nextClick" afterEffect="1"/>
                                        <p:tgtEl>
                                          <p:spTgt spid="151555">
                                            <p:txEl>
                                              <p:pRg st="7" end="7"/>
                                            </p:txEl>
                                          </p:spTgt>
                                        </p:tgtEl>
                                        <p:attrNameLst>
                                          <p:attrName>ppt_c</p:attrName>
                                        </p:attrNameLst>
                                      </p:cBhvr>
                                      <p:to>
                                        <a:schemeClr val="accent1"/>
                                      </p:to>
                                    </p:animClr>
                                  </p:subTnLst>
                                </p:cTn>
                              </p:par>
                              <p:par>
                                <p:cTn id="27" presetID="1" presetClass="entr" presetSubtype="0" fill="hold" grpId="0" nodeType="withEffect">
                                  <p:stCondLst>
                                    <p:cond delay="0"/>
                                  </p:stCondLst>
                                  <p:childTnLst>
                                    <p:set>
                                      <p:cBhvr>
                                        <p:cTn id="28" dur="1" fill="hold">
                                          <p:stCondLst>
                                            <p:cond delay="0"/>
                                          </p:stCondLst>
                                        </p:cTn>
                                        <p:tgtEl>
                                          <p:spTgt spid="151555">
                                            <p:txEl>
                                              <p:pRg st="8" end="8"/>
                                            </p:txEl>
                                          </p:spTgt>
                                        </p:tgtEl>
                                        <p:attrNameLst>
                                          <p:attrName>style.visibility</p:attrName>
                                        </p:attrNameLst>
                                      </p:cBhvr>
                                      <p:to>
                                        <p:strVal val="visible"/>
                                      </p:to>
                                    </p:set>
                                  </p:childTnLst>
                                  <p:subTnLst>
                                    <p:animClr clrSpc="rgb" dir="cw">
                                      <p:cBhvr override="childStyle">
                                        <p:cTn dur="1" fill="hold" display="0" masterRel="nextClick" afterEffect="1"/>
                                        <p:tgtEl>
                                          <p:spTgt spid="151555">
                                            <p:txEl>
                                              <p:pRg st="8" end="8"/>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95751721-7547-AB6A-75DC-7E97DFD3C7CB}"/>
              </a:ext>
            </a:extLst>
          </p:cNvPr>
          <p:cNvSpPr>
            <a:spLocks noGrp="1" noChangeArrowheads="1"/>
          </p:cNvSpPr>
          <p:nvPr>
            <p:ph type="title"/>
          </p:nvPr>
        </p:nvSpPr>
        <p:spPr/>
        <p:txBody>
          <a:bodyPr/>
          <a:lstStyle/>
          <a:p>
            <a:pPr eaLnBrk="1" hangingPunct="1"/>
            <a:r>
              <a:rPr lang="en-US" altLang="en-US">
                <a:solidFill>
                  <a:srgbClr val="000000"/>
                </a:solidFill>
                <a:effectLst/>
              </a:rPr>
              <a:t>Enterprise Data Model</a:t>
            </a:r>
          </a:p>
        </p:txBody>
      </p:sp>
      <p:sp>
        <p:nvSpPr>
          <p:cNvPr id="193539" name="Rectangle 3">
            <a:extLst>
              <a:ext uri="{FF2B5EF4-FFF2-40B4-BE49-F238E27FC236}">
                <a16:creationId xmlns:a16="http://schemas.microsoft.com/office/drawing/2014/main" id="{1A043D4C-8133-A772-D18D-FB10297C4A14}"/>
              </a:ext>
            </a:extLst>
          </p:cNvPr>
          <p:cNvSpPr>
            <a:spLocks noGrp="1" noChangeArrowheads="1"/>
          </p:cNvSpPr>
          <p:nvPr>
            <p:ph type="body" idx="1"/>
          </p:nvPr>
        </p:nvSpPr>
        <p:spPr/>
        <p:txBody>
          <a:bodyPr/>
          <a:lstStyle/>
          <a:p>
            <a:pPr eaLnBrk="1" hangingPunct="1"/>
            <a:r>
              <a:rPr lang="en-US" altLang="en-US" sz="2800">
                <a:solidFill>
                  <a:srgbClr val="000000"/>
                </a:solidFill>
                <a:effectLst/>
              </a:rPr>
              <a:t>First step in database development</a:t>
            </a:r>
          </a:p>
          <a:p>
            <a:pPr eaLnBrk="1" hangingPunct="1"/>
            <a:r>
              <a:rPr lang="en-US" altLang="en-US" sz="2800">
                <a:solidFill>
                  <a:srgbClr val="000000"/>
                </a:solidFill>
                <a:effectLst/>
              </a:rPr>
              <a:t>Specifies scope and general content</a:t>
            </a:r>
          </a:p>
          <a:p>
            <a:pPr eaLnBrk="1" hangingPunct="1"/>
            <a:r>
              <a:rPr lang="en-US" altLang="en-US" sz="2800">
                <a:solidFill>
                  <a:srgbClr val="000000"/>
                </a:solidFill>
                <a:effectLst/>
              </a:rPr>
              <a:t>Overall picture of organizational data at high level of abstraction</a:t>
            </a:r>
          </a:p>
          <a:p>
            <a:pPr eaLnBrk="1" hangingPunct="1"/>
            <a:r>
              <a:rPr lang="en-US" altLang="en-US" sz="2800">
                <a:solidFill>
                  <a:srgbClr val="000000"/>
                </a:solidFill>
                <a:effectLst/>
              </a:rPr>
              <a:t>Entity-relationship diagram</a:t>
            </a:r>
          </a:p>
          <a:p>
            <a:pPr eaLnBrk="1" hangingPunct="1"/>
            <a:r>
              <a:rPr lang="en-US" altLang="en-US" sz="2800">
                <a:solidFill>
                  <a:srgbClr val="000000"/>
                </a:solidFill>
                <a:effectLst/>
              </a:rPr>
              <a:t>Descriptions of entity types</a:t>
            </a:r>
          </a:p>
          <a:p>
            <a:pPr eaLnBrk="1" hangingPunct="1"/>
            <a:r>
              <a:rPr lang="en-US" altLang="en-US" sz="2800">
                <a:solidFill>
                  <a:srgbClr val="000000"/>
                </a:solidFill>
                <a:effectLst/>
              </a:rPr>
              <a:t>Relationships between entities</a:t>
            </a:r>
          </a:p>
          <a:p>
            <a:pPr eaLnBrk="1" hangingPunct="1"/>
            <a:r>
              <a:rPr lang="en-US" altLang="en-US" sz="2800">
                <a:solidFill>
                  <a:srgbClr val="000000"/>
                </a:solidFill>
                <a:effectLst/>
              </a:rPr>
              <a:t>Business rules</a:t>
            </a:r>
            <a:endParaRPr lang="en-US" altLang="en-US">
              <a:solidFill>
                <a:srgbClr val="000000"/>
              </a:soli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93539">
                                            <p:txEl>
                                              <p:pRg st="0" end="0"/>
                                            </p:txEl>
                                          </p:spTgt>
                                        </p:tgtEl>
                                        <p:attrNameLst>
                                          <p:attrName>style.visibility</p:attrName>
                                        </p:attrNameLst>
                                      </p:cBhvr>
                                      <p:to>
                                        <p:strVal val="visible"/>
                                      </p:to>
                                    </p:set>
                                    <p:animEffect transition="in" filter="box(out)">
                                      <p:cBhvr>
                                        <p:cTn id="7" dur="500"/>
                                        <p:tgtEl>
                                          <p:spTgt spid="193539">
                                            <p:txEl>
                                              <p:pRg st="0" end="0"/>
                                            </p:txEl>
                                          </p:spTgt>
                                        </p:tgtEl>
                                      </p:cBhvr>
                                    </p:animEffect>
                                  </p:childTnLst>
                                  <p:subTnLst>
                                    <p:animClr clrSpc="rgb" dir="cw">
                                      <p:cBhvr override="childStyle">
                                        <p:cTn dur="1" fill="hold" display="0" masterRel="nextClick" afterEffect="1"/>
                                        <p:tgtEl>
                                          <p:spTgt spid="193539">
                                            <p:txEl>
                                              <p:pRg st="0" end="0"/>
                                            </p:txEl>
                                          </p:spTgt>
                                        </p:tgtEl>
                                        <p:attrNameLst>
                                          <p:attrName>ppt_c</p:attrName>
                                        </p:attrNameLst>
                                      </p:cBhvr>
                                      <p:to>
                                        <a:schemeClr val="accent1"/>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93539">
                                            <p:txEl>
                                              <p:pRg st="1" end="1"/>
                                            </p:txEl>
                                          </p:spTgt>
                                        </p:tgtEl>
                                        <p:attrNameLst>
                                          <p:attrName>style.visibility</p:attrName>
                                        </p:attrNameLst>
                                      </p:cBhvr>
                                      <p:to>
                                        <p:strVal val="visible"/>
                                      </p:to>
                                    </p:set>
                                    <p:animEffect transition="in" filter="box(out)">
                                      <p:cBhvr>
                                        <p:cTn id="12" dur="500"/>
                                        <p:tgtEl>
                                          <p:spTgt spid="193539">
                                            <p:txEl>
                                              <p:pRg st="1" end="1"/>
                                            </p:txEl>
                                          </p:spTgt>
                                        </p:tgtEl>
                                      </p:cBhvr>
                                    </p:animEffect>
                                  </p:childTnLst>
                                  <p:subTnLst>
                                    <p:animClr clrSpc="rgb" dir="cw">
                                      <p:cBhvr override="childStyle">
                                        <p:cTn dur="1" fill="hold" display="0" masterRel="nextClick" afterEffect="1"/>
                                        <p:tgtEl>
                                          <p:spTgt spid="193539">
                                            <p:txEl>
                                              <p:pRg st="1" end="1"/>
                                            </p:txEl>
                                          </p:spTgt>
                                        </p:tgtEl>
                                        <p:attrNameLst>
                                          <p:attrName>ppt_c</p:attrName>
                                        </p:attrNameLst>
                                      </p:cBhvr>
                                      <p:to>
                                        <a:schemeClr val="accent1"/>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93539">
                                            <p:txEl>
                                              <p:pRg st="2" end="2"/>
                                            </p:txEl>
                                          </p:spTgt>
                                        </p:tgtEl>
                                        <p:attrNameLst>
                                          <p:attrName>style.visibility</p:attrName>
                                        </p:attrNameLst>
                                      </p:cBhvr>
                                      <p:to>
                                        <p:strVal val="visible"/>
                                      </p:to>
                                    </p:set>
                                    <p:animEffect transition="in" filter="box(out)">
                                      <p:cBhvr>
                                        <p:cTn id="17" dur="500"/>
                                        <p:tgtEl>
                                          <p:spTgt spid="193539">
                                            <p:txEl>
                                              <p:pRg st="2" end="2"/>
                                            </p:txEl>
                                          </p:spTgt>
                                        </p:tgtEl>
                                      </p:cBhvr>
                                    </p:animEffect>
                                  </p:childTnLst>
                                  <p:subTnLst>
                                    <p:animClr clrSpc="rgb" dir="cw">
                                      <p:cBhvr override="childStyle">
                                        <p:cTn dur="1" fill="hold" display="0" masterRel="nextClick" afterEffect="1"/>
                                        <p:tgtEl>
                                          <p:spTgt spid="193539">
                                            <p:txEl>
                                              <p:pRg st="2" end="2"/>
                                            </p:txEl>
                                          </p:spTgt>
                                        </p:tgtEl>
                                        <p:attrNameLst>
                                          <p:attrName>ppt_c</p:attrName>
                                        </p:attrNameLst>
                                      </p:cBhvr>
                                      <p:to>
                                        <a:schemeClr val="accent1"/>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93539">
                                            <p:txEl>
                                              <p:pRg st="3" end="3"/>
                                            </p:txEl>
                                          </p:spTgt>
                                        </p:tgtEl>
                                        <p:attrNameLst>
                                          <p:attrName>style.visibility</p:attrName>
                                        </p:attrNameLst>
                                      </p:cBhvr>
                                      <p:to>
                                        <p:strVal val="visible"/>
                                      </p:to>
                                    </p:set>
                                    <p:animEffect transition="in" filter="box(out)">
                                      <p:cBhvr>
                                        <p:cTn id="22" dur="500"/>
                                        <p:tgtEl>
                                          <p:spTgt spid="193539">
                                            <p:txEl>
                                              <p:pRg st="3" end="3"/>
                                            </p:txEl>
                                          </p:spTgt>
                                        </p:tgtEl>
                                      </p:cBhvr>
                                    </p:animEffect>
                                  </p:childTnLst>
                                  <p:subTnLst>
                                    <p:animClr clrSpc="rgb" dir="cw">
                                      <p:cBhvr override="childStyle">
                                        <p:cTn dur="1" fill="hold" display="0" masterRel="nextClick" afterEffect="1"/>
                                        <p:tgtEl>
                                          <p:spTgt spid="193539">
                                            <p:txEl>
                                              <p:pRg st="3" end="3"/>
                                            </p:txEl>
                                          </p:spTgt>
                                        </p:tgtEl>
                                        <p:attrNameLst>
                                          <p:attrName>ppt_c</p:attrName>
                                        </p:attrNameLst>
                                      </p:cBhvr>
                                      <p:to>
                                        <a:schemeClr val="accent1"/>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93539">
                                            <p:txEl>
                                              <p:pRg st="4" end="4"/>
                                            </p:txEl>
                                          </p:spTgt>
                                        </p:tgtEl>
                                        <p:attrNameLst>
                                          <p:attrName>style.visibility</p:attrName>
                                        </p:attrNameLst>
                                      </p:cBhvr>
                                      <p:to>
                                        <p:strVal val="visible"/>
                                      </p:to>
                                    </p:set>
                                    <p:animEffect transition="in" filter="box(out)">
                                      <p:cBhvr>
                                        <p:cTn id="27" dur="500"/>
                                        <p:tgtEl>
                                          <p:spTgt spid="193539">
                                            <p:txEl>
                                              <p:pRg st="4" end="4"/>
                                            </p:txEl>
                                          </p:spTgt>
                                        </p:tgtEl>
                                      </p:cBhvr>
                                    </p:animEffect>
                                  </p:childTnLst>
                                  <p:subTnLst>
                                    <p:animClr clrSpc="rgb" dir="cw">
                                      <p:cBhvr override="childStyle">
                                        <p:cTn dur="1" fill="hold" display="0" masterRel="nextClick" afterEffect="1"/>
                                        <p:tgtEl>
                                          <p:spTgt spid="193539">
                                            <p:txEl>
                                              <p:pRg st="4" end="4"/>
                                            </p:txEl>
                                          </p:spTgt>
                                        </p:tgtEl>
                                        <p:attrNameLst>
                                          <p:attrName>ppt_c</p:attrName>
                                        </p:attrNameLst>
                                      </p:cBhvr>
                                      <p:to>
                                        <a:schemeClr val="accent1"/>
                                      </p:to>
                                    </p:animClr>
                                  </p:sub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93539">
                                            <p:txEl>
                                              <p:pRg st="5" end="5"/>
                                            </p:txEl>
                                          </p:spTgt>
                                        </p:tgtEl>
                                        <p:attrNameLst>
                                          <p:attrName>style.visibility</p:attrName>
                                        </p:attrNameLst>
                                      </p:cBhvr>
                                      <p:to>
                                        <p:strVal val="visible"/>
                                      </p:to>
                                    </p:set>
                                    <p:animEffect transition="in" filter="box(out)">
                                      <p:cBhvr>
                                        <p:cTn id="32" dur="500"/>
                                        <p:tgtEl>
                                          <p:spTgt spid="193539">
                                            <p:txEl>
                                              <p:pRg st="5" end="5"/>
                                            </p:txEl>
                                          </p:spTgt>
                                        </p:tgtEl>
                                      </p:cBhvr>
                                    </p:animEffect>
                                  </p:childTnLst>
                                  <p:subTnLst>
                                    <p:animClr clrSpc="rgb" dir="cw">
                                      <p:cBhvr override="childStyle">
                                        <p:cTn dur="1" fill="hold" display="0" masterRel="nextClick" afterEffect="1"/>
                                        <p:tgtEl>
                                          <p:spTgt spid="193539">
                                            <p:txEl>
                                              <p:pRg st="5" end="5"/>
                                            </p:txEl>
                                          </p:spTgt>
                                        </p:tgtEl>
                                        <p:attrNameLst>
                                          <p:attrName>ppt_c</p:attrName>
                                        </p:attrNameLst>
                                      </p:cBhvr>
                                      <p:to>
                                        <a:schemeClr val="accent1"/>
                                      </p:to>
                                    </p:animClr>
                                  </p:sub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93539">
                                            <p:txEl>
                                              <p:pRg st="6" end="6"/>
                                            </p:txEl>
                                          </p:spTgt>
                                        </p:tgtEl>
                                        <p:attrNameLst>
                                          <p:attrName>style.visibility</p:attrName>
                                        </p:attrNameLst>
                                      </p:cBhvr>
                                      <p:to>
                                        <p:strVal val="visible"/>
                                      </p:to>
                                    </p:set>
                                    <p:animEffect transition="in" filter="box(out)">
                                      <p:cBhvr>
                                        <p:cTn id="37" dur="500"/>
                                        <p:tgtEl>
                                          <p:spTgt spid="193539">
                                            <p:txEl>
                                              <p:pRg st="6" end="6"/>
                                            </p:txEl>
                                          </p:spTgt>
                                        </p:tgtEl>
                                      </p:cBhvr>
                                    </p:animEffect>
                                  </p:childTnLst>
                                  <p:subTnLst>
                                    <p:animClr clrSpc="rgb" dir="cw">
                                      <p:cBhvr override="childStyle">
                                        <p:cTn dur="1" fill="hold" display="0" masterRel="nextClick" afterEffect="1"/>
                                        <p:tgtEl>
                                          <p:spTgt spid="193539">
                                            <p:txEl>
                                              <p:pRg st="6" end="6"/>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9"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Text Box 2">
            <a:extLst>
              <a:ext uri="{FF2B5EF4-FFF2-40B4-BE49-F238E27FC236}">
                <a16:creationId xmlns:a16="http://schemas.microsoft.com/office/drawing/2014/main" id="{F1559A19-195F-8ABD-1F9A-64111113D642}"/>
              </a:ext>
            </a:extLst>
          </p:cNvPr>
          <p:cNvSpPr txBox="1">
            <a:spLocks noChangeArrowheads="1"/>
          </p:cNvSpPr>
          <p:nvPr/>
        </p:nvSpPr>
        <p:spPr bwMode="auto">
          <a:xfrm>
            <a:off x="746125" y="381000"/>
            <a:ext cx="8093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b="1">
                <a:solidFill>
                  <a:srgbClr val="000000"/>
                </a:solidFill>
                <a:latin typeface="Arial" panose="020B0604020202020204" pitchFamily="34" charset="0"/>
              </a:rPr>
              <a:t>	Segment from enterprise data model</a:t>
            </a:r>
          </a:p>
        </p:txBody>
      </p:sp>
      <p:sp>
        <p:nvSpPr>
          <p:cNvPr id="28675" name="Text Box 3">
            <a:extLst>
              <a:ext uri="{FF2B5EF4-FFF2-40B4-BE49-F238E27FC236}">
                <a16:creationId xmlns:a16="http://schemas.microsoft.com/office/drawing/2014/main" id="{640AA49A-6D87-5C08-01B1-0C7C6261EE7F}"/>
              </a:ext>
            </a:extLst>
          </p:cNvPr>
          <p:cNvSpPr txBox="1">
            <a:spLocks noChangeArrowheads="1"/>
          </p:cNvSpPr>
          <p:nvPr/>
        </p:nvSpPr>
        <p:spPr bwMode="auto">
          <a:xfrm>
            <a:off x="4724400" y="1828800"/>
            <a:ext cx="29718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400">
                <a:solidFill>
                  <a:srgbClr val="000000"/>
                </a:solidFill>
                <a:latin typeface="Times New Roman" panose="02020603050405020304" pitchFamily="18" charset="0"/>
              </a:rPr>
              <a:t>Enterprise data model describes the high-level entities in an organization and the relationship between these entities</a:t>
            </a:r>
          </a:p>
        </p:txBody>
      </p:sp>
      <p:pic>
        <p:nvPicPr>
          <p:cNvPr id="28676" name="Picture 4" descr="CAP1">
            <a:extLst>
              <a:ext uri="{FF2B5EF4-FFF2-40B4-BE49-F238E27FC236}">
                <a16:creationId xmlns:a16="http://schemas.microsoft.com/office/drawing/2014/main" id="{39A84A42-33A2-D804-99F0-27E56F39C8B3}"/>
              </a:ext>
            </a:extLst>
          </p:cNvPr>
          <p:cNvPicPr>
            <a:picLocks noChangeAspect="1" noChangeArrowheads="1"/>
          </p:cNvPicPr>
          <p:nvPr/>
        </p:nvPicPr>
        <p:blipFill>
          <a:blip r:embed="rId2">
            <a:lum contrast="20000"/>
            <a:extLst>
              <a:ext uri="{28A0092B-C50C-407E-A947-70E740481C1C}">
                <a14:useLocalDpi xmlns:a14="http://schemas.microsoft.com/office/drawing/2010/main" val="0"/>
              </a:ext>
            </a:extLst>
          </a:blip>
          <a:srcRect/>
          <a:stretch>
            <a:fillRect/>
          </a:stretch>
        </p:blipFill>
        <p:spPr bwMode="auto">
          <a:xfrm>
            <a:off x="1066800" y="1219200"/>
            <a:ext cx="28956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9698" name="Picture 5" descr="CAP1">
            <a:extLst>
              <a:ext uri="{FF2B5EF4-FFF2-40B4-BE49-F238E27FC236}">
                <a16:creationId xmlns:a16="http://schemas.microsoft.com/office/drawing/2014/main" id="{24359DBF-9E76-1EC3-2E74-D7035512A2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1575" y="1274763"/>
            <a:ext cx="7332663" cy="390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9" name="Text Box 6">
            <a:extLst>
              <a:ext uri="{FF2B5EF4-FFF2-40B4-BE49-F238E27FC236}">
                <a16:creationId xmlns:a16="http://schemas.microsoft.com/office/drawing/2014/main" id="{4EBE4DAD-DA5C-0FF2-0529-6A9D0F4A5D9B}"/>
              </a:ext>
            </a:extLst>
          </p:cNvPr>
          <p:cNvSpPr txBox="1">
            <a:spLocks noChangeArrowheads="1"/>
          </p:cNvSpPr>
          <p:nvPr/>
        </p:nvSpPr>
        <p:spPr bwMode="auto">
          <a:xfrm>
            <a:off x="2244725" y="665163"/>
            <a:ext cx="4940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000" b="1">
                <a:solidFill>
                  <a:srgbClr val="000000"/>
                </a:solidFill>
              </a:rPr>
              <a:t>Segment of an Enterprise Data Model</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pic>
        <p:nvPicPr>
          <p:cNvPr id="30722" name="Picture 20" descr="CAP1">
            <a:extLst>
              <a:ext uri="{FF2B5EF4-FFF2-40B4-BE49-F238E27FC236}">
                <a16:creationId xmlns:a16="http://schemas.microsoft.com/office/drawing/2014/main" id="{1163E695-1EFC-0562-C7FB-7B6073F225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1000"/>
            <a:ext cx="91440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Text Box 11">
            <a:extLst>
              <a:ext uri="{FF2B5EF4-FFF2-40B4-BE49-F238E27FC236}">
                <a16:creationId xmlns:a16="http://schemas.microsoft.com/office/drawing/2014/main" id="{703AA65C-8D5D-09BC-7286-0FC81E7DE516}"/>
              </a:ext>
            </a:extLst>
          </p:cNvPr>
          <p:cNvSpPr txBox="1">
            <a:spLocks noChangeArrowheads="1"/>
          </p:cNvSpPr>
          <p:nvPr/>
        </p:nvSpPr>
        <p:spPr bwMode="auto">
          <a:xfrm>
            <a:off x="3581400" y="1143000"/>
            <a:ext cx="2438400" cy="283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50000"/>
              </a:spcBef>
              <a:buClrTx/>
              <a:buSzTx/>
              <a:buFontTx/>
              <a:buNone/>
            </a:pPr>
            <a:r>
              <a:rPr lang="en-US" altLang="en-US" sz="2400">
                <a:solidFill>
                  <a:schemeClr val="bg2"/>
                </a:solidFill>
                <a:latin typeface="Times New Roman" panose="02020603050405020304" pitchFamily="18" charset="0"/>
              </a:rPr>
              <a:t>One customer may place many orders, but each order is placed by a single customer</a:t>
            </a:r>
          </a:p>
          <a:p>
            <a:pPr eaLnBrk="1" hangingPunct="1">
              <a:spcBef>
                <a:spcPct val="50000"/>
              </a:spcBef>
              <a:buClrTx/>
              <a:buSzTx/>
              <a:buFontTx/>
              <a:buNone/>
            </a:pPr>
            <a:r>
              <a:rPr lang="en-US" altLang="en-US" sz="2400">
                <a:solidFill>
                  <a:schemeClr val="bg2"/>
                </a:solidFill>
                <a:latin typeface="Times New Roman" panose="02020603050405020304" pitchFamily="18" charset="0"/>
                <a:sym typeface="Wingdings" panose="05000000000000000000" pitchFamily="2" charset="2"/>
              </a:rPr>
              <a:t> One-to-many relationship</a:t>
            </a:r>
            <a:endParaRPr lang="en-US" altLang="en-US" sz="2400">
              <a:solidFill>
                <a:schemeClr val="bg2"/>
              </a:solidFill>
              <a:latin typeface="Times New Roman" panose="02020603050405020304" pitchFamily="18" charset="0"/>
            </a:endParaRPr>
          </a:p>
        </p:txBody>
      </p:sp>
      <p:sp>
        <p:nvSpPr>
          <p:cNvPr id="30724" name="Rectangle 12">
            <a:extLst>
              <a:ext uri="{FF2B5EF4-FFF2-40B4-BE49-F238E27FC236}">
                <a16:creationId xmlns:a16="http://schemas.microsoft.com/office/drawing/2014/main" id="{57882400-2D85-0ACC-5EE0-086DBB4C5FAB}"/>
              </a:ext>
            </a:extLst>
          </p:cNvPr>
          <p:cNvSpPr>
            <a:spLocks noChangeArrowheads="1"/>
          </p:cNvSpPr>
          <p:nvPr/>
        </p:nvSpPr>
        <p:spPr bwMode="auto">
          <a:xfrm>
            <a:off x="914400" y="533400"/>
            <a:ext cx="2667000" cy="5105400"/>
          </a:xfrm>
          <a:prstGeom prst="rect">
            <a:avLst/>
          </a:prstGeom>
          <a:noFill/>
          <a:ln w="254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r" eaLnBrk="1" hangingPunct="1">
              <a:spcBef>
                <a:spcPct val="0"/>
              </a:spcBef>
              <a:buClrTx/>
              <a:buSzTx/>
              <a:buFontTx/>
              <a:buNone/>
            </a:pPr>
            <a:endParaRPr lang="en-GB" altLang="en-US" sz="180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pic>
        <p:nvPicPr>
          <p:cNvPr id="31746" name="Picture 19" descr="CAP1">
            <a:extLst>
              <a:ext uri="{FF2B5EF4-FFF2-40B4-BE49-F238E27FC236}">
                <a16:creationId xmlns:a16="http://schemas.microsoft.com/office/drawing/2014/main" id="{EE4B9A6B-4A56-E133-F11F-2479EEC9F3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1000"/>
            <a:ext cx="91440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Text Box 5">
            <a:extLst>
              <a:ext uri="{FF2B5EF4-FFF2-40B4-BE49-F238E27FC236}">
                <a16:creationId xmlns:a16="http://schemas.microsoft.com/office/drawing/2014/main" id="{CAC0603B-B121-FD4F-95F3-5DA8C2111A02}"/>
              </a:ext>
            </a:extLst>
          </p:cNvPr>
          <p:cNvSpPr txBox="1">
            <a:spLocks noChangeArrowheads="1"/>
          </p:cNvSpPr>
          <p:nvPr/>
        </p:nvSpPr>
        <p:spPr bwMode="auto">
          <a:xfrm>
            <a:off x="3352800" y="457200"/>
            <a:ext cx="2514600" cy="283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50000"/>
              </a:spcBef>
              <a:buClrTx/>
              <a:buSzTx/>
              <a:buFontTx/>
              <a:buNone/>
            </a:pPr>
            <a:r>
              <a:rPr lang="en-US" altLang="en-US" sz="2400">
                <a:solidFill>
                  <a:schemeClr val="bg2"/>
                </a:solidFill>
                <a:latin typeface="Times New Roman" panose="02020603050405020304" pitchFamily="18" charset="0"/>
              </a:rPr>
              <a:t>One order has many order lines; each order line is associated with a single order</a:t>
            </a:r>
          </a:p>
          <a:p>
            <a:pPr eaLnBrk="1" hangingPunct="1">
              <a:spcBef>
                <a:spcPct val="50000"/>
              </a:spcBef>
              <a:buClrTx/>
              <a:buSzTx/>
              <a:buFontTx/>
              <a:buNone/>
            </a:pPr>
            <a:r>
              <a:rPr lang="en-US" altLang="en-US" sz="2400">
                <a:solidFill>
                  <a:schemeClr val="bg2"/>
                </a:solidFill>
                <a:latin typeface="Times New Roman" panose="02020603050405020304" pitchFamily="18" charset="0"/>
                <a:sym typeface="Wingdings" panose="05000000000000000000" pitchFamily="2" charset="2"/>
              </a:rPr>
              <a:t> One-to-many relationship</a:t>
            </a:r>
            <a:endParaRPr lang="en-US" altLang="en-US" sz="2400">
              <a:solidFill>
                <a:schemeClr val="bg2"/>
              </a:solidFill>
              <a:latin typeface="Times New Roman" panose="02020603050405020304" pitchFamily="18" charset="0"/>
            </a:endParaRPr>
          </a:p>
        </p:txBody>
      </p:sp>
      <p:sp>
        <p:nvSpPr>
          <p:cNvPr id="31748" name="Rectangle 6">
            <a:extLst>
              <a:ext uri="{FF2B5EF4-FFF2-40B4-BE49-F238E27FC236}">
                <a16:creationId xmlns:a16="http://schemas.microsoft.com/office/drawing/2014/main" id="{1EE9F84C-8990-8FEF-CC37-B07A8B6918A6}"/>
              </a:ext>
            </a:extLst>
          </p:cNvPr>
          <p:cNvSpPr>
            <a:spLocks noChangeArrowheads="1"/>
          </p:cNvSpPr>
          <p:nvPr/>
        </p:nvSpPr>
        <p:spPr bwMode="auto">
          <a:xfrm>
            <a:off x="381000" y="3429000"/>
            <a:ext cx="8458200" cy="2209800"/>
          </a:xfrm>
          <a:prstGeom prst="rect">
            <a:avLst/>
          </a:prstGeom>
          <a:noFill/>
          <a:ln w="254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r" eaLnBrk="1" hangingPunct="1">
              <a:spcBef>
                <a:spcPct val="0"/>
              </a:spcBef>
              <a:buClrTx/>
              <a:buSzTx/>
              <a:buFontTx/>
              <a:buNone/>
            </a:pPr>
            <a:endParaRPr lang="en-GB" altLang="en-US" sz="180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pic>
        <p:nvPicPr>
          <p:cNvPr id="32770" name="Picture 19" descr="CAP1">
            <a:extLst>
              <a:ext uri="{FF2B5EF4-FFF2-40B4-BE49-F238E27FC236}">
                <a16:creationId xmlns:a16="http://schemas.microsoft.com/office/drawing/2014/main" id="{5B1FF32A-9F67-2015-D964-7755161F06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1000"/>
            <a:ext cx="91440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1" name="Text Box 8">
            <a:extLst>
              <a:ext uri="{FF2B5EF4-FFF2-40B4-BE49-F238E27FC236}">
                <a16:creationId xmlns:a16="http://schemas.microsoft.com/office/drawing/2014/main" id="{CE779EFB-9B40-9A75-BA2E-EF0944368D2A}"/>
              </a:ext>
            </a:extLst>
          </p:cNvPr>
          <p:cNvSpPr txBox="1">
            <a:spLocks noChangeArrowheads="1"/>
          </p:cNvSpPr>
          <p:nvPr/>
        </p:nvSpPr>
        <p:spPr bwMode="auto">
          <a:xfrm>
            <a:off x="3276600" y="381000"/>
            <a:ext cx="2209800" cy="319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50000"/>
              </a:spcBef>
              <a:buClrTx/>
              <a:buSzTx/>
              <a:buFontTx/>
              <a:buNone/>
            </a:pPr>
            <a:r>
              <a:rPr lang="en-US" altLang="en-US" sz="2400">
                <a:solidFill>
                  <a:schemeClr val="bg2"/>
                </a:solidFill>
                <a:latin typeface="Times New Roman" panose="02020603050405020304" pitchFamily="18" charset="0"/>
              </a:rPr>
              <a:t>One product can be in many order lines, each order line refers to a single product</a:t>
            </a:r>
          </a:p>
          <a:p>
            <a:pPr eaLnBrk="1" hangingPunct="1">
              <a:spcBef>
                <a:spcPct val="50000"/>
              </a:spcBef>
              <a:buClrTx/>
              <a:buSzTx/>
              <a:buFontTx/>
              <a:buNone/>
            </a:pPr>
            <a:r>
              <a:rPr lang="en-US" altLang="en-US" sz="2400">
                <a:solidFill>
                  <a:schemeClr val="bg2"/>
                </a:solidFill>
                <a:latin typeface="Times New Roman" panose="02020603050405020304" pitchFamily="18" charset="0"/>
                <a:sym typeface="Wingdings" panose="05000000000000000000" pitchFamily="2" charset="2"/>
              </a:rPr>
              <a:t> One-to-many relationship</a:t>
            </a:r>
            <a:endParaRPr lang="en-US" altLang="en-US" sz="2400">
              <a:solidFill>
                <a:schemeClr val="bg2"/>
              </a:solidFill>
              <a:latin typeface="Times New Roman" panose="02020603050405020304" pitchFamily="18" charset="0"/>
            </a:endParaRPr>
          </a:p>
        </p:txBody>
      </p:sp>
      <p:sp>
        <p:nvSpPr>
          <p:cNvPr id="32772" name="Rectangle 9">
            <a:extLst>
              <a:ext uri="{FF2B5EF4-FFF2-40B4-BE49-F238E27FC236}">
                <a16:creationId xmlns:a16="http://schemas.microsoft.com/office/drawing/2014/main" id="{8E7BE770-9257-4C51-1708-5C25462698D9}"/>
              </a:ext>
            </a:extLst>
          </p:cNvPr>
          <p:cNvSpPr>
            <a:spLocks noChangeArrowheads="1"/>
          </p:cNvSpPr>
          <p:nvPr/>
        </p:nvSpPr>
        <p:spPr bwMode="auto">
          <a:xfrm>
            <a:off x="5786438" y="515938"/>
            <a:ext cx="2181225" cy="5006975"/>
          </a:xfrm>
          <a:prstGeom prst="rect">
            <a:avLst/>
          </a:prstGeom>
          <a:noFill/>
          <a:ln w="254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r" eaLnBrk="1" hangingPunct="1">
              <a:spcBef>
                <a:spcPct val="0"/>
              </a:spcBef>
              <a:buClrTx/>
              <a:buSzTx/>
              <a:buFontTx/>
              <a:buNone/>
            </a:pPr>
            <a:endParaRPr lang="en-GB" altLang="en-US" sz="180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146" name="Text Box 3">
            <a:extLst>
              <a:ext uri="{FF2B5EF4-FFF2-40B4-BE49-F238E27FC236}">
                <a16:creationId xmlns:a16="http://schemas.microsoft.com/office/drawing/2014/main" id="{61994B8C-9917-4376-E23E-BC113235E91F}"/>
              </a:ext>
            </a:extLst>
          </p:cNvPr>
          <p:cNvSpPr txBox="1">
            <a:spLocks noChangeArrowheads="1"/>
          </p:cNvSpPr>
          <p:nvPr/>
        </p:nvSpPr>
        <p:spPr bwMode="auto">
          <a:xfrm>
            <a:off x="593725" y="192088"/>
            <a:ext cx="236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b="1">
                <a:solidFill>
                  <a:srgbClr val="000000"/>
                </a:solidFill>
                <a:latin typeface="Arial" panose="020B0604020202020204" pitchFamily="34" charset="0"/>
              </a:rPr>
              <a:t>Data in context</a:t>
            </a:r>
          </a:p>
        </p:txBody>
      </p:sp>
      <p:sp>
        <p:nvSpPr>
          <p:cNvPr id="6147" name="Text Box 4">
            <a:extLst>
              <a:ext uri="{FF2B5EF4-FFF2-40B4-BE49-F238E27FC236}">
                <a16:creationId xmlns:a16="http://schemas.microsoft.com/office/drawing/2014/main" id="{CAF7FBFD-D7D1-6080-9E3E-9FCFE55D5EF2}"/>
              </a:ext>
            </a:extLst>
          </p:cNvPr>
          <p:cNvSpPr txBox="1">
            <a:spLocks noChangeArrowheads="1"/>
          </p:cNvSpPr>
          <p:nvPr/>
        </p:nvSpPr>
        <p:spPr bwMode="auto">
          <a:xfrm>
            <a:off x="2568575" y="5646738"/>
            <a:ext cx="4343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1800" b="1">
                <a:solidFill>
                  <a:srgbClr val="000000"/>
                </a:solidFill>
                <a:latin typeface="Book Antiqua" panose="02040602050305030304" pitchFamily="18" charset="0"/>
              </a:rPr>
              <a:t>Context helps users understand data</a:t>
            </a:r>
          </a:p>
        </p:txBody>
      </p:sp>
      <p:pic>
        <p:nvPicPr>
          <p:cNvPr id="6148" name="Picture 8" descr="CAP1">
            <a:extLst>
              <a:ext uri="{FF2B5EF4-FFF2-40B4-BE49-F238E27FC236}">
                <a16:creationId xmlns:a16="http://schemas.microsoft.com/office/drawing/2014/main" id="{B0CF7F9C-CBF4-88C2-8BC4-720CF673A8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990600"/>
            <a:ext cx="7467600" cy="429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25282" name="Rectangle 2">
            <a:extLst>
              <a:ext uri="{FF2B5EF4-FFF2-40B4-BE49-F238E27FC236}">
                <a16:creationId xmlns:a16="http://schemas.microsoft.com/office/drawing/2014/main" id="{9CA6C093-14E9-655D-64B3-14A5D9EC66E0}"/>
              </a:ext>
            </a:extLst>
          </p:cNvPr>
          <p:cNvSpPr>
            <a:spLocks noGrp="1" noChangeArrowheads="1"/>
          </p:cNvSpPr>
          <p:nvPr>
            <p:ph type="title"/>
          </p:nvPr>
        </p:nvSpPr>
        <p:spPr>
          <a:xfrm>
            <a:off x="361950" y="2216150"/>
            <a:ext cx="8178800" cy="1854200"/>
          </a:xfrm>
        </p:spPr>
        <p:txBody>
          <a:bodyPr/>
          <a:lstStyle/>
          <a:p>
            <a:pPr eaLnBrk="1" hangingPunct="1">
              <a:defRPr/>
            </a:pPr>
            <a:r>
              <a:rPr lang="en-US">
                <a:solidFill>
                  <a:srgbClr val="000000"/>
                </a:solidFill>
              </a:rPr>
              <a:t>How Databases fit in to Organization Wide Information Systems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id="{D0FB0D3B-1819-56B8-ADDA-ABFA776514F7}"/>
              </a:ext>
            </a:extLst>
          </p:cNvPr>
          <p:cNvSpPr>
            <a:spLocks noGrp="1" noChangeArrowheads="1"/>
          </p:cNvSpPr>
          <p:nvPr>
            <p:ph type="title"/>
          </p:nvPr>
        </p:nvSpPr>
        <p:spPr>
          <a:xfrm>
            <a:off x="609600" y="228600"/>
            <a:ext cx="7772400" cy="1143000"/>
          </a:xfrm>
        </p:spPr>
        <p:txBody>
          <a:bodyPr/>
          <a:lstStyle/>
          <a:p>
            <a:pPr eaLnBrk="1" hangingPunct="1">
              <a:defRPr/>
            </a:pPr>
            <a:r>
              <a:rPr lang="en-US" sz="3600">
                <a:solidFill>
                  <a:srgbClr val="000000"/>
                </a:solidFill>
              </a:rPr>
              <a:t>Information Systems Planning</a:t>
            </a:r>
          </a:p>
        </p:txBody>
      </p:sp>
      <p:sp>
        <p:nvSpPr>
          <p:cNvPr id="195587" name="Rectangle 3">
            <a:extLst>
              <a:ext uri="{FF2B5EF4-FFF2-40B4-BE49-F238E27FC236}">
                <a16:creationId xmlns:a16="http://schemas.microsoft.com/office/drawing/2014/main" id="{0197069B-0718-BED3-1A15-B7F4D3D946AD}"/>
              </a:ext>
            </a:extLst>
          </p:cNvPr>
          <p:cNvSpPr>
            <a:spLocks noGrp="1" noChangeArrowheads="1"/>
          </p:cNvSpPr>
          <p:nvPr>
            <p:ph type="body" idx="1"/>
          </p:nvPr>
        </p:nvSpPr>
        <p:spPr>
          <a:xfrm>
            <a:off x="0" y="1524000"/>
            <a:ext cx="9144000" cy="4114800"/>
          </a:xfrm>
        </p:spPr>
        <p:txBody>
          <a:bodyPr/>
          <a:lstStyle/>
          <a:p>
            <a:pPr marL="609600" indent="-609600" eaLnBrk="1" hangingPunct="1">
              <a:defRPr/>
            </a:pPr>
            <a:r>
              <a:rPr lang="en-US" sz="2800">
                <a:solidFill>
                  <a:srgbClr val="000000"/>
                </a:solidFill>
              </a:rPr>
              <a:t>Purpose</a:t>
            </a:r>
            <a:r>
              <a:rPr lang="en-US" sz="2400">
                <a:solidFill>
                  <a:srgbClr val="000000"/>
                </a:solidFill>
              </a:rPr>
              <a:t>–</a:t>
            </a:r>
            <a:r>
              <a:rPr lang="en-US" sz="2800">
                <a:solidFill>
                  <a:srgbClr val="000000"/>
                </a:solidFill>
              </a:rPr>
              <a:t>align information technology with organization’s business strategies</a:t>
            </a:r>
            <a:endParaRPr lang="en-US">
              <a:solidFill>
                <a:srgbClr val="000000"/>
              </a:solidFill>
            </a:endParaRPr>
          </a:p>
          <a:p>
            <a:pPr marL="609600" indent="-609600" eaLnBrk="1" hangingPunct="1">
              <a:buFont typeface="Wingdings" panose="05000000000000000000" pitchFamily="2" charset="2"/>
              <a:buNone/>
              <a:defRPr/>
            </a:pPr>
            <a:endParaRPr lang="en-US" sz="2800">
              <a:solidFill>
                <a:srgbClr val="000000"/>
              </a:solidFill>
            </a:endParaRPr>
          </a:p>
          <a:p>
            <a:pPr marL="609600" indent="-609600" eaLnBrk="1" hangingPunct="1">
              <a:defRPr/>
            </a:pPr>
            <a:r>
              <a:rPr lang="en-US" sz="2800">
                <a:solidFill>
                  <a:srgbClr val="000000"/>
                </a:solidFill>
              </a:rPr>
              <a:t>Three steps:</a:t>
            </a:r>
          </a:p>
          <a:p>
            <a:pPr marL="1371600" lvl="2" indent="-457200" eaLnBrk="1" hangingPunct="1">
              <a:buClr>
                <a:srgbClr val="000000"/>
              </a:buClr>
              <a:buSzPct val="85000"/>
              <a:buFontTx/>
              <a:buAutoNum type="arabicPeriod"/>
              <a:defRPr/>
            </a:pPr>
            <a:r>
              <a:rPr lang="en-US">
                <a:solidFill>
                  <a:srgbClr val="000000"/>
                </a:solidFill>
              </a:rPr>
              <a:t>Identify strategic planning factors </a:t>
            </a:r>
          </a:p>
          <a:p>
            <a:pPr marL="1371600" lvl="2" indent="-457200" eaLnBrk="1" hangingPunct="1">
              <a:buClr>
                <a:srgbClr val="000000"/>
              </a:buClr>
              <a:buSzPct val="85000"/>
              <a:buFontTx/>
              <a:buAutoNum type="arabicPeriod"/>
              <a:defRPr/>
            </a:pPr>
            <a:r>
              <a:rPr lang="en-US">
                <a:solidFill>
                  <a:srgbClr val="000000"/>
                </a:solidFill>
              </a:rPr>
              <a:t>Identify corporate planning objects</a:t>
            </a:r>
          </a:p>
          <a:p>
            <a:pPr marL="1371600" lvl="2" indent="-457200" eaLnBrk="1" hangingPunct="1">
              <a:buClr>
                <a:srgbClr val="000000"/>
              </a:buClr>
              <a:buSzPct val="85000"/>
              <a:buFontTx/>
              <a:buAutoNum type="arabicPeriod"/>
              <a:defRPr/>
            </a:pPr>
            <a:r>
              <a:rPr lang="en-US">
                <a:solidFill>
                  <a:srgbClr val="000000"/>
                </a:solidFill>
              </a:rPr>
              <a:t>Develop enterprise model</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96610" name="Rectangle 2">
            <a:extLst>
              <a:ext uri="{FF2B5EF4-FFF2-40B4-BE49-F238E27FC236}">
                <a16:creationId xmlns:a16="http://schemas.microsoft.com/office/drawing/2014/main" id="{569F2B32-6CE9-C417-4743-DA2429B6A97E}"/>
              </a:ext>
            </a:extLst>
          </p:cNvPr>
          <p:cNvSpPr>
            <a:spLocks noGrp="1" noChangeArrowheads="1"/>
          </p:cNvSpPr>
          <p:nvPr>
            <p:ph type="title"/>
          </p:nvPr>
        </p:nvSpPr>
        <p:spPr/>
        <p:txBody>
          <a:bodyPr/>
          <a:lstStyle/>
          <a:p>
            <a:pPr eaLnBrk="1" hangingPunct="1">
              <a:defRPr/>
            </a:pPr>
            <a:r>
              <a:rPr lang="en-US">
                <a:solidFill>
                  <a:srgbClr val="000000"/>
                </a:solidFill>
              </a:rPr>
              <a:t>Identify Strategic Planning Factors</a:t>
            </a:r>
          </a:p>
        </p:txBody>
      </p:sp>
      <p:sp>
        <p:nvSpPr>
          <p:cNvPr id="196611" name="Rectangle 3">
            <a:extLst>
              <a:ext uri="{FF2B5EF4-FFF2-40B4-BE49-F238E27FC236}">
                <a16:creationId xmlns:a16="http://schemas.microsoft.com/office/drawing/2014/main" id="{7FDA6F26-0CC5-CE41-B776-21D15719CEA3}"/>
              </a:ext>
            </a:extLst>
          </p:cNvPr>
          <p:cNvSpPr>
            <a:spLocks noGrp="1" noChangeArrowheads="1"/>
          </p:cNvSpPr>
          <p:nvPr>
            <p:ph type="body" idx="1"/>
          </p:nvPr>
        </p:nvSpPr>
        <p:spPr/>
        <p:txBody>
          <a:bodyPr/>
          <a:lstStyle/>
          <a:p>
            <a:pPr lvl="1" eaLnBrk="1" hangingPunct="1">
              <a:defRPr/>
            </a:pPr>
            <a:endParaRPr lang="en-US">
              <a:solidFill>
                <a:srgbClr val="000000"/>
              </a:solidFill>
            </a:endParaRPr>
          </a:p>
          <a:p>
            <a:pPr eaLnBrk="1" hangingPunct="1">
              <a:defRPr/>
            </a:pPr>
            <a:r>
              <a:rPr lang="en-US">
                <a:solidFill>
                  <a:srgbClr val="000000"/>
                </a:solidFill>
              </a:rPr>
              <a:t>Organization goals–what we hope to accomplish</a:t>
            </a:r>
          </a:p>
          <a:p>
            <a:pPr eaLnBrk="1" hangingPunct="1">
              <a:defRPr/>
            </a:pPr>
            <a:r>
              <a:rPr lang="en-US">
                <a:solidFill>
                  <a:srgbClr val="000000"/>
                </a:solidFill>
              </a:rPr>
              <a:t>Critical success factors–what MUST work in order for us to survive</a:t>
            </a:r>
          </a:p>
          <a:p>
            <a:pPr eaLnBrk="1" hangingPunct="1">
              <a:defRPr/>
            </a:pPr>
            <a:r>
              <a:rPr lang="en-US">
                <a:solidFill>
                  <a:srgbClr val="000000"/>
                </a:solidFill>
              </a:rPr>
              <a:t>Problem areas–weaknesses we now have</a:t>
            </a:r>
            <a:endParaRPr lang="en-US" sz="3600">
              <a:solidFill>
                <a:srgbClr val="000000"/>
              </a:solidFill>
            </a:endParaRPr>
          </a:p>
          <a:p>
            <a:pPr eaLnBrk="1" hangingPunct="1">
              <a:defRPr/>
            </a:pPr>
            <a:endParaRPr lang="en-US">
              <a:solidFill>
                <a:srgbClr val="00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97634" name="Rectangle 2">
            <a:extLst>
              <a:ext uri="{FF2B5EF4-FFF2-40B4-BE49-F238E27FC236}">
                <a16:creationId xmlns:a16="http://schemas.microsoft.com/office/drawing/2014/main" id="{35877F0F-9B43-545D-3398-E83A3276B002}"/>
              </a:ext>
            </a:extLst>
          </p:cNvPr>
          <p:cNvSpPr>
            <a:spLocks noGrp="1" noChangeArrowheads="1"/>
          </p:cNvSpPr>
          <p:nvPr>
            <p:ph type="title"/>
          </p:nvPr>
        </p:nvSpPr>
        <p:spPr>
          <a:xfrm>
            <a:off x="457200" y="609600"/>
            <a:ext cx="8229600" cy="1371600"/>
          </a:xfrm>
        </p:spPr>
        <p:txBody>
          <a:bodyPr/>
          <a:lstStyle/>
          <a:p>
            <a:pPr eaLnBrk="1" hangingPunct="1">
              <a:defRPr/>
            </a:pPr>
            <a:r>
              <a:rPr lang="en-US">
                <a:solidFill>
                  <a:srgbClr val="000000"/>
                </a:solidFill>
              </a:rPr>
              <a:t>Identify Corporate Planning Objects</a:t>
            </a:r>
            <a:br>
              <a:rPr lang="en-US">
                <a:solidFill>
                  <a:srgbClr val="000000"/>
                </a:solidFill>
              </a:rPr>
            </a:br>
            <a:endParaRPr lang="en-US">
              <a:solidFill>
                <a:srgbClr val="000000"/>
              </a:solidFill>
            </a:endParaRPr>
          </a:p>
        </p:txBody>
      </p:sp>
      <p:sp>
        <p:nvSpPr>
          <p:cNvPr id="197635" name="Rectangle 3">
            <a:extLst>
              <a:ext uri="{FF2B5EF4-FFF2-40B4-BE49-F238E27FC236}">
                <a16:creationId xmlns:a16="http://schemas.microsoft.com/office/drawing/2014/main" id="{A2F8D6D8-07EA-A37E-63F1-321C11727477}"/>
              </a:ext>
            </a:extLst>
          </p:cNvPr>
          <p:cNvSpPr>
            <a:spLocks noGrp="1" noChangeArrowheads="1"/>
          </p:cNvSpPr>
          <p:nvPr>
            <p:ph type="body" idx="1"/>
          </p:nvPr>
        </p:nvSpPr>
        <p:spPr>
          <a:xfrm>
            <a:off x="457200" y="2133600"/>
            <a:ext cx="8229600" cy="4114800"/>
          </a:xfrm>
        </p:spPr>
        <p:txBody>
          <a:bodyPr/>
          <a:lstStyle/>
          <a:p>
            <a:pPr eaLnBrk="1" hangingPunct="1">
              <a:defRPr/>
            </a:pPr>
            <a:r>
              <a:rPr lang="en-US">
                <a:solidFill>
                  <a:srgbClr val="000000"/>
                </a:solidFill>
              </a:rPr>
              <a:t>Organizational units–departments</a:t>
            </a:r>
          </a:p>
          <a:p>
            <a:pPr eaLnBrk="1" hangingPunct="1">
              <a:defRPr/>
            </a:pPr>
            <a:r>
              <a:rPr lang="en-US">
                <a:solidFill>
                  <a:srgbClr val="000000"/>
                </a:solidFill>
              </a:rPr>
              <a:t>Organizational locations</a:t>
            </a:r>
          </a:p>
          <a:p>
            <a:pPr eaLnBrk="1" hangingPunct="1">
              <a:defRPr/>
            </a:pPr>
            <a:r>
              <a:rPr lang="en-US">
                <a:solidFill>
                  <a:srgbClr val="000000"/>
                </a:solidFill>
              </a:rPr>
              <a:t>Business functions–groups of business processes</a:t>
            </a:r>
          </a:p>
          <a:p>
            <a:pPr eaLnBrk="1" hangingPunct="1">
              <a:defRPr/>
            </a:pPr>
            <a:r>
              <a:rPr lang="en-US">
                <a:solidFill>
                  <a:srgbClr val="000000"/>
                </a:solidFill>
              </a:rPr>
              <a:t>Entity types–the things we are trying to model for the database</a:t>
            </a:r>
          </a:p>
          <a:p>
            <a:pPr eaLnBrk="1" hangingPunct="1">
              <a:defRPr/>
            </a:pPr>
            <a:r>
              <a:rPr lang="en-US">
                <a:solidFill>
                  <a:srgbClr val="000000"/>
                </a:solidFill>
              </a:rPr>
              <a:t>Information systems–application programs</a:t>
            </a:r>
          </a:p>
          <a:p>
            <a:pPr eaLnBrk="1" hangingPunct="1">
              <a:defRPr/>
            </a:pPr>
            <a:endParaRPr lang="en-US">
              <a:solidFill>
                <a:srgbClr val="00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98658" name="Rectangle 2">
            <a:extLst>
              <a:ext uri="{FF2B5EF4-FFF2-40B4-BE49-F238E27FC236}">
                <a16:creationId xmlns:a16="http://schemas.microsoft.com/office/drawing/2014/main" id="{EFECB328-6801-F030-0CB2-F2323D1B7111}"/>
              </a:ext>
            </a:extLst>
          </p:cNvPr>
          <p:cNvSpPr>
            <a:spLocks noGrp="1" noChangeArrowheads="1"/>
          </p:cNvSpPr>
          <p:nvPr>
            <p:ph type="title"/>
          </p:nvPr>
        </p:nvSpPr>
        <p:spPr/>
        <p:txBody>
          <a:bodyPr/>
          <a:lstStyle/>
          <a:p>
            <a:pPr eaLnBrk="1" hangingPunct="1">
              <a:defRPr/>
            </a:pPr>
            <a:r>
              <a:rPr lang="en-US" sz="4000">
                <a:solidFill>
                  <a:srgbClr val="000000"/>
                </a:solidFill>
              </a:rPr>
              <a:t>Develop Enterprise Model</a:t>
            </a:r>
          </a:p>
        </p:txBody>
      </p:sp>
      <p:sp>
        <p:nvSpPr>
          <p:cNvPr id="198659" name="Rectangle 3">
            <a:extLst>
              <a:ext uri="{FF2B5EF4-FFF2-40B4-BE49-F238E27FC236}">
                <a16:creationId xmlns:a16="http://schemas.microsoft.com/office/drawing/2014/main" id="{44F26866-B7B6-A48B-57B9-B30174C2E9B6}"/>
              </a:ext>
            </a:extLst>
          </p:cNvPr>
          <p:cNvSpPr>
            <a:spLocks noGrp="1" noChangeArrowheads="1"/>
          </p:cNvSpPr>
          <p:nvPr>
            <p:ph type="body" idx="1"/>
          </p:nvPr>
        </p:nvSpPr>
        <p:spPr/>
        <p:txBody>
          <a:bodyPr/>
          <a:lstStyle/>
          <a:p>
            <a:pPr eaLnBrk="1" hangingPunct="1">
              <a:defRPr/>
            </a:pPr>
            <a:r>
              <a:rPr lang="en-US">
                <a:solidFill>
                  <a:srgbClr val="000000"/>
                </a:solidFill>
              </a:rPr>
              <a:t>Functional decomposition</a:t>
            </a:r>
          </a:p>
          <a:p>
            <a:pPr lvl="1" eaLnBrk="1" hangingPunct="1">
              <a:defRPr/>
            </a:pPr>
            <a:r>
              <a:rPr lang="en-US">
                <a:solidFill>
                  <a:srgbClr val="000000"/>
                </a:solidFill>
              </a:rPr>
              <a:t>Iterative process breaking system description into finer and finer detail</a:t>
            </a:r>
          </a:p>
          <a:p>
            <a:pPr eaLnBrk="1" hangingPunct="1">
              <a:defRPr/>
            </a:pPr>
            <a:r>
              <a:rPr lang="en-US">
                <a:solidFill>
                  <a:srgbClr val="000000"/>
                </a:solidFill>
              </a:rPr>
              <a:t>Enterprise data model </a:t>
            </a:r>
          </a:p>
          <a:p>
            <a:pPr eaLnBrk="1" hangingPunct="1">
              <a:buFont typeface="Wingdings" panose="05000000000000000000" pitchFamily="2" charset="2"/>
              <a:buNone/>
              <a:defRPr/>
            </a:pPr>
            <a:endParaRPr lang="en-US">
              <a:solidFill>
                <a:srgbClr val="000000"/>
              </a:solidFill>
            </a:endParaRPr>
          </a:p>
        </p:txBody>
      </p:sp>
      <p:pic>
        <p:nvPicPr>
          <p:cNvPr id="37892" name="Picture 4" descr="CAP1">
            <a:extLst>
              <a:ext uri="{FF2B5EF4-FFF2-40B4-BE49-F238E27FC236}">
                <a16:creationId xmlns:a16="http://schemas.microsoft.com/office/drawing/2014/main" id="{4B0FC25B-C7E2-4B8B-989A-EE39A83C27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5675" y="3309938"/>
            <a:ext cx="19050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3" name="AutoShape 5">
            <a:extLst>
              <a:ext uri="{FF2B5EF4-FFF2-40B4-BE49-F238E27FC236}">
                <a16:creationId xmlns:a16="http://schemas.microsoft.com/office/drawing/2014/main" id="{FBAD6E52-5E6F-E1C7-D69D-21E10205F8FF}"/>
              </a:ext>
            </a:extLst>
          </p:cNvPr>
          <p:cNvSpPr>
            <a:spLocks noChangeArrowheads="1"/>
          </p:cNvSpPr>
          <p:nvPr/>
        </p:nvSpPr>
        <p:spPr bwMode="auto">
          <a:xfrm>
            <a:off x="4953000" y="3429000"/>
            <a:ext cx="1219200" cy="457200"/>
          </a:xfrm>
          <a:prstGeom prst="rightArrow">
            <a:avLst>
              <a:gd name="adj1" fmla="val 50000"/>
              <a:gd name="adj2" fmla="val 66667"/>
            </a:avLst>
          </a:prstGeom>
          <a:solidFill>
            <a:schemeClr val="accent1"/>
          </a:solidFill>
          <a:ln w="9525">
            <a:solidFill>
              <a:schemeClr val="tx1"/>
            </a:solidFill>
            <a:miter lim="800000"/>
            <a:headEnd/>
            <a:tailEnd/>
          </a:ln>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r" eaLnBrk="1" hangingPunct="1">
              <a:spcBef>
                <a:spcPct val="0"/>
              </a:spcBef>
              <a:buClrTx/>
              <a:buSzTx/>
              <a:buFontTx/>
              <a:buNone/>
            </a:pPr>
            <a:endParaRPr lang="en-GB" altLang="en-US" sz="18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8914" name="Picture 2" descr="CAP1">
            <a:extLst>
              <a:ext uri="{FF2B5EF4-FFF2-40B4-BE49-F238E27FC236}">
                <a16:creationId xmlns:a16="http://schemas.microsoft.com/office/drawing/2014/main" id="{DA0E7406-EE78-5936-B8F6-5D5A6AE8C0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752600"/>
            <a:ext cx="86106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Text Box 3">
            <a:extLst>
              <a:ext uri="{FF2B5EF4-FFF2-40B4-BE49-F238E27FC236}">
                <a16:creationId xmlns:a16="http://schemas.microsoft.com/office/drawing/2014/main" id="{03661C42-377D-A9E9-664E-DF70A95DBDB0}"/>
              </a:ext>
            </a:extLst>
          </p:cNvPr>
          <p:cNvSpPr txBox="1">
            <a:spLocks noChangeArrowheads="1"/>
          </p:cNvSpPr>
          <p:nvPr/>
        </p:nvSpPr>
        <p:spPr bwMode="auto">
          <a:xfrm>
            <a:off x="365125" y="649288"/>
            <a:ext cx="78644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2400" b="1">
                <a:solidFill>
                  <a:srgbClr val="000000"/>
                </a:solidFill>
                <a:latin typeface="Arial" panose="020B0604020202020204" pitchFamily="34" charset="0"/>
              </a:rPr>
              <a:t>	Example of process decomposition of an order fulfillment function (Pine Valley Furniture)</a:t>
            </a:r>
          </a:p>
        </p:txBody>
      </p:sp>
      <p:sp>
        <p:nvSpPr>
          <p:cNvPr id="38916" name="Text Box 4">
            <a:extLst>
              <a:ext uri="{FF2B5EF4-FFF2-40B4-BE49-F238E27FC236}">
                <a16:creationId xmlns:a16="http://schemas.microsoft.com/office/drawing/2014/main" id="{16017C97-5631-F7D3-6E17-0AC2A3391434}"/>
              </a:ext>
            </a:extLst>
          </p:cNvPr>
          <p:cNvSpPr txBox="1">
            <a:spLocks noChangeArrowheads="1"/>
          </p:cNvSpPr>
          <p:nvPr/>
        </p:nvSpPr>
        <p:spPr bwMode="auto">
          <a:xfrm>
            <a:off x="6019800" y="1828800"/>
            <a:ext cx="29718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1800">
                <a:solidFill>
                  <a:srgbClr val="000000"/>
                </a:solidFill>
                <a:latin typeface="Times New Roman" panose="02020603050405020304" pitchFamily="18" charset="0"/>
              </a:rPr>
              <a:t>Decomposition = breaking large tasks into smaller tasks in a hierarchical structure chart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00706" name="Rectangle 2">
            <a:extLst>
              <a:ext uri="{FF2B5EF4-FFF2-40B4-BE49-F238E27FC236}">
                <a16:creationId xmlns:a16="http://schemas.microsoft.com/office/drawing/2014/main" id="{CC691BC7-FC60-33FD-BE2D-ABBC15BBB463}"/>
              </a:ext>
            </a:extLst>
          </p:cNvPr>
          <p:cNvSpPr>
            <a:spLocks noGrp="1" noChangeArrowheads="1"/>
          </p:cNvSpPr>
          <p:nvPr>
            <p:ph type="title"/>
          </p:nvPr>
        </p:nvSpPr>
        <p:spPr>
          <a:xfrm>
            <a:off x="609600" y="228600"/>
            <a:ext cx="8001000" cy="1143000"/>
          </a:xfrm>
        </p:spPr>
        <p:txBody>
          <a:bodyPr/>
          <a:lstStyle/>
          <a:p>
            <a:pPr eaLnBrk="1" hangingPunct="1">
              <a:defRPr/>
            </a:pPr>
            <a:r>
              <a:rPr lang="en-US">
                <a:solidFill>
                  <a:srgbClr val="000000"/>
                </a:solidFill>
              </a:rPr>
              <a:t>Two Approaches to Database and IS Development</a:t>
            </a:r>
          </a:p>
        </p:txBody>
      </p:sp>
      <p:sp>
        <p:nvSpPr>
          <p:cNvPr id="200707" name="Rectangle 3">
            <a:extLst>
              <a:ext uri="{FF2B5EF4-FFF2-40B4-BE49-F238E27FC236}">
                <a16:creationId xmlns:a16="http://schemas.microsoft.com/office/drawing/2014/main" id="{8E49338D-26E9-BC72-9276-D668276959EE}"/>
              </a:ext>
            </a:extLst>
          </p:cNvPr>
          <p:cNvSpPr>
            <a:spLocks noGrp="1" noChangeArrowheads="1"/>
          </p:cNvSpPr>
          <p:nvPr>
            <p:ph type="body" idx="1"/>
          </p:nvPr>
        </p:nvSpPr>
        <p:spPr>
          <a:xfrm>
            <a:off x="457200" y="1447800"/>
            <a:ext cx="8153400" cy="3736975"/>
          </a:xfrm>
        </p:spPr>
        <p:txBody>
          <a:bodyPr/>
          <a:lstStyle/>
          <a:p>
            <a:pPr eaLnBrk="1" hangingPunct="1">
              <a:lnSpc>
                <a:spcPct val="90000"/>
              </a:lnSpc>
              <a:defRPr/>
            </a:pPr>
            <a:r>
              <a:rPr lang="en-US" sz="2800">
                <a:solidFill>
                  <a:srgbClr val="000000"/>
                </a:solidFill>
              </a:rPr>
              <a:t>SDLC</a:t>
            </a:r>
          </a:p>
          <a:p>
            <a:pPr lvl="1" eaLnBrk="1" hangingPunct="1">
              <a:lnSpc>
                <a:spcPct val="90000"/>
              </a:lnSpc>
              <a:defRPr/>
            </a:pPr>
            <a:r>
              <a:rPr lang="en-US" sz="2400">
                <a:solidFill>
                  <a:srgbClr val="000000"/>
                </a:solidFill>
              </a:rPr>
              <a:t>System Development Life Cycle</a:t>
            </a:r>
          </a:p>
          <a:p>
            <a:pPr lvl="1" eaLnBrk="1" hangingPunct="1">
              <a:lnSpc>
                <a:spcPct val="90000"/>
              </a:lnSpc>
              <a:defRPr/>
            </a:pPr>
            <a:r>
              <a:rPr lang="en-US" sz="2400">
                <a:solidFill>
                  <a:srgbClr val="000000"/>
                </a:solidFill>
              </a:rPr>
              <a:t>Detailed, well-planned development process</a:t>
            </a:r>
          </a:p>
          <a:p>
            <a:pPr lvl="1" eaLnBrk="1" hangingPunct="1">
              <a:lnSpc>
                <a:spcPct val="90000"/>
              </a:lnSpc>
              <a:defRPr/>
            </a:pPr>
            <a:r>
              <a:rPr lang="en-US" sz="2400">
                <a:solidFill>
                  <a:srgbClr val="000000"/>
                </a:solidFill>
              </a:rPr>
              <a:t>Time-consuming, but comprehensive</a:t>
            </a:r>
          </a:p>
          <a:p>
            <a:pPr lvl="1" eaLnBrk="1" hangingPunct="1">
              <a:lnSpc>
                <a:spcPct val="90000"/>
              </a:lnSpc>
              <a:defRPr/>
            </a:pPr>
            <a:r>
              <a:rPr lang="en-US" sz="2400">
                <a:solidFill>
                  <a:srgbClr val="000000"/>
                </a:solidFill>
              </a:rPr>
              <a:t>Long development cycle</a:t>
            </a:r>
          </a:p>
          <a:p>
            <a:pPr eaLnBrk="1" hangingPunct="1">
              <a:lnSpc>
                <a:spcPct val="90000"/>
              </a:lnSpc>
              <a:defRPr/>
            </a:pPr>
            <a:r>
              <a:rPr lang="en-US" sz="2800">
                <a:solidFill>
                  <a:srgbClr val="000000"/>
                </a:solidFill>
              </a:rPr>
              <a:t>Prototyping</a:t>
            </a:r>
          </a:p>
          <a:p>
            <a:pPr lvl="1" eaLnBrk="1" hangingPunct="1">
              <a:lnSpc>
                <a:spcPct val="90000"/>
              </a:lnSpc>
              <a:defRPr/>
            </a:pPr>
            <a:r>
              <a:rPr lang="en-US" sz="2400">
                <a:solidFill>
                  <a:srgbClr val="000000"/>
                </a:solidFill>
              </a:rPr>
              <a:t>Rapid application development (RAD)</a:t>
            </a:r>
          </a:p>
          <a:p>
            <a:pPr lvl="1" eaLnBrk="1" hangingPunct="1">
              <a:lnSpc>
                <a:spcPct val="90000"/>
              </a:lnSpc>
              <a:defRPr/>
            </a:pPr>
            <a:r>
              <a:rPr lang="en-US" sz="2400">
                <a:solidFill>
                  <a:srgbClr val="000000"/>
                </a:solidFill>
              </a:rPr>
              <a:t>Cursory attempt at conceptual data modeling</a:t>
            </a:r>
          </a:p>
          <a:p>
            <a:pPr lvl="1" eaLnBrk="1" hangingPunct="1">
              <a:lnSpc>
                <a:spcPct val="90000"/>
              </a:lnSpc>
              <a:defRPr/>
            </a:pPr>
            <a:r>
              <a:rPr lang="en-US" sz="2400">
                <a:solidFill>
                  <a:srgbClr val="000000"/>
                </a:solidFill>
              </a:rPr>
              <a:t>Define database during development of initial prototype</a:t>
            </a:r>
          </a:p>
          <a:p>
            <a:pPr lvl="1" eaLnBrk="1" hangingPunct="1">
              <a:lnSpc>
                <a:spcPct val="90000"/>
              </a:lnSpc>
              <a:defRPr/>
            </a:pPr>
            <a:r>
              <a:rPr lang="en-US" sz="2400">
                <a:solidFill>
                  <a:srgbClr val="000000"/>
                </a:solidFill>
              </a:rPr>
              <a:t>Repeat implementation and maintenance activities with new prototype versions</a:t>
            </a:r>
          </a:p>
          <a:p>
            <a:pPr lvl="1" eaLnBrk="1" hangingPunct="1">
              <a:lnSpc>
                <a:spcPct val="90000"/>
              </a:lnSpc>
              <a:defRPr/>
            </a:pPr>
            <a:endParaRPr lang="en-US" sz="2400">
              <a:solidFill>
                <a:srgbClr val="00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1730" name="Rectangle 2">
            <a:extLst>
              <a:ext uri="{FF2B5EF4-FFF2-40B4-BE49-F238E27FC236}">
                <a16:creationId xmlns:a16="http://schemas.microsoft.com/office/drawing/2014/main" id="{843CC9E9-101F-79FE-576D-357510F0C073}"/>
              </a:ext>
            </a:extLst>
          </p:cNvPr>
          <p:cNvSpPr>
            <a:spLocks noGrp="1" noChangeArrowheads="1"/>
          </p:cNvSpPr>
          <p:nvPr>
            <p:ph type="title"/>
          </p:nvPr>
        </p:nvSpPr>
        <p:spPr>
          <a:xfrm>
            <a:off x="609600" y="228600"/>
            <a:ext cx="7772400" cy="1143000"/>
          </a:xfrm>
        </p:spPr>
        <p:txBody>
          <a:bodyPr/>
          <a:lstStyle/>
          <a:p>
            <a:pPr eaLnBrk="1" hangingPunct="1">
              <a:defRPr/>
            </a:pPr>
            <a:r>
              <a:rPr lang="en-US" sz="3600">
                <a:solidFill>
                  <a:srgbClr val="000000"/>
                </a:solidFill>
              </a:rPr>
              <a:t>Systems Development Life Cycle</a:t>
            </a:r>
          </a:p>
        </p:txBody>
      </p:sp>
      <p:grpSp>
        <p:nvGrpSpPr>
          <p:cNvPr id="40963" name="Group 3">
            <a:extLst>
              <a:ext uri="{FF2B5EF4-FFF2-40B4-BE49-F238E27FC236}">
                <a16:creationId xmlns:a16="http://schemas.microsoft.com/office/drawing/2014/main" id="{30ED5FBD-6A01-1A38-A98C-0804F73AD118}"/>
              </a:ext>
            </a:extLst>
          </p:cNvPr>
          <p:cNvGrpSpPr>
            <a:grpSpLocks/>
          </p:cNvGrpSpPr>
          <p:nvPr/>
        </p:nvGrpSpPr>
        <p:grpSpPr bwMode="auto">
          <a:xfrm>
            <a:off x="457200" y="1676400"/>
            <a:ext cx="8458200" cy="4114800"/>
            <a:chOff x="1008" y="1392"/>
            <a:chExt cx="4608" cy="2256"/>
          </a:xfrm>
        </p:grpSpPr>
        <p:sp>
          <p:nvSpPr>
            <p:cNvPr id="40964" name="Rectangle 4">
              <a:extLst>
                <a:ext uri="{FF2B5EF4-FFF2-40B4-BE49-F238E27FC236}">
                  <a16:creationId xmlns:a16="http://schemas.microsoft.com/office/drawing/2014/main" id="{C1089636-1F04-4130-C130-9F6DAAE04D14}"/>
                </a:ext>
              </a:extLst>
            </p:cNvPr>
            <p:cNvSpPr>
              <a:spLocks noChangeArrowheads="1"/>
            </p:cNvSpPr>
            <p:nvPr/>
          </p:nvSpPr>
          <p:spPr bwMode="auto">
            <a:xfrm>
              <a:off x="1008" y="1392"/>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1800">
                  <a:solidFill>
                    <a:srgbClr val="000000"/>
                  </a:solidFill>
                  <a:latin typeface="Arial Narrow" panose="020B0606020202030204" pitchFamily="34" charset="0"/>
                </a:rPr>
                <a:t>Planning</a:t>
              </a:r>
            </a:p>
          </p:txBody>
        </p:sp>
        <p:sp>
          <p:nvSpPr>
            <p:cNvPr id="40965" name="Rectangle 5">
              <a:extLst>
                <a:ext uri="{FF2B5EF4-FFF2-40B4-BE49-F238E27FC236}">
                  <a16:creationId xmlns:a16="http://schemas.microsoft.com/office/drawing/2014/main" id="{BF59DE95-0A8B-EF3D-5D24-0BCD39164023}"/>
                </a:ext>
              </a:extLst>
            </p:cNvPr>
            <p:cNvSpPr>
              <a:spLocks noChangeArrowheads="1"/>
            </p:cNvSpPr>
            <p:nvPr/>
          </p:nvSpPr>
          <p:spPr bwMode="auto">
            <a:xfrm>
              <a:off x="1824" y="1776"/>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1800">
                  <a:solidFill>
                    <a:srgbClr val="000000"/>
                  </a:solidFill>
                  <a:latin typeface="Arial Narrow" panose="020B0606020202030204" pitchFamily="34" charset="0"/>
                </a:rPr>
                <a:t>Analysis</a:t>
              </a:r>
            </a:p>
          </p:txBody>
        </p:sp>
        <p:sp>
          <p:nvSpPr>
            <p:cNvPr id="40966" name="Rectangle 6">
              <a:extLst>
                <a:ext uri="{FF2B5EF4-FFF2-40B4-BE49-F238E27FC236}">
                  <a16:creationId xmlns:a16="http://schemas.microsoft.com/office/drawing/2014/main" id="{14C5326C-983A-E0DF-AA9F-E1C45DE633C3}"/>
                </a:ext>
              </a:extLst>
            </p:cNvPr>
            <p:cNvSpPr>
              <a:spLocks noChangeArrowheads="1"/>
            </p:cNvSpPr>
            <p:nvPr/>
          </p:nvSpPr>
          <p:spPr bwMode="auto">
            <a:xfrm>
              <a:off x="3168" y="2592"/>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1800">
                  <a:solidFill>
                    <a:srgbClr val="000000"/>
                  </a:solidFill>
                  <a:latin typeface="Arial Narrow" panose="020B0606020202030204" pitchFamily="34" charset="0"/>
                </a:rPr>
                <a:t>Physical Design</a:t>
              </a:r>
            </a:p>
          </p:txBody>
        </p:sp>
        <p:sp>
          <p:nvSpPr>
            <p:cNvPr id="40967" name="Rectangle 7">
              <a:extLst>
                <a:ext uri="{FF2B5EF4-FFF2-40B4-BE49-F238E27FC236}">
                  <a16:creationId xmlns:a16="http://schemas.microsoft.com/office/drawing/2014/main" id="{20E90134-3A3F-DAF7-89C0-514DD0D292A2}"/>
                </a:ext>
              </a:extLst>
            </p:cNvPr>
            <p:cNvSpPr>
              <a:spLocks noChangeArrowheads="1"/>
            </p:cNvSpPr>
            <p:nvPr/>
          </p:nvSpPr>
          <p:spPr bwMode="auto">
            <a:xfrm>
              <a:off x="3888" y="2976"/>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1800">
                  <a:solidFill>
                    <a:srgbClr val="000000"/>
                  </a:solidFill>
                  <a:latin typeface="Arial Narrow" panose="020B0606020202030204" pitchFamily="34" charset="0"/>
                </a:rPr>
                <a:t>Implementation</a:t>
              </a:r>
            </a:p>
          </p:txBody>
        </p:sp>
        <p:sp>
          <p:nvSpPr>
            <p:cNvPr id="40968" name="Rectangle 8">
              <a:extLst>
                <a:ext uri="{FF2B5EF4-FFF2-40B4-BE49-F238E27FC236}">
                  <a16:creationId xmlns:a16="http://schemas.microsoft.com/office/drawing/2014/main" id="{28F9C040-59F0-C076-2FF0-73A8CFF41015}"/>
                </a:ext>
              </a:extLst>
            </p:cNvPr>
            <p:cNvSpPr>
              <a:spLocks noChangeArrowheads="1"/>
            </p:cNvSpPr>
            <p:nvPr/>
          </p:nvSpPr>
          <p:spPr bwMode="auto">
            <a:xfrm>
              <a:off x="4656" y="3360"/>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1800">
                  <a:solidFill>
                    <a:srgbClr val="000000"/>
                  </a:solidFill>
                  <a:latin typeface="Arial Narrow" panose="020B0606020202030204" pitchFamily="34" charset="0"/>
                </a:rPr>
                <a:t>Maintenance</a:t>
              </a:r>
            </a:p>
          </p:txBody>
        </p:sp>
        <p:sp>
          <p:nvSpPr>
            <p:cNvPr id="40969" name="Rectangle 9">
              <a:extLst>
                <a:ext uri="{FF2B5EF4-FFF2-40B4-BE49-F238E27FC236}">
                  <a16:creationId xmlns:a16="http://schemas.microsoft.com/office/drawing/2014/main" id="{2A38B46E-AB05-D6CB-D5F5-FB96CBE25463}"/>
                </a:ext>
              </a:extLst>
            </p:cNvPr>
            <p:cNvSpPr>
              <a:spLocks noChangeArrowheads="1"/>
            </p:cNvSpPr>
            <p:nvPr/>
          </p:nvSpPr>
          <p:spPr bwMode="auto">
            <a:xfrm>
              <a:off x="2400" y="2208"/>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1800">
                  <a:solidFill>
                    <a:srgbClr val="000000"/>
                  </a:solidFill>
                  <a:latin typeface="Arial Narrow" panose="020B0606020202030204" pitchFamily="34" charset="0"/>
                </a:rPr>
                <a:t>Logical Design</a:t>
              </a:r>
            </a:p>
          </p:txBody>
        </p:sp>
        <p:sp>
          <p:nvSpPr>
            <p:cNvPr id="40970" name="Arc 10">
              <a:extLst>
                <a:ext uri="{FF2B5EF4-FFF2-40B4-BE49-F238E27FC236}">
                  <a16:creationId xmlns:a16="http://schemas.microsoft.com/office/drawing/2014/main" id="{7D04A659-3C47-EFC1-780D-861B336B528C}"/>
                </a:ext>
              </a:extLst>
            </p:cNvPr>
            <p:cNvSpPr>
              <a:spLocks/>
            </p:cNvSpPr>
            <p:nvPr/>
          </p:nvSpPr>
          <p:spPr bwMode="auto">
            <a:xfrm>
              <a:off x="1968" y="1392"/>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971" name="Arc 11">
              <a:extLst>
                <a:ext uri="{FF2B5EF4-FFF2-40B4-BE49-F238E27FC236}">
                  <a16:creationId xmlns:a16="http://schemas.microsoft.com/office/drawing/2014/main" id="{3B4DC5C8-7E67-888F-22C8-FF8D196EB03A}"/>
                </a:ext>
              </a:extLst>
            </p:cNvPr>
            <p:cNvSpPr>
              <a:spLocks/>
            </p:cNvSpPr>
            <p:nvPr/>
          </p:nvSpPr>
          <p:spPr bwMode="auto">
            <a:xfrm>
              <a:off x="2784" y="1824"/>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972" name="Arc 12">
              <a:extLst>
                <a:ext uri="{FF2B5EF4-FFF2-40B4-BE49-F238E27FC236}">
                  <a16:creationId xmlns:a16="http://schemas.microsoft.com/office/drawing/2014/main" id="{65E74CA7-523E-B694-3D48-94EDC20CBC98}"/>
                </a:ext>
              </a:extLst>
            </p:cNvPr>
            <p:cNvSpPr>
              <a:spLocks/>
            </p:cNvSpPr>
            <p:nvPr/>
          </p:nvSpPr>
          <p:spPr bwMode="auto">
            <a:xfrm>
              <a:off x="3408" y="2208"/>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973" name="Arc 13">
              <a:extLst>
                <a:ext uri="{FF2B5EF4-FFF2-40B4-BE49-F238E27FC236}">
                  <a16:creationId xmlns:a16="http://schemas.microsoft.com/office/drawing/2014/main" id="{06F933DB-4CFC-F6B8-5BDD-C4D3050B25ED}"/>
                </a:ext>
              </a:extLst>
            </p:cNvPr>
            <p:cNvSpPr>
              <a:spLocks/>
            </p:cNvSpPr>
            <p:nvPr/>
          </p:nvSpPr>
          <p:spPr bwMode="auto">
            <a:xfrm>
              <a:off x="4128" y="2592"/>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974" name="Arc 14">
              <a:extLst>
                <a:ext uri="{FF2B5EF4-FFF2-40B4-BE49-F238E27FC236}">
                  <a16:creationId xmlns:a16="http://schemas.microsoft.com/office/drawing/2014/main" id="{205732EA-D9D6-C034-FCC3-51BF73E27591}"/>
                </a:ext>
              </a:extLst>
            </p:cNvPr>
            <p:cNvSpPr>
              <a:spLocks/>
            </p:cNvSpPr>
            <p:nvPr/>
          </p:nvSpPr>
          <p:spPr bwMode="auto">
            <a:xfrm>
              <a:off x="4848" y="2976"/>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975" name="Arc 15">
              <a:extLst>
                <a:ext uri="{FF2B5EF4-FFF2-40B4-BE49-F238E27FC236}">
                  <a16:creationId xmlns:a16="http://schemas.microsoft.com/office/drawing/2014/main" id="{87A21745-54F4-84FC-3B2C-C1F583415828}"/>
                </a:ext>
              </a:extLst>
            </p:cNvPr>
            <p:cNvSpPr>
              <a:spLocks/>
            </p:cNvSpPr>
            <p:nvPr/>
          </p:nvSpPr>
          <p:spPr bwMode="auto">
            <a:xfrm flipH="1" flipV="1">
              <a:off x="3984" y="3264"/>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976" name="Arc 16">
              <a:extLst>
                <a:ext uri="{FF2B5EF4-FFF2-40B4-BE49-F238E27FC236}">
                  <a16:creationId xmlns:a16="http://schemas.microsoft.com/office/drawing/2014/main" id="{351AC486-1D1A-49E3-2D20-5234FB5952AC}"/>
                </a:ext>
              </a:extLst>
            </p:cNvPr>
            <p:cNvSpPr>
              <a:spLocks/>
            </p:cNvSpPr>
            <p:nvPr/>
          </p:nvSpPr>
          <p:spPr bwMode="auto">
            <a:xfrm flipH="1" flipV="1">
              <a:off x="3168" y="2880"/>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977" name="Arc 17">
              <a:extLst>
                <a:ext uri="{FF2B5EF4-FFF2-40B4-BE49-F238E27FC236}">
                  <a16:creationId xmlns:a16="http://schemas.microsoft.com/office/drawing/2014/main" id="{D5087E37-1031-8953-E323-29D2FC320D86}"/>
                </a:ext>
              </a:extLst>
            </p:cNvPr>
            <p:cNvSpPr>
              <a:spLocks/>
            </p:cNvSpPr>
            <p:nvPr/>
          </p:nvSpPr>
          <p:spPr bwMode="auto">
            <a:xfrm flipH="1" flipV="1">
              <a:off x="2496" y="2496"/>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978" name="Arc 18">
              <a:extLst>
                <a:ext uri="{FF2B5EF4-FFF2-40B4-BE49-F238E27FC236}">
                  <a16:creationId xmlns:a16="http://schemas.microsoft.com/office/drawing/2014/main" id="{AEFC1FFB-E38E-8DB7-6511-BCE6C57F63AF}"/>
                </a:ext>
              </a:extLst>
            </p:cNvPr>
            <p:cNvSpPr>
              <a:spLocks/>
            </p:cNvSpPr>
            <p:nvPr/>
          </p:nvSpPr>
          <p:spPr bwMode="auto">
            <a:xfrm flipH="1" flipV="1">
              <a:off x="1824" y="2112"/>
              <a:ext cx="576"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979" name="Arc 19">
              <a:extLst>
                <a:ext uri="{FF2B5EF4-FFF2-40B4-BE49-F238E27FC236}">
                  <a16:creationId xmlns:a16="http://schemas.microsoft.com/office/drawing/2014/main" id="{19E99208-AF68-391A-378C-13F724A4D50F}"/>
                </a:ext>
              </a:extLst>
            </p:cNvPr>
            <p:cNvSpPr>
              <a:spLocks/>
            </p:cNvSpPr>
            <p:nvPr/>
          </p:nvSpPr>
          <p:spPr bwMode="auto">
            <a:xfrm flipH="1" flipV="1">
              <a:off x="1248" y="1680"/>
              <a:ext cx="576"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2754" name="Rectangle 2">
            <a:extLst>
              <a:ext uri="{FF2B5EF4-FFF2-40B4-BE49-F238E27FC236}">
                <a16:creationId xmlns:a16="http://schemas.microsoft.com/office/drawing/2014/main" id="{191A89B7-E929-C88B-19CB-919CFDC5AABD}"/>
              </a:ext>
            </a:extLst>
          </p:cNvPr>
          <p:cNvSpPr>
            <a:spLocks noGrp="1" noChangeArrowheads="1"/>
          </p:cNvSpPr>
          <p:nvPr>
            <p:ph type="title"/>
          </p:nvPr>
        </p:nvSpPr>
        <p:spPr>
          <a:xfrm>
            <a:off x="609600" y="228600"/>
            <a:ext cx="7772400" cy="1143000"/>
          </a:xfrm>
        </p:spPr>
        <p:txBody>
          <a:bodyPr/>
          <a:lstStyle/>
          <a:p>
            <a:pPr eaLnBrk="1" hangingPunct="1">
              <a:defRPr/>
            </a:pPr>
            <a:r>
              <a:rPr lang="en-US" sz="3600">
                <a:solidFill>
                  <a:srgbClr val="000000"/>
                </a:solidFill>
              </a:rPr>
              <a:t>Systems Development Life Cycle</a:t>
            </a:r>
            <a:br>
              <a:rPr lang="en-US" sz="3600">
                <a:solidFill>
                  <a:srgbClr val="000000"/>
                </a:solidFill>
              </a:rPr>
            </a:br>
            <a:r>
              <a:rPr lang="en-US" sz="3600">
                <a:solidFill>
                  <a:srgbClr val="000000"/>
                </a:solidFill>
              </a:rPr>
              <a:t> (cont.)</a:t>
            </a:r>
          </a:p>
        </p:txBody>
      </p:sp>
      <p:grpSp>
        <p:nvGrpSpPr>
          <p:cNvPr id="41987" name="Group 3">
            <a:extLst>
              <a:ext uri="{FF2B5EF4-FFF2-40B4-BE49-F238E27FC236}">
                <a16:creationId xmlns:a16="http://schemas.microsoft.com/office/drawing/2014/main" id="{F91E0339-F403-DE99-E046-0674B934F4BA}"/>
              </a:ext>
            </a:extLst>
          </p:cNvPr>
          <p:cNvGrpSpPr>
            <a:grpSpLocks/>
          </p:cNvGrpSpPr>
          <p:nvPr/>
        </p:nvGrpSpPr>
        <p:grpSpPr bwMode="auto">
          <a:xfrm>
            <a:off x="457200" y="1676400"/>
            <a:ext cx="8458200" cy="4114800"/>
            <a:chOff x="1008" y="1392"/>
            <a:chExt cx="4608" cy="2256"/>
          </a:xfrm>
        </p:grpSpPr>
        <p:sp>
          <p:nvSpPr>
            <p:cNvPr id="41991" name="Rectangle 4">
              <a:extLst>
                <a:ext uri="{FF2B5EF4-FFF2-40B4-BE49-F238E27FC236}">
                  <a16:creationId xmlns:a16="http://schemas.microsoft.com/office/drawing/2014/main" id="{F9220576-8001-56BA-49A2-12447AE0CB36}"/>
                </a:ext>
              </a:extLst>
            </p:cNvPr>
            <p:cNvSpPr>
              <a:spLocks noChangeArrowheads="1"/>
            </p:cNvSpPr>
            <p:nvPr/>
          </p:nvSpPr>
          <p:spPr bwMode="auto">
            <a:xfrm>
              <a:off x="1008" y="1392"/>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1800">
                  <a:solidFill>
                    <a:srgbClr val="000000"/>
                  </a:solidFill>
                  <a:latin typeface="Arial Narrow" panose="020B0606020202030204" pitchFamily="34" charset="0"/>
                </a:rPr>
                <a:t>Planning</a:t>
              </a:r>
            </a:p>
          </p:txBody>
        </p:sp>
        <p:sp>
          <p:nvSpPr>
            <p:cNvPr id="41992" name="Rectangle 5">
              <a:extLst>
                <a:ext uri="{FF2B5EF4-FFF2-40B4-BE49-F238E27FC236}">
                  <a16:creationId xmlns:a16="http://schemas.microsoft.com/office/drawing/2014/main" id="{B7C5C3E7-7502-4AAF-1B47-75A0DB09D454}"/>
                </a:ext>
              </a:extLst>
            </p:cNvPr>
            <p:cNvSpPr>
              <a:spLocks noChangeArrowheads="1"/>
            </p:cNvSpPr>
            <p:nvPr/>
          </p:nvSpPr>
          <p:spPr bwMode="auto">
            <a:xfrm>
              <a:off x="1824" y="1776"/>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1800">
                  <a:solidFill>
                    <a:srgbClr val="000000"/>
                  </a:solidFill>
                  <a:latin typeface="Arial Narrow" panose="020B0606020202030204" pitchFamily="34" charset="0"/>
                </a:rPr>
                <a:t>Analysis</a:t>
              </a:r>
            </a:p>
          </p:txBody>
        </p:sp>
        <p:sp>
          <p:nvSpPr>
            <p:cNvPr id="41993" name="Rectangle 6">
              <a:extLst>
                <a:ext uri="{FF2B5EF4-FFF2-40B4-BE49-F238E27FC236}">
                  <a16:creationId xmlns:a16="http://schemas.microsoft.com/office/drawing/2014/main" id="{308F056C-9CAB-4759-7D87-D6FAA4E306F5}"/>
                </a:ext>
              </a:extLst>
            </p:cNvPr>
            <p:cNvSpPr>
              <a:spLocks noChangeArrowheads="1"/>
            </p:cNvSpPr>
            <p:nvPr/>
          </p:nvSpPr>
          <p:spPr bwMode="auto">
            <a:xfrm>
              <a:off x="3168" y="2592"/>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1800">
                  <a:solidFill>
                    <a:srgbClr val="000000"/>
                  </a:solidFill>
                  <a:latin typeface="Arial Narrow" panose="020B0606020202030204" pitchFamily="34" charset="0"/>
                </a:rPr>
                <a:t>Physical Design</a:t>
              </a:r>
            </a:p>
          </p:txBody>
        </p:sp>
        <p:sp>
          <p:nvSpPr>
            <p:cNvPr id="41994" name="Rectangle 7">
              <a:extLst>
                <a:ext uri="{FF2B5EF4-FFF2-40B4-BE49-F238E27FC236}">
                  <a16:creationId xmlns:a16="http://schemas.microsoft.com/office/drawing/2014/main" id="{56BC3107-2D0B-1B29-FA75-80980F1547DE}"/>
                </a:ext>
              </a:extLst>
            </p:cNvPr>
            <p:cNvSpPr>
              <a:spLocks noChangeArrowheads="1"/>
            </p:cNvSpPr>
            <p:nvPr/>
          </p:nvSpPr>
          <p:spPr bwMode="auto">
            <a:xfrm>
              <a:off x="3888" y="2976"/>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1800">
                  <a:solidFill>
                    <a:srgbClr val="000000"/>
                  </a:solidFill>
                  <a:latin typeface="Arial Narrow" panose="020B0606020202030204" pitchFamily="34" charset="0"/>
                </a:rPr>
                <a:t>Implementation</a:t>
              </a:r>
            </a:p>
          </p:txBody>
        </p:sp>
        <p:sp>
          <p:nvSpPr>
            <p:cNvPr id="41995" name="Rectangle 8">
              <a:extLst>
                <a:ext uri="{FF2B5EF4-FFF2-40B4-BE49-F238E27FC236}">
                  <a16:creationId xmlns:a16="http://schemas.microsoft.com/office/drawing/2014/main" id="{9B56054D-A8AB-4623-6B85-70E06FE2FBC0}"/>
                </a:ext>
              </a:extLst>
            </p:cNvPr>
            <p:cNvSpPr>
              <a:spLocks noChangeArrowheads="1"/>
            </p:cNvSpPr>
            <p:nvPr/>
          </p:nvSpPr>
          <p:spPr bwMode="auto">
            <a:xfrm>
              <a:off x="4656" y="3360"/>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1800">
                  <a:solidFill>
                    <a:srgbClr val="000000"/>
                  </a:solidFill>
                  <a:latin typeface="Arial Narrow" panose="020B0606020202030204" pitchFamily="34" charset="0"/>
                </a:rPr>
                <a:t>Maintenance</a:t>
              </a:r>
            </a:p>
          </p:txBody>
        </p:sp>
        <p:sp>
          <p:nvSpPr>
            <p:cNvPr id="41996" name="Rectangle 9">
              <a:extLst>
                <a:ext uri="{FF2B5EF4-FFF2-40B4-BE49-F238E27FC236}">
                  <a16:creationId xmlns:a16="http://schemas.microsoft.com/office/drawing/2014/main" id="{C75C6507-98B1-5985-C530-D3BEB46A2A39}"/>
                </a:ext>
              </a:extLst>
            </p:cNvPr>
            <p:cNvSpPr>
              <a:spLocks noChangeArrowheads="1"/>
            </p:cNvSpPr>
            <p:nvPr/>
          </p:nvSpPr>
          <p:spPr bwMode="auto">
            <a:xfrm>
              <a:off x="2400" y="2208"/>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1800">
                  <a:solidFill>
                    <a:srgbClr val="000000"/>
                  </a:solidFill>
                  <a:latin typeface="Arial Narrow" panose="020B0606020202030204" pitchFamily="34" charset="0"/>
                </a:rPr>
                <a:t>Logical Design</a:t>
              </a:r>
            </a:p>
          </p:txBody>
        </p:sp>
        <p:sp>
          <p:nvSpPr>
            <p:cNvPr id="41997" name="Arc 10">
              <a:extLst>
                <a:ext uri="{FF2B5EF4-FFF2-40B4-BE49-F238E27FC236}">
                  <a16:creationId xmlns:a16="http://schemas.microsoft.com/office/drawing/2014/main" id="{8E65EF92-2224-60D9-6F21-9C49FEE29810}"/>
                </a:ext>
              </a:extLst>
            </p:cNvPr>
            <p:cNvSpPr>
              <a:spLocks/>
            </p:cNvSpPr>
            <p:nvPr/>
          </p:nvSpPr>
          <p:spPr bwMode="auto">
            <a:xfrm>
              <a:off x="1968" y="1392"/>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1998" name="Arc 11">
              <a:extLst>
                <a:ext uri="{FF2B5EF4-FFF2-40B4-BE49-F238E27FC236}">
                  <a16:creationId xmlns:a16="http://schemas.microsoft.com/office/drawing/2014/main" id="{4F7E1791-97C7-9BB8-0F32-75B0337A3407}"/>
                </a:ext>
              </a:extLst>
            </p:cNvPr>
            <p:cNvSpPr>
              <a:spLocks/>
            </p:cNvSpPr>
            <p:nvPr/>
          </p:nvSpPr>
          <p:spPr bwMode="auto">
            <a:xfrm>
              <a:off x="2784" y="1824"/>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1999" name="Arc 12">
              <a:extLst>
                <a:ext uri="{FF2B5EF4-FFF2-40B4-BE49-F238E27FC236}">
                  <a16:creationId xmlns:a16="http://schemas.microsoft.com/office/drawing/2014/main" id="{D7D111B2-7473-3102-4042-7704C8B06497}"/>
                </a:ext>
              </a:extLst>
            </p:cNvPr>
            <p:cNvSpPr>
              <a:spLocks/>
            </p:cNvSpPr>
            <p:nvPr/>
          </p:nvSpPr>
          <p:spPr bwMode="auto">
            <a:xfrm>
              <a:off x="3408" y="2208"/>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2000" name="Arc 13">
              <a:extLst>
                <a:ext uri="{FF2B5EF4-FFF2-40B4-BE49-F238E27FC236}">
                  <a16:creationId xmlns:a16="http://schemas.microsoft.com/office/drawing/2014/main" id="{00CEB611-5E14-5A70-0D20-2619C6A80339}"/>
                </a:ext>
              </a:extLst>
            </p:cNvPr>
            <p:cNvSpPr>
              <a:spLocks/>
            </p:cNvSpPr>
            <p:nvPr/>
          </p:nvSpPr>
          <p:spPr bwMode="auto">
            <a:xfrm>
              <a:off x="4128" y="2592"/>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2001" name="Arc 14">
              <a:extLst>
                <a:ext uri="{FF2B5EF4-FFF2-40B4-BE49-F238E27FC236}">
                  <a16:creationId xmlns:a16="http://schemas.microsoft.com/office/drawing/2014/main" id="{91DB95A9-74CD-67D0-A14F-AB8A0981C237}"/>
                </a:ext>
              </a:extLst>
            </p:cNvPr>
            <p:cNvSpPr>
              <a:spLocks/>
            </p:cNvSpPr>
            <p:nvPr/>
          </p:nvSpPr>
          <p:spPr bwMode="auto">
            <a:xfrm>
              <a:off x="4848" y="2976"/>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2002" name="Arc 15">
              <a:extLst>
                <a:ext uri="{FF2B5EF4-FFF2-40B4-BE49-F238E27FC236}">
                  <a16:creationId xmlns:a16="http://schemas.microsoft.com/office/drawing/2014/main" id="{5616B218-B97F-BAA5-51BD-3622030F8D5C}"/>
                </a:ext>
              </a:extLst>
            </p:cNvPr>
            <p:cNvSpPr>
              <a:spLocks/>
            </p:cNvSpPr>
            <p:nvPr/>
          </p:nvSpPr>
          <p:spPr bwMode="auto">
            <a:xfrm flipH="1" flipV="1">
              <a:off x="3984" y="3264"/>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2003" name="Arc 16">
              <a:extLst>
                <a:ext uri="{FF2B5EF4-FFF2-40B4-BE49-F238E27FC236}">
                  <a16:creationId xmlns:a16="http://schemas.microsoft.com/office/drawing/2014/main" id="{6ECD1FF9-DC17-B9C8-8BEA-761D71FCE626}"/>
                </a:ext>
              </a:extLst>
            </p:cNvPr>
            <p:cNvSpPr>
              <a:spLocks/>
            </p:cNvSpPr>
            <p:nvPr/>
          </p:nvSpPr>
          <p:spPr bwMode="auto">
            <a:xfrm flipH="1" flipV="1">
              <a:off x="3168" y="2880"/>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2004" name="Arc 17">
              <a:extLst>
                <a:ext uri="{FF2B5EF4-FFF2-40B4-BE49-F238E27FC236}">
                  <a16:creationId xmlns:a16="http://schemas.microsoft.com/office/drawing/2014/main" id="{9C546E51-E93A-EDB7-97ED-E05117A9880A}"/>
                </a:ext>
              </a:extLst>
            </p:cNvPr>
            <p:cNvSpPr>
              <a:spLocks/>
            </p:cNvSpPr>
            <p:nvPr/>
          </p:nvSpPr>
          <p:spPr bwMode="auto">
            <a:xfrm flipH="1" flipV="1">
              <a:off x="2496" y="2496"/>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2005" name="Arc 18">
              <a:extLst>
                <a:ext uri="{FF2B5EF4-FFF2-40B4-BE49-F238E27FC236}">
                  <a16:creationId xmlns:a16="http://schemas.microsoft.com/office/drawing/2014/main" id="{4A9CDC25-25E9-3224-47DB-912FA7C780FA}"/>
                </a:ext>
              </a:extLst>
            </p:cNvPr>
            <p:cNvSpPr>
              <a:spLocks/>
            </p:cNvSpPr>
            <p:nvPr/>
          </p:nvSpPr>
          <p:spPr bwMode="auto">
            <a:xfrm flipH="1" flipV="1">
              <a:off x="1824" y="2112"/>
              <a:ext cx="576"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2006" name="Arc 19">
              <a:extLst>
                <a:ext uri="{FF2B5EF4-FFF2-40B4-BE49-F238E27FC236}">
                  <a16:creationId xmlns:a16="http://schemas.microsoft.com/office/drawing/2014/main" id="{9A66ECAD-15EB-3F08-0CD5-8F04A4F661D7}"/>
                </a:ext>
              </a:extLst>
            </p:cNvPr>
            <p:cNvSpPr>
              <a:spLocks/>
            </p:cNvSpPr>
            <p:nvPr/>
          </p:nvSpPr>
          <p:spPr bwMode="auto">
            <a:xfrm flipH="1" flipV="1">
              <a:off x="1248" y="1680"/>
              <a:ext cx="576"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41988" name="Rectangle 20">
            <a:extLst>
              <a:ext uri="{FF2B5EF4-FFF2-40B4-BE49-F238E27FC236}">
                <a16:creationId xmlns:a16="http://schemas.microsoft.com/office/drawing/2014/main" id="{620F75B0-9CC2-6E43-F94A-A80885080E9F}"/>
              </a:ext>
            </a:extLst>
          </p:cNvPr>
          <p:cNvSpPr>
            <a:spLocks noChangeArrowheads="1"/>
          </p:cNvSpPr>
          <p:nvPr/>
        </p:nvSpPr>
        <p:spPr bwMode="auto">
          <a:xfrm>
            <a:off x="457200" y="1676400"/>
            <a:ext cx="1752600" cy="533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2000" b="1" i="1">
                <a:solidFill>
                  <a:schemeClr val="bg2"/>
                </a:solidFill>
                <a:latin typeface="Arial Narrow" panose="020B0606020202030204" pitchFamily="34" charset="0"/>
              </a:rPr>
              <a:t>Planning</a:t>
            </a:r>
          </a:p>
        </p:txBody>
      </p:sp>
      <p:sp>
        <p:nvSpPr>
          <p:cNvPr id="202773" name="Text Box 21">
            <a:extLst>
              <a:ext uri="{FF2B5EF4-FFF2-40B4-BE49-F238E27FC236}">
                <a16:creationId xmlns:a16="http://schemas.microsoft.com/office/drawing/2014/main" id="{549CEE4F-2F0D-2A8E-77E3-08EB5AFF119A}"/>
              </a:ext>
            </a:extLst>
          </p:cNvPr>
          <p:cNvSpPr txBox="1">
            <a:spLocks noChangeArrowheads="1"/>
          </p:cNvSpPr>
          <p:nvPr/>
        </p:nvSpPr>
        <p:spPr bwMode="auto">
          <a:xfrm>
            <a:off x="4191000" y="1649413"/>
            <a:ext cx="4137025" cy="701675"/>
          </a:xfrm>
          <a:prstGeom prst="rect">
            <a:avLst/>
          </a:prstGeom>
          <a:noFill/>
          <a:ln w="9525">
            <a:noFill/>
            <a:miter lim="800000"/>
            <a:headEnd/>
            <a:tailEnd/>
          </a:ln>
          <a:effectLst/>
        </p:spPr>
        <p:txBody>
          <a:bodyPr wrap="none">
            <a:spAutoFit/>
          </a:bodyPr>
          <a:lstStyle/>
          <a:p>
            <a:pPr eaLnBrk="1" hangingPunct="1">
              <a:defRPr/>
            </a:pPr>
            <a:r>
              <a:rPr lang="en-US" sz="2000" b="1">
                <a:solidFill>
                  <a:srgbClr val="000000"/>
                </a:solidFill>
                <a:latin typeface="Times New Roman" pitchFamily="18" charset="0"/>
                <a:cs typeface="Arial" charset="0"/>
              </a:rPr>
              <a:t>Purpose</a:t>
            </a:r>
            <a:r>
              <a:rPr lang="en-US">
                <a:solidFill>
                  <a:srgbClr val="000000"/>
                </a:solidFill>
                <a:effectLst>
                  <a:outerShdw blurRad="38100" dist="38100" dir="2700000" algn="tl">
                    <a:srgbClr val="C0C0C0"/>
                  </a:outerShdw>
                </a:effectLst>
                <a:cs typeface="Arial" charset="0"/>
              </a:rPr>
              <a:t>–</a:t>
            </a:r>
            <a:r>
              <a:rPr lang="en-US" sz="2000" b="1">
                <a:solidFill>
                  <a:srgbClr val="000000"/>
                </a:solidFill>
                <a:latin typeface="Times New Roman" pitchFamily="18" charset="0"/>
                <a:cs typeface="Arial" charset="0"/>
              </a:rPr>
              <a:t>preliminary understanding</a:t>
            </a:r>
          </a:p>
          <a:p>
            <a:pPr eaLnBrk="1" hangingPunct="1">
              <a:defRPr/>
            </a:pPr>
            <a:r>
              <a:rPr lang="en-US" sz="2000" b="1">
                <a:solidFill>
                  <a:srgbClr val="000000"/>
                </a:solidFill>
                <a:latin typeface="Times New Roman" pitchFamily="18" charset="0"/>
                <a:cs typeface="Arial" charset="0"/>
              </a:rPr>
              <a:t>Deliverable</a:t>
            </a:r>
            <a:r>
              <a:rPr lang="en-US">
                <a:solidFill>
                  <a:srgbClr val="000000"/>
                </a:solidFill>
                <a:effectLst>
                  <a:outerShdw blurRad="38100" dist="38100" dir="2700000" algn="tl">
                    <a:srgbClr val="C0C0C0"/>
                  </a:outerShdw>
                </a:effectLst>
                <a:cs typeface="Arial" charset="0"/>
              </a:rPr>
              <a:t>–</a:t>
            </a:r>
            <a:r>
              <a:rPr lang="en-US" sz="2000" b="1">
                <a:solidFill>
                  <a:srgbClr val="000000"/>
                </a:solidFill>
                <a:latin typeface="Times New Roman" pitchFamily="18" charset="0"/>
                <a:cs typeface="Arial" charset="0"/>
              </a:rPr>
              <a:t>request for study </a:t>
            </a:r>
          </a:p>
        </p:txBody>
      </p:sp>
      <p:sp>
        <p:nvSpPr>
          <p:cNvPr id="202774" name="Text Box 22">
            <a:extLst>
              <a:ext uri="{FF2B5EF4-FFF2-40B4-BE49-F238E27FC236}">
                <a16:creationId xmlns:a16="http://schemas.microsoft.com/office/drawing/2014/main" id="{24061E7A-8184-36CA-7B92-A6679DB085FE}"/>
              </a:ext>
            </a:extLst>
          </p:cNvPr>
          <p:cNvSpPr txBox="1">
            <a:spLocks noChangeArrowheads="1"/>
          </p:cNvSpPr>
          <p:nvPr/>
        </p:nvSpPr>
        <p:spPr bwMode="auto">
          <a:xfrm>
            <a:off x="762000" y="4572000"/>
            <a:ext cx="2819400" cy="1311275"/>
          </a:xfrm>
          <a:prstGeom prst="rect">
            <a:avLst/>
          </a:prstGeom>
          <a:noFill/>
          <a:ln w="9525">
            <a:noFill/>
            <a:miter lim="800000"/>
            <a:headEnd/>
            <a:tailEnd/>
          </a:ln>
          <a:effectLst/>
        </p:spPr>
        <p:txBody>
          <a:bodyPr>
            <a:spAutoFit/>
          </a:bodyPr>
          <a:lstStyle/>
          <a:p>
            <a:pPr eaLnBrk="1" hangingPunct="1">
              <a:defRPr/>
            </a:pPr>
            <a:r>
              <a:rPr lang="en-US" sz="2000" b="1">
                <a:solidFill>
                  <a:srgbClr val="000000"/>
                </a:solidFill>
                <a:latin typeface="Times New Roman" pitchFamily="18" charset="0"/>
                <a:cs typeface="Arial" charset="0"/>
              </a:rPr>
              <a:t>Database activity</a:t>
            </a:r>
            <a:r>
              <a:rPr lang="en-US">
                <a:solidFill>
                  <a:srgbClr val="000000"/>
                </a:solidFill>
                <a:effectLst>
                  <a:outerShdw blurRad="38100" dist="38100" dir="2700000" algn="tl">
                    <a:srgbClr val="C0C0C0"/>
                  </a:outerShdw>
                </a:effectLst>
                <a:cs typeface="Arial" charset="0"/>
              </a:rPr>
              <a:t>–</a:t>
            </a:r>
            <a:r>
              <a:rPr lang="en-US" sz="2000" b="1">
                <a:solidFill>
                  <a:srgbClr val="000000"/>
                </a:solidFill>
                <a:latin typeface="Times New Roman" pitchFamily="18" charset="0"/>
                <a:cs typeface="Arial" charset="0"/>
              </a:rPr>
              <a:t> </a:t>
            </a:r>
          </a:p>
          <a:p>
            <a:pPr eaLnBrk="1" hangingPunct="1">
              <a:defRPr/>
            </a:pPr>
            <a:r>
              <a:rPr lang="en-US" sz="2000" b="1">
                <a:solidFill>
                  <a:srgbClr val="000000"/>
                </a:solidFill>
                <a:latin typeface="Times New Roman" pitchFamily="18" charset="0"/>
                <a:cs typeface="Arial" charset="0"/>
              </a:rPr>
              <a:t>enterprise modeling and early conceptual data modeling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2773"/>
                                        </p:tgtEl>
                                        <p:attrNameLst>
                                          <p:attrName>style.visibility</p:attrName>
                                        </p:attrNameLst>
                                      </p:cBhvr>
                                      <p:to>
                                        <p:strVal val="visible"/>
                                      </p:to>
                                    </p:set>
                                    <p:animEffect transition="in" filter="blinds(horizontal)">
                                      <p:cBhvr>
                                        <p:cTn id="7" dur="500"/>
                                        <p:tgtEl>
                                          <p:spTgt spid="2027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2774"/>
                                        </p:tgtEl>
                                        <p:attrNameLst>
                                          <p:attrName>style.visibility</p:attrName>
                                        </p:attrNameLst>
                                      </p:cBhvr>
                                      <p:to>
                                        <p:strVal val="visible"/>
                                      </p:to>
                                    </p:set>
                                    <p:animEffect transition="in" filter="blinds(horizontal)">
                                      <p:cBhvr>
                                        <p:cTn id="12" dur="500"/>
                                        <p:tgtEl>
                                          <p:spTgt spid="2027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73" grpId="0" autoUpdateAnimBg="0"/>
      <p:bldP spid="202774"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3778" name="Rectangle 2">
            <a:extLst>
              <a:ext uri="{FF2B5EF4-FFF2-40B4-BE49-F238E27FC236}">
                <a16:creationId xmlns:a16="http://schemas.microsoft.com/office/drawing/2014/main" id="{7D5DB119-5123-186A-DAAA-933BEAE31EBD}"/>
              </a:ext>
            </a:extLst>
          </p:cNvPr>
          <p:cNvSpPr>
            <a:spLocks noGrp="1" noChangeArrowheads="1"/>
          </p:cNvSpPr>
          <p:nvPr>
            <p:ph type="title"/>
          </p:nvPr>
        </p:nvSpPr>
        <p:spPr>
          <a:xfrm>
            <a:off x="609600" y="228600"/>
            <a:ext cx="7772400" cy="1143000"/>
          </a:xfrm>
        </p:spPr>
        <p:txBody>
          <a:bodyPr/>
          <a:lstStyle/>
          <a:p>
            <a:pPr eaLnBrk="1" hangingPunct="1">
              <a:defRPr/>
            </a:pPr>
            <a:r>
              <a:rPr lang="en-US" sz="3600">
                <a:solidFill>
                  <a:srgbClr val="000000"/>
                </a:solidFill>
              </a:rPr>
              <a:t>Systems Development Life Cycle</a:t>
            </a:r>
            <a:br>
              <a:rPr lang="en-US" sz="3600">
                <a:solidFill>
                  <a:srgbClr val="000000"/>
                </a:solidFill>
              </a:rPr>
            </a:br>
            <a:r>
              <a:rPr lang="en-US" sz="3600">
                <a:solidFill>
                  <a:srgbClr val="000000"/>
                </a:solidFill>
              </a:rPr>
              <a:t>(cont.) </a:t>
            </a:r>
          </a:p>
        </p:txBody>
      </p:sp>
      <p:grpSp>
        <p:nvGrpSpPr>
          <p:cNvPr id="43011" name="Group 3">
            <a:extLst>
              <a:ext uri="{FF2B5EF4-FFF2-40B4-BE49-F238E27FC236}">
                <a16:creationId xmlns:a16="http://schemas.microsoft.com/office/drawing/2014/main" id="{F9FB4983-91ED-19B5-C438-F9412CA6C3FF}"/>
              </a:ext>
            </a:extLst>
          </p:cNvPr>
          <p:cNvGrpSpPr>
            <a:grpSpLocks/>
          </p:cNvGrpSpPr>
          <p:nvPr/>
        </p:nvGrpSpPr>
        <p:grpSpPr bwMode="auto">
          <a:xfrm>
            <a:off x="457200" y="1676400"/>
            <a:ext cx="8458200" cy="4114800"/>
            <a:chOff x="1008" y="1392"/>
            <a:chExt cx="4608" cy="2256"/>
          </a:xfrm>
        </p:grpSpPr>
        <p:sp>
          <p:nvSpPr>
            <p:cNvPr id="43015" name="Rectangle 4">
              <a:extLst>
                <a:ext uri="{FF2B5EF4-FFF2-40B4-BE49-F238E27FC236}">
                  <a16:creationId xmlns:a16="http://schemas.microsoft.com/office/drawing/2014/main" id="{65BC1D8A-4C6B-9F97-BF90-2BE141A8E138}"/>
                </a:ext>
              </a:extLst>
            </p:cNvPr>
            <p:cNvSpPr>
              <a:spLocks noChangeArrowheads="1"/>
            </p:cNvSpPr>
            <p:nvPr/>
          </p:nvSpPr>
          <p:spPr bwMode="auto">
            <a:xfrm>
              <a:off x="1008" y="1392"/>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1800">
                  <a:solidFill>
                    <a:srgbClr val="000000"/>
                  </a:solidFill>
                  <a:latin typeface="Arial Narrow" panose="020B0606020202030204" pitchFamily="34" charset="0"/>
                </a:rPr>
                <a:t>Planning</a:t>
              </a:r>
            </a:p>
          </p:txBody>
        </p:sp>
        <p:sp>
          <p:nvSpPr>
            <p:cNvPr id="43016" name="Rectangle 5">
              <a:extLst>
                <a:ext uri="{FF2B5EF4-FFF2-40B4-BE49-F238E27FC236}">
                  <a16:creationId xmlns:a16="http://schemas.microsoft.com/office/drawing/2014/main" id="{360CF84B-016E-2C6A-1CC8-2A259A32314E}"/>
                </a:ext>
              </a:extLst>
            </p:cNvPr>
            <p:cNvSpPr>
              <a:spLocks noChangeArrowheads="1"/>
            </p:cNvSpPr>
            <p:nvPr/>
          </p:nvSpPr>
          <p:spPr bwMode="auto">
            <a:xfrm>
              <a:off x="1824" y="1776"/>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1800">
                  <a:solidFill>
                    <a:srgbClr val="000000"/>
                  </a:solidFill>
                  <a:latin typeface="Arial Narrow" panose="020B0606020202030204" pitchFamily="34" charset="0"/>
                </a:rPr>
                <a:t>Analysis</a:t>
              </a:r>
            </a:p>
          </p:txBody>
        </p:sp>
        <p:sp>
          <p:nvSpPr>
            <p:cNvPr id="43017" name="Rectangle 6">
              <a:extLst>
                <a:ext uri="{FF2B5EF4-FFF2-40B4-BE49-F238E27FC236}">
                  <a16:creationId xmlns:a16="http://schemas.microsoft.com/office/drawing/2014/main" id="{E8B04403-7801-A1C3-9F38-9220D4B2A504}"/>
                </a:ext>
              </a:extLst>
            </p:cNvPr>
            <p:cNvSpPr>
              <a:spLocks noChangeArrowheads="1"/>
            </p:cNvSpPr>
            <p:nvPr/>
          </p:nvSpPr>
          <p:spPr bwMode="auto">
            <a:xfrm>
              <a:off x="3168" y="2592"/>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1800">
                  <a:solidFill>
                    <a:srgbClr val="000000"/>
                  </a:solidFill>
                  <a:latin typeface="Arial Narrow" panose="020B0606020202030204" pitchFamily="34" charset="0"/>
                </a:rPr>
                <a:t>Physical Design</a:t>
              </a:r>
            </a:p>
          </p:txBody>
        </p:sp>
        <p:sp>
          <p:nvSpPr>
            <p:cNvPr id="43018" name="Rectangle 7">
              <a:extLst>
                <a:ext uri="{FF2B5EF4-FFF2-40B4-BE49-F238E27FC236}">
                  <a16:creationId xmlns:a16="http://schemas.microsoft.com/office/drawing/2014/main" id="{1A858DF0-912E-2872-E400-2048C30304FA}"/>
                </a:ext>
              </a:extLst>
            </p:cNvPr>
            <p:cNvSpPr>
              <a:spLocks noChangeArrowheads="1"/>
            </p:cNvSpPr>
            <p:nvPr/>
          </p:nvSpPr>
          <p:spPr bwMode="auto">
            <a:xfrm>
              <a:off x="3888" y="2976"/>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1800">
                  <a:solidFill>
                    <a:srgbClr val="000000"/>
                  </a:solidFill>
                  <a:latin typeface="Arial Narrow" panose="020B0606020202030204" pitchFamily="34" charset="0"/>
                </a:rPr>
                <a:t>Implementation</a:t>
              </a:r>
            </a:p>
          </p:txBody>
        </p:sp>
        <p:sp>
          <p:nvSpPr>
            <p:cNvPr id="43019" name="Rectangle 8">
              <a:extLst>
                <a:ext uri="{FF2B5EF4-FFF2-40B4-BE49-F238E27FC236}">
                  <a16:creationId xmlns:a16="http://schemas.microsoft.com/office/drawing/2014/main" id="{C008007D-7270-022D-E6AE-17EB3178C8B0}"/>
                </a:ext>
              </a:extLst>
            </p:cNvPr>
            <p:cNvSpPr>
              <a:spLocks noChangeArrowheads="1"/>
            </p:cNvSpPr>
            <p:nvPr/>
          </p:nvSpPr>
          <p:spPr bwMode="auto">
            <a:xfrm>
              <a:off x="4656" y="3360"/>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1800">
                  <a:solidFill>
                    <a:srgbClr val="000000"/>
                  </a:solidFill>
                  <a:latin typeface="Arial Narrow" panose="020B0606020202030204" pitchFamily="34" charset="0"/>
                </a:rPr>
                <a:t>Maintenance</a:t>
              </a:r>
            </a:p>
          </p:txBody>
        </p:sp>
        <p:sp>
          <p:nvSpPr>
            <p:cNvPr id="43020" name="Rectangle 9">
              <a:extLst>
                <a:ext uri="{FF2B5EF4-FFF2-40B4-BE49-F238E27FC236}">
                  <a16:creationId xmlns:a16="http://schemas.microsoft.com/office/drawing/2014/main" id="{93C76531-7E84-1C10-E505-A1867AB0F868}"/>
                </a:ext>
              </a:extLst>
            </p:cNvPr>
            <p:cNvSpPr>
              <a:spLocks noChangeArrowheads="1"/>
            </p:cNvSpPr>
            <p:nvPr/>
          </p:nvSpPr>
          <p:spPr bwMode="auto">
            <a:xfrm>
              <a:off x="2400" y="2208"/>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1800">
                  <a:solidFill>
                    <a:srgbClr val="000000"/>
                  </a:solidFill>
                  <a:latin typeface="Arial Narrow" panose="020B0606020202030204" pitchFamily="34" charset="0"/>
                </a:rPr>
                <a:t>Logical Design</a:t>
              </a:r>
            </a:p>
          </p:txBody>
        </p:sp>
        <p:sp>
          <p:nvSpPr>
            <p:cNvPr id="43021" name="Arc 10">
              <a:extLst>
                <a:ext uri="{FF2B5EF4-FFF2-40B4-BE49-F238E27FC236}">
                  <a16:creationId xmlns:a16="http://schemas.microsoft.com/office/drawing/2014/main" id="{BFAD1E6C-F005-A4D5-5312-13AFEC80AC87}"/>
                </a:ext>
              </a:extLst>
            </p:cNvPr>
            <p:cNvSpPr>
              <a:spLocks/>
            </p:cNvSpPr>
            <p:nvPr/>
          </p:nvSpPr>
          <p:spPr bwMode="auto">
            <a:xfrm>
              <a:off x="1968" y="1392"/>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3022" name="Arc 11">
              <a:extLst>
                <a:ext uri="{FF2B5EF4-FFF2-40B4-BE49-F238E27FC236}">
                  <a16:creationId xmlns:a16="http://schemas.microsoft.com/office/drawing/2014/main" id="{6380A8C4-0D69-E20F-3794-AD5CC67AD150}"/>
                </a:ext>
              </a:extLst>
            </p:cNvPr>
            <p:cNvSpPr>
              <a:spLocks/>
            </p:cNvSpPr>
            <p:nvPr/>
          </p:nvSpPr>
          <p:spPr bwMode="auto">
            <a:xfrm>
              <a:off x="2784" y="1824"/>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3023" name="Arc 12">
              <a:extLst>
                <a:ext uri="{FF2B5EF4-FFF2-40B4-BE49-F238E27FC236}">
                  <a16:creationId xmlns:a16="http://schemas.microsoft.com/office/drawing/2014/main" id="{4AADFC05-E789-4E2F-718F-857081F7E7B4}"/>
                </a:ext>
              </a:extLst>
            </p:cNvPr>
            <p:cNvSpPr>
              <a:spLocks/>
            </p:cNvSpPr>
            <p:nvPr/>
          </p:nvSpPr>
          <p:spPr bwMode="auto">
            <a:xfrm>
              <a:off x="3408" y="2208"/>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3024" name="Arc 13">
              <a:extLst>
                <a:ext uri="{FF2B5EF4-FFF2-40B4-BE49-F238E27FC236}">
                  <a16:creationId xmlns:a16="http://schemas.microsoft.com/office/drawing/2014/main" id="{7D5D8073-2800-12A8-95E0-152FA803DAB5}"/>
                </a:ext>
              </a:extLst>
            </p:cNvPr>
            <p:cNvSpPr>
              <a:spLocks/>
            </p:cNvSpPr>
            <p:nvPr/>
          </p:nvSpPr>
          <p:spPr bwMode="auto">
            <a:xfrm>
              <a:off x="4128" y="2592"/>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3025" name="Arc 14">
              <a:extLst>
                <a:ext uri="{FF2B5EF4-FFF2-40B4-BE49-F238E27FC236}">
                  <a16:creationId xmlns:a16="http://schemas.microsoft.com/office/drawing/2014/main" id="{F64C4179-4D25-685E-CD68-D644B8B56763}"/>
                </a:ext>
              </a:extLst>
            </p:cNvPr>
            <p:cNvSpPr>
              <a:spLocks/>
            </p:cNvSpPr>
            <p:nvPr/>
          </p:nvSpPr>
          <p:spPr bwMode="auto">
            <a:xfrm>
              <a:off x="4848" y="2976"/>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3026" name="Arc 15">
              <a:extLst>
                <a:ext uri="{FF2B5EF4-FFF2-40B4-BE49-F238E27FC236}">
                  <a16:creationId xmlns:a16="http://schemas.microsoft.com/office/drawing/2014/main" id="{9221CD0F-7C16-897C-5D18-A2ED831052EC}"/>
                </a:ext>
              </a:extLst>
            </p:cNvPr>
            <p:cNvSpPr>
              <a:spLocks/>
            </p:cNvSpPr>
            <p:nvPr/>
          </p:nvSpPr>
          <p:spPr bwMode="auto">
            <a:xfrm flipH="1" flipV="1">
              <a:off x="3984" y="3264"/>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3027" name="Arc 16">
              <a:extLst>
                <a:ext uri="{FF2B5EF4-FFF2-40B4-BE49-F238E27FC236}">
                  <a16:creationId xmlns:a16="http://schemas.microsoft.com/office/drawing/2014/main" id="{3FC5C32D-0086-32DB-D689-933CAE26B714}"/>
                </a:ext>
              </a:extLst>
            </p:cNvPr>
            <p:cNvSpPr>
              <a:spLocks/>
            </p:cNvSpPr>
            <p:nvPr/>
          </p:nvSpPr>
          <p:spPr bwMode="auto">
            <a:xfrm flipH="1" flipV="1">
              <a:off x="3168" y="2880"/>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3028" name="Arc 17">
              <a:extLst>
                <a:ext uri="{FF2B5EF4-FFF2-40B4-BE49-F238E27FC236}">
                  <a16:creationId xmlns:a16="http://schemas.microsoft.com/office/drawing/2014/main" id="{24E2D96E-D9D2-7496-21D3-78F871AD476B}"/>
                </a:ext>
              </a:extLst>
            </p:cNvPr>
            <p:cNvSpPr>
              <a:spLocks/>
            </p:cNvSpPr>
            <p:nvPr/>
          </p:nvSpPr>
          <p:spPr bwMode="auto">
            <a:xfrm flipH="1" flipV="1">
              <a:off x="2496" y="2496"/>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3029" name="Arc 18">
              <a:extLst>
                <a:ext uri="{FF2B5EF4-FFF2-40B4-BE49-F238E27FC236}">
                  <a16:creationId xmlns:a16="http://schemas.microsoft.com/office/drawing/2014/main" id="{E129FF95-D125-DD6A-CD99-8CE2027D53B7}"/>
                </a:ext>
              </a:extLst>
            </p:cNvPr>
            <p:cNvSpPr>
              <a:spLocks/>
            </p:cNvSpPr>
            <p:nvPr/>
          </p:nvSpPr>
          <p:spPr bwMode="auto">
            <a:xfrm flipH="1" flipV="1">
              <a:off x="1824" y="2112"/>
              <a:ext cx="576"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3030" name="Arc 19">
              <a:extLst>
                <a:ext uri="{FF2B5EF4-FFF2-40B4-BE49-F238E27FC236}">
                  <a16:creationId xmlns:a16="http://schemas.microsoft.com/office/drawing/2014/main" id="{336622DF-144C-40C3-2D6B-0DAC654F6F49}"/>
                </a:ext>
              </a:extLst>
            </p:cNvPr>
            <p:cNvSpPr>
              <a:spLocks/>
            </p:cNvSpPr>
            <p:nvPr/>
          </p:nvSpPr>
          <p:spPr bwMode="auto">
            <a:xfrm flipH="1" flipV="1">
              <a:off x="1248" y="1680"/>
              <a:ext cx="576"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43012" name="Rectangle 20">
            <a:extLst>
              <a:ext uri="{FF2B5EF4-FFF2-40B4-BE49-F238E27FC236}">
                <a16:creationId xmlns:a16="http://schemas.microsoft.com/office/drawing/2014/main" id="{728A3232-0CA1-A6E7-2D11-49BAC90D93F2}"/>
              </a:ext>
            </a:extLst>
          </p:cNvPr>
          <p:cNvSpPr>
            <a:spLocks noChangeArrowheads="1"/>
          </p:cNvSpPr>
          <p:nvPr/>
        </p:nvSpPr>
        <p:spPr bwMode="auto">
          <a:xfrm>
            <a:off x="1905000" y="2362200"/>
            <a:ext cx="1828800" cy="533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2000" b="1" i="1">
                <a:solidFill>
                  <a:schemeClr val="bg2"/>
                </a:solidFill>
                <a:latin typeface="Arial Narrow" panose="020B0606020202030204" pitchFamily="34" charset="0"/>
              </a:rPr>
              <a:t>Analysis</a:t>
            </a:r>
          </a:p>
        </p:txBody>
      </p:sp>
      <p:sp>
        <p:nvSpPr>
          <p:cNvPr id="203797" name="Text Box 21">
            <a:extLst>
              <a:ext uri="{FF2B5EF4-FFF2-40B4-BE49-F238E27FC236}">
                <a16:creationId xmlns:a16="http://schemas.microsoft.com/office/drawing/2014/main" id="{93BD7225-83C6-3CFD-626B-6E5DEDEF590C}"/>
              </a:ext>
            </a:extLst>
          </p:cNvPr>
          <p:cNvSpPr txBox="1">
            <a:spLocks noChangeArrowheads="1"/>
          </p:cNvSpPr>
          <p:nvPr/>
        </p:nvSpPr>
        <p:spPr bwMode="auto">
          <a:xfrm>
            <a:off x="4038600" y="1524000"/>
            <a:ext cx="5105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000" b="1">
                <a:solidFill>
                  <a:srgbClr val="000000"/>
                </a:solidFill>
                <a:latin typeface="Times New Roman" panose="02020603050405020304" pitchFamily="18" charset="0"/>
              </a:rPr>
              <a:t>Purpose–thorough requirements analysis and structuring</a:t>
            </a:r>
          </a:p>
          <a:p>
            <a:pPr eaLnBrk="1" hangingPunct="1">
              <a:spcBef>
                <a:spcPct val="0"/>
              </a:spcBef>
              <a:buClrTx/>
              <a:buSzTx/>
              <a:buFontTx/>
              <a:buNone/>
            </a:pPr>
            <a:r>
              <a:rPr lang="en-US" altLang="en-US" sz="2000" b="1">
                <a:solidFill>
                  <a:srgbClr val="000000"/>
                </a:solidFill>
                <a:latin typeface="Times New Roman" panose="02020603050405020304" pitchFamily="18" charset="0"/>
              </a:rPr>
              <a:t>Deliverable–functional system specifications</a:t>
            </a:r>
          </a:p>
        </p:txBody>
      </p:sp>
      <p:sp>
        <p:nvSpPr>
          <p:cNvPr id="203798" name="Text Box 22">
            <a:extLst>
              <a:ext uri="{FF2B5EF4-FFF2-40B4-BE49-F238E27FC236}">
                <a16:creationId xmlns:a16="http://schemas.microsoft.com/office/drawing/2014/main" id="{3AFF2D4F-2295-9024-BA37-429098EED30D}"/>
              </a:ext>
            </a:extLst>
          </p:cNvPr>
          <p:cNvSpPr txBox="1">
            <a:spLocks noChangeArrowheads="1"/>
          </p:cNvSpPr>
          <p:nvPr/>
        </p:nvSpPr>
        <p:spPr bwMode="auto">
          <a:xfrm>
            <a:off x="762000" y="4572000"/>
            <a:ext cx="35052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000" b="1">
                <a:solidFill>
                  <a:srgbClr val="000000"/>
                </a:solidFill>
                <a:latin typeface="Times New Roman" panose="02020603050405020304" pitchFamily="18" charset="0"/>
              </a:rPr>
              <a:t>Database activity–Thorough and integrated conceptual data modeling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3797"/>
                                        </p:tgtEl>
                                        <p:attrNameLst>
                                          <p:attrName>style.visibility</p:attrName>
                                        </p:attrNameLst>
                                      </p:cBhvr>
                                      <p:to>
                                        <p:strVal val="visible"/>
                                      </p:to>
                                    </p:set>
                                    <p:animEffect transition="in" filter="blinds(horizontal)">
                                      <p:cBhvr>
                                        <p:cTn id="7" dur="500"/>
                                        <p:tgtEl>
                                          <p:spTgt spid="20379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3798"/>
                                        </p:tgtEl>
                                        <p:attrNameLst>
                                          <p:attrName>style.visibility</p:attrName>
                                        </p:attrNameLst>
                                      </p:cBhvr>
                                      <p:to>
                                        <p:strVal val="visible"/>
                                      </p:to>
                                    </p:set>
                                    <p:animEffect transition="in" filter="blinds(horizontal)">
                                      <p:cBhvr>
                                        <p:cTn id="12" dur="500"/>
                                        <p:tgtEl>
                                          <p:spTgt spid="2037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97" grpId="0" autoUpdateAnimBg="0"/>
      <p:bldP spid="203798"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170" name="Text Box 6">
            <a:extLst>
              <a:ext uri="{FF2B5EF4-FFF2-40B4-BE49-F238E27FC236}">
                <a16:creationId xmlns:a16="http://schemas.microsoft.com/office/drawing/2014/main" id="{06F0CBFD-2263-D3FE-41AF-F994288353BF}"/>
              </a:ext>
            </a:extLst>
          </p:cNvPr>
          <p:cNvSpPr txBox="1">
            <a:spLocks noChangeArrowheads="1"/>
          </p:cNvSpPr>
          <p:nvPr/>
        </p:nvSpPr>
        <p:spPr bwMode="auto">
          <a:xfrm>
            <a:off x="1219200" y="4892675"/>
            <a:ext cx="65532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2400" b="1">
                <a:solidFill>
                  <a:srgbClr val="990000"/>
                </a:solidFill>
                <a:latin typeface="Book Antiqua" panose="02040602050305030304" pitchFamily="18" charset="0"/>
              </a:rPr>
              <a:t>Graphical displays turn data into useful information that managers can use for decision making and interpretation</a:t>
            </a:r>
          </a:p>
        </p:txBody>
      </p:sp>
      <p:pic>
        <p:nvPicPr>
          <p:cNvPr id="7171" name="Picture 9" descr="CAP1">
            <a:extLst>
              <a:ext uri="{FF2B5EF4-FFF2-40B4-BE49-F238E27FC236}">
                <a16:creationId xmlns:a16="http://schemas.microsoft.com/office/drawing/2014/main" id="{CB782904-D959-79AA-4861-6378A1603F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066800"/>
            <a:ext cx="75438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Text Box 10">
            <a:extLst>
              <a:ext uri="{FF2B5EF4-FFF2-40B4-BE49-F238E27FC236}">
                <a16:creationId xmlns:a16="http://schemas.microsoft.com/office/drawing/2014/main" id="{1EDB836A-CAA8-B560-BCD6-BFED820F9788}"/>
              </a:ext>
            </a:extLst>
          </p:cNvPr>
          <p:cNvSpPr txBox="1">
            <a:spLocks noChangeArrowheads="1"/>
          </p:cNvSpPr>
          <p:nvPr/>
        </p:nvSpPr>
        <p:spPr bwMode="auto">
          <a:xfrm>
            <a:off x="593725" y="192088"/>
            <a:ext cx="2708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b="1">
                <a:solidFill>
                  <a:srgbClr val="000000"/>
                </a:solidFill>
                <a:latin typeface="Arial" panose="020B0604020202020204" pitchFamily="34" charset="0"/>
              </a:rPr>
              <a:t>Summarized data</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02" name="Rectangle 2">
            <a:extLst>
              <a:ext uri="{FF2B5EF4-FFF2-40B4-BE49-F238E27FC236}">
                <a16:creationId xmlns:a16="http://schemas.microsoft.com/office/drawing/2014/main" id="{37B669C2-70F7-FD3A-662C-5141A13E9EFE}"/>
              </a:ext>
            </a:extLst>
          </p:cNvPr>
          <p:cNvSpPr>
            <a:spLocks noGrp="1" noChangeArrowheads="1"/>
          </p:cNvSpPr>
          <p:nvPr>
            <p:ph type="title"/>
          </p:nvPr>
        </p:nvSpPr>
        <p:spPr>
          <a:xfrm>
            <a:off x="609600" y="228600"/>
            <a:ext cx="7772400" cy="1143000"/>
          </a:xfrm>
        </p:spPr>
        <p:txBody>
          <a:bodyPr/>
          <a:lstStyle/>
          <a:p>
            <a:pPr eaLnBrk="1" hangingPunct="1">
              <a:defRPr/>
            </a:pPr>
            <a:r>
              <a:rPr lang="en-US" sz="3600">
                <a:solidFill>
                  <a:srgbClr val="000000"/>
                </a:solidFill>
              </a:rPr>
              <a:t>Systems Development Life Cycle</a:t>
            </a:r>
            <a:br>
              <a:rPr lang="en-US" sz="3600">
                <a:solidFill>
                  <a:srgbClr val="000000"/>
                </a:solidFill>
              </a:rPr>
            </a:br>
            <a:r>
              <a:rPr lang="en-US" sz="3600">
                <a:solidFill>
                  <a:srgbClr val="000000"/>
                </a:solidFill>
              </a:rPr>
              <a:t> (cont.) </a:t>
            </a:r>
          </a:p>
        </p:txBody>
      </p:sp>
      <p:grpSp>
        <p:nvGrpSpPr>
          <p:cNvPr id="44035" name="Group 3">
            <a:extLst>
              <a:ext uri="{FF2B5EF4-FFF2-40B4-BE49-F238E27FC236}">
                <a16:creationId xmlns:a16="http://schemas.microsoft.com/office/drawing/2014/main" id="{39C484DC-1A0A-39D0-59D8-13BE53802BA0}"/>
              </a:ext>
            </a:extLst>
          </p:cNvPr>
          <p:cNvGrpSpPr>
            <a:grpSpLocks/>
          </p:cNvGrpSpPr>
          <p:nvPr/>
        </p:nvGrpSpPr>
        <p:grpSpPr bwMode="auto">
          <a:xfrm>
            <a:off x="457200" y="1676400"/>
            <a:ext cx="8458200" cy="4114800"/>
            <a:chOff x="1008" y="1392"/>
            <a:chExt cx="4608" cy="2256"/>
          </a:xfrm>
        </p:grpSpPr>
        <p:sp>
          <p:nvSpPr>
            <p:cNvPr id="44039" name="Rectangle 4">
              <a:extLst>
                <a:ext uri="{FF2B5EF4-FFF2-40B4-BE49-F238E27FC236}">
                  <a16:creationId xmlns:a16="http://schemas.microsoft.com/office/drawing/2014/main" id="{CDF0176B-F3C3-357F-02D3-54AA56703120}"/>
                </a:ext>
              </a:extLst>
            </p:cNvPr>
            <p:cNvSpPr>
              <a:spLocks noChangeArrowheads="1"/>
            </p:cNvSpPr>
            <p:nvPr/>
          </p:nvSpPr>
          <p:spPr bwMode="auto">
            <a:xfrm>
              <a:off x="1008" y="1392"/>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1800">
                  <a:solidFill>
                    <a:srgbClr val="000000"/>
                  </a:solidFill>
                  <a:latin typeface="Arial Narrow" panose="020B0606020202030204" pitchFamily="34" charset="0"/>
                </a:rPr>
                <a:t>Planning</a:t>
              </a:r>
            </a:p>
          </p:txBody>
        </p:sp>
        <p:sp>
          <p:nvSpPr>
            <p:cNvPr id="44040" name="Rectangle 5">
              <a:extLst>
                <a:ext uri="{FF2B5EF4-FFF2-40B4-BE49-F238E27FC236}">
                  <a16:creationId xmlns:a16="http://schemas.microsoft.com/office/drawing/2014/main" id="{D247065B-127C-99AE-E45C-4F3C1421D7C1}"/>
                </a:ext>
              </a:extLst>
            </p:cNvPr>
            <p:cNvSpPr>
              <a:spLocks noChangeArrowheads="1"/>
            </p:cNvSpPr>
            <p:nvPr/>
          </p:nvSpPr>
          <p:spPr bwMode="auto">
            <a:xfrm>
              <a:off x="1824" y="1776"/>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1800">
                  <a:solidFill>
                    <a:srgbClr val="000000"/>
                  </a:solidFill>
                  <a:latin typeface="Arial Narrow" panose="020B0606020202030204" pitchFamily="34" charset="0"/>
                </a:rPr>
                <a:t>Analysis</a:t>
              </a:r>
            </a:p>
          </p:txBody>
        </p:sp>
        <p:sp>
          <p:nvSpPr>
            <p:cNvPr id="44041" name="Rectangle 6">
              <a:extLst>
                <a:ext uri="{FF2B5EF4-FFF2-40B4-BE49-F238E27FC236}">
                  <a16:creationId xmlns:a16="http://schemas.microsoft.com/office/drawing/2014/main" id="{BAC3111D-7172-3968-2623-56E1CADA45D9}"/>
                </a:ext>
              </a:extLst>
            </p:cNvPr>
            <p:cNvSpPr>
              <a:spLocks noChangeArrowheads="1"/>
            </p:cNvSpPr>
            <p:nvPr/>
          </p:nvSpPr>
          <p:spPr bwMode="auto">
            <a:xfrm>
              <a:off x="3168" y="2592"/>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1800">
                  <a:solidFill>
                    <a:srgbClr val="000000"/>
                  </a:solidFill>
                  <a:latin typeface="Arial Narrow" panose="020B0606020202030204" pitchFamily="34" charset="0"/>
                </a:rPr>
                <a:t>Physical Design</a:t>
              </a:r>
            </a:p>
          </p:txBody>
        </p:sp>
        <p:sp>
          <p:nvSpPr>
            <p:cNvPr id="44042" name="Rectangle 7">
              <a:extLst>
                <a:ext uri="{FF2B5EF4-FFF2-40B4-BE49-F238E27FC236}">
                  <a16:creationId xmlns:a16="http://schemas.microsoft.com/office/drawing/2014/main" id="{74487B2A-B6B2-6E55-008C-F97EE8B627AB}"/>
                </a:ext>
              </a:extLst>
            </p:cNvPr>
            <p:cNvSpPr>
              <a:spLocks noChangeArrowheads="1"/>
            </p:cNvSpPr>
            <p:nvPr/>
          </p:nvSpPr>
          <p:spPr bwMode="auto">
            <a:xfrm>
              <a:off x="3888" y="2976"/>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1800">
                  <a:solidFill>
                    <a:srgbClr val="000000"/>
                  </a:solidFill>
                  <a:latin typeface="Arial Narrow" panose="020B0606020202030204" pitchFamily="34" charset="0"/>
                </a:rPr>
                <a:t>Implementation</a:t>
              </a:r>
            </a:p>
          </p:txBody>
        </p:sp>
        <p:sp>
          <p:nvSpPr>
            <p:cNvPr id="44043" name="Rectangle 8">
              <a:extLst>
                <a:ext uri="{FF2B5EF4-FFF2-40B4-BE49-F238E27FC236}">
                  <a16:creationId xmlns:a16="http://schemas.microsoft.com/office/drawing/2014/main" id="{3C1BDF06-17F0-B9DD-5505-2351773E380F}"/>
                </a:ext>
              </a:extLst>
            </p:cNvPr>
            <p:cNvSpPr>
              <a:spLocks noChangeArrowheads="1"/>
            </p:cNvSpPr>
            <p:nvPr/>
          </p:nvSpPr>
          <p:spPr bwMode="auto">
            <a:xfrm>
              <a:off x="4656" y="3360"/>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1800">
                  <a:solidFill>
                    <a:srgbClr val="000000"/>
                  </a:solidFill>
                  <a:latin typeface="Arial Narrow" panose="020B0606020202030204" pitchFamily="34" charset="0"/>
                </a:rPr>
                <a:t>Maintenance</a:t>
              </a:r>
            </a:p>
          </p:txBody>
        </p:sp>
        <p:sp>
          <p:nvSpPr>
            <p:cNvPr id="44044" name="Rectangle 9">
              <a:extLst>
                <a:ext uri="{FF2B5EF4-FFF2-40B4-BE49-F238E27FC236}">
                  <a16:creationId xmlns:a16="http://schemas.microsoft.com/office/drawing/2014/main" id="{12238A4C-98F2-858A-DDAD-D16C3BEF9999}"/>
                </a:ext>
              </a:extLst>
            </p:cNvPr>
            <p:cNvSpPr>
              <a:spLocks noChangeArrowheads="1"/>
            </p:cNvSpPr>
            <p:nvPr/>
          </p:nvSpPr>
          <p:spPr bwMode="auto">
            <a:xfrm>
              <a:off x="2400" y="2208"/>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1800">
                  <a:solidFill>
                    <a:srgbClr val="000000"/>
                  </a:solidFill>
                  <a:latin typeface="Arial Narrow" panose="020B0606020202030204" pitchFamily="34" charset="0"/>
                </a:rPr>
                <a:t>Logical Design</a:t>
              </a:r>
            </a:p>
          </p:txBody>
        </p:sp>
        <p:sp>
          <p:nvSpPr>
            <p:cNvPr id="44045" name="Arc 10">
              <a:extLst>
                <a:ext uri="{FF2B5EF4-FFF2-40B4-BE49-F238E27FC236}">
                  <a16:creationId xmlns:a16="http://schemas.microsoft.com/office/drawing/2014/main" id="{D735EC7D-BCCF-EE20-46B0-1C8D1C4EC134}"/>
                </a:ext>
              </a:extLst>
            </p:cNvPr>
            <p:cNvSpPr>
              <a:spLocks/>
            </p:cNvSpPr>
            <p:nvPr/>
          </p:nvSpPr>
          <p:spPr bwMode="auto">
            <a:xfrm>
              <a:off x="1968" y="1392"/>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4046" name="Arc 11">
              <a:extLst>
                <a:ext uri="{FF2B5EF4-FFF2-40B4-BE49-F238E27FC236}">
                  <a16:creationId xmlns:a16="http://schemas.microsoft.com/office/drawing/2014/main" id="{E6382AF3-BE14-6275-524F-8F7AAB97F670}"/>
                </a:ext>
              </a:extLst>
            </p:cNvPr>
            <p:cNvSpPr>
              <a:spLocks/>
            </p:cNvSpPr>
            <p:nvPr/>
          </p:nvSpPr>
          <p:spPr bwMode="auto">
            <a:xfrm>
              <a:off x="2784" y="1824"/>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4047" name="Arc 12">
              <a:extLst>
                <a:ext uri="{FF2B5EF4-FFF2-40B4-BE49-F238E27FC236}">
                  <a16:creationId xmlns:a16="http://schemas.microsoft.com/office/drawing/2014/main" id="{21324A4B-C009-E18A-C435-865C9F6E9593}"/>
                </a:ext>
              </a:extLst>
            </p:cNvPr>
            <p:cNvSpPr>
              <a:spLocks/>
            </p:cNvSpPr>
            <p:nvPr/>
          </p:nvSpPr>
          <p:spPr bwMode="auto">
            <a:xfrm>
              <a:off x="3408" y="2208"/>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4048" name="Arc 13">
              <a:extLst>
                <a:ext uri="{FF2B5EF4-FFF2-40B4-BE49-F238E27FC236}">
                  <a16:creationId xmlns:a16="http://schemas.microsoft.com/office/drawing/2014/main" id="{40741C91-FE49-8833-E695-3EC6D6176EB2}"/>
                </a:ext>
              </a:extLst>
            </p:cNvPr>
            <p:cNvSpPr>
              <a:spLocks/>
            </p:cNvSpPr>
            <p:nvPr/>
          </p:nvSpPr>
          <p:spPr bwMode="auto">
            <a:xfrm>
              <a:off x="4128" y="2592"/>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4049" name="Arc 14">
              <a:extLst>
                <a:ext uri="{FF2B5EF4-FFF2-40B4-BE49-F238E27FC236}">
                  <a16:creationId xmlns:a16="http://schemas.microsoft.com/office/drawing/2014/main" id="{5FE1147E-BA3E-6C61-A588-3E8DEAA1637C}"/>
                </a:ext>
              </a:extLst>
            </p:cNvPr>
            <p:cNvSpPr>
              <a:spLocks/>
            </p:cNvSpPr>
            <p:nvPr/>
          </p:nvSpPr>
          <p:spPr bwMode="auto">
            <a:xfrm>
              <a:off x="4848" y="2976"/>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4050" name="Arc 15">
              <a:extLst>
                <a:ext uri="{FF2B5EF4-FFF2-40B4-BE49-F238E27FC236}">
                  <a16:creationId xmlns:a16="http://schemas.microsoft.com/office/drawing/2014/main" id="{0E4490AB-9535-FF98-B58D-0E9CD43C1627}"/>
                </a:ext>
              </a:extLst>
            </p:cNvPr>
            <p:cNvSpPr>
              <a:spLocks/>
            </p:cNvSpPr>
            <p:nvPr/>
          </p:nvSpPr>
          <p:spPr bwMode="auto">
            <a:xfrm flipH="1" flipV="1">
              <a:off x="3984" y="3264"/>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4051" name="Arc 16">
              <a:extLst>
                <a:ext uri="{FF2B5EF4-FFF2-40B4-BE49-F238E27FC236}">
                  <a16:creationId xmlns:a16="http://schemas.microsoft.com/office/drawing/2014/main" id="{A922050D-DE5F-766A-AA8D-88F0B8E79427}"/>
                </a:ext>
              </a:extLst>
            </p:cNvPr>
            <p:cNvSpPr>
              <a:spLocks/>
            </p:cNvSpPr>
            <p:nvPr/>
          </p:nvSpPr>
          <p:spPr bwMode="auto">
            <a:xfrm flipH="1" flipV="1">
              <a:off x="3168" y="2880"/>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4052" name="Arc 17">
              <a:extLst>
                <a:ext uri="{FF2B5EF4-FFF2-40B4-BE49-F238E27FC236}">
                  <a16:creationId xmlns:a16="http://schemas.microsoft.com/office/drawing/2014/main" id="{EAE32E06-DFA6-5953-283B-B4FA8DF50D9B}"/>
                </a:ext>
              </a:extLst>
            </p:cNvPr>
            <p:cNvSpPr>
              <a:spLocks/>
            </p:cNvSpPr>
            <p:nvPr/>
          </p:nvSpPr>
          <p:spPr bwMode="auto">
            <a:xfrm flipH="1" flipV="1">
              <a:off x="2496" y="2496"/>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4053" name="Arc 18">
              <a:extLst>
                <a:ext uri="{FF2B5EF4-FFF2-40B4-BE49-F238E27FC236}">
                  <a16:creationId xmlns:a16="http://schemas.microsoft.com/office/drawing/2014/main" id="{2C5502B9-1148-EC8F-C1F5-6AB5BBE9C56E}"/>
                </a:ext>
              </a:extLst>
            </p:cNvPr>
            <p:cNvSpPr>
              <a:spLocks/>
            </p:cNvSpPr>
            <p:nvPr/>
          </p:nvSpPr>
          <p:spPr bwMode="auto">
            <a:xfrm flipH="1" flipV="1">
              <a:off x="1824" y="2112"/>
              <a:ext cx="576"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4054" name="Arc 19">
              <a:extLst>
                <a:ext uri="{FF2B5EF4-FFF2-40B4-BE49-F238E27FC236}">
                  <a16:creationId xmlns:a16="http://schemas.microsoft.com/office/drawing/2014/main" id="{6989FC65-DF8A-7CFC-E6D0-F7AC5B6679A1}"/>
                </a:ext>
              </a:extLst>
            </p:cNvPr>
            <p:cNvSpPr>
              <a:spLocks/>
            </p:cNvSpPr>
            <p:nvPr/>
          </p:nvSpPr>
          <p:spPr bwMode="auto">
            <a:xfrm flipH="1" flipV="1">
              <a:off x="1248" y="1680"/>
              <a:ext cx="576"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44036" name="Rectangle 20">
            <a:extLst>
              <a:ext uri="{FF2B5EF4-FFF2-40B4-BE49-F238E27FC236}">
                <a16:creationId xmlns:a16="http://schemas.microsoft.com/office/drawing/2014/main" id="{84641E20-5BED-B936-ADDC-FC8C2499BF3E}"/>
              </a:ext>
            </a:extLst>
          </p:cNvPr>
          <p:cNvSpPr>
            <a:spLocks noChangeArrowheads="1"/>
          </p:cNvSpPr>
          <p:nvPr/>
        </p:nvSpPr>
        <p:spPr bwMode="auto">
          <a:xfrm>
            <a:off x="2971800" y="3124200"/>
            <a:ext cx="1828800" cy="6096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2000" b="1" i="1">
                <a:solidFill>
                  <a:schemeClr val="bg2"/>
                </a:solidFill>
                <a:latin typeface="Arial Narrow" panose="020B0606020202030204" pitchFamily="34" charset="0"/>
              </a:rPr>
              <a:t>Logical Design</a:t>
            </a:r>
          </a:p>
        </p:txBody>
      </p:sp>
      <p:sp>
        <p:nvSpPr>
          <p:cNvPr id="204821" name="Text Box 21">
            <a:extLst>
              <a:ext uri="{FF2B5EF4-FFF2-40B4-BE49-F238E27FC236}">
                <a16:creationId xmlns:a16="http://schemas.microsoft.com/office/drawing/2014/main" id="{E60F6693-A062-F1EB-59C8-310B383C346C}"/>
              </a:ext>
            </a:extLst>
          </p:cNvPr>
          <p:cNvSpPr txBox="1">
            <a:spLocks noChangeArrowheads="1"/>
          </p:cNvSpPr>
          <p:nvPr/>
        </p:nvSpPr>
        <p:spPr bwMode="auto">
          <a:xfrm>
            <a:off x="3581400" y="1447800"/>
            <a:ext cx="55626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000" b="1">
                <a:solidFill>
                  <a:srgbClr val="000000"/>
                </a:solidFill>
                <a:latin typeface="Times New Roman" panose="02020603050405020304" pitchFamily="18" charset="0"/>
              </a:rPr>
              <a:t>Purpose–information requirements elicitation and structure</a:t>
            </a:r>
          </a:p>
          <a:p>
            <a:pPr eaLnBrk="1" hangingPunct="1">
              <a:spcBef>
                <a:spcPct val="0"/>
              </a:spcBef>
              <a:buClrTx/>
              <a:buSzTx/>
              <a:buFontTx/>
              <a:buNone/>
            </a:pPr>
            <a:r>
              <a:rPr lang="en-US" altLang="en-US" sz="2000" b="1">
                <a:solidFill>
                  <a:srgbClr val="000000"/>
                </a:solidFill>
                <a:latin typeface="Times New Roman" panose="02020603050405020304" pitchFamily="18" charset="0"/>
              </a:rPr>
              <a:t>Deliverable–detailed design specifications</a:t>
            </a:r>
          </a:p>
        </p:txBody>
      </p:sp>
      <p:sp>
        <p:nvSpPr>
          <p:cNvPr id="204822" name="Text Box 22">
            <a:extLst>
              <a:ext uri="{FF2B5EF4-FFF2-40B4-BE49-F238E27FC236}">
                <a16:creationId xmlns:a16="http://schemas.microsoft.com/office/drawing/2014/main" id="{BD994478-901F-261D-540F-AE4743C32169}"/>
              </a:ext>
            </a:extLst>
          </p:cNvPr>
          <p:cNvSpPr txBox="1">
            <a:spLocks noChangeArrowheads="1"/>
          </p:cNvSpPr>
          <p:nvPr/>
        </p:nvSpPr>
        <p:spPr bwMode="auto">
          <a:xfrm>
            <a:off x="762000" y="4572000"/>
            <a:ext cx="28194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000" b="1">
                <a:solidFill>
                  <a:srgbClr val="000000"/>
                </a:solidFill>
                <a:latin typeface="Times New Roman" panose="02020603050405020304" pitchFamily="18" charset="0"/>
              </a:rPr>
              <a:t>Database activity– </a:t>
            </a:r>
          </a:p>
          <a:p>
            <a:pPr eaLnBrk="1" hangingPunct="1">
              <a:spcBef>
                <a:spcPct val="0"/>
              </a:spcBef>
              <a:buClrTx/>
              <a:buSzTx/>
              <a:buFontTx/>
              <a:buNone/>
            </a:pPr>
            <a:r>
              <a:rPr lang="en-US" altLang="en-US" sz="2000" b="1">
                <a:solidFill>
                  <a:srgbClr val="000000"/>
                </a:solidFill>
                <a:latin typeface="Times New Roman" panose="02020603050405020304" pitchFamily="18" charset="0"/>
              </a:rPr>
              <a:t>logical database design (transactions, forms, displays, views, data integrity and security)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4821"/>
                                        </p:tgtEl>
                                        <p:attrNameLst>
                                          <p:attrName>style.visibility</p:attrName>
                                        </p:attrNameLst>
                                      </p:cBhvr>
                                      <p:to>
                                        <p:strVal val="visible"/>
                                      </p:to>
                                    </p:set>
                                    <p:animEffect transition="in" filter="blinds(horizontal)">
                                      <p:cBhvr>
                                        <p:cTn id="7" dur="500"/>
                                        <p:tgtEl>
                                          <p:spTgt spid="2048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4822"/>
                                        </p:tgtEl>
                                        <p:attrNameLst>
                                          <p:attrName>style.visibility</p:attrName>
                                        </p:attrNameLst>
                                      </p:cBhvr>
                                      <p:to>
                                        <p:strVal val="visible"/>
                                      </p:to>
                                    </p:set>
                                    <p:animEffect transition="in" filter="blinds(horizontal)">
                                      <p:cBhvr>
                                        <p:cTn id="12" dur="500"/>
                                        <p:tgtEl>
                                          <p:spTgt spid="2048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1" grpId="0" autoUpdateAnimBg="0"/>
      <p:bldP spid="204822"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826" name="Rectangle 2">
            <a:extLst>
              <a:ext uri="{FF2B5EF4-FFF2-40B4-BE49-F238E27FC236}">
                <a16:creationId xmlns:a16="http://schemas.microsoft.com/office/drawing/2014/main" id="{7B37BC0F-0D27-6418-CD70-AF37C9E7D576}"/>
              </a:ext>
            </a:extLst>
          </p:cNvPr>
          <p:cNvSpPr>
            <a:spLocks noGrp="1" noChangeArrowheads="1"/>
          </p:cNvSpPr>
          <p:nvPr>
            <p:ph type="title"/>
          </p:nvPr>
        </p:nvSpPr>
        <p:spPr>
          <a:xfrm>
            <a:off x="609600" y="228600"/>
            <a:ext cx="7772400" cy="1143000"/>
          </a:xfrm>
        </p:spPr>
        <p:txBody>
          <a:bodyPr/>
          <a:lstStyle/>
          <a:p>
            <a:pPr eaLnBrk="1" hangingPunct="1">
              <a:defRPr/>
            </a:pPr>
            <a:r>
              <a:rPr lang="en-US" sz="3600">
                <a:solidFill>
                  <a:srgbClr val="000000"/>
                </a:solidFill>
              </a:rPr>
              <a:t>Systems Development Life Cycle</a:t>
            </a:r>
            <a:br>
              <a:rPr lang="en-US" sz="3600">
                <a:solidFill>
                  <a:srgbClr val="000000"/>
                </a:solidFill>
              </a:rPr>
            </a:br>
            <a:r>
              <a:rPr lang="en-US" sz="3600">
                <a:solidFill>
                  <a:srgbClr val="000000"/>
                </a:solidFill>
              </a:rPr>
              <a:t>(cont.) </a:t>
            </a:r>
          </a:p>
        </p:txBody>
      </p:sp>
      <p:grpSp>
        <p:nvGrpSpPr>
          <p:cNvPr id="45059" name="Group 3">
            <a:extLst>
              <a:ext uri="{FF2B5EF4-FFF2-40B4-BE49-F238E27FC236}">
                <a16:creationId xmlns:a16="http://schemas.microsoft.com/office/drawing/2014/main" id="{D72878BA-1C11-F9D5-8F31-6B7FD3617B1D}"/>
              </a:ext>
            </a:extLst>
          </p:cNvPr>
          <p:cNvGrpSpPr>
            <a:grpSpLocks/>
          </p:cNvGrpSpPr>
          <p:nvPr/>
        </p:nvGrpSpPr>
        <p:grpSpPr bwMode="auto">
          <a:xfrm>
            <a:off x="457200" y="1676400"/>
            <a:ext cx="8458200" cy="4114800"/>
            <a:chOff x="1008" y="1392"/>
            <a:chExt cx="4608" cy="2256"/>
          </a:xfrm>
        </p:grpSpPr>
        <p:sp>
          <p:nvSpPr>
            <p:cNvPr id="45063" name="Rectangle 4">
              <a:extLst>
                <a:ext uri="{FF2B5EF4-FFF2-40B4-BE49-F238E27FC236}">
                  <a16:creationId xmlns:a16="http://schemas.microsoft.com/office/drawing/2014/main" id="{D68C38C1-43E4-D497-68CC-A863152FC555}"/>
                </a:ext>
              </a:extLst>
            </p:cNvPr>
            <p:cNvSpPr>
              <a:spLocks noChangeArrowheads="1"/>
            </p:cNvSpPr>
            <p:nvPr/>
          </p:nvSpPr>
          <p:spPr bwMode="auto">
            <a:xfrm>
              <a:off x="1008" y="1392"/>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1800">
                  <a:solidFill>
                    <a:srgbClr val="000000"/>
                  </a:solidFill>
                  <a:latin typeface="Arial Narrow" panose="020B0606020202030204" pitchFamily="34" charset="0"/>
                </a:rPr>
                <a:t>Planning</a:t>
              </a:r>
            </a:p>
          </p:txBody>
        </p:sp>
        <p:sp>
          <p:nvSpPr>
            <p:cNvPr id="45064" name="Rectangle 5">
              <a:extLst>
                <a:ext uri="{FF2B5EF4-FFF2-40B4-BE49-F238E27FC236}">
                  <a16:creationId xmlns:a16="http://schemas.microsoft.com/office/drawing/2014/main" id="{63238E56-9BDE-BF94-AD49-4E8A3EA7C2C0}"/>
                </a:ext>
              </a:extLst>
            </p:cNvPr>
            <p:cNvSpPr>
              <a:spLocks noChangeArrowheads="1"/>
            </p:cNvSpPr>
            <p:nvPr/>
          </p:nvSpPr>
          <p:spPr bwMode="auto">
            <a:xfrm>
              <a:off x="1824" y="1776"/>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1800">
                  <a:solidFill>
                    <a:srgbClr val="000000"/>
                  </a:solidFill>
                  <a:latin typeface="Arial Narrow" panose="020B0606020202030204" pitchFamily="34" charset="0"/>
                </a:rPr>
                <a:t>Analysis</a:t>
              </a:r>
            </a:p>
          </p:txBody>
        </p:sp>
        <p:sp>
          <p:nvSpPr>
            <p:cNvPr id="45065" name="Rectangle 6">
              <a:extLst>
                <a:ext uri="{FF2B5EF4-FFF2-40B4-BE49-F238E27FC236}">
                  <a16:creationId xmlns:a16="http://schemas.microsoft.com/office/drawing/2014/main" id="{EB1B0F0C-24B1-7BB1-CFD0-2E2B828C0AB6}"/>
                </a:ext>
              </a:extLst>
            </p:cNvPr>
            <p:cNvSpPr>
              <a:spLocks noChangeArrowheads="1"/>
            </p:cNvSpPr>
            <p:nvPr/>
          </p:nvSpPr>
          <p:spPr bwMode="auto">
            <a:xfrm>
              <a:off x="3168" y="2592"/>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1800">
                  <a:solidFill>
                    <a:srgbClr val="000000"/>
                  </a:solidFill>
                  <a:latin typeface="Arial Narrow" panose="020B0606020202030204" pitchFamily="34" charset="0"/>
                </a:rPr>
                <a:t>Physical Design</a:t>
              </a:r>
            </a:p>
          </p:txBody>
        </p:sp>
        <p:sp>
          <p:nvSpPr>
            <p:cNvPr id="45066" name="Rectangle 7">
              <a:extLst>
                <a:ext uri="{FF2B5EF4-FFF2-40B4-BE49-F238E27FC236}">
                  <a16:creationId xmlns:a16="http://schemas.microsoft.com/office/drawing/2014/main" id="{5381DB6C-03C0-C9AF-39D2-21EAD6675323}"/>
                </a:ext>
              </a:extLst>
            </p:cNvPr>
            <p:cNvSpPr>
              <a:spLocks noChangeArrowheads="1"/>
            </p:cNvSpPr>
            <p:nvPr/>
          </p:nvSpPr>
          <p:spPr bwMode="auto">
            <a:xfrm>
              <a:off x="3888" y="2976"/>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1800">
                  <a:solidFill>
                    <a:srgbClr val="000000"/>
                  </a:solidFill>
                  <a:latin typeface="Arial Narrow" panose="020B0606020202030204" pitchFamily="34" charset="0"/>
                </a:rPr>
                <a:t>Implementation</a:t>
              </a:r>
            </a:p>
          </p:txBody>
        </p:sp>
        <p:sp>
          <p:nvSpPr>
            <p:cNvPr id="45067" name="Rectangle 8">
              <a:extLst>
                <a:ext uri="{FF2B5EF4-FFF2-40B4-BE49-F238E27FC236}">
                  <a16:creationId xmlns:a16="http://schemas.microsoft.com/office/drawing/2014/main" id="{0B719DB3-C9F6-BF6B-9CAC-C2DC75C666E1}"/>
                </a:ext>
              </a:extLst>
            </p:cNvPr>
            <p:cNvSpPr>
              <a:spLocks noChangeArrowheads="1"/>
            </p:cNvSpPr>
            <p:nvPr/>
          </p:nvSpPr>
          <p:spPr bwMode="auto">
            <a:xfrm>
              <a:off x="4656" y="3360"/>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1800">
                  <a:solidFill>
                    <a:srgbClr val="000000"/>
                  </a:solidFill>
                  <a:latin typeface="Arial Narrow" panose="020B0606020202030204" pitchFamily="34" charset="0"/>
                </a:rPr>
                <a:t>Maintenance</a:t>
              </a:r>
            </a:p>
          </p:txBody>
        </p:sp>
        <p:sp>
          <p:nvSpPr>
            <p:cNvPr id="45068" name="Rectangle 9">
              <a:extLst>
                <a:ext uri="{FF2B5EF4-FFF2-40B4-BE49-F238E27FC236}">
                  <a16:creationId xmlns:a16="http://schemas.microsoft.com/office/drawing/2014/main" id="{3FDF1D02-21FD-B369-47A4-D1950B530FD7}"/>
                </a:ext>
              </a:extLst>
            </p:cNvPr>
            <p:cNvSpPr>
              <a:spLocks noChangeArrowheads="1"/>
            </p:cNvSpPr>
            <p:nvPr/>
          </p:nvSpPr>
          <p:spPr bwMode="auto">
            <a:xfrm>
              <a:off x="2400" y="2208"/>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1800">
                  <a:solidFill>
                    <a:srgbClr val="000000"/>
                  </a:solidFill>
                  <a:latin typeface="Arial Narrow" panose="020B0606020202030204" pitchFamily="34" charset="0"/>
                </a:rPr>
                <a:t>Logical Design</a:t>
              </a:r>
            </a:p>
          </p:txBody>
        </p:sp>
        <p:sp>
          <p:nvSpPr>
            <p:cNvPr id="45069" name="Arc 10">
              <a:extLst>
                <a:ext uri="{FF2B5EF4-FFF2-40B4-BE49-F238E27FC236}">
                  <a16:creationId xmlns:a16="http://schemas.microsoft.com/office/drawing/2014/main" id="{3CF0F958-265F-0A84-A832-5A8E18B2975F}"/>
                </a:ext>
              </a:extLst>
            </p:cNvPr>
            <p:cNvSpPr>
              <a:spLocks/>
            </p:cNvSpPr>
            <p:nvPr/>
          </p:nvSpPr>
          <p:spPr bwMode="auto">
            <a:xfrm>
              <a:off x="1968" y="1392"/>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5070" name="Arc 11">
              <a:extLst>
                <a:ext uri="{FF2B5EF4-FFF2-40B4-BE49-F238E27FC236}">
                  <a16:creationId xmlns:a16="http://schemas.microsoft.com/office/drawing/2014/main" id="{D220E389-FF6C-5606-C2BA-CDB5E4AA8270}"/>
                </a:ext>
              </a:extLst>
            </p:cNvPr>
            <p:cNvSpPr>
              <a:spLocks/>
            </p:cNvSpPr>
            <p:nvPr/>
          </p:nvSpPr>
          <p:spPr bwMode="auto">
            <a:xfrm>
              <a:off x="2784" y="1824"/>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5071" name="Arc 12">
              <a:extLst>
                <a:ext uri="{FF2B5EF4-FFF2-40B4-BE49-F238E27FC236}">
                  <a16:creationId xmlns:a16="http://schemas.microsoft.com/office/drawing/2014/main" id="{5CCD1DA8-E140-51BC-7FA2-EF548F882C5C}"/>
                </a:ext>
              </a:extLst>
            </p:cNvPr>
            <p:cNvSpPr>
              <a:spLocks/>
            </p:cNvSpPr>
            <p:nvPr/>
          </p:nvSpPr>
          <p:spPr bwMode="auto">
            <a:xfrm>
              <a:off x="3408" y="2208"/>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5072" name="Arc 13">
              <a:extLst>
                <a:ext uri="{FF2B5EF4-FFF2-40B4-BE49-F238E27FC236}">
                  <a16:creationId xmlns:a16="http://schemas.microsoft.com/office/drawing/2014/main" id="{F5546B34-E80B-B835-0122-A3BA32762CBE}"/>
                </a:ext>
              </a:extLst>
            </p:cNvPr>
            <p:cNvSpPr>
              <a:spLocks/>
            </p:cNvSpPr>
            <p:nvPr/>
          </p:nvSpPr>
          <p:spPr bwMode="auto">
            <a:xfrm>
              <a:off x="4128" y="2592"/>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5073" name="Arc 14">
              <a:extLst>
                <a:ext uri="{FF2B5EF4-FFF2-40B4-BE49-F238E27FC236}">
                  <a16:creationId xmlns:a16="http://schemas.microsoft.com/office/drawing/2014/main" id="{3E6B66D9-0468-031D-5F45-52C7DFD3F642}"/>
                </a:ext>
              </a:extLst>
            </p:cNvPr>
            <p:cNvSpPr>
              <a:spLocks/>
            </p:cNvSpPr>
            <p:nvPr/>
          </p:nvSpPr>
          <p:spPr bwMode="auto">
            <a:xfrm>
              <a:off x="4848" y="2976"/>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5074" name="Arc 15">
              <a:extLst>
                <a:ext uri="{FF2B5EF4-FFF2-40B4-BE49-F238E27FC236}">
                  <a16:creationId xmlns:a16="http://schemas.microsoft.com/office/drawing/2014/main" id="{9B6FC902-28A9-B1E3-C2FA-E6F1EAF2A75A}"/>
                </a:ext>
              </a:extLst>
            </p:cNvPr>
            <p:cNvSpPr>
              <a:spLocks/>
            </p:cNvSpPr>
            <p:nvPr/>
          </p:nvSpPr>
          <p:spPr bwMode="auto">
            <a:xfrm flipH="1" flipV="1">
              <a:off x="3984" y="3264"/>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5075" name="Arc 16">
              <a:extLst>
                <a:ext uri="{FF2B5EF4-FFF2-40B4-BE49-F238E27FC236}">
                  <a16:creationId xmlns:a16="http://schemas.microsoft.com/office/drawing/2014/main" id="{54694983-EAB6-A2A9-50DE-F64FE5A27B55}"/>
                </a:ext>
              </a:extLst>
            </p:cNvPr>
            <p:cNvSpPr>
              <a:spLocks/>
            </p:cNvSpPr>
            <p:nvPr/>
          </p:nvSpPr>
          <p:spPr bwMode="auto">
            <a:xfrm flipH="1" flipV="1">
              <a:off x="3168" y="2880"/>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5076" name="Arc 17">
              <a:extLst>
                <a:ext uri="{FF2B5EF4-FFF2-40B4-BE49-F238E27FC236}">
                  <a16:creationId xmlns:a16="http://schemas.microsoft.com/office/drawing/2014/main" id="{2ED04FFE-5B58-F760-0DB0-B5FCE4F90AE7}"/>
                </a:ext>
              </a:extLst>
            </p:cNvPr>
            <p:cNvSpPr>
              <a:spLocks/>
            </p:cNvSpPr>
            <p:nvPr/>
          </p:nvSpPr>
          <p:spPr bwMode="auto">
            <a:xfrm flipH="1" flipV="1">
              <a:off x="2496" y="2496"/>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5077" name="Arc 18">
              <a:extLst>
                <a:ext uri="{FF2B5EF4-FFF2-40B4-BE49-F238E27FC236}">
                  <a16:creationId xmlns:a16="http://schemas.microsoft.com/office/drawing/2014/main" id="{31F2E0A2-936D-1CA4-85EA-5FD3F07076BA}"/>
                </a:ext>
              </a:extLst>
            </p:cNvPr>
            <p:cNvSpPr>
              <a:spLocks/>
            </p:cNvSpPr>
            <p:nvPr/>
          </p:nvSpPr>
          <p:spPr bwMode="auto">
            <a:xfrm flipH="1" flipV="1">
              <a:off x="1824" y="2112"/>
              <a:ext cx="576"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5078" name="Arc 19">
              <a:extLst>
                <a:ext uri="{FF2B5EF4-FFF2-40B4-BE49-F238E27FC236}">
                  <a16:creationId xmlns:a16="http://schemas.microsoft.com/office/drawing/2014/main" id="{E9CC331B-7A00-7F0D-DA65-2FFB95261961}"/>
                </a:ext>
              </a:extLst>
            </p:cNvPr>
            <p:cNvSpPr>
              <a:spLocks/>
            </p:cNvSpPr>
            <p:nvPr/>
          </p:nvSpPr>
          <p:spPr bwMode="auto">
            <a:xfrm flipH="1" flipV="1">
              <a:off x="1248" y="1680"/>
              <a:ext cx="576"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45060" name="Rectangle 20">
            <a:extLst>
              <a:ext uri="{FF2B5EF4-FFF2-40B4-BE49-F238E27FC236}">
                <a16:creationId xmlns:a16="http://schemas.microsoft.com/office/drawing/2014/main" id="{0E85D1FE-5CC4-E1B6-D80A-3FFD449EE03E}"/>
              </a:ext>
            </a:extLst>
          </p:cNvPr>
          <p:cNvSpPr>
            <a:spLocks noChangeArrowheads="1"/>
          </p:cNvSpPr>
          <p:nvPr/>
        </p:nvSpPr>
        <p:spPr bwMode="auto">
          <a:xfrm>
            <a:off x="4419600" y="3810000"/>
            <a:ext cx="1828800" cy="6096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2000" b="1" i="1">
                <a:solidFill>
                  <a:schemeClr val="bg2"/>
                </a:solidFill>
                <a:latin typeface="Arial Narrow" panose="020B0606020202030204" pitchFamily="34" charset="0"/>
              </a:rPr>
              <a:t>Physical Design</a:t>
            </a:r>
          </a:p>
        </p:txBody>
      </p:sp>
      <p:sp>
        <p:nvSpPr>
          <p:cNvPr id="205845" name="Text Box 21">
            <a:extLst>
              <a:ext uri="{FF2B5EF4-FFF2-40B4-BE49-F238E27FC236}">
                <a16:creationId xmlns:a16="http://schemas.microsoft.com/office/drawing/2014/main" id="{91653D44-20FC-D8F4-7835-C1D8CC67D30C}"/>
              </a:ext>
            </a:extLst>
          </p:cNvPr>
          <p:cNvSpPr txBox="1">
            <a:spLocks noChangeArrowheads="1"/>
          </p:cNvSpPr>
          <p:nvPr/>
        </p:nvSpPr>
        <p:spPr bwMode="auto">
          <a:xfrm>
            <a:off x="4800600" y="1524000"/>
            <a:ext cx="41910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000" b="1">
                <a:solidFill>
                  <a:srgbClr val="000000"/>
                </a:solidFill>
                <a:latin typeface="Times New Roman" panose="02020603050405020304" pitchFamily="18" charset="0"/>
              </a:rPr>
              <a:t>Purpose–develop technology and organizational specifications</a:t>
            </a:r>
          </a:p>
          <a:p>
            <a:pPr eaLnBrk="1" hangingPunct="1">
              <a:spcBef>
                <a:spcPct val="0"/>
              </a:spcBef>
              <a:buClrTx/>
              <a:buSzTx/>
              <a:buFontTx/>
              <a:buNone/>
            </a:pPr>
            <a:r>
              <a:rPr lang="en-US" altLang="en-US" sz="2000" b="1">
                <a:solidFill>
                  <a:srgbClr val="000000"/>
                </a:solidFill>
                <a:latin typeface="Times New Roman" panose="02020603050405020304" pitchFamily="18" charset="0"/>
              </a:rPr>
              <a:t>Deliverable–program/data structures, technology purchases, organization redesigns</a:t>
            </a:r>
          </a:p>
        </p:txBody>
      </p:sp>
      <p:sp>
        <p:nvSpPr>
          <p:cNvPr id="205846" name="Text Box 22">
            <a:extLst>
              <a:ext uri="{FF2B5EF4-FFF2-40B4-BE49-F238E27FC236}">
                <a16:creationId xmlns:a16="http://schemas.microsoft.com/office/drawing/2014/main" id="{BC5B9BE9-2566-F4DC-5F34-75DC36F3CEA0}"/>
              </a:ext>
            </a:extLst>
          </p:cNvPr>
          <p:cNvSpPr txBox="1">
            <a:spLocks noChangeArrowheads="1"/>
          </p:cNvSpPr>
          <p:nvPr/>
        </p:nvSpPr>
        <p:spPr bwMode="auto">
          <a:xfrm>
            <a:off x="762000" y="4572000"/>
            <a:ext cx="36576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000" b="1">
                <a:solidFill>
                  <a:srgbClr val="000000"/>
                </a:solidFill>
                <a:latin typeface="Times New Roman" panose="02020603050405020304" pitchFamily="18" charset="0"/>
              </a:rPr>
              <a:t>Database activity– </a:t>
            </a:r>
          </a:p>
          <a:p>
            <a:pPr eaLnBrk="1" hangingPunct="1">
              <a:spcBef>
                <a:spcPct val="0"/>
              </a:spcBef>
              <a:buClrTx/>
              <a:buSzTx/>
              <a:buFontTx/>
              <a:buNone/>
            </a:pPr>
            <a:r>
              <a:rPr lang="en-US" altLang="en-US" sz="2000" b="1">
                <a:solidFill>
                  <a:srgbClr val="000000"/>
                </a:solidFill>
                <a:latin typeface="Times New Roman" panose="02020603050405020304" pitchFamily="18" charset="0"/>
              </a:rPr>
              <a:t>physical database design (define database to DBMS, physical data organization, database processing programs)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5845"/>
                                        </p:tgtEl>
                                        <p:attrNameLst>
                                          <p:attrName>style.visibility</p:attrName>
                                        </p:attrNameLst>
                                      </p:cBhvr>
                                      <p:to>
                                        <p:strVal val="visible"/>
                                      </p:to>
                                    </p:set>
                                    <p:animEffect transition="in" filter="blinds(horizontal)">
                                      <p:cBhvr>
                                        <p:cTn id="7" dur="500"/>
                                        <p:tgtEl>
                                          <p:spTgt spid="2058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5846"/>
                                        </p:tgtEl>
                                        <p:attrNameLst>
                                          <p:attrName>style.visibility</p:attrName>
                                        </p:attrNameLst>
                                      </p:cBhvr>
                                      <p:to>
                                        <p:strVal val="visible"/>
                                      </p:to>
                                    </p:set>
                                    <p:animEffect transition="in" filter="blinds(horizontal)">
                                      <p:cBhvr>
                                        <p:cTn id="12" dur="500"/>
                                        <p:tgtEl>
                                          <p:spTgt spid="2058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45" grpId="0" autoUpdateAnimBg="0"/>
      <p:bldP spid="205846"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6850" name="Rectangle 2">
            <a:extLst>
              <a:ext uri="{FF2B5EF4-FFF2-40B4-BE49-F238E27FC236}">
                <a16:creationId xmlns:a16="http://schemas.microsoft.com/office/drawing/2014/main" id="{E9C83576-E7B6-2B0F-AB63-D59CEA7F0325}"/>
              </a:ext>
            </a:extLst>
          </p:cNvPr>
          <p:cNvSpPr>
            <a:spLocks noGrp="1" noChangeArrowheads="1"/>
          </p:cNvSpPr>
          <p:nvPr>
            <p:ph type="title"/>
          </p:nvPr>
        </p:nvSpPr>
        <p:spPr>
          <a:xfrm>
            <a:off x="609600" y="228600"/>
            <a:ext cx="7772400" cy="1143000"/>
          </a:xfrm>
        </p:spPr>
        <p:txBody>
          <a:bodyPr/>
          <a:lstStyle/>
          <a:p>
            <a:pPr eaLnBrk="1" hangingPunct="1">
              <a:defRPr/>
            </a:pPr>
            <a:r>
              <a:rPr lang="en-US" sz="3600">
                <a:solidFill>
                  <a:srgbClr val="000000"/>
                </a:solidFill>
              </a:rPr>
              <a:t>Systems Development Life Cycle</a:t>
            </a:r>
            <a:br>
              <a:rPr lang="en-US" sz="3600">
                <a:solidFill>
                  <a:srgbClr val="000000"/>
                </a:solidFill>
              </a:rPr>
            </a:br>
            <a:r>
              <a:rPr lang="en-US" sz="3600">
                <a:solidFill>
                  <a:srgbClr val="000000"/>
                </a:solidFill>
              </a:rPr>
              <a:t> (cont.) </a:t>
            </a:r>
          </a:p>
        </p:txBody>
      </p:sp>
      <p:grpSp>
        <p:nvGrpSpPr>
          <p:cNvPr id="46083" name="Group 3">
            <a:extLst>
              <a:ext uri="{FF2B5EF4-FFF2-40B4-BE49-F238E27FC236}">
                <a16:creationId xmlns:a16="http://schemas.microsoft.com/office/drawing/2014/main" id="{747CDB1A-EF55-90AC-0923-1E30557E70CD}"/>
              </a:ext>
            </a:extLst>
          </p:cNvPr>
          <p:cNvGrpSpPr>
            <a:grpSpLocks/>
          </p:cNvGrpSpPr>
          <p:nvPr/>
        </p:nvGrpSpPr>
        <p:grpSpPr bwMode="auto">
          <a:xfrm>
            <a:off x="457200" y="1676400"/>
            <a:ext cx="8458200" cy="4114800"/>
            <a:chOff x="1008" y="1392"/>
            <a:chExt cx="4608" cy="2256"/>
          </a:xfrm>
        </p:grpSpPr>
        <p:sp>
          <p:nvSpPr>
            <p:cNvPr id="46087" name="Rectangle 4">
              <a:extLst>
                <a:ext uri="{FF2B5EF4-FFF2-40B4-BE49-F238E27FC236}">
                  <a16:creationId xmlns:a16="http://schemas.microsoft.com/office/drawing/2014/main" id="{D0207E12-22F2-93D9-3501-3D572DA9811D}"/>
                </a:ext>
              </a:extLst>
            </p:cNvPr>
            <p:cNvSpPr>
              <a:spLocks noChangeArrowheads="1"/>
            </p:cNvSpPr>
            <p:nvPr/>
          </p:nvSpPr>
          <p:spPr bwMode="auto">
            <a:xfrm>
              <a:off x="1008" y="1392"/>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1800">
                  <a:solidFill>
                    <a:srgbClr val="000000"/>
                  </a:solidFill>
                  <a:latin typeface="Arial Narrow" panose="020B0606020202030204" pitchFamily="34" charset="0"/>
                </a:rPr>
                <a:t>Planning</a:t>
              </a:r>
            </a:p>
          </p:txBody>
        </p:sp>
        <p:sp>
          <p:nvSpPr>
            <p:cNvPr id="46088" name="Rectangle 5">
              <a:extLst>
                <a:ext uri="{FF2B5EF4-FFF2-40B4-BE49-F238E27FC236}">
                  <a16:creationId xmlns:a16="http://schemas.microsoft.com/office/drawing/2014/main" id="{5B9CCAF2-5449-44A6-AA4F-D21EAE87A2B3}"/>
                </a:ext>
              </a:extLst>
            </p:cNvPr>
            <p:cNvSpPr>
              <a:spLocks noChangeArrowheads="1"/>
            </p:cNvSpPr>
            <p:nvPr/>
          </p:nvSpPr>
          <p:spPr bwMode="auto">
            <a:xfrm>
              <a:off x="1824" y="1776"/>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1800">
                  <a:solidFill>
                    <a:srgbClr val="000000"/>
                  </a:solidFill>
                  <a:latin typeface="Arial Narrow" panose="020B0606020202030204" pitchFamily="34" charset="0"/>
                </a:rPr>
                <a:t>Analysis</a:t>
              </a:r>
            </a:p>
          </p:txBody>
        </p:sp>
        <p:sp>
          <p:nvSpPr>
            <p:cNvPr id="46089" name="Rectangle 6">
              <a:extLst>
                <a:ext uri="{FF2B5EF4-FFF2-40B4-BE49-F238E27FC236}">
                  <a16:creationId xmlns:a16="http://schemas.microsoft.com/office/drawing/2014/main" id="{524DE223-2A14-13B1-5B8B-5D7BAA08E372}"/>
                </a:ext>
              </a:extLst>
            </p:cNvPr>
            <p:cNvSpPr>
              <a:spLocks noChangeArrowheads="1"/>
            </p:cNvSpPr>
            <p:nvPr/>
          </p:nvSpPr>
          <p:spPr bwMode="auto">
            <a:xfrm>
              <a:off x="3168" y="2592"/>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1800">
                  <a:solidFill>
                    <a:srgbClr val="000000"/>
                  </a:solidFill>
                  <a:latin typeface="Arial Narrow" panose="020B0606020202030204" pitchFamily="34" charset="0"/>
                </a:rPr>
                <a:t>Physical Design</a:t>
              </a:r>
            </a:p>
          </p:txBody>
        </p:sp>
        <p:sp>
          <p:nvSpPr>
            <p:cNvPr id="46090" name="Rectangle 7">
              <a:extLst>
                <a:ext uri="{FF2B5EF4-FFF2-40B4-BE49-F238E27FC236}">
                  <a16:creationId xmlns:a16="http://schemas.microsoft.com/office/drawing/2014/main" id="{192B3FB6-2C1F-9A3C-59DC-274AB7DE0C6C}"/>
                </a:ext>
              </a:extLst>
            </p:cNvPr>
            <p:cNvSpPr>
              <a:spLocks noChangeArrowheads="1"/>
            </p:cNvSpPr>
            <p:nvPr/>
          </p:nvSpPr>
          <p:spPr bwMode="auto">
            <a:xfrm>
              <a:off x="3888" y="2976"/>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1800">
                  <a:solidFill>
                    <a:srgbClr val="000000"/>
                  </a:solidFill>
                  <a:latin typeface="Arial Narrow" panose="020B0606020202030204" pitchFamily="34" charset="0"/>
                </a:rPr>
                <a:t>Implementation</a:t>
              </a:r>
            </a:p>
          </p:txBody>
        </p:sp>
        <p:sp>
          <p:nvSpPr>
            <p:cNvPr id="46091" name="Rectangle 8">
              <a:extLst>
                <a:ext uri="{FF2B5EF4-FFF2-40B4-BE49-F238E27FC236}">
                  <a16:creationId xmlns:a16="http://schemas.microsoft.com/office/drawing/2014/main" id="{77D724C7-75D3-F96C-5904-E9169A808C61}"/>
                </a:ext>
              </a:extLst>
            </p:cNvPr>
            <p:cNvSpPr>
              <a:spLocks noChangeArrowheads="1"/>
            </p:cNvSpPr>
            <p:nvPr/>
          </p:nvSpPr>
          <p:spPr bwMode="auto">
            <a:xfrm>
              <a:off x="4656" y="3360"/>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1800">
                  <a:solidFill>
                    <a:srgbClr val="000000"/>
                  </a:solidFill>
                  <a:latin typeface="Arial Narrow" panose="020B0606020202030204" pitchFamily="34" charset="0"/>
                </a:rPr>
                <a:t>Maintenance</a:t>
              </a:r>
            </a:p>
          </p:txBody>
        </p:sp>
        <p:sp>
          <p:nvSpPr>
            <p:cNvPr id="46092" name="Rectangle 9">
              <a:extLst>
                <a:ext uri="{FF2B5EF4-FFF2-40B4-BE49-F238E27FC236}">
                  <a16:creationId xmlns:a16="http://schemas.microsoft.com/office/drawing/2014/main" id="{E80AD8F5-0F3B-E2C2-6035-83AB3C9D9C3B}"/>
                </a:ext>
              </a:extLst>
            </p:cNvPr>
            <p:cNvSpPr>
              <a:spLocks noChangeArrowheads="1"/>
            </p:cNvSpPr>
            <p:nvPr/>
          </p:nvSpPr>
          <p:spPr bwMode="auto">
            <a:xfrm>
              <a:off x="2400" y="2208"/>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1800">
                  <a:solidFill>
                    <a:srgbClr val="000000"/>
                  </a:solidFill>
                  <a:latin typeface="Arial Narrow" panose="020B0606020202030204" pitchFamily="34" charset="0"/>
                </a:rPr>
                <a:t>Logical Design</a:t>
              </a:r>
            </a:p>
          </p:txBody>
        </p:sp>
        <p:sp>
          <p:nvSpPr>
            <p:cNvPr id="46093" name="Arc 10">
              <a:extLst>
                <a:ext uri="{FF2B5EF4-FFF2-40B4-BE49-F238E27FC236}">
                  <a16:creationId xmlns:a16="http://schemas.microsoft.com/office/drawing/2014/main" id="{A57F71BC-B58F-52B9-BB7F-79944B037F17}"/>
                </a:ext>
              </a:extLst>
            </p:cNvPr>
            <p:cNvSpPr>
              <a:spLocks/>
            </p:cNvSpPr>
            <p:nvPr/>
          </p:nvSpPr>
          <p:spPr bwMode="auto">
            <a:xfrm>
              <a:off x="1968" y="1392"/>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6094" name="Arc 11">
              <a:extLst>
                <a:ext uri="{FF2B5EF4-FFF2-40B4-BE49-F238E27FC236}">
                  <a16:creationId xmlns:a16="http://schemas.microsoft.com/office/drawing/2014/main" id="{402A036D-0E9F-08A4-4961-0960AA131372}"/>
                </a:ext>
              </a:extLst>
            </p:cNvPr>
            <p:cNvSpPr>
              <a:spLocks/>
            </p:cNvSpPr>
            <p:nvPr/>
          </p:nvSpPr>
          <p:spPr bwMode="auto">
            <a:xfrm>
              <a:off x="2784" y="1824"/>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6095" name="Arc 12">
              <a:extLst>
                <a:ext uri="{FF2B5EF4-FFF2-40B4-BE49-F238E27FC236}">
                  <a16:creationId xmlns:a16="http://schemas.microsoft.com/office/drawing/2014/main" id="{A3F75AE4-5FDF-94B5-BDF8-C9C134F2064C}"/>
                </a:ext>
              </a:extLst>
            </p:cNvPr>
            <p:cNvSpPr>
              <a:spLocks/>
            </p:cNvSpPr>
            <p:nvPr/>
          </p:nvSpPr>
          <p:spPr bwMode="auto">
            <a:xfrm>
              <a:off x="3408" y="2208"/>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6096" name="Arc 13">
              <a:extLst>
                <a:ext uri="{FF2B5EF4-FFF2-40B4-BE49-F238E27FC236}">
                  <a16:creationId xmlns:a16="http://schemas.microsoft.com/office/drawing/2014/main" id="{3482AA3E-F484-0EAC-A4E1-BFCF2A83E0CF}"/>
                </a:ext>
              </a:extLst>
            </p:cNvPr>
            <p:cNvSpPr>
              <a:spLocks/>
            </p:cNvSpPr>
            <p:nvPr/>
          </p:nvSpPr>
          <p:spPr bwMode="auto">
            <a:xfrm>
              <a:off x="4128" y="2592"/>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6097" name="Arc 14">
              <a:extLst>
                <a:ext uri="{FF2B5EF4-FFF2-40B4-BE49-F238E27FC236}">
                  <a16:creationId xmlns:a16="http://schemas.microsoft.com/office/drawing/2014/main" id="{91DBEFAE-81DA-9D2B-6B32-BB89EE29DC4F}"/>
                </a:ext>
              </a:extLst>
            </p:cNvPr>
            <p:cNvSpPr>
              <a:spLocks/>
            </p:cNvSpPr>
            <p:nvPr/>
          </p:nvSpPr>
          <p:spPr bwMode="auto">
            <a:xfrm>
              <a:off x="4848" y="2976"/>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6098" name="Arc 15">
              <a:extLst>
                <a:ext uri="{FF2B5EF4-FFF2-40B4-BE49-F238E27FC236}">
                  <a16:creationId xmlns:a16="http://schemas.microsoft.com/office/drawing/2014/main" id="{D9C60CF4-A867-2255-8169-D14E3387B876}"/>
                </a:ext>
              </a:extLst>
            </p:cNvPr>
            <p:cNvSpPr>
              <a:spLocks/>
            </p:cNvSpPr>
            <p:nvPr/>
          </p:nvSpPr>
          <p:spPr bwMode="auto">
            <a:xfrm flipH="1" flipV="1">
              <a:off x="3984" y="3264"/>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6099" name="Arc 16">
              <a:extLst>
                <a:ext uri="{FF2B5EF4-FFF2-40B4-BE49-F238E27FC236}">
                  <a16:creationId xmlns:a16="http://schemas.microsoft.com/office/drawing/2014/main" id="{89FAF655-0F7C-BC54-6D84-605ADA79FF6A}"/>
                </a:ext>
              </a:extLst>
            </p:cNvPr>
            <p:cNvSpPr>
              <a:spLocks/>
            </p:cNvSpPr>
            <p:nvPr/>
          </p:nvSpPr>
          <p:spPr bwMode="auto">
            <a:xfrm flipH="1" flipV="1">
              <a:off x="3168" y="2880"/>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6100" name="Arc 17">
              <a:extLst>
                <a:ext uri="{FF2B5EF4-FFF2-40B4-BE49-F238E27FC236}">
                  <a16:creationId xmlns:a16="http://schemas.microsoft.com/office/drawing/2014/main" id="{093E1E23-125F-DF66-9D97-3A695F0B71B2}"/>
                </a:ext>
              </a:extLst>
            </p:cNvPr>
            <p:cNvSpPr>
              <a:spLocks/>
            </p:cNvSpPr>
            <p:nvPr/>
          </p:nvSpPr>
          <p:spPr bwMode="auto">
            <a:xfrm flipH="1" flipV="1">
              <a:off x="2496" y="2496"/>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6101" name="Arc 18">
              <a:extLst>
                <a:ext uri="{FF2B5EF4-FFF2-40B4-BE49-F238E27FC236}">
                  <a16:creationId xmlns:a16="http://schemas.microsoft.com/office/drawing/2014/main" id="{B7A95C24-AFBB-F267-1EE2-07F0364D07BF}"/>
                </a:ext>
              </a:extLst>
            </p:cNvPr>
            <p:cNvSpPr>
              <a:spLocks/>
            </p:cNvSpPr>
            <p:nvPr/>
          </p:nvSpPr>
          <p:spPr bwMode="auto">
            <a:xfrm flipH="1" flipV="1">
              <a:off x="1824" y="2112"/>
              <a:ext cx="576"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6102" name="Arc 19">
              <a:extLst>
                <a:ext uri="{FF2B5EF4-FFF2-40B4-BE49-F238E27FC236}">
                  <a16:creationId xmlns:a16="http://schemas.microsoft.com/office/drawing/2014/main" id="{9C0A905C-6F25-432A-36EC-BCC804B09AD4}"/>
                </a:ext>
              </a:extLst>
            </p:cNvPr>
            <p:cNvSpPr>
              <a:spLocks/>
            </p:cNvSpPr>
            <p:nvPr/>
          </p:nvSpPr>
          <p:spPr bwMode="auto">
            <a:xfrm flipH="1" flipV="1">
              <a:off x="1248" y="1680"/>
              <a:ext cx="576"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46084" name="Rectangle 20">
            <a:extLst>
              <a:ext uri="{FF2B5EF4-FFF2-40B4-BE49-F238E27FC236}">
                <a16:creationId xmlns:a16="http://schemas.microsoft.com/office/drawing/2014/main" id="{E16B1F54-9697-997D-6CEA-2ED9A1543BCB}"/>
              </a:ext>
            </a:extLst>
          </p:cNvPr>
          <p:cNvSpPr>
            <a:spLocks noChangeArrowheads="1"/>
          </p:cNvSpPr>
          <p:nvPr/>
        </p:nvSpPr>
        <p:spPr bwMode="auto">
          <a:xfrm>
            <a:off x="5715000" y="4572000"/>
            <a:ext cx="1828800" cy="6096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2000" b="1" i="1">
                <a:solidFill>
                  <a:schemeClr val="bg2"/>
                </a:solidFill>
                <a:latin typeface="Arial Narrow" panose="020B0606020202030204" pitchFamily="34" charset="0"/>
              </a:rPr>
              <a:t>Implementation</a:t>
            </a:r>
          </a:p>
        </p:txBody>
      </p:sp>
      <p:sp>
        <p:nvSpPr>
          <p:cNvPr id="206869" name="Text Box 21">
            <a:extLst>
              <a:ext uri="{FF2B5EF4-FFF2-40B4-BE49-F238E27FC236}">
                <a16:creationId xmlns:a16="http://schemas.microsoft.com/office/drawing/2014/main" id="{DAB268C6-AC4B-EE0C-672C-34B2C8930893}"/>
              </a:ext>
            </a:extLst>
          </p:cNvPr>
          <p:cNvSpPr txBox="1">
            <a:spLocks noChangeArrowheads="1"/>
          </p:cNvSpPr>
          <p:nvPr/>
        </p:nvSpPr>
        <p:spPr bwMode="auto">
          <a:xfrm>
            <a:off x="4419600" y="1447800"/>
            <a:ext cx="49530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000" b="1">
                <a:solidFill>
                  <a:srgbClr val="000000"/>
                </a:solidFill>
                <a:latin typeface="Times New Roman" panose="02020603050405020304" pitchFamily="18" charset="0"/>
              </a:rPr>
              <a:t>Purpose–programming, testing, training, installation, documenting</a:t>
            </a:r>
          </a:p>
          <a:p>
            <a:pPr eaLnBrk="1" hangingPunct="1">
              <a:spcBef>
                <a:spcPct val="0"/>
              </a:spcBef>
              <a:buClrTx/>
              <a:buSzTx/>
              <a:buFontTx/>
              <a:buNone/>
            </a:pPr>
            <a:r>
              <a:rPr lang="en-US" altLang="en-US" sz="2000" b="1">
                <a:solidFill>
                  <a:srgbClr val="000000"/>
                </a:solidFill>
                <a:latin typeface="Times New Roman" panose="02020603050405020304" pitchFamily="18" charset="0"/>
              </a:rPr>
              <a:t>Deliverable–operational programs, documentation, training materials</a:t>
            </a:r>
          </a:p>
        </p:txBody>
      </p:sp>
      <p:sp>
        <p:nvSpPr>
          <p:cNvPr id="206870" name="Text Box 22">
            <a:extLst>
              <a:ext uri="{FF2B5EF4-FFF2-40B4-BE49-F238E27FC236}">
                <a16:creationId xmlns:a16="http://schemas.microsoft.com/office/drawing/2014/main" id="{EDB83A35-8823-A704-E70D-0B64C118252A}"/>
              </a:ext>
            </a:extLst>
          </p:cNvPr>
          <p:cNvSpPr txBox="1">
            <a:spLocks noChangeArrowheads="1"/>
          </p:cNvSpPr>
          <p:nvPr/>
        </p:nvSpPr>
        <p:spPr bwMode="auto">
          <a:xfrm>
            <a:off x="762000" y="4419600"/>
            <a:ext cx="31242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000" b="1">
                <a:solidFill>
                  <a:srgbClr val="000000"/>
                </a:solidFill>
                <a:latin typeface="Times New Roman" panose="02020603050405020304" pitchFamily="18" charset="0"/>
              </a:rPr>
              <a:t>Database activity– </a:t>
            </a:r>
          </a:p>
          <a:p>
            <a:pPr eaLnBrk="1" hangingPunct="1">
              <a:spcBef>
                <a:spcPct val="0"/>
              </a:spcBef>
              <a:buClrTx/>
              <a:buSzTx/>
              <a:buFontTx/>
              <a:buNone/>
            </a:pPr>
            <a:r>
              <a:rPr lang="en-US" altLang="en-US" sz="2000" b="1">
                <a:solidFill>
                  <a:srgbClr val="000000"/>
                </a:solidFill>
                <a:latin typeface="Times New Roman" panose="02020603050405020304" pitchFamily="18" charset="0"/>
              </a:rPr>
              <a:t>database implementation, including coded programs, documentation, installation and conversion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6869"/>
                                        </p:tgtEl>
                                        <p:attrNameLst>
                                          <p:attrName>style.visibility</p:attrName>
                                        </p:attrNameLst>
                                      </p:cBhvr>
                                      <p:to>
                                        <p:strVal val="visible"/>
                                      </p:to>
                                    </p:set>
                                    <p:animEffect transition="in" filter="blinds(horizontal)">
                                      <p:cBhvr>
                                        <p:cTn id="7" dur="500"/>
                                        <p:tgtEl>
                                          <p:spTgt spid="2068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6870"/>
                                        </p:tgtEl>
                                        <p:attrNameLst>
                                          <p:attrName>style.visibility</p:attrName>
                                        </p:attrNameLst>
                                      </p:cBhvr>
                                      <p:to>
                                        <p:strVal val="visible"/>
                                      </p:to>
                                    </p:set>
                                    <p:animEffect transition="in" filter="blinds(horizontal)">
                                      <p:cBhvr>
                                        <p:cTn id="12" dur="500"/>
                                        <p:tgtEl>
                                          <p:spTgt spid="2068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69" grpId="0" autoUpdateAnimBg="0"/>
      <p:bldP spid="206870"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7874" name="Rectangle 2">
            <a:extLst>
              <a:ext uri="{FF2B5EF4-FFF2-40B4-BE49-F238E27FC236}">
                <a16:creationId xmlns:a16="http://schemas.microsoft.com/office/drawing/2014/main" id="{1A18B494-88BB-B9D1-D868-C6FB7DA27378}"/>
              </a:ext>
            </a:extLst>
          </p:cNvPr>
          <p:cNvSpPr>
            <a:spLocks noGrp="1" noChangeArrowheads="1"/>
          </p:cNvSpPr>
          <p:nvPr>
            <p:ph type="title"/>
          </p:nvPr>
        </p:nvSpPr>
        <p:spPr>
          <a:xfrm>
            <a:off x="609600" y="228600"/>
            <a:ext cx="7772400" cy="1143000"/>
          </a:xfrm>
        </p:spPr>
        <p:txBody>
          <a:bodyPr/>
          <a:lstStyle/>
          <a:p>
            <a:pPr eaLnBrk="1" hangingPunct="1">
              <a:defRPr/>
            </a:pPr>
            <a:r>
              <a:rPr lang="en-US" sz="3600">
                <a:solidFill>
                  <a:srgbClr val="000000"/>
                </a:solidFill>
              </a:rPr>
              <a:t>Systems Development Life Cycle</a:t>
            </a:r>
            <a:br>
              <a:rPr lang="en-US" sz="3600">
                <a:solidFill>
                  <a:srgbClr val="000000"/>
                </a:solidFill>
              </a:rPr>
            </a:br>
            <a:r>
              <a:rPr lang="en-US" sz="3600">
                <a:solidFill>
                  <a:srgbClr val="000000"/>
                </a:solidFill>
              </a:rPr>
              <a:t> (cont.) </a:t>
            </a:r>
          </a:p>
        </p:txBody>
      </p:sp>
      <p:grpSp>
        <p:nvGrpSpPr>
          <p:cNvPr id="47107" name="Group 3">
            <a:extLst>
              <a:ext uri="{FF2B5EF4-FFF2-40B4-BE49-F238E27FC236}">
                <a16:creationId xmlns:a16="http://schemas.microsoft.com/office/drawing/2014/main" id="{63F229F0-943F-2223-6BF2-9DF861602329}"/>
              </a:ext>
            </a:extLst>
          </p:cNvPr>
          <p:cNvGrpSpPr>
            <a:grpSpLocks/>
          </p:cNvGrpSpPr>
          <p:nvPr/>
        </p:nvGrpSpPr>
        <p:grpSpPr bwMode="auto">
          <a:xfrm>
            <a:off x="457200" y="1676400"/>
            <a:ext cx="8458200" cy="4114800"/>
            <a:chOff x="1008" y="1392"/>
            <a:chExt cx="4608" cy="2256"/>
          </a:xfrm>
        </p:grpSpPr>
        <p:sp>
          <p:nvSpPr>
            <p:cNvPr id="47111" name="Rectangle 4">
              <a:extLst>
                <a:ext uri="{FF2B5EF4-FFF2-40B4-BE49-F238E27FC236}">
                  <a16:creationId xmlns:a16="http://schemas.microsoft.com/office/drawing/2014/main" id="{E6A6FCE5-565B-0720-D747-DD0FE600908A}"/>
                </a:ext>
              </a:extLst>
            </p:cNvPr>
            <p:cNvSpPr>
              <a:spLocks noChangeArrowheads="1"/>
            </p:cNvSpPr>
            <p:nvPr/>
          </p:nvSpPr>
          <p:spPr bwMode="auto">
            <a:xfrm>
              <a:off x="1008" y="1392"/>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1800">
                  <a:solidFill>
                    <a:srgbClr val="000000"/>
                  </a:solidFill>
                  <a:latin typeface="Arial Narrow" panose="020B0606020202030204" pitchFamily="34" charset="0"/>
                </a:rPr>
                <a:t>Planning</a:t>
              </a:r>
            </a:p>
          </p:txBody>
        </p:sp>
        <p:sp>
          <p:nvSpPr>
            <p:cNvPr id="47112" name="Rectangle 5">
              <a:extLst>
                <a:ext uri="{FF2B5EF4-FFF2-40B4-BE49-F238E27FC236}">
                  <a16:creationId xmlns:a16="http://schemas.microsoft.com/office/drawing/2014/main" id="{F5901D4F-7DDC-5AC9-1AFB-3D562920AA1B}"/>
                </a:ext>
              </a:extLst>
            </p:cNvPr>
            <p:cNvSpPr>
              <a:spLocks noChangeArrowheads="1"/>
            </p:cNvSpPr>
            <p:nvPr/>
          </p:nvSpPr>
          <p:spPr bwMode="auto">
            <a:xfrm>
              <a:off x="1824" y="1776"/>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1800">
                  <a:solidFill>
                    <a:srgbClr val="000000"/>
                  </a:solidFill>
                  <a:latin typeface="Arial Narrow" panose="020B0606020202030204" pitchFamily="34" charset="0"/>
                </a:rPr>
                <a:t>Analysis</a:t>
              </a:r>
            </a:p>
          </p:txBody>
        </p:sp>
        <p:sp>
          <p:nvSpPr>
            <p:cNvPr id="47113" name="Rectangle 6">
              <a:extLst>
                <a:ext uri="{FF2B5EF4-FFF2-40B4-BE49-F238E27FC236}">
                  <a16:creationId xmlns:a16="http://schemas.microsoft.com/office/drawing/2014/main" id="{00A2FEF1-8D33-8D25-58CF-1926CD7F7D3A}"/>
                </a:ext>
              </a:extLst>
            </p:cNvPr>
            <p:cNvSpPr>
              <a:spLocks noChangeArrowheads="1"/>
            </p:cNvSpPr>
            <p:nvPr/>
          </p:nvSpPr>
          <p:spPr bwMode="auto">
            <a:xfrm>
              <a:off x="3168" y="2592"/>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1800">
                  <a:solidFill>
                    <a:srgbClr val="000000"/>
                  </a:solidFill>
                  <a:latin typeface="Arial Narrow" panose="020B0606020202030204" pitchFamily="34" charset="0"/>
                </a:rPr>
                <a:t>Physical Design</a:t>
              </a:r>
            </a:p>
          </p:txBody>
        </p:sp>
        <p:sp>
          <p:nvSpPr>
            <p:cNvPr id="47114" name="Rectangle 7">
              <a:extLst>
                <a:ext uri="{FF2B5EF4-FFF2-40B4-BE49-F238E27FC236}">
                  <a16:creationId xmlns:a16="http://schemas.microsoft.com/office/drawing/2014/main" id="{84BC4A00-FEED-773A-8DF0-04A2DCE7EEA6}"/>
                </a:ext>
              </a:extLst>
            </p:cNvPr>
            <p:cNvSpPr>
              <a:spLocks noChangeArrowheads="1"/>
            </p:cNvSpPr>
            <p:nvPr/>
          </p:nvSpPr>
          <p:spPr bwMode="auto">
            <a:xfrm>
              <a:off x="3888" y="2976"/>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1800">
                  <a:solidFill>
                    <a:srgbClr val="000000"/>
                  </a:solidFill>
                  <a:latin typeface="Arial Narrow" panose="020B0606020202030204" pitchFamily="34" charset="0"/>
                </a:rPr>
                <a:t>Implementation</a:t>
              </a:r>
            </a:p>
          </p:txBody>
        </p:sp>
        <p:sp>
          <p:nvSpPr>
            <p:cNvPr id="47115" name="Rectangle 8">
              <a:extLst>
                <a:ext uri="{FF2B5EF4-FFF2-40B4-BE49-F238E27FC236}">
                  <a16:creationId xmlns:a16="http://schemas.microsoft.com/office/drawing/2014/main" id="{1B5EF554-5291-AA57-31B1-44B306467773}"/>
                </a:ext>
              </a:extLst>
            </p:cNvPr>
            <p:cNvSpPr>
              <a:spLocks noChangeArrowheads="1"/>
            </p:cNvSpPr>
            <p:nvPr/>
          </p:nvSpPr>
          <p:spPr bwMode="auto">
            <a:xfrm>
              <a:off x="4656" y="3360"/>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1800">
                  <a:solidFill>
                    <a:srgbClr val="000000"/>
                  </a:solidFill>
                  <a:latin typeface="Arial Narrow" panose="020B0606020202030204" pitchFamily="34" charset="0"/>
                </a:rPr>
                <a:t>Maintenance</a:t>
              </a:r>
            </a:p>
          </p:txBody>
        </p:sp>
        <p:sp>
          <p:nvSpPr>
            <p:cNvPr id="47116" name="Rectangle 9">
              <a:extLst>
                <a:ext uri="{FF2B5EF4-FFF2-40B4-BE49-F238E27FC236}">
                  <a16:creationId xmlns:a16="http://schemas.microsoft.com/office/drawing/2014/main" id="{C8918C53-75B7-0959-45E2-E2563F676279}"/>
                </a:ext>
              </a:extLst>
            </p:cNvPr>
            <p:cNvSpPr>
              <a:spLocks noChangeArrowheads="1"/>
            </p:cNvSpPr>
            <p:nvPr/>
          </p:nvSpPr>
          <p:spPr bwMode="auto">
            <a:xfrm>
              <a:off x="2400" y="2208"/>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1800">
                  <a:solidFill>
                    <a:srgbClr val="000000"/>
                  </a:solidFill>
                  <a:latin typeface="Arial Narrow" panose="020B0606020202030204" pitchFamily="34" charset="0"/>
                </a:rPr>
                <a:t>Logical Design</a:t>
              </a:r>
            </a:p>
          </p:txBody>
        </p:sp>
        <p:sp>
          <p:nvSpPr>
            <p:cNvPr id="47117" name="Arc 10">
              <a:extLst>
                <a:ext uri="{FF2B5EF4-FFF2-40B4-BE49-F238E27FC236}">
                  <a16:creationId xmlns:a16="http://schemas.microsoft.com/office/drawing/2014/main" id="{E4829572-B3D6-D20F-4CEA-A691239B744B}"/>
                </a:ext>
              </a:extLst>
            </p:cNvPr>
            <p:cNvSpPr>
              <a:spLocks/>
            </p:cNvSpPr>
            <p:nvPr/>
          </p:nvSpPr>
          <p:spPr bwMode="auto">
            <a:xfrm>
              <a:off x="1968" y="1392"/>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7118" name="Arc 11">
              <a:extLst>
                <a:ext uri="{FF2B5EF4-FFF2-40B4-BE49-F238E27FC236}">
                  <a16:creationId xmlns:a16="http://schemas.microsoft.com/office/drawing/2014/main" id="{E46B8F97-DEC7-46E4-44B0-B77D2AD9B485}"/>
                </a:ext>
              </a:extLst>
            </p:cNvPr>
            <p:cNvSpPr>
              <a:spLocks/>
            </p:cNvSpPr>
            <p:nvPr/>
          </p:nvSpPr>
          <p:spPr bwMode="auto">
            <a:xfrm>
              <a:off x="2784" y="1824"/>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7119" name="Arc 12">
              <a:extLst>
                <a:ext uri="{FF2B5EF4-FFF2-40B4-BE49-F238E27FC236}">
                  <a16:creationId xmlns:a16="http://schemas.microsoft.com/office/drawing/2014/main" id="{2AB5C81D-FE7D-DB50-45AD-5F5BCCA69C24}"/>
                </a:ext>
              </a:extLst>
            </p:cNvPr>
            <p:cNvSpPr>
              <a:spLocks/>
            </p:cNvSpPr>
            <p:nvPr/>
          </p:nvSpPr>
          <p:spPr bwMode="auto">
            <a:xfrm>
              <a:off x="3408" y="2208"/>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7120" name="Arc 13">
              <a:extLst>
                <a:ext uri="{FF2B5EF4-FFF2-40B4-BE49-F238E27FC236}">
                  <a16:creationId xmlns:a16="http://schemas.microsoft.com/office/drawing/2014/main" id="{FDACAFDC-E303-20D9-92E0-A412E816F2D5}"/>
                </a:ext>
              </a:extLst>
            </p:cNvPr>
            <p:cNvSpPr>
              <a:spLocks/>
            </p:cNvSpPr>
            <p:nvPr/>
          </p:nvSpPr>
          <p:spPr bwMode="auto">
            <a:xfrm>
              <a:off x="4128" y="2592"/>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7121" name="Arc 14">
              <a:extLst>
                <a:ext uri="{FF2B5EF4-FFF2-40B4-BE49-F238E27FC236}">
                  <a16:creationId xmlns:a16="http://schemas.microsoft.com/office/drawing/2014/main" id="{70B1BAC4-8520-C36E-0D7C-4B71E592F357}"/>
                </a:ext>
              </a:extLst>
            </p:cNvPr>
            <p:cNvSpPr>
              <a:spLocks/>
            </p:cNvSpPr>
            <p:nvPr/>
          </p:nvSpPr>
          <p:spPr bwMode="auto">
            <a:xfrm>
              <a:off x="4848" y="2976"/>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7122" name="Arc 15">
              <a:extLst>
                <a:ext uri="{FF2B5EF4-FFF2-40B4-BE49-F238E27FC236}">
                  <a16:creationId xmlns:a16="http://schemas.microsoft.com/office/drawing/2014/main" id="{8737D10E-50D9-13DC-0491-452D998FA66D}"/>
                </a:ext>
              </a:extLst>
            </p:cNvPr>
            <p:cNvSpPr>
              <a:spLocks/>
            </p:cNvSpPr>
            <p:nvPr/>
          </p:nvSpPr>
          <p:spPr bwMode="auto">
            <a:xfrm flipH="1" flipV="1">
              <a:off x="3984" y="3264"/>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7123" name="Arc 16">
              <a:extLst>
                <a:ext uri="{FF2B5EF4-FFF2-40B4-BE49-F238E27FC236}">
                  <a16:creationId xmlns:a16="http://schemas.microsoft.com/office/drawing/2014/main" id="{7E6920AD-6434-FEE8-C288-16E510E1581E}"/>
                </a:ext>
              </a:extLst>
            </p:cNvPr>
            <p:cNvSpPr>
              <a:spLocks/>
            </p:cNvSpPr>
            <p:nvPr/>
          </p:nvSpPr>
          <p:spPr bwMode="auto">
            <a:xfrm flipH="1" flipV="1">
              <a:off x="3168" y="2880"/>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7124" name="Arc 17">
              <a:extLst>
                <a:ext uri="{FF2B5EF4-FFF2-40B4-BE49-F238E27FC236}">
                  <a16:creationId xmlns:a16="http://schemas.microsoft.com/office/drawing/2014/main" id="{20A8306F-B117-5276-9359-2596C8C56596}"/>
                </a:ext>
              </a:extLst>
            </p:cNvPr>
            <p:cNvSpPr>
              <a:spLocks/>
            </p:cNvSpPr>
            <p:nvPr/>
          </p:nvSpPr>
          <p:spPr bwMode="auto">
            <a:xfrm flipH="1" flipV="1">
              <a:off x="2496" y="2496"/>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7125" name="Arc 18">
              <a:extLst>
                <a:ext uri="{FF2B5EF4-FFF2-40B4-BE49-F238E27FC236}">
                  <a16:creationId xmlns:a16="http://schemas.microsoft.com/office/drawing/2014/main" id="{B8DBAB2A-14C9-7288-BF81-2BB6F95620C1}"/>
                </a:ext>
              </a:extLst>
            </p:cNvPr>
            <p:cNvSpPr>
              <a:spLocks/>
            </p:cNvSpPr>
            <p:nvPr/>
          </p:nvSpPr>
          <p:spPr bwMode="auto">
            <a:xfrm flipH="1" flipV="1">
              <a:off x="1824" y="2112"/>
              <a:ext cx="576"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7126" name="Arc 19">
              <a:extLst>
                <a:ext uri="{FF2B5EF4-FFF2-40B4-BE49-F238E27FC236}">
                  <a16:creationId xmlns:a16="http://schemas.microsoft.com/office/drawing/2014/main" id="{11863270-EF68-4A92-752F-1F606F57EEF6}"/>
                </a:ext>
              </a:extLst>
            </p:cNvPr>
            <p:cNvSpPr>
              <a:spLocks/>
            </p:cNvSpPr>
            <p:nvPr/>
          </p:nvSpPr>
          <p:spPr bwMode="auto">
            <a:xfrm flipH="1" flipV="1">
              <a:off x="1248" y="1680"/>
              <a:ext cx="576"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47108" name="Rectangle 20">
            <a:extLst>
              <a:ext uri="{FF2B5EF4-FFF2-40B4-BE49-F238E27FC236}">
                <a16:creationId xmlns:a16="http://schemas.microsoft.com/office/drawing/2014/main" id="{3E9EEAAC-F781-A5DB-DEE3-C8F947232066}"/>
              </a:ext>
            </a:extLst>
          </p:cNvPr>
          <p:cNvSpPr>
            <a:spLocks noChangeArrowheads="1"/>
          </p:cNvSpPr>
          <p:nvPr/>
        </p:nvSpPr>
        <p:spPr bwMode="auto">
          <a:xfrm>
            <a:off x="7086600" y="5257800"/>
            <a:ext cx="1828800" cy="6096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2000" b="1" i="1">
                <a:solidFill>
                  <a:schemeClr val="bg2"/>
                </a:solidFill>
                <a:latin typeface="Arial Narrow" panose="020B0606020202030204" pitchFamily="34" charset="0"/>
              </a:rPr>
              <a:t>Maintenance</a:t>
            </a:r>
          </a:p>
        </p:txBody>
      </p:sp>
      <p:sp>
        <p:nvSpPr>
          <p:cNvPr id="207893" name="Text Box 21">
            <a:extLst>
              <a:ext uri="{FF2B5EF4-FFF2-40B4-BE49-F238E27FC236}">
                <a16:creationId xmlns:a16="http://schemas.microsoft.com/office/drawing/2014/main" id="{3EF632BA-0B0F-369E-E87F-610EE97C7062}"/>
              </a:ext>
            </a:extLst>
          </p:cNvPr>
          <p:cNvSpPr txBox="1">
            <a:spLocks noChangeArrowheads="1"/>
          </p:cNvSpPr>
          <p:nvPr/>
        </p:nvSpPr>
        <p:spPr bwMode="auto">
          <a:xfrm>
            <a:off x="4191000" y="1649413"/>
            <a:ext cx="38925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000" b="1">
                <a:solidFill>
                  <a:srgbClr val="000000"/>
                </a:solidFill>
                <a:latin typeface="Times New Roman" panose="02020603050405020304" pitchFamily="18" charset="0"/>
              </a:rPr>
              <a:t>Purpose–monitor, repair, enhance</a:t>
            </a:r>
          </a:p>
          <a:p>
            <a:pPr eaLnBrk="1" hangingPunct="1">
              <a:spcBef>
                <a:spcPct val="0"/>
              </a:spcBef>
              <a:buClrTx/>
              <a:buSzTx/>
              <a:buFontTx/>
              <a:buNone/>
            </a:pPr>
            <a:r>
              <a:rPr lang="en-US" altLang="en-US" sz="2000" b="1">
                <a:solidFill>
                  <a:srgbClr val="000000"/>
                </a:solidFill>
                <a:latin typeface="Times New Roman" panose="02020603050405020304" pitchFamily="18" charset="0"/>
              </a:rPr>
              <a:t>Deliverable–periodic audits</a:t>
            </a:r>
          </a:p>
        </p:txBody>
      </p:sp>
      <p:sp>
        <p:nvSpPr>
          <p:cNvPr id="207894" name="Text Box 22">
            <a:extLst>
              <a:ext uri="{FF2B5EF4-FFF2-40B4-BE49-F238E27FC236}">
                <a16:creationId xmlns:a16="http://schemas.microsoft.com/office/drawing/2014/main" id="{D8D872B4-2269-F4DC-8B51-95607B932963}"/>
              </a:ext>
            </a:extLst>
          </p:cNvPr>
          <p:cNvSpPr txBox="1">
            <a:spLocks noChangeArrowheads="1"/>
          </p:cNvSpPr>
          <p:nvPr/>
        </p:nvSpPr>
        <p:spPr bwMode="auto">
          <a:xfrm>
            <a:off x="762000" y="4419600"/>
            <a:ext cx="28956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000" b="1">
                <a:solidFill>
                  <a:srgbClr val="000000"/>
                </a:solidFill>
                <a:latin typeface="Times New Roman" panose="02020603050405020304" pitchFamily="18" charset="0"/>
              </a:rPr>
              <a:t>Database activity– </a:t>
            </a:r>
          </a:p>
          <a:p>
            <a:pPr eaLnBrk="1" hangingPunct="1">
              <a:spcBef>
                <a:spcPct val="0"/>
              </a:spcBef>
              <a:buClrTx/>
              <a:buSzTx/>
              <a:buFontTx/>
              <a:buNone/>
            </a:pPr>
            <a:r>
              <a:rPr lang="en-US" altLang="en-US" sz="2000" b="1">
                <a:solidFill>
                  <a:srgbClr val="000000"/>
                </a:solidFill>
                <a:latin typeface="Times New Roman" panose="02020603050405020304" pitchFamily="18" charset="0"/>
              </a:rPr>
              <a:t>database maintenance, performance analysis and tuning, error corrections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7893"/>
                                        </p:tgtEl>
                                        <p:attrNameLst>
                                          <p:attrName>style.visibility</p:attrName>
                                        </p:attrNameLst>
                                      </p:cBhvr>
                                      <p:to>
                                        <p:strVal val="visible"/>
                                      </p:to>
                                    </p:set>
                                    <p:animEffect transition="in" filter="blinds(horizontal)">
                                      <p:cBhvr>
                                        <p:cTn id="7" dur="500"/>
                                        <p:tgtEl>
                                          <p:spTgt spid="2078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7894"/>
                                        </p:tgtEl>
                                        <p:attrNameLst>
                                          <p:attrName>style.visibility</p:attrName>
                                        </p:attrNameLst>
                                      </p:cBhvr>
                                      <p:to>
                                        <p:strVal val="visible"/>
                                      </p:to>
                                    </p:set>
                                    <p:animEffect transition="in" filter="blinds(horizontal)">
                                      <p:cBhvr>
                                        <p:cTn id="12" dur="500"/>
                                        <p:tgtEl>
                                          <p:spTgt spid="2078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93" grpId="0" autoUpdateAnimBg="0"/>
      <p:bldP spid="207894"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8130" name="Picture 2" descr="FIG02_06">
            <a:extLst>
              <a:ext uri="{FF2B5EF4-FFF2-40B4-BE49-F238E27FC236}">
                <a16:creationId xmlns:a16="http://schemas.microsoft.com/office/drawing/2014/main" id="{F005C020-C303-CBC4-4BC4-2AE7DCB64B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33400"/>
            <a:ext cx="9144000" cy="544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1" name="Rectangle 3">
            <a:extLst>
              <a:ext uri="{FF2B5EF4-FFF2-40B4-BE49-F238E27FC236}">
                <a16:creationId xmlns:a16="http://schemas.microsoft.com/office/drawing/2014/main" id="{8FC0F10E-F8F4-39EF-C34E-4B9A8F51BC48}"/>
              </a:ext>
            </a:extLst>
          </p:cNvPr>
          <p:cNvSpPr>
            <a:spLocks noChangeArrowheads="1"/>
          </p:cNvSpPr>
          <p:nvPr/>
        </p:nvSpPr>
        <p:spPr bwMode="auto">
          <a:xfrm>
            <a:off x="6629400" y="1066800"/>
            <a:ext cx="2514600" cy="5105400"/>
          </a:xfrm>
          <a:prstGeom prst="rect">
            <a:avLst/>
          </a:prstGeom>
          <a:solidFill>
            <a:srgbClr val="E3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r" eaLnBrk="1" hangingPunct="1">
              <a:spcBef>
                <a:spcPct val="0"/>
              </a:spcBef>
              <a:buClrTx/>
              <a:buSzTx/>
              <a:buFontTx/>
              <a:buNone/>
            </a:pPr>
            <a:endParaRPr lang="en-GB" altLang="en-US" sz="1800"/>
          </a:p>
        </p:txBody>
      </p:sp>
      <p:sp>
        <p:nvSpPr>
          <p:cNvPr id="48132" name="Rectangle 4">
            <a:extLst>
              <a:ext uri="{FF2B5EF4-FFF2-40B4-BE49-F238E27FC236}">
                <a16:creationId xmlns:a16="http://schemas.microsoft.com/office/drawing/2014/main" id="{904490FD-0928-CBB9-3AB0-CE8AE9D0963F}"/>
              </a:ext>
            </a:extLst>
          </p:cNvPr>
          <p:cNvSpPr>
            <a:spLocks noChangeArrowheads="1"/>
          </p:cNvSpPr>
          <p:nvPr/>
        </p:nvSpPr>
        <p:spPr bwMode="auto">
          <a:xfrm>
            <a:off x="76200" y="1066800"/>
            <a:ext cx="2133600" cy="5105400"/>
          </a:xfrm>
          <a:prstGeom prst="rect">
            <a:avLst/>
          </a:prstGeom>
          <a:solidFill>
            <a:srgbClr val="E3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r" eaLnBrk="1" hangingPunct="1">
              <a:spcBef>
                <a:spcPct val="0"/>
              </a:spcBef>
              <a:buClrTx/>
              <a:buSzTx/>
              <a:buFontTx/>
              <a:buNone/>
            </a:pPr>
            <a:endParaRPr lang="en-GB" altLang="en-US" sz="1800"/>
          </a:p>
        </p:txBody>
      </p:sp>
      <p:sp>
        <p:nvSpPr>
          <p:cNvPr id="48133" name="Rectangle 5">
            <a:extLst>
              <a:ext uri="{FF2B5EF4-FFF2-40B4-BE49-F238E27FC236}">
                <a16:creationId xmlns:a16="http://schemas.microsoft.com/office/drawing/2014/main" id="{6E2200FB-37B8-ED19-DA48-A8FCF98F9392}"/>
              </a:ext>
            </a:extLst>
          </p:cNvPr>
          <p:cNvSpPr>
            <a:spLocks noChangeArrowheads="1"/>
          </p:cNvSpPr>
          <p:nvPr/>
        </p:nvSpPr>
        <p:spPr bwMode="auto">
          <a:xfrm>
            <a:off x="0" y="533400"/>
            <a:ext cx="9144000" cy="4572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r" eaLnBrk="1" hangingPunct="1">
              <a:spcBef>
                <a:spcPct val="0"/>
              </a:spcBef>
              <a:buClrTx/>
              <a:buSzTx/>
              <a:buFontTx/>
              <a:buNone/>
            </a:pPr>
            <a:endParaRPr lang="en-GB" altLang="en-US" sz="1800"/>
          </a:p>
        </p:txBody>
      </p:sp>
      <p:sp>
        <p:nvSpPr>
          <p:cNvPr id="208902" name="Rectangle 6">
            <a:extLst>
              <a:ext uri="{FF2B5EF4-FFF2-40B4-BE49-F238E27FC236}">
                <a16:creationId xmlns:a16="http://schemas.microsoft.com/office/drawing/2014/main" id="{CDE4F901-DCA0-D6AD-211A-1557D3C455E6}"/>
              </a:ext>
            </a:extLst>
          </p:cNvPr>
          <p:cNvSpPr>
            <a:spLocks noChangeArrowheads="1"/>
          </p:cNvSpPr>
          <p:nvPr/>
        </p:nvSpPr>
        <p:spPr bwMode="auto">
          <a:xfrm>
            <a:off x="609600" y="293688"/>
            <a:ext cx="7772400" cy="696912"/>
          </a:xfrm>
          <a:prstGeom prst="rect">
            <a:avLst/>
          </a:prstGeom>
          <a:noFill/>
          <a:ln w="9525">
            <a:noFill/>
            <a:miter lim="800000"/>
            <a:headEnd/>
            <a:tailEnd/>
          </a:ln>
          <a:effectLst/>
        </p:spPr>
        <p:txBody>
          <a:bodyPr anchor="ctr"/>
          <a:lstStyle/>
          <a:p>
            <a:pPr algn="ctr" eaLnBrk="1" hangingPunct="1">
              <a:defRPr/>
            </a:pPr>
            <a:r>
              <a:rPr lang="en-US" sz="3600">
                <a:solidFill>
                  <a:srgbClr val="000000"/>
                </a:solidFill>
                <a:effectLst>
                  <a:outerShdw blurRad="38100" dist="38100" dir="2700000" algn="tl">
                    <a:srgbClr val="C0C0C0"/>
                  </a:outerShdw>
                </a:effectLst>
                <a:cs typeface="Arial" charset="0"/>
              </a:rPr>
              <a:t>Prototyping Database Methodology</a:t>
            </a:r>
            <a:br>
              <a:rPr lang="en-US" sz="3600">
                <a:solidFill>
                  <a:srgbClr val="000000"/>
                </a:solidFill>
                <a:effectLst>
                  <a:outerShdw blurRad="38100" dist="38100" dir="2700000" algn="tl">
                    <a:srgbClr val="C0C0C0"/>
                  </a:outerShdw>
                </a:effectLst>
                <a:cs typeface="Arial" charset="0"/>
              </a:rPr>
            </a:br>
            <a:endParaRPr lang="en-US" sz="3600">
              <a:solidFill>
                <a:srgbClr val="000000"/>
              </a:solidFill>
              <a:effectLst>
                <a:outerShdw blurRad="38100" dist="38100" dir="2700000" algn="tl">
                  <a:srgbClr val="C0C0C0"/>
                </a:outerShdw>
              </a:effectLst>
              <a:cs typeface="Arial"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9154" name="Picture 2" descr="FIG02_06">
            <a:extLst>
              <a:ext uri="{FF2B5EF4-FFF2-40B4-BE49-F238E27FC236}">
                <a16:creationId xmlns:a16="http://schemas.microsoft.com/office/drawing/2014/main" id="{8AE3A1C7-4D7B-E149-F60C-C2D20E72BA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33400"/>
            <a:ext cx="9144000" cy="544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5" name="AutoShape 3">
            <a:extLst>
              <a:ext uri="{FF2B5EF4-FFF2-40B4-BE49-F238E27FC236}">
                <a16:creationId xmlns:a16="http://schemas.microsoft.com/office/drawing/2014/main" id="{9364E9FA-A19D-C435-087E-C736EC0641E4}"/>
              </a:ext>
            </a:extLst>
          </p:cNvPr>
          <p:cNvSpPr>
            <a:spLocks noChangeArrowheads="1"/>
          </p:cNvSpPr>
          <p:nvPr/>
        </p:nvSpPr>
        <p:spPr bwMode="auto">
          <a:xfrm>
            <a:off x="2743200" y="2209800"/>
            <a:ext cx="609600" cy="533400"/>
          </a:xfrm>
          <a:prstGeom prst="upArrow">
            <a:avLst>
              <a:gd name="adj1" fmla="val 50000"/>
              <a:gd name="adj2" fmla="val 25000"/>
            </a:avLst>
          </a:prstGeom>
          <a:solidFill>
            <a:schemeClr val="folHlink"/>
          </a:solidFill>
          <a:ln w="9525">
            <a:solidFill>
              <a:schemeClr val="tx1"/>
            </a:solidFill>
            <a:miter lim="800000"/>
            <a:headEnd/>
            <a:tailEnd/>
          </a:ln>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r" eaLnBrk="1" hangingPunct="1">
              <a:spcBef>
                <a:spcPct val="0"/>
              </a:spcBef>
              <a:buClrTx/>
              <a:buSzTx/>
              <a:buFontTx/>
              <a:buNone/>
            </a:pPr>
            <a:endParaRPr lang="en-GB" altLang="en-US" sz="1800"/>
          </a:p>
        </p:txBody>
      </p:sp>
      <p:sp>
        <p:nvSpPr>
          <p:cNvPr id="49156" name="Rectangle 4">
            <a:extLst>
              <a:ext uri="{FF2B5EF4-FFF2-40B4-BE49-F238E27FC236}">
                <a16:creationId xmlns:a16="http://schemas.microsoft.com/office/drawing/2014/main" id="{6C6DB5E0-D89E-F6FD-31A1-8B7F842698DD}"/>
              </a:ext>
            </a:extLst>
          </p:cNvPr>
          <p:cNvSpPr>
            <a:spLocks noChangeArrowheads="1"/>
          </p:cNvSpPr>
          <p:nvPr/>
        </p:nvSpPr>
        <p:spPr bwMode="auto">
          <a:xfrm>
            <a:off x="0" y="2590800"/>
            <a:ext cx="2133600" cy="3581400"/>
          </a:xfrm>
          <a:prstGeom prst="rect">
            <a:avLst/>
          </a:prstGeom>
          <a:solidFill>
            <a:srgbClr val="E3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r" eaLnBrk="1" hangingPunct="1">
              <a:spcBef>
                <a:spcPct val="0"/>
              </a:spcBef>
              <a:buClrTx/>
              <a:buSzTx/>
              <a:buFontTx/>
              <a:buNone/>
            </a:pPr>
            <a:endParaRPr lang="en-GB" altLang="en-US" sz="1800"/>
          </a:p>
        </p:txBody>
      </p:sp>
      <p:sp>
        <p:nvSpPr>
          <p:cNvPr id="49157" name="Rectangle 5">
            <a:extLst>
              <a:ext uri="{FF2B5EF4-FFF2-40B4-BE49-F238E27FC236}">
                <a16:creationId xmlns:a16="http://schemas.microsoft.com/office/drawing/2014/main" id="{1BB9E588-ABFB-0522-2F68-BAB4AA7D7C58}"/>
              </a:ext>
            </a:extLst>
          </p:cNvPr>
          <p:cNvSpPr>
            <a:spLocks noChangeArrowheads="1"/>
          </p:cNvSpPr>
          <p:nvPr/>
        </p:nvSpPr>
        <p:spPr bwMode="auto">
          <a:xfrm>
            <a:off x="6629400" y="1066800"/>
            <a:ext cx="2514600" cy="5105400"/>
          </a:xfrm>
          <a:prstGeom prst="rect">
            <a:avLst/>
          </a:prstGeom>
          <a:solidFill>
            <a:srgbClr val="D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r" eaLnBrk="1" hangingPunct="1">
              <a:spcBef>
                <a:spcPct val="0"/>
              </a:spcBef>
              <a:buClrTx/>
              <a:buSzTx/>
              <a:buFontTx/>
              <a:buNone/>
            </a:pPr>
            <a:endParaRPr lang="en-GB" altLang="en-US" sz="1800"/>
          </a:p>
        </p:txBody>
      </p:sp>
      <p:sp>
        <p:nvSpPr>
          <p:cNvPr id="49158" name="Rectangle 6">
            <a:extLst>
              <a:ext uri="{FF2B5EF4-FFF2-40B4-BE49-F238E27FC236}">
                <a16:creationId xmlns:a16="http://schemas.microsoft.com/office/drawing/2014/main" id="{3F01F01A-7C7A-DA95-250F-09992AEFE9CC}"/>
              </a:ext>
            </a:extLst>
          </p:cNvPr>
          <p:cNvSpPr>
            <a:spLocks noChangeArrowheads="1"/>
          </p:cNvSpPr>
          <p:nvPr/>
        </p:nvSpPr>
        <p:spPr bwMode="auto">
          <a:xfrm>
            <a:off x="0" y="533400"/>
            <a:ext cx="9144000" cy="4572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r" eaLnBrk="1" hangingPunct="1">
              <a:spcBef>
                <a:spcPct val="0"/>
              </a:spcBef>
              <a:buClrTx/>
              <a:buSzTx/>
              <a:buFontTx/>
              <a:buNone/>
            </a:pPr>
            <a:endParaRPr lang="en-GB" altLang="en-US" sz="1800"/>
          </a:p>
        </p:txBody>
      </p:sp>
      <p:sp>
        <p:nvSpPr>
          <p:cNvPr id="209927" name="Rectangle 7">
            <a:extLst>
              <a:ext uri="{FF2B5EF4-FFF2-40B4-BE49-F238E27FC236}">
                <a16:creationId xmlns:a16="http://schemas.microsoft.com/office/drawing/2014/main" id="{96599FB5-F50C-4D4C-7A67-9A468D43E6B5}"/>
              </a:ext>
            </a:extLst>
          </p:cNvPr>
          <p:cNvSpPr>
            <a:spLocks noChangeArrowheads="1"/>
          </p:cNvSpPr>
          <p:nvPr/>
        </p:nvSpPr>
        <p:spPr bwMode="auto">
          <a:xfrm>
            <a:off x="609600" y="76200"/>
            <a:ext cx="7772400" cy="914400"/>
          </a:xfrm>
          <a:prstGeom prst="rect">
            <a:avLst/>
          </a:prstGeom>
          <a:noFill/>
          <a:ln w="9525">
            <a:noFill/>
            <a:miter lim="800000"/>
            <a:headEnd/>
            <a:tailEnd/>
          </a:ln>
          <a:effectLst/>
        </p:spPr>
        <p:txBody>
          <a:bodyPr anchor="ctr"/>
          <a:lstStyle/>
          <a:p>
            <a:pPr algn="ctr" eaLnBrk="1" hangingPunct="1">
              <a:defRPr/>
            </a:pPr>
            <a:r>
              <a:rPr lang="en-US" sz="3600">
                <a:solidFill>
                  <a:srgbClr val="000000"/>
                </a:solidFill>
                <a:effectLst>
                  <a:outerShdw blurRad="38100" dist="38100" dir="2700000" algn="tl">
                    <a:srgbClr val="C0C0C0"/>
                  </a:outerShdw>
                </a:effectLst>
                <a:cs typeface="Arial" charset="0"/>
              </a:rPr>
              <a:t>Prototyping Database Methodology</a:t>
            </a:r>
            <a:br>
              <a:rPr lang="en-US" sz="3600">
                <a:solidFill>
                  <a:srgbClr val="000000"/>
                </a:solidFill>
                <a:effectLst>
                  <a:outerShdw blurRad="38100" dist="38100" dir="2700000" algn="tl">
                    <a:srgbClr val="C0C0C0"/>
                  </a:outerShdw>
                </a:effectLst>
                <a:cs typeface="Arial" charset="0"/>
              </a:rPr>
            </a:br>
            <a:r>
              <a:rPr lang="en-US" sz="3600">
                <a:solidFill>
                  <a:srgbClr val="000000"/>
                </a:solidFill>
                <a:effectLst>
                  <a:outerShdw blurRad="38100" dist="38100" dir="2700000" algn="tl">
                    <a:srgbClr val="C0C0C0"/>
                  </a:outerShdw>
                </a:effectLst>
                <a:cs typeface="Arial" charset="0"/>
              </a:rPr>
              <a:t> </a:t>
            </a:r>
            <a:r>
              <a:rPr lang="en-US" sz="4000">
                <a:solidFill>
                  <a:srgbClr val="000000"/>
                </a:solidFill>
                <a:effectLst>
                  <a:outerShdw blurRad="38100" dist="38100" dir="2700000" algn="tl">
                    <a:srgbClr val="C0C0C0"/>
                  </a:outerShdw>
                </a:effectLst>
                <a:cs typeface="Arial" charset="0"/>
              </a:rPr>
              <a:t>(cont.)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0178" name="Picture 2" descr="FIG02_06">
            <a:extLst>
              <a:ext uri="{FF2B5EF4-FFF2-40B4-BE49-F238E27FC236}">
                <a16:creationId xmlns:a16="http://schemas.microsoft.com/office/drawing/2014/main" id="{588D1228-52FB-1A39-019E-AF4F61B860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33400"/>
            <a:ext cx="9144000" cy="544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79" name="AutoShape 3">
            <a:extLst>
              <a:ext uri="{FF2B5EF4-FFF2-40B4-BE49-F238E27FC236}">
                <a16:creationId xmlns:a16="http://schemas.microsoft.com/office/drawing/2014/main" id="{CC71C0FA-5AF5-8611-83EC-69B6B1979DF8}"/>
              </a:ext>
            </a:extLst>
          </p:cNvPr>
          <p:cNvSpPr>
            <a:spLocks noChangeArrowheads="1"/>
          </p:cNvSpPr>
          <p:nvPr/>
        </p:nvSpPr>
        <p:spPr bwMode="auto">
          <a:xfrm>
            <a:off x="5638800" y="2133600"/>
            <a:ext cx="609600" cy="533400"/>
          </a:xfrm>
          <a:prstGeom prst="upArrow">
            <a:avLst>
              <a:gd name="adj1" fmla="val 50000"/>
              <a:gd name="adj2" fmla="val 25000"/>
            </a:avLst>
          </a:prstGeom>
          <a:solidFill>
            <a:schemeClr val="folHlink"/>
          </a:solidFill>
          <a:ln w="9525">
            <a:solidFill>
              <a:schemeClr val="tx1"/>
            </a:solidFill>
            <a:miter lim="800000"/>
            <a:headEnd/>
            <a:tailEnd/>
          </a:ln>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r" eaLnBrk="1" hangingPunct="1">
              <a:spcBef>
                <a:spcPct val="0"/>
              </a:spcBef>
              <a:buClrTx/>
              <a:buSzTx/>
              <a:buFontTx/>
              <a:buNone/>
            </a:pPr>
            <a:endParaRPr lang="en-GB" altLang="en-US" sz="1800"/>
          </a:p>
        </p:txBody>
      </p:sp>
      <p:sp>
        <p:nvSpPr>
          <p:cNvPr id="50180" name="Rectangle 4">
            <a:extLst>
              <a:ext uri="{FF2B5EF4-FFF2-40B4-BE49-F238E27FC236}">
                <a16:creationId xmlns:a16="http://schemas.microsoft.com/office/drawing/2014/main" id="{CE88414D-2B5F-3621-B370-E124A455FB82}"/>
              </a:ext>
            </a:extLst>
          </p:cNvPr>
          <p:cNvSpPr>
            <a:spLocks noChangeArrowheads="1"/>
          </p:cNvSpPr>
          <p:nvPr/>
        </p:nvSpPr>
        <p:spPr bwMode="auto">
          <a:xfrm>
            <a:off x="0" y="2590800"/>
            <a:ext cx="2133600" cy="3581400"/>
          </a:xfrm>
          <a:prstGeom prst="rect">
            <a:avLst/>
          </a:prstGeom>
          <a:solidFill>
            <a:srgbClr val="D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r" eaLnBrk="1" hangingPunct="1">
              <a:spcBef>
                <a:spcPct val="0"/>
              </a:spcBef>
              <a:buClrTx/>
              <a:buSzTx/>
              <a:buFontTx/>
              <a:buNone/>
            </a:pPr>
            <a:endParaRPr lang="en-GB" altLang="en-US" sz="1800"/>
          </a:p>
        </p:txBody>
      </p:sp>
      <p:sp>
        <p:nvSpPr>
          <p:cNvPr id="50181" name="Rectangle 5">
            <a:extLst>
              <a:ext uri="{FF2B5EF4-FFF2-40B4-BE49-F238E27FC236}">
                <a16:creationId xmlns:a16="http://schemas.microsoft.com/office/drawing/2014/main" id="{7870ED5A-1A36-CD74-EAC1-0D89E8E39A81}"/>
              </a:ext>
            </a:extLst>
          </p:cNvPr>
          <p:cNvSpPr>
            <a:spLocks noChangeArrowheads="1"/>
          </p:cNvSpPr>
          <p:nvPr/>
        </p:nvSpPr>
        <p:spPr bwMode="auto">
          <a:xfrm>
            <a:off x="0" y="533400"/>
            <a:ext cx="9144000" cy="4572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r" eaLnBrk="1" hangingPunct="1">
              <a:spcBef>
                <a:spcPct val="0"/>
              </a:spcBef>
              <a:buClrTx/>
              <a:buSzTx/>
              <a:buFontTx/>
              <a:buNone/>
            </a:pPr>
            <a:endParaRPr lang="en-GB" altLang="en-US" sz="1800"/>
          </a:p>
        </p:txBody>
      </p:sp>
      <p:sp>
        <p:nvSpPr>
          <p:cNvPr id="210950" name="Rectangle 6">
            <a:extLst>
              <a:ext uri="{FF2B5EF4-FFF2-40B4-BE49-F238E27FC236}">
                <a16:creationId xmlns:a16="http://schemas.microsoft.com/office/drawing/2014/main" id="{08D6DF13-0DA8-401A-9F4B-9D8E206A4A8C}"/>
              </a:ext>
            </a:extLst>
          </p:cNvPr>
          <p:cNvSpPr>
            <a:spLocks noChangeArrowheads="1"/>
          </p:cNvSpPr>
          <p:nvPr/>
        </p:nvSpPr>
        <p:spPr bwMode="auto">
          <a:xfrm>
            <a:off x="609600" y="76200"/>
            <a:ext cx="7772400" cy="914400"/>
          </a:xfrm>
          <a:prstGeom prst="rect">
            <a:avLst/>
          </a:prstGeom>
          <a:noFill/>
          <a:ln w="9525">
            <a:noFill/>
            <a:miter lim="800000"/>
            <a:headEnd/>
            <a:tailEnd/>
          </a:ln>
          <a:effectLst/>
        </p:spPr>
        <p:txBody>
          <a:bodyPr anchor="ctr"/>
          <a:lstStyle/>
          <a:p>
            <a:pPr algn="ctr" eaLnBrk="1" hangingPunct="1">
              <a:defRPr/>
            </a:pPr>
            <a:r>
              <a:rPr lang="en-US" sz="3600">
                <a:solidFill>
                  <a:srgbClr val="000000"/>
                </a:solidFill>
                <a:effectLst>
                  <a:outerShdw blurRad="38100" dist="38100" dir="2700000" algn="tl">
                    <a:srgbClr val="C0C0C0"/>
                  </a:outerShdw>
                </a:effectLst>
                <a:cs typeface="Arial" charset="0"/>
              </a:rPr>
              <a:t>Prototyping Database Methodology</a:t>
            </a:r>
            <a:br>
              <a:rPr lang="en-US" sz="3600">
                <a:solidFill>
                  <a:srgbClr val="000000"/>
                </a:solidFill>
                <a:effectLst>
                  <a:outerShdw blurRad="38100" dist="38100" dir="2700000" algn="tl">
                    <a:srgbClr val="C0C0C0"/>
                  </a:outerShdw>
                </a:effectLst>
                <a:cs typeface="Arial" charset="0"/>
              </a:rPr>
            </a:br>
            <a:r>
              <a:rPr lang="en-US" sz="3600">
                <a:solidFill>
                  <a:srgbClr val="000000"/>
                </a:solidFill>
                <a:effectLst>
                  <a:outerShdw blurRad="38100" dist="38100" dir="2700000" algn="tl">
                    <a:srgbClr val="C0C0C0"/>
                  </a:outerShdw>
                </a:effectLst>
                <a:cs typeface="Arial" charset="0"/>
              </a:rPr>
              <a:t> </a:t>
            </a:r>
            <a:r>
              <a:rPr lang="en-US" sz="4000">
                <a:solidFill>
                  <a:srgbClr val="000000"/>
                </a:solidFill>
                <a:effectLst>
                  <a:outerShdw blurRad="38100" dist="38100" dir="2700000" algn="tl">
                    <a:srgbClr val="C0C0C0"/>
                  </a:outerShdw>
                </a:effectLst>
                <a:cs typeface="Arial" charset="0"/>
              </a:rPr>
              <a:t>(cont.)</a:t>
            </a:r>
            <a:r>
              <a:rPr lang="en-US" sz="3600">
                <a:solidFill>
                  <a:srgbClr val="000000"/>
                </a:solidFill>
                <a:effectLst>
                  <a:outerShdw blurRad="38100" dist="38100" dir="2700000" algn="tl">
                    <a:srgbClr val="C0C0C0"/>
                  </a:outerShdw>
                </a:effectLst>
                <a:cs typeface="Arial" charset="0"/>
              </a:rPr>
              <a:t>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1202" name="Picture 2" descr="FIG02_06">
            <a:extLst>
              <a:ext uri="{FF2B5EF4-FFF2-40B4-BE49-F238E27FC236}">
                <a16:creationId xmlns:a16="http://schemas.microsoft.com/office/drawing/2014/main" id="{5D7756E4-6AFD-5F1E-0914-C99E57E10B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33400"/>
            <a:ext cx="9144000" cy="544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3" name="Rectangle 3">
            <a:extLst>
              <a:ext uri="{FF2B5EF4-FFF2-40B4-BE49-F238E27FC236}">
                <a16:creationId xmlns:a16="http://schemas.microsoft.com/office/drawing/2014/main" id="{5D5D32B5-DF26-F79D-313F-21A3F59322FC}"/>
              </a:ext>
            </a:extLst>
          </p:cNvPr>
          <p:cNvSpPr>
            <a:spLocks noChangeArrowheads="1"/>
          </p:cNvSpPr>
          <p:nvPr/>
        </p:nvSpPr>
        <p:spPr bwMode="auto">
          <a:xfrm>
            <a:off x="0" y="2590800"/>
            <a:ext cx="2133600" cy="2057400"/>
          </a:xfrm>
          <a:prstGeom prst="rect">
            <a:avLst/>
          </a:prstGeom>
          <a:solidFill>
            <a:srgbClr val="D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r" eaLnBrk="1" hangingPunct="1">
              <a:spcBef>
                <a:spcPct val="0"/>
              </a:spcBef>
              <a:buClrTx/>
              <a:buSzTx/>
              <a:buFontTx/>
              <a:buNone/>
            </a:pPr>
            <a:endParaRPr lang="en-GB" altLang="en-US" sz="1800"/>
          </a:p>
        </p:txBody>
      </p:sp>
      <p:sp>
        <p:nvSpPr>
          <p:cNvPr id="51204" name="AutoShape 4">
            <a:extLst>
              <a:ext uri="{FF2B5EF4-FFF2-40B4-BE49-F238E27FC236}">
                <a16:creationId xmlns:a16="http://schemas.microsoft.com/office/drawing/2014/main" id="{25737CE6-C1B4-59F8-CEC0-BEB9A6B0F09C}"/>
              </a:ext>
            </a:extLst>
          </p:cNvPr>
          <p:cNvSpPr>
            <a:spLocks noChangeArrowheads="1"/>
          </p:cNvSpPr>
          <p:nvPr/>
        </p:nvSpPr>
        <p:spPr bwMode="auto">
          <a:xfrm>
            <a:off x="2667000" y="5867400"/>
            <a:ext cx="609600" cy="533400"/>
          </a:xfrm>
          <a:prstGeom prst="upArrow">
            <a:avLst>
              <a:gd name="adj1" fmla="val 50000"/>
              <a:gd name="adj2" fmla="val 25000"/>
            </a:avLst>
          </a:prstGeom>
          <a:solidFill>
            <a:schemeClr val="folHlink"/>
          </a:solidFill>
          <a:ln w="9525">
            <a:solidFill>
              <a:schemeClr val="tx1"/>
            </a:solidFill>
            <a:miter lim="800000"/>
            <a:headEnd/>
            <a:tailEnd/>
          </a:ln>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r" eaLnBrk="1" hangingPunct="1">
              <a:spcBef>
                <a:spcPct val="0"/>
              </a:spcBef>
              <a:buClrTx/>
              <a:buSzTx/>
              <a:buFontTx/>
              <a:buNone/>
            </a:pPr>
            <a:endParaRPr lang="en-GB" altLang="en-US" sz="1800"/>
          </a:p>
        </p:txBody>
      </p:sp>
      <p:sp>
        <p:nvSpPr>
          <p:cNvPr id="51205" name="AutoShape 5">
            <a:extLst>
              <a:ext uri="{FF2B5EF4-FFF2-40B4-BE49-F238E27FC236}">
                <a16:creationId xmlns:a16="http://schemas.microsoft.com/office/drawing/2014/main" id="{11E1E477-E2A9-2A40-B219-DB1116DB4A5B}"/>
              </a:ext>
            </a:extLst>
          </p:cNvPr>
          <p:cNvSpPr>
            <a:spLocks noChangeArrowheads="1"/>
          </p:cNvSpPr>
          <p:nvPr/>
        </p:nvSpPr>
        <p:spPr bwMode="auto">
          <a:xfrm>
            <a:off x="5638800" y="5867400"/>
            <a:ext cx="609600" cy="533400"/>
          </a:xfrm>
          <a:prstGeom prst="upArrow">
            <a:avLst>
              <a:gd name="adj1" fmla="val 50000"/>
              <a:gd name="adj2" fmla="val 25000"/>
            </a:avLst>
          </a:prstGeom>
          <a:solidFill>
            <a:schemeClr val="folHlink"/>
          </a:solidFill>
          <a:ln w="9525">
            <a:solidFill>
              <a:schemeClr val="tx1"/>
            </a:solidFill>
            <a:miter lim="800000"/>
            <a:headEnd/>
            <a:tailEnd/>
          </a:ln>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r" eaLnBrk="1" hangingPunct="1">
              <a:spcBef>
                <a:spcPct val="0"/>
              </a:spcBef>
              <a:buClrTx/>
              <a:buSzTx/>
              <a:buFontTx/>
              <a:buNone/>
            </a:pPr>
            <a:endParaRPr lang="en-GB" altLang="en-US" sz="1800"/>
          </a:p>
        </p:txBody>
      </p:sp>
      <p:sp>
        <p:nvSpPr>
          <p:cNvPr id="51206" name="AutoShape 6">
            <a:extLst>
              <a:ext uri="{FF2B5EF4-FFF2-40B4-BE49-F238E27FC236}">
                <a16:creationId xmlns:a16="http://schemas.microsoft.com/office/drawing/2014/main" id="{F4ECD9BE-B7DD-4EF7-3154-CBA1B7CBF81A}"/>
              </a:ext>
            </a:extLst>
          </p:cNvPr>
          <p:cNvSpPr>
            <a:spLocks noChangeArrowheads="1"/>
          </p:cNvSpPr>
          <p:nvPr/>
        </p:nvSpPr>
        <p:spPr bwMode="auto">
          <a:xfrm>
            <a:off x="3505200" y="5867400"/>
            <a:ext cx="609600" cy="457200"/>
          </a:xfrm>
          <a:prstGeom prst="curvedRightArrow">
            <a:avLst>
              <a:gd name="adj1" fmla="val 20000"/>
              <a:gd name="adj2" fmla="val 40000"/>
              <a:gd name="adj3" fmla="val 44444"/>
            </a:avLst>
          </a:prstGeom>
          <a:solidFill>
            <a:schemeClr val="accent1"/>
          </a:solidFill>
          <a:ln w="9525">
            <a:solidFill>
              <a:schemeClr val="tx1"/>
            </a:solidFill>
            <a:miter lim="800000"/>
            <a:headEnd/>
            <a:tailEnd/>
          </a:ln>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r" eaLnBrk="1" hangingPunct="1">
              <a:spcBef>
                <a:spcPct val="0"/>
              </a:spcBef>
              <a:buClrTx/>
              <a:buSzTx/>
              <a:buFontTx/>
              <a:buNone/>
            </a:pPr>
            <a:endParaRPr lang="en-GB" altLang="en-US" sz="1800"/>
          </a:p>
        </p:txBody>
      </p:sp>
      <p:sp>
        <p:nvSpPr>
          <p:cNvPr id="51207" name="AutoShape 7">
            <a:extLst>
              <a:ext uri="{FF2B5EF4-FFF2-40B4-BE49-F238E27FC236}">
                <a16:creationId xmlns:a16="http://schemas.microsoft.com/office/drawing/2014/main" id="{8789296B-9536-095D-C2D9-47CE66A0CC54}"/>
              </a:ext>
            </a:extLst>
          </p:cNvPr>
          <p:cNvSpPr>
            <a:spLocks noChangeArrowheads="1"/>
          </p:cNvSpPr>
          <p:nvPr/>
        </p:nvSpPr>
        <p:spPr bwMode="auto">
          <a:xfrm>
            <a:off x="4724400" y="5867400"/>
            <a:ext cx="457200" cy="457200"/>
          </a:xfrm>
          <a:prstGeom prst="curvedLeftArrow">
            <a:avLst>
              <a:gd name="adj1" fmla="val 20000"/>
              <a:gd name="adj2" fmla="val 40000"/>
              <a:gd name="adj3" fmla="val 33333"/>
            </a:avLst>
          </a:prstGeom>
          <a:solidFill>
            <a:schemeClr val="accent1"/>
          </a:solidFill>
          <a:ln w="9525">
            <a:solidFill>
              <a:schemeClr val="tx1"/>
            </a:solidFill>
            <a:miter lim="800000"/>
            <a:headEnd/>
            <a:tailEnd/>
          </a:ln>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r" eaLnBrk="1" hangingPunct="1">
              <a:spcBef>
                <a:spcPct val="0"/>
              </a:spcBef>
              <a:buClrTx/>
              <a:buSzTx/>
              <a:buFontTx/>
              <a:buNone/>
            </a:pPr>
            <a:endParaRPr lang="en-GB" altLang="en-US" sz="1800"/>
          </a:p>
        </p:txBody>
      </p:sp>
      <p:sp>
        <p:nvSpPr>
          <p:cNvPr id="51208" name="Rectangle 8">
            <a:extLst>
              <a:ext uri="{FF2B5EF4-FFF2-40B4-BE49-F238E27FC236}">
                <a16:creationId xmlns:a16="http://schemas.microsoft.com/office/drawing/2014/main" id="{FE8EE835-DE56-3A43-000E-FB6888F6B977}"/>
              </a:ext>
            </a:extLst>
          </p:cNvPr>
          <p:cNvSpPr>
            <a:spLocks noChangeArrowheads="1"/>
          </p:cNvSpPr>
          <p:nvPr/>
        </p:nvSpPr>
        <p:spPr bwMode="auto">
          <a:xfrm>
            <a:off x="0" y="533400"/>
            <a:ext cx="9144000" cy="4572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r" eaLnBrk="1" hangingPunct="1">
              <a:spcBef>
                <a:spcPct val="0"/>
              </a:spcBef>
              <a:buClrTx/>
              <a:buSzTx/>
              <a:buFontTx/>
              <a:buNone/>
            </a:pPr>
            <a:endParaRPr lang="en-GB" altLang="en-US" sz="1800"/>
          </a:p>
        </p:txBody>
      </p:sp>
      <p:sp>
        <p:nvSpPr>
          <p:cNvPr id="211977" name="Rectangle 9">
            <a:extLst>
              <a:ext uri="{FF2B5EF4-FFF2-40B4-BE49-F238E27FC236}">
                <a16:creationId xmlns:a16="http://schemas.microsoft.com/office/drawing/2014/main" id="{7C372321-3D1A-C31E-01FA-12415D0320DA}"/>
              </a:ext>
            </a:extLst>
          </p:cNvPr>
          <p:cNvSpPr>
            <a:spLocks noChangeArrowheads="1"/>
          </p:cNvSpPr>
          <p:nvPr/>
        </p:nvSpPr>
        <p:spPr bwMode="auto">
          <a:xfrm>
            <a:off x="609600" y="76200"/>
            <a:ext cx="7772400" cy="914400"/>
          </a:xfrm>
          <a:prstGeom prst="rect">
            <a:avLst/>
          </a:prstGeom>
          <a:noFill/>
          <a:ln w="9525">
            <a:noFill/>
            <a:miter lim="800000"/>
            <a:headEnd/>
            <a:tailEnd/>
          </a:ln>
          <a:effectLst/>
        </p:spPr>
        <p:txBody>
          <a:bodyPr anchor="ctr"/>
          <a:lstStyle/>
          <a:p>
            <a:pPr algn="ctr" eaLnBrk="1" hangingPunct="1">
              <a:defRPr/>
            </a:pPr>
            <a:r>
              <a:rPr lang="en-US" sz="3600">
                <a:solidFill>
                  <a:srgbClr val="000000"/>
                </a:solidFill>
                <a:effectLst>
                  <a:outerShdw blurRad="38100" dist="38100" dir="2700000" algn="tl">
                    <a:srgbClr val="C0C0C0"/>
                  </a:outerShdw>
                </a:effectLst>
                <a:cs typeface="Arial" charset="0"/>
              </a:rPr>
              <a:t>Prototyping Database Methodology</a:t>
            </a:r>
            <a:br>
              <a:rPr lang="en-US" sz="3600">
                <a:solidFill>
                  <a:srgbClr val="000000"/>
                </a:solidFill>
                <a:effectLst>
                  <a:outerShdw blurRad="38100" dist="38100" dir="2700000" algn="tl">
                    <a:srgbClr val="C0C0C0"/>
                  </a:outerShdw>
                </a:effectLst>
                <a:cs typeface="Arial" charset="0"/>
              </a:rPr>
            </a:br>
            <a:r>
              <a:rPr lang="en-US" sz="3600">
                <a:solidFill>
                  <a:srgbClr val="000000"/>
                </a:solidFill>
                <a:effectLst>
                  <a:outerShdw blurRad="38100" dist="38100" dir="2700000" algn="tl">
                    <a:srgbClr val="C0C0C0"/>
                  </a:outerShdw>
                </a:effectLst>
                <a:cs typeface="Arial" charset="0"/>
              </a:rPr>
              <a:t> </a:t>
            </a:r>
            <a:r>
              <a:rPr lang="en-US" sz="4000">
                <a:solidFill>
                  <a:srgbClr val="000000"/>
                </a:solidFill>
                <a:effectLst>
                  <a:outerShdw blurRad="38100" dist="38100" dir="2700000" algn="tl">
                    <a:srgbClr val="C0C0C0"/>
                  </a:outerShdw>
                </a:effectLst>
                <a:cs typeface="Arial" charset="0"/>
              </a:rPr>
              <a:t>(cont.)</a:t>
            </a:r>
            <a:r>
              <a:rPr lang="en-US" sz="3600">
                <a:solidFill>
                  <a:srgbClr val="000000"/>
                </a:solidFill>
                <a:effectLst>
                  <a:outerShdw blurRad="38100" dist="38100" dir="2700000" algn="tl">
                    <a:srgbClr val="C0C0C0"/>
                  </a:outerShdw>
                </a:effectLst>
                <a:cs typeface="Arial" charset="0"/>
              </a:rPr>
              <a:t>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2226" name="Picture 2" descr="FIG02_06">
            <a:extLst>
              <a:ext uri="{FF2B5EF4-FFF2-40B4-BE49-F238E27FC236}">
                <a16:creationId xmlns:a16="http://schemas.microsoft.com/office/drawing/2014/main" id="{2F584A6C-CF64-5190-5CDB-B922F193DB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33400"/>
            <a:ext cx="9144000" cy="544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7" name="AutoShape 3">
            <a:extLst>
              <a:ext uri="{FF2B5EF4-FFF2-40B4-BE49-F238E27FC236}">
                <a16:creationId xmlns:a16="http://schemas.microsoft.com/office/drawing/2014/main" id="{BCF83749-C79E-27E6-D4CB-F80B399924DD}"/>
              </a:ext>
            </a:extLst>
          </p:cNvPr>
          <p:cNvSpPr>
            <a:spLocks noChangeArrowheads="1"/>
          </p:cNvSpPr>
          <p:nvPr/>
        </p:nvSpPr>
        <p:spPr bwMode="auto">
          <a:xfrm flipV="1">
            <a:off x="2590800" y="2514600"/>
            <a:ext cx="609600" cy="533400"/>
          </a:xfrm>
          <a:prstGeom prst="upArrow">
            <a:avLst>
              <a:gd name="adj1" fmla="val 50000"/>
              <a:gd name="adj2" fmla="val 25000"/>
            </a:avLst>
          </a:prstGeom>
          <a:solidFill>
            <a:schemeClr val="folHlink"/>
          </a:solidFill>
          <a:ln w="9525">
            <a:solidFill>
              <a:schemeClr val="tx1"/>
            </a:solidFill>
            <a:miter lim="800000"/>
            <a:headEnd/>
            <a:tailEnd/>
          </a:ln>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r" eaLnBrk="1" hangingPunct="1">
              <a:spcBef>
                <a:spcPct val="0"/>
              </a:spcBef>
              <a:buClrTx/>
              <a:buSzTx/>
              <a:buFontTx/>
              <a:buNone/>
            </a:pPr>
            <a:endParaRPr lang="en-GB" altLang="en-US" sz="1800"/>
          </a:p>
        </p:txBody>
      </p:sp>
      <p:sp>
        <p:nvSpPr>
          <p:cNvPr id="52228" name="Rectangle 4">
            <a:extLst>
              <a:ext uri="{FF2B5EF4-FFF2-40B4-BE49-F238E27FC236}">
                <a16:creationId xmlns:a16="http://schemas.microsoft.com/office/drawing/2014/main" id="{6E05ECE0-AA0F-576E-168C-82697D2B39D6}"/>
              </a:ext>
            </a:extLst>
          </p:cNvPr>
          <p:cNvSpPr>
            <a:spLocks noChangeArrowheads="1"/>
          </p:cNvSpPr>
          <p:nvPr/>
        </p:nvSpPr>
        <p:spPr bwMode="auto">
          <a:xfrm>
            <a:off x="0" y="533400"/>
            <a:ext cx="9144000" cy="4572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r" eaLnBrk="1" hangingPunct="1">
              <a:spcBef>
                <a:spcPct val="0"/>
              </a:spcBef>
              <a:buClrTx/>
              <a:buSzTx/>
              <a:buFontTx/>
              <a:buNone/>
            </a:pPr>
            <a:endParaRPr lang="en-GB" altLang="en-US" sz="1800"/>
          </a:p>
        </p:txBody>
      </p:sp>
      <p:sp>
        <p:nvSpPr>
          <p:cNvPr id="212997" name="Rectangle 5">
            <a:extLst>
              <a:ext uri="{FF2B5EF4-FFF2-40B4-BE49-F238E27FC236}">
                <a16:creationId xmlns:a16="http://schemas.microsoft.com/office/drawing/2014/main" id="{067F4651-5460-698C-8935-518738BF1189}"/>
              </a:ext>
            </a:extLst>
          </p:cNvPr>
          <p:cNvSpPr>
            <a:spLocks noChangeArrowheads="1"/>
          </p:cNvSpPr>
          <p:nvPr/>
        </p:nvSpPr>
        <p:spPr bwMode="auto">
          <a:xfrm>
            <a:off x="609600" y="76200"/>
            <a:ext cx="7772400" cy="914400"/>
          </a:xfrm>
          <a:prstGeom prst="rect">
            <a:avLst/>
          </a:prstGeom>
          <a:noFill/>
          <a:ln w="9525">
            <a:noFill/>
            <a:miter lim="800000"/>
            <a:headEnd/>
            <a:tailEnd/>
          </a:ln>
          <a:effectLst/>
        </p:spPr>
        <p:txBody>
          <a:bodyPr anchor="ctr"/>
          <a:lstStyle/>
          <a:p>
            <a:pPr algn="ctr" eaLnBrk="1" hangingPunct="1">
              <a:defRPr/>
            </a:pPr>
            <a:r>
              <a:rPr lang="en-US" sz="3600">
                <a:solidFill>
                  <a:srgbClr val="000000"/>
                </a:solidFill>
                <a:effectLst>
                  <a:outerShdw blurRad="38100" dist="38100" dir="2700000" algn="tl">
                    <a:srgbClr val="C0C0C0"/>
                  </a:outerShdw>
                </a:effectLst>
                <a:cs typeface="Arial" charset="0"/>
              </a:rPr>
              <a:t>Prototyping Database Methodology</a:t>
            </a:r>
            <a:br>
              <a:rPr lang="en-US" sz="3600">
                <a:solidFill>
                  <a:srgbClr val="000000"/>
                </a:solidFill>
                <a:effectLst>
                  <a:outerShdw blurRad="38100" dist="38100" dir="2700000" algn="tl">
                    <a:srgbClr val="C0C0C0"/>
                  </a:outerShdw>
                </a:effectLst>
                <a:cs typeface="Arial" charset="0"/>
              </a:rPr>
            </a:br>
            <a:r>
              <a:rPr lang="en-US" sz="3600">
                <a:solidFill>
                  <a:srgbClr val="000000"/>
                </a:solidFill>
                <a:effectLst>
                  <a:outerShdw blurRad="38100" dist="38100" dir="2700000" algn="tl">
                    <a:srgbClr val="C0C0C0"/>
                  </a:outerShdw>
                </a:effectLst>
                <a:cs typeface="Arial" charset="0"/>
              </a:rPr>
              <a:t> </a:t>
            </a:r>
            <a:r>
              <a:rPr lang="en-US" sz="4000">
                <a:solidFill>
                  <a:srgbClr val="000000"/>
                </a:solidFill>
                <a:effectLst>
                  <a:outerShdw blurRad="38100" dist="38100" dir="2700000" algn="tl">
                    <a:srgbClr val="C0C0C0"/>
                  </a:outerShdw>
                </a:effectLst>
                <a:cs typeface="Arial" charset="0"/>
              </a:rPr>
              <a:t>(cont.)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6066" name="Rectangle 2">
            <a:extLst>
              <a:ext uri="{FF2B5EF4-FFF2-40B4-BE49-F238E27FC236}">
                <a16:creationId xmlns:a16="http://schemas.microsoft.com/office/drawing/2014/main" id="{9134E77C-566F-C782-1940-275254E1D08D}"/>
              </a:ext>
            </a:extLst>
          </p:cNvPr>
          <p:cNvSpPr>
            <a:spLocks noGrp="1" noChangeArrowheads="1"/>
          </p:cNvSpPr>
          <p:nvPr>
            <p:ph type="title"/>
          </p:nvPr>
        </p:nvSpPr>
        <p:spPr>
          <a:xfrm>
            <a:off x="457200" y="381000"/>
            <a:ext cx="8229600" cy="685800"/>
          </a:xfrm>
        </p:spPr>
        <p:txBody>
          <a:bodyPr/>
          <a:lstStyle/>
          <a:p>
            <a:pPr eaLnBrk="1" hangingPunct="1">
              <a:defRPr/>
            </a:pPr>
            <a:r>
              <a:rPr lang="en-US" sz="4000">
                <a:solidFill>
                  <a:srgbClr val="000000"/>
                </a:solidFill>
              </a:rPr>
              <a:t>Managing Projects: People Involved</a:t>
            </a:r>
          </a:p>
        </p:txBody>
      </p:sp>
      <p:sp>
        <p:nvSpPr>
          <p:cNvPr id="216067" name="Rectangle 3">
            <a:extLst>
              <a:ext uri="{FF2B5EF4-FFF2-40B4-BE49-F238E27FC236}">
                <a16:creationId xmlns:a16="http://schemas.microsoft.com/office/drawing/2014/main" id="{4636171E-05C1-14D9-79E2-6090A622012C}"/>
              </a:ext>
            </a:extLst>
          </p:cNvPr>
          <p:cNvSpPr>
            <a:spLocks noGrp="1" noChangeArrowheads="1"/>
          </p:cNvSpPr>
          <p:nvPr>
            <p:ph type="body" idx="1"/>
          </p:nvPr>
        </p:nvSpPr>
        <p:spPr>
          <a:xfrm>
            <a:off x="1219200" y="1295400"/>
            <a:ext cx="7391400" cy="4648200"/>
          </a:xfrm>
        </p:spPr>
        <p:txBody>
          <a:bodyPr/>
          <a:lstStyle/>
          <a:p>
            <a:pPr eaLnBrk="1" hangingPunct="1">
              <a:defRPr/>
            </a:pPr>
            <a:r>
              <a:rPr lang="en-US" sz="2800">
                <a:solidFill>
                  <a:srgbClr val="000000"/>
                </a:solidFill>
              </a:rPr>
              <a:t>Business analysts</a:t>
            </a:r>
          </a:p>
          <a:p>
            <a:pPr eaLnBrk="1" hangingPunct="1">
              <a:defRPr/>
            </a:pPr>
            <a:r>
              <a:rPr lang="en-US" sz="2800">
                <a:solidFill>
                  <a:srgbClr val="000000"/>
                </a:solidFill>
              </a:rPr>
              <a:t>Systems analysts</a:t>
            </a:r>
          </a:p>
          <a:p>
            <a:pPr eaLnBrk="1" hangingPunct="1">
              <a:defRPr/>
            </a:pPr>
            <a:r>
              <a:rPr lang="en-US" sz="2800">
                <a:solidFill>
                  <a:srgbClr val="000000"/>
                </a:solidFill>
              </a:rPr>
              <a:t>Database analysts and data modelers</a:t>
            </a:r>
          </a:p>
          <a:p>
            <a:pPr eaLnBrk="1" hangingPunct="1">
              <a:defRPr/>
            </a:pPr>
            <a:r>
              <a:rPr lang="en-US" sz="2800">
                <a:solidFill>
                  <a:srgbClr val="000000"/>
                </a:solidFill>
              </a:rPr>
              <a:t>Users</a:t>
            </a:r>
          </a:p>
          <a:p>
            <a:pPr eaLnBrk="1" hangingPunct="1">
              <a:defRPr/>
            </a:pPr>
            <a:r>
              <a:rPr lang="en-US" sz="2800">
                <a:solidFill>
                  <a:srgbClr val="000000"/>
                </a:solidFill>
              </a:rPr>
              <a:t>Programmers</a:t>
            </a:r>
          </a:p>
          <a:p>
            <a:pPr eaLnBrk="1" hangingPunct="1">
              <a:defRPr/>
            </a:pPr>
            <a:r>
              <a:rPr lang="en-US" sz="2800">
                <a:solidFill>
                  <a:srgbClr val="000000"/>
                </a:solidFill>
              </a:rPr>
              <a:t>Database architects</a:t>
            </a:r>
          </a:p>
          <a:p>
            <a:pPr eaLnBrk="1" hangingPunct="1">
              <a:defRPr/>
            </a:pPr>
            <a:r>
              <a:rPr lang="en-US" sz="2800">
                <a:solidFill>
                  <a:srgbClr val="000000"/>
                </a:solidFill>
              </a:rPr>
              <a:t>Data administrators</a:t>
            </a:r>
          </a:p>
          <a:p>
            <a:pPr eaLnBrk="1" hangingPunct="1">
              <a:defRPr/>
            </a:pPr>
            <a:r>
              <a:rPr lang="en-US" sz="2800">
                <a:solidFill>
                  <a:srgbClr val="000000"/>
                </a:solidFill>
              </a:rPr>
              <a:t>Project managers</a:t>
            </a:r>
          </a:p>
          <a:p>
            <a:pPr eaLnBrk="1" hangingPunct="1">
              <a:defRPr/>
            </a:pPr>
            <a:r>
              <a:rPr lang="en-US" sz="2800">
                <a:solidFill>
                  <a:srgbClr val="000000"/>
                </a:solidFill>
              </a:rPr>
              <a:t>Other technical experts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6067">
                                            <p:txEl>
                                              <p:pRg st="0" end="0"/>
                                            </p:txEl>
                                          </p:spTgt>
                                        </p:tgtEl>
                                        <p:attrNameLst>
                                          <p:attrName>style.visibility</p:attrName>
                                        </p:attrNameLst>
                                      </p:cBhvr>
                                      <p:to>
                                        <p:strVal val="visible"/>
                                      </p:to>
                                    </p:set>
                                    <p:anim calcmode="lin" valueType="num">
                                      <p:cBhvr additive="base">
                                        <p:cTn id="7" dur="500" fill="hold"/>
                                        <p:tgtEl>
                                          <p:spTgt spid="2160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16067">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16067">
                                            <p:txEl>
                                              <p:pRg st="0" end="0"/>
                                            </p:txEl>
                                          </p:spTgt>
                                        </p:tgtEl>
                                        <p:attrNameLst>
                                          <p:attrName>ppt_c</p:attrName>
                                        </p:attrNameLst>
                                      </p:cBhvr>
                                      <p:to>
                                        <a:schemeClr val="accent1"/>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6067">
                                            <p:txEl>
                                              <p:pRg st="1" end="1"/>
                                            </p:txEl>
                                          </p:spTgt>
                                        </p:tgtEl>
                                        <p:attrNameLst>
                                          <p:attrName>style.visibility</p:attrName>
                                        </p:attrNameLst>
                                      </p:cBhvr>
                                      <p:to>
                                        <p:strVal val="visible"/>
                                      </p:to>
                                    </p:set>
                                    <p:anim calcmode="lin" valueType="num">
                                      <p:cBhvr additive="base">
                                        <p:cTn id="13" dur="500" fill="hold"/>
                                        <p:tgtEl>
                                          <p:spTgt spid="2160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16067">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16067">
                                            <p:txEl>
                                              <p:pRg st="1" end="1"/>
                                            </p:txEl>
                                          </p:spTgt>
                                        </p:tgtEl>
                                        <p:attrNameLst>
                                          <p:attrName>ppt_c</p:attrName>
                                        </p:attrNameLst>
                                      </p:cBhvr>
                                      <p:to>
                                        <a:schemeClr val="accent1"/>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16067">
                                            <p:txEl>
                                              <p:pRg st="2" end="2"/>
                                            </p:txEl>
                                          </p:spTgt>
                                        </p:tgtEl>
                                        <p:attrNameLst>
                                          <p:attrName>style.visibility</p:attrName>
                                        </p:attrNameLst>
                                      </p:cBhvr>
                                      <p:to>
                                        <p:strVal val="visible"/>
                                      </p:to>
                                    </p:set>
                                    <p:anim calcmode="lin" valueType="num">
                                      <p:cBhvr additive="base">
                                        <p:cTn id="19" dur="500" fill="hold"/>
                                        <p:tgtEl>
                                          <p:spTgt spid="21606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16067">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16067">
                                            <p:txEl>
                                              <p:pRg st="2" end="2"/>
                                            </p:txEl>
                                          </p:spTgt>
                                        </p:tgtEl>
                                        <p:attrNameLst>
                                          <p:attrName>ppt_c</p:attrName>
                                        </p:attrNameLst>
                                      </p:cBhvr>
                                      <p:to>
                                        <a:schemeClr val="accent1"/>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16067">
                                            <p:txEl>
                                              <p:pRg st="3" end="3"/>
                                            </p:txEl>
                                          </p:spTgt>
                                        </p:tgtEl>
                                        <p:attrNameLst>
                                          <p:attrName>style.visibility</p:attrName>
                                        </p:attrNameLst>
                                      </p:cBhvr>
                                      <p:to>
                                        <p:strVal val="visible"/>
                                      </p:to>
                                    </p:set>
                                    <p:anim calcmode="lin" valueType="num">
                                      <p:cBhvr additive="base">
                                        <p:cTn id="25" dur="500" fill="hold"/>
                                        <p:tgtEl>
                                          <p:spTgt spid="21606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16067">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16067">
                                            <p:txEl>
                                              <p:pRg st="3" end="3"/>
                                            </p:txEl>
                                          </p:spTgt>
                                        </p:tgtEl>
                                        <p:attrNameLst>
                                          <p:attrName>ppt_c</p:attrName>
                                        </p:attrNameLst>
                                      </p:cBhvr>
                                      <p:to>
                                        <a:schemeClr val="accent1"/>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16067">
                                            <p:txEl>
                                              <p:pRg st="4" end="4"/>
                                            </p:txEl>
                                          </p:spTgt>
                                        </p:tgtEl>
                                        <p:attrNameLst>
                                          <p:attrName>style.visibility</p:attrName>
                                        </p:attrNameLst>
                                      </p:cBhvr>
                                      <p:to>
                                        <p:strVal val="visible"/>
                                      </p:to>
                                    </p:set>
                                    <p:anim calcmode="lin" valueType="num">
                                      <p:cBhvr additive="base">
                                        <p:cTn id="31" dur="500" fill="hold"/>
                                        <p:tgtEl>
                                          <p:spTgt spid="21606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16067">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16067">
                                            <p:txEl>
                                              <p:pRg st="4" end="4"/>
                                            </p:txEl>
                                          </p:spTgt>
                                        </p:tgtEl>
                                        <p:attrNameLst>
                                          <p:attrName>ppt_c</p:attrName>
                                        </p:attrNameLst>
                                      </p:cBhvr>
                                      <p:to>
                                        <a:schemeClr val="accent1"/>
                                      </p:to>
                                    </p:animClr>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16067">
                                            <p:txEl>
                                              <p:pRg st="5" end="5"/>
                                            </p:txEl>
                                          </p:spTgt>
                                        </p:tgtEl>
                                        <p:attrNameLst>
                                          <p:attrName>style.visibility</p:attrName>
                                        </p:attrNameLst>
                                      </p:cBhvr>
                                      <p:to>
                                        <p:strVal val="visible"/>
                                      </p:to>
                                    </p:set>
                                    <p:anim calcmode="lin" valueType="num">
                                      <p:cBhvr additive="base">
                                        <p:cTn id="37" dur="500" fill="hold"/>
                                        <p:tgtEl>
                                          <p:spTgt spid="21606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16067">
                                            <p:txEl>
                                              <p:pRg st="5" end="5"/>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16067">
                                            <p:txEl>
                                              <p:pRg st="5" end="5"/>
                                            </p:txEl>
                                          </p:spTgt>
                                        </p:tgtEl>
                                        <p:attrNameLst>
                                          <p:attrName>ppt_c</p:attrName>
                                        </p:attrNameLst>
                                      </p:cBhvr>
                                      <p:to>
                                        <a:schemeClr val="accent1"/>
                                      </p:to>
                                    </p:animClr>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16067">
                                            <p:txEl>
                                              <p:pRg st="6" end="6"/>
                                            </p:txEl>
                                          </p:spTgt>
                                        </p:tgtEl>
                                        <p:attrNameLst>
                                          <p:attrName>style.visibility</p:attrName>
                                        </p:attrNameLst>
                                      </p:cBhvr>
                                      <p:to>
                                        <p:strVal val="visible"/>
                                      </p:to>
                                    </p:set>
                                    <p:anim calcmode="lin" valueType="num">
                                      <p:cBhvr additive="base">
                                        <p:cTn id="43" dur="500" fill="hold"/>
                                        <p:tgtEl>
                                          <p:spTgt spid="216067">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16067">
                                            <p:txEl>
                                              <p:pRg st="6" end="6"/>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16067">
                                            <p:txEl>
                                              <p:pRg st="6" end="6"/>
                                            </p:txEl>
                                          </p:spTgt>
                                        </p:tgtEl>
                                        <p:attrNameLst>
                                          <p:attrName>ppt_c</p:attrName>
                                        </p:attrNameLst>
                                      </p:cBhvr>
                                      <p:to>
                                        <a:schemeClr val="accent1"/>
                                      </p:to>
                                    </p:animClr>
                                  </p:sub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16067">
                                            <p:txEl>
                                              <p:pRg st="7" end="7"/>
                                            </p:txEl>
                                          </p:spTgt>
                                        </p:tgtEl>
                                        <p:attrNameLst>
                                          <p:attrName>style.visibility</p:attrName>
                                        </p:attrNameLst>
                                      </p:cBhvr>
                                      <p:to>
                                        <p:strVal val="visible"/>
                                      </p:to>
                                    </p:set>
                                    <p:anim calcmode="lin" valueType="num">
                                      <p:cBhvr additive="base">
                                        <p:cTn id="49" dur="500" fill="hold"/>
                                        <p:tgtEl>
                                          <p:spTgt spid="216067">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16067">
                                            <p:txEl>
                                              <p:pRg st="7" end="7"/>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16067">
                                            <p:txEl>
                                              <p:pRg st="7" end="7"/>
                                            </p:txEl>
                                          </p:spTgt>
                                        </p:tgtEl>
                                        <p:attrNameLst>
                                          <p:attrName>ppt_c</p:attrName>
                                        </p:attrNameLst>
                                      </p:cBhvr>
                                      <p:to>
                                        <a:schemeClr val="accent1"/>
                                      </p:to>
                                    </p:animClr>
                                  </p:sub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16067">
                                            <p:txEl>
                                              <p:pRg st="8" end="8"/>
                                            </p:txEl>
                                          </p:spTgt>
                                        </p:tgtEl>
                                        <p:attrNameLst>
                                          <p:attrName>style.visibility</p:attrName>
                                        </p:attrNameLst>
                                      </p:cBhvr>
                                      <p:to>
                                        <p:strVal val="visible"/>
                                      </p:to>
                                    </p:set>
                                    <p:anim calcmode="lin" valueType="num">
                                      <p:cBhvr additive="base">
                                        <p:cTn id="55" dur="500" fill="hold"/>
                                        <p:tgtEl>
                                          <p:spTgt spid="216067">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216067">
                                            <p:txEl>
                                              <p:pRg st="8" end="8"/>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16067">
                                            <p:txEl>
                                              <p:pRg st="8" end="8"/>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7"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194" name="Text Box 2052">
            <a:extLst>
              <a:ext uri="{FF2B5EF4-FFF2-40B4-BE49-F238E27FC236}">
                <a16:creationId xmlns:a16="http://schemas.microsoft.com/office/drawing/2014/main" id="{6DD9CA26-CEB0-DDC0-276E-1AB1DF704C0C}"/>
              </a:ext>
            </a:extLst>
          </p:cNvPr>
          <p:cNvSpPr txBox="1">
            <a:spLocks noChangeArrowheads="1"/>
          </p:cNvSpPr>
          <p:nvPr/>
        </p:nvSpPr>
        <p:spPr bwMode="auto">
          <a:xfrm>
            <a:off x="838200" y="4832350"/>
            <a:ext cx="77724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2400" b="1">
                <a:solidFill>
                  <a:srgbClr val="990000"/>
                </a:solidFill>
                <a:latin typeface="Book Antiqua" panose="02040602050305030304" pitchFamily="18" charset="0"/>
              </a:rPr>
              <a:t>Descriptions of the properties or characteristics of the data, including data types, field sizes, allowable values, and data context</a:t>
            </a:r>
          </a:p>
        </p:txBody>
      </p:sp>
      <p:pic>
        <p:nvPicPr>
          <p:cNvPr id="8195" name="Picture 2058" descr="CAP1">
            <a:extLst>
              <a:ext uri="{FF2B5EF4-FFF2-40B4-BE49-F238E27FC236}">
                <a16:creationId xmlns:a16="http://schemas.microsoft.com/office/drawing/2014/main" id="{2341E1D6-45D0-3E19-34FD-92604A77B1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685800"/>
            <a:ext cx="75438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32450" name="Rectangle 2">
            <a:extLst>
              <a:ext uri="{FF2B5EF4-FFF2-40B4-BE49-F238E27FC236}">
                <a16:creationId xmlns:a16="http://schemas.microsoft.com/office/drawing/2014/main" id="{EB729AFE-FA56-3681-2DF3-8EF07374A75B}"/>
              </a:ext>
            </a:extLst>
          </p:cNvPr>
          <p:cNvSpPr>
            <a:spLocks noGrp="1" noChangeArrowheads="1"/>
          </p:cNvSpPr>
          <p:nvPr>
            <p:ph type="title"/>
          </p:nvPr>
        </p:nvSpPr>
        <p:spPr/>
        <p:txBody>
          <a:bodyPr/>
          <a:lstStyle/>
          <a:p>
            <a:pPr eaLnBrk="1" hangingPunct="1">
              <a:defRPr/>
            </a:pPr>
            <a:r>
              <a:rPr lang="en-US">
                <a:solidFill>
                  <a:srgbClr val="000000"/>
                </a:solidFill>
              </a:rPr>
              <a:t>Business Rules</a:t>
            </a:r>
          </a:p>
        </p:txBody>
      </p:sp>
      <p:sp>
        <p:nvSpPr>
          <p:cNvPr id="232451" name="Rectangle 3">
            <a:extLst>
              <a:ext uri="{FF2B5EF4-FFF2-40B4-BE49-F238E27FC236}">
                <a16:creationId xmlns:a16="http://schemas.microsoft.com/office/drawing/2014/main" id="{5346DE2A-6BB2-5F1C-FB68-11494342C004}"/>
              </a:ext>
            </a:extLst>
          </p:cNvPr>
          <p:cNvSpPr>
            <a:spLocks noGrp="1" noChangeArrowheads="1"/>
          </p:cNvSpPr>
          <p:nvPr>
            <p:ph type="body" idx="1"/>
          </p:nvPr>
        </p:nvSpPr>
        <p:spPr/>
        <p:txBody>
          <a:bodyPr/>
          <a:lstStyle/>
          <a:p>
            <a:pPr eaLnBrk="1" hangingPunct="1">
              <a:defRPr/>
            </a:pPr>
            <a:r>
              <a:rPr lang="en-US">
                <a:solidFill>
                  <a:srgbClr val="000000"/>
                </a:solidFill>
              </a:rPr>
              <a:t>Statements that define or constrain some aspect of the business</a:t>
            </a:r>
          </a:p>
          <a:p>
            <a:pPr eaLnBrk="1" hangingPunct="1">
              <a:defRPr/>
            </a:pPr>
            <a:r>
              <a:rPr lang="en-US">
                <a:solidFill>
                  <a:srgbClr val="000000"/>
                </a:solidFill>
              </a:rPr>
              <a:t>Assert business structure</a:t>
            </a:r>
          </a:p>
          <a:p>
            <a:pPr eaLnBrk="1" hangingPunct="1">
              <a:defRPr/>
            </a:pPr>
            <a:r>
              <a:rPr lang="en-US">
                <a:solidFill>
                  <a:srgbClr val="000000"/>
                </a:solidFill>
              </a:rPr>
              <a:t>Control/influence business behavior</a:t>
            </a:r>
          </a:p>
          <a:p>
            <a:pPr eaLnBrk="1" hangingPunct="1">
              <a:defRPr/>
            </a:pPr>
            <a:r>
              <a:rPr lang="en-US">
                <a:solidFill>
                  <a:srgbClr val="000000"/>
                </a:solidFill>
              </a:rPr>
              <a:t>Expressed in terms familiar to end users</a:t>
            </a:r>
          </a:p>
          <a:p>
            <a:pPr eaLnBrk="1" hangingPunct="1">
              <a:defRPr/>
            </a:pPr>
            <a:r>
              <a:rPr lang="en-US">
                <a:solidFill>
                  <a:srgbClr val="000000"/>
                </a:solidFill>
              </a:rPr>
              <a:t>Automated through DBMS software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33474" name="Rectangle 2">
            <a:extLst>
              <a:ext uri="{FF2B5EF4-FFF2-40B4-BE49-F238E27FC236}">
                <a16:creationId xmlns:a16="http://schemas.microsoft.com/office/drawing/2014/main" id="{954042A7-71F5-F602-3750-1476AA876E33}"/>
              </a:ext>
            </a:extLst>
          </p:cNvPr>
          <p:cNvSpPr>
            <a:spLocks noGrp="1" noChangeArrowheads="1"/>
          </p:cNvSpPr>
          <p:nvPr>
            <p:ph type="title"/>
          </p:nvPr>
        </p:nvSpPr>
        <p:spPr/>
        <p:txBody>
          <a:bodyPr/>
          <a:lstStyle/>
          <a:p>
            <a:pPr eaLnBrk="1" hangingPunct="1">
              <a:defRPr/>
            </a:pPr>
            <a:r>
              <a:rPr lang="en-US" sz="4000">
                <a:solidFill>
                  <a:srgbClr val="000000"/>
                </a:solidFill>
              </a:rPr>
              <a:t>A Good Business Rule is:</a:t>
            </a:r>
          </a:p>
        </p:txBody>
      </p:sp>
      <p:sp>
        <p:nvSpPr>
          <p:cNvPr id="233475" name="Rectangle 3">
            <a:extLst>
              <a:ext uri="{FF2B5EF4-FFF2-40B4-BE49-F238E27FC236}">
                <a16:creationId xmlns:a16="http://schemas.microsoft.com/office/drawing/2014/main" id="{3F43E766-715C-F750-A515-0804B53CB9A9}"/>
              </a:ext>
            </a:extLst>
          </p:cNvPr>
          <p:cNvSpPr>
            <a:spLocks noGrp="1" noChangeArrowheads="1"/>
          </p:cNvSpPr>
          <p:nvPr>
            <p:ph type="body" idx="1"/>
          </p:nvPr>
        </p:nvSpPr>
        <p:spPr/>
        <p:txBody>
          <a:bodyPr/>
          <a:lstStyle/>
          <a:p>
            <a:pPr eaLnBrk="1" hangingPunct="1">
              <a:lnSpc>
                <a:spcPct val="80000"/>
              </a:lnSpc>
              <a:defRPr/>
            </a:pPr>
            <a:r>
              <a:rPr lang="en-US">
                <a:solidFill>
                  <a:srgbClr val="000000"/>
                </a:solidFill>
              </a:rPr>
              <a:t>Declarative–what, not how</a:t>
            </a:r>
          </a:p>
          <a:p>
            <a:pPr eaLnBrk="1" hangingPunct="1">
              <a:lnSpc>
                <a:spcPct val="80000"/>
              </a:lnSpc>
              <a:defRPr/>
            </a:pPr>
            <a:r>
              <a:rPr lang="en-US">
                <a:solidFill>
                  <a:srgbClr val="000000"/>
                </a:solidFill>
              </a:rPr>
              <a:t>Precise–clear, agreed-upon meaning</a:t>
            </a:r>
          </a:p>
          <a:p>
            <a:pPr eaLnBrk="1" hangingPunct="1">
              <a:lnSpc>
                <a:spcPct val="80000"/>
              </a:lnSpc>
              <a:defRPr/>
            </a:pPr>
            <a:r>
              <a:rPr lang="en-US">
                <a:solidFill>
                  <a:srgbClr val="000000"/>
                </a:solidFill>
              </a:rPr>
              <a:t>Atomic–one statement</a:t>
            </a:r>
          </a:p>
          <a:p>
            <a:pPr eaLnBrk="1" hangingPunct="1">
              <a:lnSpc>
                <a:spcPct val="80000"/>
              </a:lnSpc>
              <a:defRPr/>
            </a:pPr>
            <a:r>
              <a:rPr lang="en-US">
                <a:solidFill>
                  <a:srgbClr val="000000"/>
                </a:solidFill>
              </a:rPr>
              <a:t>Consistent–internally and externally</a:t>
            </a:r>
          </a:p>
          <a:p>
            <a:pPr eaLnBrk="1" hangingPunct="1">
              <a:lnSpc>
                <a:spcPct val="80000"/>
              </a:lnSpc>
              <a:defRPr/>
            </a:pPr>
            <a:r>
              <a:rPr lang="en-US">
                <a:solidFill>
                  <a:srgbClr val="000000"/>
                </a:solidFill>
              </a:rPr>
              <a:t>Expressible–structured, natural language</a:t>
            </a:r>
          </a:p>
          <a:p>
            <a:pPr eaLnBrk="1" hangingPunct="1">
              <a:lnSpc>
                <a:spcPct val="80000"/>
              </a:lnSpc>
              <a:defRPr/>
            </a:pPr>
            <a:r>
              <a:rPr lang="en-US">
                <a:solidFill>
                  <a:srgbClr val="000000"/>
                </a:solidFill>
              </a:rPr>
              <a:t>Distinct–non-redundant</a:t>
            </a:r>
          </a:p>
          <a:p>
            <a:pPr eaLnBrk="1" hangingPunct="1">
              <a:lnSpc>
                <a:spcPct val="80000"/>
              </a:lnSpc>
              <a:defRPr/>
            </a:pPr>
            <a:r>
              <a:rPr lang="en-US">
                <a:solidFill>
                  <a:srgbClr val="000000"/>
                </a:solidFill>
              </a:rPr>
              <a:t>Business-oriented–understood by business people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34498" name="Rectangle 2">
            <a:extLst>
              <a:ext uri="{FF2B5EF4-FFF2-40B4-BE49-F238E27FC236}">
                <a16:creationId xmlns:a16="http://schemas.microsoft.com/office/drawing/2014/main" id="{841064E3-6136-A48D-D15E-692A01866B53}"/>
              </a:ext>
            </a:extLst>
          </p:cNvPr>
          <p:cNvSpPr>
            <a:spLocks noGrp="1" noChangeArrowheads="1"/>
          </p:cNvSpPr>
          <p:nvPr>
            <p:ph type="title"/>
          </p:nvPr>
        </p:nvSpPr>
        <p:spPr/>
        <p:txBody>
          <a:bodyPr/>
          <a:lstStyle/>
          <a:p>
            <a:pPr eaLnBrk="1" hangingPunct="1">
              <a:defRPr/>
            </a:pPr>
            <a:r>
              <a:rPr lang="en-US" sz="4000">
                <a:solidFill>
                  <a:srgbClr val="000000"/>
                </a:solidFill>
              </a:rPr>
              <a:t>A Good Data Name is:</a:t>
            </a:r>
          </a:p>
        </p:txBody>
      </p:sp>
      <p:sp>
        <p:nvSpPr>
          <p:cNvPr id="234499" name="Rectangle 3">
            <a:extLst>
              <a:ext uri="{FF2B5EF4-FFF2-40B4-BE49-F238E27FC236}">
                <a16:creationId xmlns:a16="http://schemas.microsoft.com/office/drawing/2014/main" id="{1EA91D5F-CB92-1D17-5745-55688B50073A}"/>
              </a:ext>
            </a:extLst>
          </p:cNvPr>
          <p:cNvSpPr>
            <a:spLocks noGrp="1" noChangeArrowheads="1"/>
          </p:cNvSpPr>
          <p:nvPr>
            <p:ph type="body" idx="1"/>
          </p:nvPr>
        </p:nvSpPr>
        <p:spPr>
          <a:xfrm>
            <a:off x="457200" y="1752600"/>
            <a:ext cx="8229600" cy="4114800"/>
          </a:xfrm>
        </p:spPr>
        <p:txBody>
          <a:bodyPr/>
          <a:lstStyle/>
          <a:p>
            <a:pPr eaLnBrk="1" hangingPunct="1">
              <a:defRPr/>
            </a:pPr>
            <a:r>
              <a:rPr lang="en-US" dirty="0">
                <a:solidFill>
                  <a:srgbClr val="000000"/>
                </a:solidFill>
              </a:rPr>
              <a:t>Related to business, not technical, characteristics</a:t>
            </a:r>
          </a:p>
          <a:p>
            <a:pPr eaLnBrk="1" hangingPunct="1">
              <a:defRPr/>
            </a:pPr>
            <a:r>
              <a:rPr lang="en-US" dirty="0">
                <a:solidFill>
                  <a:srgbClr val="000000"/>
                </a:solidFill>
              </a:rPr>
              <a:t>Meaningful and self-documenting</a:t>
            </a:r>
          </a:p>
          <a:p>
            <a:pPr eaLnBrk="1" hangingPunct="1">
              <a:defRPr/>
            </a:pPr>
            <a:r>
              <a:rPr lang="en-US" dirty="0">
                <a:solidFill>
                  <a:srgbClr val="000000"/>
                </a:solidFill>
              </a:rPr>
              <a:t>Unique</a:t>
            </a:r>
          </a:p>
          <a:p>
            <a:pPr eaLnBrk="1" hangingPunct="1">
              <a:defRPr/>
            </a:pPr>
            <a:r>
              <a:rPr lang="en-US" dirty="0">
                <a:solidFill>
                  <a:srgbClr val="000000"/>
                </a:solidFill>
              </a:rPr>
              <a:t>Readable</a:t>
            </a:r>
          </a:p>
          <a:p>
            <a:pPr eaLnBrk="1" hangingPunct="1">
              <a:defRPr/>
            </a:pPr>
            <a:r>
              <a:rPr lang="en-US" dirty="0">
                <a:solidFill>
                  <a:srgbClr val="000000"/>
                </a:solidFill>
              </a:rPr>
              <a:t>Composed of words from an approved list</a:t>
            </a:r>
          </a:p>
          <a:p>
            <a:pPr marL="0" indent="0" eaLnBrk="1" hangingPunct="1">
              <a:buFont typeface="Wingdings" panose="05000000000000000000" pitchFamily="2" charset="2"/>
              <a:buNone/>
              <a:defRPr/>
            </a:pPr>
            <a:endParaRPr lang="en-US" dirty="0">
              <a:solidFill>
                <a:srgbClr val="000000"/>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35522" name="Rectangle 2">
            <a:extLst>
              <a:ext uri="{FF2B5EF4-FFF2-40B4-BE49-F238E27FC236}">
                <a16:creationId xmlns:a16="http://schemas.microsoft.com/office/drawing/2014/main" id="{EEECFC7A-63EF-455B-7611-5DCD83D7DC77}"/>
              </a:ext>
            </a:extLst>
          </p:cNvPr>
          <p:cNvSpPr>
            <a:spLocks noGrp="1" noChangeArrowheads="1"/>
          </p:cNvSpPr>
          <p:nvPr>
            <p:ph type="title"/>
          </p:nvPr>
        </p:nvSpPr>
        <p:spPr/>
        <p:txBody>
          <a:bodyPr/>
          <a:lstStyle/>
          <a:p>
            <a:pPr eaLnBrk="1" hangingPunct="1">
              <a:defRPr/>
            </a:pPr>
            <a:r>
              <a:rPr lang="en-US" sz="4000">
                <a:solidFill>
                  <a:srgbClr val="000000"/>
                </a:solidFill>
              </a:rPr>
              <a:t>Data Definitions</a:t>
            </a:r>
          </a:p>
        </p:txBody>
      </p:sp>
      <p:sp>
        <p:nvSpPr>
          <p:cNvPr id="235523" name="Rectangle 3">
            <a:extLst>
              <a:ext uri="{FF2B5EF4-FFF2-40B4-BE49-F238E27FC236}">
                <a16:creationId xmlns:a16="http://schemas.microsoft.com/office/drawing/2014/main" id="{080F8C9E-FDF4-7411-E95B-B42FDFE02D0D}"/>
              </a:ext>
            </a:extLst>
          </p:cNvPr>
          <p:cNvSpPr>
            <a:spLocks noGrp="1" noChangeArrowheads="1"/>
          </p:cNvSpPr>
          <p:nvPr>
            <p:ph type="body" idx="1"/>
          </p:nvPr>
        </p:nvSpPr>
        <p:spPr>
          <a:xfrm>
            <a:off x="457200" y="1752600"/>
            <a:ext cx="8229600" cy="4114800"/>
          </a:xfrm>
        </p:spPr>
        <p:txBody>
          <a:bodyPr/>
          <a:lstStyle/>
          <a:p>
            <a:pPr eaLnBrk="1" hangingPunct="1">
              <a:defRPr/>
            </a:pPr>
            <a:r>
              <a:rPr lang="en-US" sz="2800">
                <a:solidFill>
                  <a:srgbClr val="000000"/>
                </a:solidFill>
              </a:rPr>
              <a:t>Explanation of a term or fact</a:t>
            </a:r>
          </a:p>
          <a:p>
            <a:pPr lvl="1" eaLnBrk="1" hangingPunct="1">
              <a:defRPr/>
            </a:pPr>
            <a:r>
              <a:rPr lang="en-US" sz="2400">
                <a:solidFill>
                  <a:srgbClr val="000000"/>
                </a:solidFill>
              </a:rPr>
              <a:t>Term–word or phrase with specific meaning</a:t>
            </a:r>
          </a:p>
          <a:p>
            <a:pPr lvl="1" eaLnBrk="1" hangingPunct="1">
              <a:defRPr/>
            </a:pPr>
            <a:r>
              <a:rPr lang="en-US" sz="2400">
                <a:solidFill>
                  <a:srgbClr val="000000"/>
                </a:solidFill>
              </a:rPr>
              <a:t>Fact–association between two or more terms</a:t>
            </a:r>
          </a:p>
          <a:p>
            <a:pPr eaLnBrk="1" hangingPunct="1">
              <a:defRPr/>
            </a:pPr>
            <a:r>
              <a:rPr lang="en-US" sz="2800">
                <a:solidFill>
                  <a:srgbClr val="000000"/>
                </a:solidFill>
              </a:rPr>
              <a:t>Guidelines for good data definition</a:t>
            </a:r>
          </a:p>
          <a:p>
            <a:pPr lvl="1" eaLnBrk="1" hangingPunct="1">
              <a:defRPr/>
            </a:pPr>
            <a:r>
              <a:rPr lang="en-US" sz="2400">
                <a:solidFill>
                  <a:srgbClr val="000000"/>
                </a:solidFill>
              </a:rPr>
              <a:t>Gathered in conjunction with systems requirements</a:t>
            </a:r>
          </a:p>
          <a:p>
            <a:pPr lvl="1" eaLnBrk="1" hangingPunct="1">
              <a:defRPr/>
            </a:pPr>
            <a:r>
              <a:rPr lang="en-US" sz="2400">
                <a:solidFill>
                  <a:srgbClr val="000000"/>
                </a:solidFill>
              </a:rPr>
              <a:t>Accompanied by diagrams</a:t>
            </a:r>
          </a:p>
          <a:p>
            <a:pPr lvl="1" eaLnBrk="1" hangingPunct="1">
              <a:defRPr/>
            </a:pPr>
            <a:r>
              <a:rPr lang="en-US" sz="2400">
                <a:solidFill>
                  <a:srgbClr val="000000"/>
                </a:solidFill>
              </a:rPr>
              <a:t>Iteratively created and refined</a:t>
            </a:r>
          </a:p>
          <a:p>
            <a:pPr lvl="1" eaLnBrk="1" hangingPunct="1">
              <a:defRPr/>
            </a:pPr>
            <a:r>
              <a:rPr lang="en-US" sz="2400">
                <a:solidFill>
                  <a:srgbClr val="000000"/>
                </a:solidFill>
              </a:rPr>
              <a:t>Achieved by consensus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36546" name="Rectangle 2">
            <a:extLst>
              <a:ext uri="{FF2B5EF4-FFF2-40B4-BE49-F238E27FC236}">
                <a16:creationId xmlns:a16="http://schemas.microsoft.com/office/drawing/2014/main" id="{B198B8DB-7EDB-FD6C-4FF1-86A7F3AC67D8}"/>
              </a:ext>
            </a:extLst>
          </p:cNvPr>
          <p:cNvSpPr>
            <a:spLocks noGrp="1" noChangeArrowheads="1"/>
          </p:cNvSpPr>
          <p:nvPr>
            <p:ph type="title"/>
          </p:nvPr>
        </p:nvSpPr>
        <p:spPr>
          <a:xfrm>
            <a:off x="685800" y="76200"/>
            <a:ext cx="7772400" cy="1143000"/>
          </a:xfrm>
        </p:spPr>
        <p:txBody>
          <a:bodyPr lIns="90488" tIns="44450" rIns="90488" bIns="44450"/>
          <a:lstStyle/>
          <a:p>
            <a:pPr eaLnBrk="1" hangingPunct="1">
              <a:defRPr/>
            </a:pPr>
            <a:r>
              <a:rPr lang="en-US">
                <a:solidFill>
                  <a:srgbClr val="000000"/>
                </a:solidFill>
              </a:rPr>
              <a:t>E-R Model Constructs</a:t>
            </a:r>
          </a:p>
        </p:txBody>
      </p:sp>
      <p:sp>
        <p:nvSpPr>
          <p:cNvPr id="236547" name="Rectangle 3">
            <a:extLst>
              <a:ext uri="{FF2B5EF4-FFF2-40B4-BE49-F238E27FC236}">
                <a16:creationId xmlns:a16="http://schemas.microsoft.com/office/drawing/2014/main" id="{598F69F8-E9D3-28F9-E60A-7FBEB8BB0216}"/>
              </a:ext>
            </a:extLst>
          </p:cNvPr>
          <p:cNvSpPr>
            <a:spLocks noGrp="1" noChangeArrowheads="1"/>
          </p:cNvSpPr>
          <p:nvPr>
            <p:ph type="body" idx="1"/>
          </p:nvPr>
        </p:nvSpPr>
        <p:spPr>
          <a:xfrm>
            <a:off x="304800" y="1295400"/>
            <a:ext cx="8534400" cy="4572000"/>
          </a:xfrm>
        </p:spPr>
        <p:txBody>
          <a:bodyPr lIns="90488" tIns="44450" rIns="90488" bIns="44450"/>
          <a:lstStyle/>
          <a:p>
            <a:pPr eaLnBrk="1" hangingPunct="1">
              <a:lnSpc>
                <a:spcPct val="90000"/>
              </a:lnSpc>
              <a:defRPr/>
            </a:pPr>
            <a:r>
              <a:rPr lang="en-US" sz="2400">
                <a:solidFill>
                  <a:srgbClr val="000000"/>
                </a:solidFill>
              </a:rPr>
              <a:t>Entities:</a:t>
            </a:r>
          </a:p>
          <a:p>
            <a:pPr lvl="1" eaLnBrk="1" hangingPunct="1">
              <a:lnSpc>
                <a:spcPct val="90000"/>
              </a:lnSpc>
              <a:defRPr/>
            </a:pPr>
            <a:r>
              <a:rPr lang="en-US" sz="2000">
                <a:solidFill>
                  <a:srgbClr val="000000"/>
                </a:solidFill>
              </a:rPr>
              <a:t>Entity instance–person, place, object, event, concept (often corresponds to a row in a table)</a:t>
            </a:r>
          </a:p>
          <a:p>
            <a:pPr lvl="1" eaLnBrk="1" hangingPunct="1">
              <a:lnSpc>
                <a:spcPct val="90000"/>
              </a:lnSpc>
              <a:defRPr/>
            </a:pPr>
            <a:r>
              <a:rPr lang="en-US" sz="2000">
                <a:solidFill>
                  <a:srgbClr val="000000"/>
                </a:solidFill>
              </a:rPr>
              <a:t>Entity Type–collection of entities (often corresponds to a table)</a:t>
            </a:r>
          </a:p>
          <a:p>
            <a:pPr lvl="1" eaLnBrk="1" hangingPunct="1">
              <a:lnSpc>
                <a:spcPct val="90000"/>
              </a:lnSpc>
              <a:defRPr/>
            </a:pPr>
            <a:endParaRPr lang="en-US" sz="2000">
              <a:solidFill>
                <a:srgbClr val="000000"/>
              </a:solidFill>
            </a:endParaRPr>
          </a:p>
          <a:p>
            <a:pPr eaLnBrk="1" hangingPunct="1">
              <a:lnSpc>
                <a:spcPct val="90000"/>
              </a:lnSpc>
              <a:defRPr/>
            </a:pPr>
            <a:r>
              <a:rPr lang="en-US" sz="2400">
                <a:solidFill>
                  <a:srgbClr val="000000"/>
                </a:solidFill>
              </a:rPr>
              <a:t>Relationships:</a:t>
            </a:r>
          </a:p>
          <a:p>
            <a:pPr lvl="1" eaLnBrk="1" hangingPunct="1">
              <a:lnSpc>
                <a:spcPct val="90000"/>
              </a:lnSpc>
              <a:defRPr/>
            </a:pPr>
            <a:r>
              <a:rPr lang="en-US" sz="2000">
                <a:solidFill>
                  <a:srgbClr val="000000"/>
                </a:solidFill>
              </a:rPr>
              <a:t>Relationship instance–link between entities (corresponds to primary key-foreign key equivalencies in related tables)</a:t>
            </a:r>
          </a:p>
          <a:p>
            <a:pPr lvl="1" eaLnBrk="1" hangingPunct="1">
              <a:lnSpc>
                <a:spcPct val="90000"/>
              </a:lnSpc>
              <a:defRPr/>
            </a:pPr>
            <a:r>
              <a:rPr lang="en-US" sz="2000">
                <a:solidFill>
                  <a:srgbClr val="000000"/>
                </a:solidFill>
              </a:rPr>
              <a:t>Relationship type–category of relationship…link between entity types</a:t>
            </a:r>
          </a:p>
          <a:p>
            <a:pPr eaLnBrk="1" hangingPunct="1">
              <a:lnSpc>
                <a:spcPct val="90000"/>
              </a:lnSpc>
              <a:defRPr/>
            </a:pPr>
            <a:endParaRPr lang="en-US" sz="2000">
              <a:solidFill>
                <a:srgbClr val="000000"/>
              </a:solidFill>
            </a:endParaRPr>
          </a:p>
          <a:p>
            <a:pPr eaLnBrk="1" hangingPunct="1">
              <a:lnSpc>
                <a:spcPct val="90000"/>
              </a:lnSpc>
              <a:defRPr/>
            </a:pPr>
            <a:r>
              <a:rPr lang="en-US" sz="2400">
                <a:solidFill>
                  <a:srgbClr val="000000"/>
                </a:solidFill>
              </a:rPr>
              <a:t>Attribute–</a:t>
            </a:r>
            <a:r>
              <a:rPr lang="en-US" sz="2000">
                <a:solidFill>
                  <a:srgbClr val="000000"/>
                </a:solidFill>
              </a:rPr>
              <a:t>property or characteristic of an entity or relationship type (often corresponds to a field in a table)</a:t>
            </a:r>
          </a:p>
          <a:p>
            <a:pPr eaLnBrk="1" hangingPunct="1">
              <a:lnSpc>
                <a:spcPct val="90000"/>
              </a:lnSpc>
              <a:defRPr/>
            </a:pPr>
            <a:endParaRPr lang="en-US" sz="2000">
              <a:solidFill>
                <a:srgbClr val="000000"/>
              </a:solidFill>
            </a:endParaRPr>
          </a:p>
          <a:p>
            <a:pPr eaLnBrk="1" hangingPunct="1">
              <a:lnSpc>
                <a:spcPct val="90000"/>
              </a:lnSpc>
              <a:defRPr/>
            </a:pPr>
            <a:endParaRPr lang="en-US" sz="2000">
              <a:solidFill>
                <a:srgbClr val="000000"/>
              </a:solidFill>
            </a:endParaRPr>
          </a:p>
          <a:p>
            <a:pPr eaLnBrk="1" hangingPunct="1">
              <a:lnSpc>
                <a:spcPct val="90000"/>
              </a:lnSpc>
              <a:defRPr/>
            </a:pPr>
            <a:endParaRPr lang="en-US" sz="1800"/>
          </a:p>
        </p:txBody>
      </p:sp>
    </p:spTree>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84674" name="Rectangle 2">
            <a:extLst>
              <a:ext uri="{FF2B5EF4-FFF2-40B4-BE49-F238E27FC236}">
                <a16:creationId xmlns:a16="http://schemas.microsoft.com/office/drawing/2014/main" id="{5D429DD5-619D-C14D-394E-D133C2D6765A}"/>
              </a:ext>
            </a:extLst>
          </p:cNvPr>
          <p:cNvSpPr>
            <a:spLocks noGrp="1" noChangeArrowheads="1"/>
          </p:cNvSpPr>
          <p:nvPr>
            <p:ph type="title"/>
          </p:nvPr>
        </p:nvSpPr>
        <p:spPr>
          <a:xfrm>
            <a:off x="685800" y="76200"/>
            <a:ext cx="7772400" cy="1143000"/>
          </a:xfrm>
        </p:spPr>
        <p:txBody>
          <a:bodyPr lIns="90488" tIns="44450" rIns="90488" bIns="44450"/>
          <a:lstStyle/>
          <a:p>
            <a:pPr eaLnBrk="1" hangingPunct="1">
              <a:defRPr/>
            </a:pPr>
            <a:r>
              <a:rPr lang="en-US">
                <a:solidFill>
                  <a:srgbClr val="000000"/>
                </a:solidFill>
              </a:rPr>
              <a:t>Sample E-R Diagram - 1</a:t>
            </a:r>
          </a:p>
        </p:txBody>
      </p:sp>
      <p:sp>
        <p:nvSpPr>
          <p:cNvPr id="284675" name="Rectangle 3">
            <a:extLst>
              <a:ext uri="{FF2B5EF4-FFF2-40B4-BE49-F238E27FC236}">
                <a16:creationId xmlns:a16="http://schemas.microsoft.com/office/drawing/2014/main" id="{730FCF2A-8240-063F-6B7A-FAB37F17AF66}"/>
              </a:ext>
            </a:extLst>
          </p:cNvPr>
          <p:cNvSpPr>
            <a:spLocks noGrp="1" noChangeArrowheads="1"/>
          </p:cNvSpPr>
          <p:nvPr>
            <p:ph type="body" idx="1"/>
          </p:nvPr>
        </p:nvSpPr>
        <p:spPr>
          <a:xfrm>
            <a:off x="304800" y="1295400"/>
            <a:ext cx="8534400" cy="4572000"/>
          </a:xfrm>
        </p:spPr>
        <p:txBody>
          <a:bodyPr lIns="90488" tIns="44450" rIns="90488" bIns="44450"/>
          <a:lstStyle/>
          <a:p>
            <a:pPr eaLnBrk="1" hangingPunct="1">
              <a:buFont typeface="Wingdings" panose="05000000000000000000" pitchFamily="2" charset="2"/>
              <a:buNone/>
              <a:defRPr/>
            </a:pPr>
            <a:endParaRPr lang="en-US" sz="2800">
              <a:solidFill>
                <a:srgbClr val="000000"/>
              </a:solidFill>
            </a:endParaRPr>
          </a:p>
          <a:p>
            <a:pPr eaLnBrk="1" hangingPunct="1">
              <a:buFont typeface="Wingdings" panose="05000000000000000000" pitchFamily="2" charset="2"/>
              <a:buNone/>
              <a:defRPr/>
            </a:pPr>
            <a:r>
              <a:rPr lang="en-US" sz="2800">
                <a:solidFill>
                  <a:srgbClr val="000000"/>
                </a:solidFill>
              </a:rPr>
              <a:t>Pine valley furniture company can purchase items</a:t>
            </a:r>
          </a:p>
          <a:p>
            <a:pPr eaLnBrk="1" hangingPunct="1">
              <a:buFont typeface="Wingdings" panose="05000000000000000000" pitchFamily="2" charset="2"/>
              <a:buNone/>
              <a:defRPr/>
            </a:pPr>
            <a:r>
              <a:rPr lang="en-US" sz="2800">
                <a:solidFill>
                  <a:srgbClr val="000000"/>
                </a:solidFill>
              </a:rPr>
              <a:t>from a number of different suppliers, who then ship</a:t>
            </a:r>
          </a:p>
          <a:p>
            <a:pPr eaLnBrk="1" hangingPunct="1">
              <a:buFont typeface="Wingdings" panose="05000000000000000000" pitchFamily="2" charset="2"/>
              <a:buNone/>
              <a:defRPr/>
            </a:pPr>
            <a:r>
              <a:rPr lang="en-US" sz="2800">
                <a:solidFill>
                  <a:srgbClr val="000000"/>
                </a:solidFill>
              </a:rPr>
              <a:t>the items to the manufacturer. The items are</a:t>
            </a:r>
          </a:p>
          <a:p>
            <a:pPr eaLnBrk="1" hangingPunct="1">
              <a:buFont typeface="Wingdings" panose="05000000000000000000" pitchFamily="2" charset="2"/>
              <a:buNone/>
              <a:defRPr/>
            </a:pPr>
            <a:r>
              <a:rPr lang="en-US" sz="2800">
                <a:solidFill>
                  <a:srgbClr val="000000"/>
                </a:solidFill>
              </a:rPr>
              <a:t>assembled into products that are sold to customers</a:t>
            </a:r>
          </a:p>
          <a:p>
            <a:pPr eaLnBrk="1" hangingPunct="1">
              <a:buFont typeface="Wingdings" panose="05000000000000000000" pitchFamily="2" charset="2"/>
              <a:buNone/>
              <a:defRPr/>
            </a:pPr>
            <a:r>
              <a:rPr lang="en-US" sz="2800">
                <a:solidFill>
                  <a:srgbClr val="000000"/>
                </a:solidFill>
              </a:rPr>
              <a:t>who order the products. Each customer order may</a:t>
            </a:r>
          </a:p>
          <a:p>
            <a:pPr eaLnBrk="1" hangingPunct="1">
              <a:buFont typeface="Wingdings" panose="05000000000000000000" pitchFamily="2" charset="2"/>
              <a:buNone/>
              <a:defRPr/>
            </a:pPr>
            <a:r>
              <a:rPr lang="en-US" sz="2800">
                <a:solidFill>
                  <a:srgbClr val="000000"/>
                </a:solidFill>
              </a:rPr>
              <a:t>include one or more lines corresponding to the</a:t>
            </a:r>
          </a:p>
          <a:p>
            <a:pPr eaLnBrk="1" hangingPunct="1">
              <a:buFont typeface="Wingdings" panose="05000000000000000000" pitchFamily="2" charset="2"/>
              <a:buNone/>
              <a:defRPr/>
            </a:pPr>
            <a:r>
              <a:rPr lang="en-US" sz="2800">
                <a:solidFill>
                  <a:srgbClr val="000000"/>
                </a:solidFill>
              </a:rPr>
              <a:t>Products appearing on that order.</a:t>
            </a:r>
          </a:p>
          <a:p>
            <a:pPr eaLnBrk="1" hangingPunct="1">
              <a:defRPr/>
            </a:pPr>
            <a:endParaRPr lang="en-US" sz="2800">
              <a:solidFill>
                <a:srgbClr val="000000"/>
              </a:solidFill>
            </a:endParaRPr>
          </a:p>
          <a:p>
            <a:pPr eaLnBrk="1" hangingPunct="1">
              <a:defRPr/>
            </a:pPr>
            <a:endParaRPr lang="en-US" sz="2400"/>
          </a:p>
        </p:txBody>
      </p:sp>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EFD37D76-511B-5B9F-E304-5265A3EE4016}"/>
              </a:ext>
            </a:extLst>
          </p:cNvPr>
          <p:cNvSpPr>
            <a:spLocks noChangeArrowheads="1"/>
          </p:cNvSpPr>
          <p:nvPr/>
        </p:nvSpPr>
        <p:spPr bwMode="auto">
          <a:xfrm>
            <a:off x="127000" y="-6350"/>
            <a:ext cx="466883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latin typeface="Times New Roman" panose="02020603050405020304" pitchFamily="18" charset="0"/>
              </a:rPr>
              <a:t>Sample E-R Diagram</a:t>
            </a:r>
          </a:p>
        </p:txBody>
      </p:sp>
      <p:pic>
        <p:nvPicPr>
          <p:cNvPr id="62467" name="Picture 3" descr="CAP1">
            <a:extLst>
              <a:ext uri="{FF2B5EF4-FFF2-40B4-BE49-F238E27FC236}">
                <a16:creationId xmlns:a16="http://schemas.microsoft.com/office/drawing/2014/main" id="{3C1CE052-E5A1-D5EB-FF49-E4C94FAEE1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563" y="411163"/>
            <a:ext cx="4538662" cy="595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8" name="Text Box 4">
            <a:extLst>
              <a:ext uri="{FF2B5EF4-FFF2-40B4-BE49-F238E27FC236}">
                <a16:creationId xmlns:a16="http://schemas.microsoft.com/office/drawing/2014/main" id="{1F0AD1A7-F7D7-BE53-E1A3-7FAD62203358}"/>
              </a:ext>
            </a:extLst>
          </p:cNvPr>
          <p:cNvSpPr txBox="1">
            <a:spLocks noChangeArrowheads="1"/>
          </p:cNvSpPr>
          <p:nvPr/>
        </p:nvSpPr>
        <p:spPr bwMode="auto">
          <a:xfrm>
            <a:off x="479425" y="5254625"/>
            <a:ext cx="81422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r" eaLnBrk="1" hangingPunct="1">
              <a:spcBef>
                <a:spcPct val="50000"/>
              </a:spcBef>
              <a:buClrTx/>
              <a:buSzTx/>
              <a:buFontTx/>
              <a:buNone/>
            </a:pPr>
            <a:endParaRPr lang="en-US" altLang="en-US" sz="1800"/>
          </a:p>
        </p:txBody>
      </p:sp>
      <p:sp>
        <p:nvSpPr>
          <p:cNvPr id="238598" name="Text Box 6">
            <a:extLst>
              <a:ext uri="{FF2B5EF4-FFF2-40B4-BE49-F238E27FC236}">
                <a16:creationId xmlns:a16="http://schemas.microsoft.com/office/drawing/2014/main" id="{090712DB-F6A3-3E9C-F986-4F8A8F246167}"/>
              </a:ext>
            </a:extLst>
          </p:cNvPr>
          <p:cNvSpPr txBox="1">
            <a:spLocks noChangeArrowheads="1"/>
          </p:cNvSpPr>
          <p:nvPr/>
        </p:nvSpPr>
        <p:spPr bwMode="auto">
          <a:xfrm>
            <a:off x="4810125" y="1589088"/>
            <a:ext cx="41529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50000"/>
              </a:spcBef>
              <a:buClrTx/>
              <a:buSzTx/>
              <a:buFontTx/>
              <a:buChar char="•"/>
            </a:pPr>
            <a:r>
              <a:rPr lang="en-US" altLang="en-US" sz="1600">
                <a:solidFill>
                  <a:srgbClr val="000000"/>
                </a:solidFill>
                <a:latin typeface="Times New Roman" panose="02020603050405020304" pitchFamily="18" charset="0"/>
              </a:rPr>
              <a:t>Each ITEM must be used in the assembly of at least one PRODUCT, and may be used in many products. Conversely, each PRODUCT must use one or more ITEMs.</a:t>
            </a:r>
          </a:p>
        </p:txBody>
      </p:sp>
      <p:sp>
        <p:nvSpPr>
          <p:cNvPr id="238599" name="Text Box 7">
            <a:extLst>
              <a:ext uri="{FF2B5EF4-FFF2-40B4-BE49-F238E27FC236}">
                <a16:creationId xmlns:a16="http://schemas.microsoft.com/office/drawing/2014/main" id="{6EA55D3E-7635-044F-FF04-4E2D7FB46541}"/>
              </a:ext>
            </a:extLst>
          </p:cNvPr>
          <p:cNvSpPr txBox="1">
            <a:spLocks noChangeArrowheads="1"/>
          </p:cNvSpPr>
          <p:nvPr/>
        </p:nvSpPr>
        <p:spPr bwMode="auto">
          <a:xfrm>
            <a:off x="4767263" y="209550"/>
            <a:ext cx="416560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50000"/>
              </a:spcBef>
              <a:buClrTx/>
              <a:buSzTx/>
              <a:buFontTx/>
              <a:buChar char="•"/>
            </a:pPr>
            <a:r>
              <a:rPr lang="en-US" altLang="en-US" sz="1600">
                <a:solidFill>
                  <a:srgbClr val="000000"/>
                </a:solidFill>
                <a:latin typeface="Times New Roman" panose="02020603050405020304" pitchFamily="18" charset="0"/>
              </a:rPr>
              <a:t>A SUPPLIER may supply many ITEMs (by “may supply” we mean the supplier may not supply any items). Each ITEM is supplied by any number of SUPPLIERs (by “is supplied” we mean must be supplied by at least one supplier).</a:t>
            </a:r>
          </a:p>
        </p:txBody>
      </p:sp>
      <p:sp>
        <p:nvSpPr>
          <p:cNvPr id="238600" name="Text Box 8">
            <a:extLst>
              <a:ext uri="{FF2B5EF4-FFF2-40B4-BE49-F238E27FC236}">
                <a16:creationId xmlns:a16="http://schemas.microsoft.com/office/drawing/2014/main" id="{A980DEFF-A3D5-1B20-1646-56C1964D26DE}"/>
              </a:ext>
            </a:extLst>
          </p:cNvPr>
          <p:cNvSpPr txBox="1">
            <a:spLocks noChangeArrowheads="1"/>
          </p:cNvSpPr>
          <p:nvPr/>
        </p:nvSpPr>
        <p:spPr bwMode="auto">
          <a:xfrm>
            <a:off x="4762500" y="2698750"/>
            <a:ext cx="41529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50000"/>
              </a:spcBef>
              <a:buClrTx/>
              <a:buSzTx/>
              <a:buFontTx/>
              <a:buChar char="•"/>
            </a:pPr>
            <a:r>
              <a:rPr lang="en-US" altLang="en-US" sz="1600">
                <a:solidFill>
                  <a:srgbClr val="000000"/>
                </a:solidFill>
                <a:latin typeface="Times New Roman" panose="02020603050405020304" pitchFamily="18" charset="0"/>
              </a:rPr>
              <a:t>A SUPPLIER may send many SHIPMENTs. On the other hand, each shipment must be sent by exactly one SUPPLIER.</a:t>
            </a:r>
          </a:p>
        </p:txBody>
      </p:sp>
      <p:sp>
        <p:nvSpPr>
          <p:cNvPr id="238601" name="Text Box 9">
            <a:extLst>
              <a:ext uri="{FF2B5EF4-FFF2-40B4-BE49-F238E27FC236}">
                <a16:creationId xmlns:a16="http://schemas.microsoft.com/office/drawing/2014/main" id="{06FDD5EB-D3AA-E13A-8EB0-2974ABA2C4E7}"/>
              </a:ext>
            </a:extLst>
          </p:cNvPr>
          <p:cNvSpPr txBox="1">
            <a:spLocks noChangeArrowheads="1"/>
          </p:cNvSpPr>
          <p:nvPr/>
        </p:nvSpPr>
        <p:spPr bwMode="auto">
          <a:xfrm>
            <a:off x="4772025" y="3579813"/>
            <a:ext cx="41529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50000"/>
              </a:spcBef>
              <a:buClrTx/>
              <a:buSzTx/>
              <a:buFontTx/>
              <a:buChar char="•"/>
            </a:pPr>
            <a:r>
              <a:rPr lang="en-US" altLang="en-US" sz="1600">
                <a:solidFill>
                  <a:srgbClr val="000000"/>
                </a:solidFill>
                <a:latin typeface="Times New Roman" panose="02020603050405020304" pitchFamily="18" charset="0"/>
              </a:rPr>
              <a:t>A SHIPMENT must include one (or more) ITEMs. An ITEM may be included on several SHIPMENTs.</a:t>
            </a:r>
          </a:p>
        </p:txBody>
      </p:sp>
      <p:sp>
        <p:nvSpPr>
          <p:cNvPr id="238602" name="Text Box 10">
            <a:extLst>
              <a:ext uri="{FF2B5EF4-FFF2-40B4-BE49-F238E27FC236}">
                <a16:creationId xmlns:a16="http://schemas.microsoft.com/office/drawing/2014/main" id="{0A442AD5-4C6E-78FD-0299-7BD0B4DC725C}"/>
              </a:ext>
            </a:extLst>
          </p:cNvPr>
          <p:cNvSpPr txBox="1">
            <a:spLocks noChangeArrowheads="1"/>
          </p:cNvSpPr>
          <p:nvPr/>
        </p:nvSpPr>
        <p:spPr bwMode="auto">
          <a:xfrm>
            <a:off x="4767263" y="4446588"/>
            <a:ext cx="41529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50000"/>
              </a:spcBef>
              <a:buClrTx/>
              <a:buSzTx/>
              <a:buFontTx/>
              <a:buChar char="•"/>
            </a:pPr>
            <a:r>
              <a:rPr lang="en-US" altLang="en-US" sz="1600">
                <a:solidFill>
                  <a:srgbClr val="000000"/>
                </a:solidFill>
                <a:latin typeface="Times New Roman" panose="02020603050405020304" pitchFamily="18" charset="0"/>
              </a:rPr>
              <a:t>A CUSTOMER may submit any number of ORDERs. However, each ORDER must be submitted by exactly one CUSTOMER.</a:t>
            </a:r>
          </a:p>
        </p:txBody>
      </p:sp>
      <p:sp>
        <p:nvSpPr>
          <p:cNvPr id="238603" name="Text Box 11">
            <a:extLst>
              <a:ext uri="{FF2B5EF4-FFF2-40B4-BE49-F238E27FC236}">
                <a16:creationId xmlns:a16="http://schemas.microsoft.com/office/drawing/2014/main" id="{323C68B3-DE85-D448-9DA8-68A576463E85}"/>
              </a:ext>
            </a:extLst>
          </p:cNvPr>
          <p:cNvSpPr txBox="1">
            <a:spLocks noChangeArrowheads="1"/>
          </p:cNvSpPr>
          <p:nvPr/>
        </p:nvSpPr>
        <p:spPr bwMode="auto">
          <a:xfrm>
            <a:off x="4748213" y="5299075"/>
            <a:ext cx="41529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50000"/>
              </a:spcBef>
              <a:buClrTx/>
              <a:buSzTx/>
              <a:buFontTx/>
              <a:buChar char="•"/>
            </a:pPr>
            <a:r>
              <a:rPr lang="en-US" altLang="en-US" sz="1600">
                <a:solidFill>
                  <a:srgbClr val="000000"/>
                </a:solidFill>
                <a:latin typeface="Times New Roman" panose="02020603050405020304" pitchFamily="18" charset="0"/>
              </a:rPr>
              <a:t>An ORDER must request one (or more) PRODUCTs. A given PRODUCT may not be requested on nay ORDER, or may be requested one one or more orders.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38599"/>
                                        </p:tgtEl>
                                        <p:attrNameLst>
                                          <p:attrName>style.visibility</p:attrName>
                                        </p:attrNameLst>
                                      </p:cBhvr>
                                      <p:to>
                                        <p:strVal val="visible"/>
                                      </p:to>
                                    </p:set>
                                    <p:animEffect transition="in" filter="box(in)">
                                      <p:cBhvr>
                                        <p:cTn id="7" dur="500"/>
                                        <p:tgtEl>
                                          <p:spTgt spid="2385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38598"/>
                                        </p:tgtEl>
                                        <p:attrNameLst>
                                          <p:attrName>style.visibility</p:attrName>
                                        </p:attrNameLst>
                                      </p:cBhvr>
                                      <p:to>
                                        <p:strVal val="visible"/>
                                      </p:to>
                                    </p:set>
                                    <p:anim calcmode="lin" valueType="num">
                                      <p:cBhvr additive="base">
                                        <p:cTn id="12" dur="500" fill="hold"/>
                                        <p:tgtEl>
                                          <p:spTgt spid="238598"/>
                                        </p:tgtEl>
                                        <p:attrNameLst>
                                          <p:attrName>ppt_x</p:attrName>
                                        </p:attrNameLst>
                                      </p:cBhvr>
                                      <p:tavLst>
                                        <p:tav tm="0">
                                          <p:val>
                                            <p:strVal val="0-#ppt_w/2"/>
                                          </p:val>
                                        </p:tav>
                                        <p:tav tm="100000">
                                          <p:val>
                                            <p:strVal val="#ppt_x"/>
                                          </p:val>
                                        </p:tav>
                                      </p:tavLst>
                                    </p:anim>
                                    <p:anim calcmode="lin" valueType="num">
                                      <p:cBhvr additive="base">
                                        <p:cTn id="13" dur="500" fill="hold"/>
                                        <p:tgtEl>
                                          <p:spTgt spid="238598"/>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238600"/>
                                        </p:tgtEl>
                                        <p:attrNameLst>
                                          <p:attrName>style.visibility</p:attrName>
                                        </p:attrNameLst>
                                      </p:cBhvr>
                                      <p:to>
                                        <p:strVal val="visible"/>
                                      </p:to>
                                    </p:set>
                                    <p:anim calcmode="lin" valueType="num">
                                      <p:cBhvr additive="base">
                                        <p:cTn id="18" dur="500" fill="hold"/>
                                        <p:tgtEl>
                                          <p:spTgt spid="238600"/>
                                        </p:tgtEl>
                                        <p:attrNameLst>
                                          <p:attrName>ppt_x</p:attrName>
                                        </p:attrNameLst>
                                      </p:cBhvr>
                                      <p:tavLst>
                                        <p:tav tm="0">
                                          <p:val>
                                            <p:strVal val="0-#ppt_w/2"/>
                                          </p:val>
                                        </p:tav>
                                        <p:tav tm="100000">
                                          <p:val>
                                            <p:strVal val="#ppt_x"/>
                                          </p:val>
                                        </p:tav>
                                      </p:tavLst>
                                    </p:anim>
                                    <p:anim calcmode="lin" valueType="num">
                                      <p:cBhvr additive="base">
                                        <p:cTn id="19" dur="500" fill="hold"/>
                                        <p:tgtEl>
                                          <p:spTgt spid="238600"/>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238601"/>
                                        </p:tgtEl>
                                        <p:attrNameLst>
                                          <p:attrName>style.visibility</p:attrName>
                                        </p:attrNameLst>
                                      </p:cBhvr>
                                      <p:to>
                                        <p:strVal val="visible"/>
                                      </p:to>
                                    </p:set>
                                    <p:anim calcmode="lin" valueType="num">
                                      <p:cBhvr additive="base">
                                        <p:cTn id="24" dur="500" fill="hold"/>
                                        <p:tgtEl>
                                          <p:spTgt spid="238601"/>
                                        </p:tgtEl>
                                        <p:attrNameLst>
                                          <p:attrName>ppt_x</p:attrName>
                                        </p:attrNameLst>
                                      </p:cBhvr>
                                      <p:tavLst>
                                        <p:tav tm="0">
                                          <p:val>
                                            <p:strVal val="0-#ppt_w/2"/>
                                          </p:val>
                                        </p:tav>
                                        <p:tav tm="100000">
                                          <p:val>
                                            <p:strVal val="#ppt_x"/>
                                          </p:val>
                                        </p:tav>
                                      </p:tavLst>
                                    </p:anim>
                                    <p:anim calcmode="lin" valueType="num">
                                      <p:cBhvr additive="base">
                                        <p:cTn id="25" dur="500" fill="hold"/>
                                        <p:tgtEl>
                                          <p:spTgt spid="238601"/>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238602"/>
                                        </p:tgtEl>
                                        <p:attrNameLst>
                                          <p:attrName>style.visibility</p:attrName>
                                        </p:attrNameLst>
                                      </p:cBhvr>
                                      <p:to>
                                        <p:strVal val="visible"/>
                                      </p:to>
                                    </p:set>
                                    <p:anim calcmode="lin" valueType="num">
                                      <p:cBhvr additive="base">
                                        <p:cTn id="30" dur="500" fill="hold"/>
                                        <p:tgtEl>
                                          <p:spTgt spid="238602"/>
                                        </p:tgtEl>
                                        <p:attrNameLst>
                                          <p:attrName>ppt_x</p:attrName>
                                        </p:attrNameLst>
                                      </p:cBhvr>
                                      <p:tavLst>
                                        <p:tav tm="0">
                                          <p:val>
                                            <p:strVal val="0-#ppt_w/2"/>
                                          </p:val>
                                        </p:tav>
                                        <p:tav tm="100000">
                                          <p:val>
                                            <p:strVal val="#ppt_x"/>
                                          </p:val>
                                        </p:tav>
                                      </p:tavLst>
                                    </p:anim>
                                    <p:anim calcmode="lin" valueType="num">
                                      <p:cBhvr additive="base">
                                        <p:cTn id="31" dur="500" fill="hold"/>
                                        <p:tgtEl>
                                          <p:spTgt spid="238602"/>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238603"/>
                                        </p:tgtEl>
                                        <p:attrNameLst>
                                          <p:attrName>style.visibility</p:attrName>
                                        </p:attrNameLst>
                                      </p:cBhvr>
                                      <p:to>
                                        <p:strVal val="visible"/>
                                      </p:to>
                                    </p:set>
                                    <p:anim calcmode="lin" valueType="num">
                                      <p:cBhvr additive="base">
                                        <p:cTn id="36" dur="500" fill="hold"/>
                                        <p:tgtEl>
                                          <p:spTgt spid="238603"/>
                                        </p:tgtEl>
                                        <p:attrNameLst>
                                          <p:attrName>ppt_x</p:attrName>
                                        </p:attrNameLst>
                                      </p:cBhvr>
                                      <p:tavLst>
                                        <p:tav tm="0">
                                          <p:val>
                                            <p:strVal val="0-#ppt_w/2"/>
                                          </p:val>
                                        </p:tav>
                                        <p:tav tm="100000">
                                          <p:val>
                                            <p:strVal val="#ppt_x"/>
                                          </p:val>
                                        </p:tav>
                                      </p:tavLst>
                                    </p:anim>
                                    <p:anim calcmode="lin" valueType="num">
                                      <p:cBhvr additive="base">
                                        <p:cTn id="37" dur="500" fill="hold"/>
                                        <p:tgtEl>
                                          <p:spTgt spid="23860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8" grpId="0"/>
      <p:bldP spid="238599" grpId="0"/>
      <p:bldP spid="238600" grpId="0"/>
      <p:bldP spid="238601" grpId="0"/>
      <p:bldP spid="238602" grpId="0"/>
      <p:bldP spid="238603" grpId="0"/>
    </p:bld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4514" name="Picture 2" descr="CAP1">
            <a:extLst>
              <a:ext uri="{FF2B5EF4-FFF2-40B4-BE49-F238E27FC236}">
                <a16:creationId xmlns:a16="http://schemas.microsoft.com/office/drawing/2014/main" id="{9C20494C-B896-DFB3-92E6-AC36A0607A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739775"/>
            <a:ext cx="5867400" cy="550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0643" name="Text Box 3">
            <a:extLst>
              <a:ext uri="{FF2B5EF4-FFF2-40B4-BE49-F238E27FC236}">
                <a16:creationId xmlns:a16="http://schemas.microsoft.com/office/drawing/2014/main" id="{0EC34067-2D65-99E9-5EA3-25867287B26F}"/>
              </a:ext>
            </a:extLst>
          </p:cNvPr>
          <p:cNvSpPr txBox="1">
            <a:spLocks noChangeArrowheads="1"/>
          </p:cNvSpPr>
          <p:nvPr/>
        </p:nvSpPr>
        <p:spPr bwMode="auto">
          <a:xfrm>
            <a:off x="152400" y="3733800"/>
            <a:ext cx="16002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1800">
                <a:solidFill>
                  <a:srgbClr val="990000"/>
                </a:solidFill>
                <a:latin typeface="Times New Roman" panose="02020603050405020304" pitchFamily="18" charset="0"/>
              </a:rPr>
              <a:t>Relationship degrees specify number of entity types involved</a:t>
            </a:r>
          </a:p>
        </p:txBody>
      </p:sp>
      <p:grpSp>
        <p:nvGrpSpPr>
          <p:cNvPr id="2" name="Group 4">
            <a:extLst>
              <a:ext uri="{FF2B5EF4-FFF2-40B4-BE49-F238E27FC236}">
                <a16:creationId xmlns:a16="http://schemas.microsoft.com/office/drawing/2014/main" id="{363563DB-4838-46D0-917A-55F0B5395DC9}"/>
              </a:ext>
            </a:extLst>
          </p:cNvPr>
          <p:cNvGrpSpPr>
            <a:grpSpLocks/>
          </p:cNvGrpSpPr>
          <p:nvPr/>
        </p:nvGrpSpPr>
        <p:grpSpPr bwMode="auto">
          <a:xfrm>
            <a:off x="228600" y="838200"/>
            <a:ext cx="3886200" cy="1905000"/>
            <a:chOff x="144" y="528"/>
            <a:chExt cx="2448" cy="1200"/>
          </a:xfrm>
        </p:grpSpPr>
        <p:sp>
          <p:nvSpPr>
            <p:cNvPr id="64531" name="Text Box 5">
              <a:extLst>
                <a:ext uri="{FF2B5EF4-FFF2-40B4-BE49-F238E27FC236}">
                  <a16:creationId xmlns:a16="http://schemas.microsoft.com/office/drawing/2014/main" id="{9FE04AB5-6460-043F-9B2F-A232027B26D2}"/>
                </a:ext>
              </a:extLst>
            </p:cNvPr>
            <p:cNvSpPr txBox="1">
              <a:spLocks noChangeArrowheads="1"/>
            </p:cNvSpPr>
            <p:nvPr/>
          </p:nvSpPr>
          <p:spPr bwMode="auto">
            <a:xfrm>
              <a:off x="144" y="769"/>
              <a:ext cx="77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000">
                  <a:solidFill>
                    <a:srgbClr val="990000"/>
                  </a:solidFill>
                  <a:latin typeface="Times New Roman" panose="02020603050405020304" pitchFamily="18" charset="0"/>
                </a:rPr>
                <a:t>Entity symbols</a:t>
              </a:r>
            </a:p>
          </p:txBody>
        </p:sp>
        <p:sp>
          <p:nvSpPr>
            <p:cNvPr id="64532" name="Rectangle 6">
              <a:extLst>
                <a:ext uri="{FF2B5EF4-FFF2-40B4-BE49-F238E27FC236}">
                  <a16:creationId xmlns:a16="http://schemas.microsoft.com/office/drawing/2014/main" id="{D87D53E0-BA4D-9432-41AD-8EC41FEBCFDE}"/>
                </a:ext>
              </a:extLst>
            </p:cNvPr>
            <p:cNvSpPr>
              <a:spLocks noChangeArrowheads="1"/>
            </p:cNvSpPr>
            <p:nvPr/>
          </p:nvSpPr>
          <p:spPr bwMode="auto">
            <a:xfrm>
              <a:off x="1161" y="528"/>
              <a:ext cx="1431" cy="1200"/>
            </a:xfrm>
            <a:prstGeom prst="rect">
              <a:avLst/>
            </a:prstGeom>
            <a:noFill/>
            <a:ln w="25400" algn="ctr">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r" eaLnBrk="1" hangingPunct="1">
                <a:spcBef>
                  <a:spcPct val="0"/>
                </a:spcBef>
                <a:buClrTx/>
                <a:buSzTx/>
                <a:buFontTx/>
                <a:buNone/>
              </a:pPr>
              <a:endParaRPr lang="en-GB" altLang="en-US" sz="1800"/>
            </a:p>
          </p:txBody>
        </p:sp>
        <p:sp>
          <p:nvSpPr>
            <p:cNvPr id="64533" name="Line 7">
              <a:extLst>
                <a:ext uri="{FF2B5EF4-FFF2-40B4-BE49-F238E27FC236}">
                  <a16:creationId xmlns:a16="http://schemas.microsoft.com/office/drawing/2014/main" id="{C83BE36C-8C68-5762-8EF1-5DF59E4E9F3F}"/>
                </a:ext>
              </a:extLst>
            </p:cNvPr>
            <p:cNvSpPr>
              <a:spLocks noChangeShapeType="1"/>
            </p:cNvSpPr>
            <p:nvPr/>
          </p:nvSpPr>
          <p:spPr bwMode="auto">
            <a:xfrm>
              <a:off x="730" y="1010"/>
              <a:ext cx="432" cy="0"/>
            </a:xfrm>
            <a:prstGeom prst="line">
              <a:avLst/>
            </a:prstGeom>
            <a:noFill/>
            <a:ln w="9525">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3" name="Group 8">
            <a:extLst>
              <a:ext uri="{FF2B5EF4-FFF2-40B4-BE49-F238E27FC236}">
                <a16:creationId xmlns:a16="http://schemas.microsoft.com/office/drawing/2014/main" id="{9B8114D9-5F52-147E-0907-62404C033CFD}"/>
              </a:ext>
            </a:extLst>
          </p:cNvPr>
          <p:cNvGrpSpPr>
            <a:grpSpLocks/>
          </p:cNvGrpSpPr>
          <p:nvPr/>
        </p:nvGrpSpPr>
        <p:grpSpPr bwMode="auto">
          <a:xfrm>
            <a:off x="0" y="2514600"/>
            <a:ext cx="2438400" cy="1006475"/>
            <a:chOff x="0" y="1584"/>
            <a:chExt cx="1536" cy="634"/>
          </a:xfrm>
        </p:grpSpPr>
        <p:sp>
          <p:nvSpPr>
            <p:cNvPr id="64529" name="Text Box 9">
              <a:extLst>
                <a:ext uri="{FF2B5EF4-FFF2-40B4-BE49-F238E27FC236}">
                  <a16:creationId xmlns:a16="http://schemas.microsoft.com/office/drawing/2014/main" id="{B27DF6F8-DE86-4C9D-D07F-FA0E557DCCC3}"/>
                </a:ext>
              </a:extLst>
            </p:cNvPr>
            <p:cNvSpPr txBox="1">
              <a:spLocks noChangeArrowheads="1"/>
            </p:cNvSpPr>
            <p:nvPr/>
          </p:nvSpPr>
          <p:spPr bwMode="auto">
            <a:xfrm>
              <a:off x="0" y="1584"/>
              <a:ext cx="1152"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000">
                  <a:solidFill>
                    <a:srgbClr val="990000"/>
                  </a:solidFill>
                  <a:latin typeface="Times New Roman" panose="02020603050405020304" pitchFamily="18" charset="0"/>
                </a:rPr>
                <a:t>A special entity that is also a relationship</a:t>
              </a:r>
            </a:p>
          </p:txBody>
        </p:sp>
        <p:sp>
          <p:nvSpPr>
            <p:cNvPr id="64530" name="Line 10">
              <a:extLst>
                <a:ext uri="{FF2B5EF4-FFF2-40B4-BE49-F238E27FC236}">
                  <a16:creationId xmlns:a16="http://schemas.microsoft.com/office/drawing/2014/main" id="{27C80E91-5281-6FC6-382E-1C199C8AB172}"/>
                </a:ext>
              </a:extLst>
            </p:cNvPr>
            <p:cNvSpPr>
              <a:spLocks noChangeShapeType="1"/>
            </p:cNvSpPr>
            <p:nvPr/>
          </p:nvSpPr>
          <p:spPr bwMode="auto">
            <a:xfrm flipV="1">
              <a:off x="1104" y="1584"/>
              <a:ext cx="432" cy="192"/>
            </a:xfrm>
            <a:prstGeom prst="line">
              <a:avLst/>
            </a:prstGeom>
            <a:noFill/>
            <a:ln w="9525">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4" name="Group 11">
            <a:extLst>
              <a:ext uri="{FF2B5EF4-FFF2-40B4-BE49-F238E27FC236}">
                <a16:creationId xmlns:a16="http://schemas.microsoft.com/office/drawing/2014/main" id="{6232825A-18F6-DE5C-1564-579EF8DFBC9A}"/>
              </a:ext>
            </a:extLst>
          </p:cNvPr>
          <p:cNvGrpSpPr>
            <a:grpSpLocks/>
          </p:cNvGrpSpPr>
          <p:nvPr/>
        </p:nvGrpSpPr>
        <p:grpSpPr bwMode="auto">
          <a:xfrm>
            <a:off x="1752600" y="2743200"/>
            <a:ext cx="7543800" cy="3352800"/>
            <a:chOff x="1104" y="1728"/>
            <a:chExt cx="4752" cy="2112"/>
          </a:xfrm>
        </p:grpSpPr>
        <p:sp>
          <p:nvSpPr>
            <p:cNvPr id="64525" name="Rectangle 12">
              <a:extLst>
                <a:ext uri="{FF2B5EF4-FFF2-40B4-BE49-F238E27FC236}">
                  <a16:creationId xmlns:a16="http://schemas.microsoft.com/office/drawing/2014/main" id="{08D0D573-462D-A6AC-D714-0883DA205851}"/>
                </a:ext>
              </a:extLst>
            </p:cNvPr>
            <p:cNvSpPr>
              <a:spLocks noChangeArrowheads="1"/>
            </p:cNvSpPr>
            <p:nvPr/>
          </p:nvSpPr>
          <p:spPr bwMode="auto">
            <a:xfrm>
              <a:off x="1104" y="1920"/>
              <a:ext cx="3648" cy="1920"/>
            </a:xfrm>
            <a:prstGeom prst="rect">
              <a:avLst/>
            </a:prstGeom>
            <a:noFill/>
            <a:ln w="25400" algn="ctr">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endParaRPr lang="en-US" altLang="en-US" sz="1800"/>
            </a:p>
          </p:txBody>
        </p:sp>
        <p:grpSp>
          <p:nvGrpSpPr>
            <p:cNvPr id="64526" name="Group 13">
              <a:extLst>
                <a:ext uri="{FF2B5EF4-FFF2-40B4-BE49-F238E27FC236}">
                  <a16:creationId xmlns:a16="http://schemas.microsoft.com/office/drawing/2014/main" id="{201428C3-6CA6-E470-2249-2946F2F93B44}"/>
                </a:ext>
              </a:extLst>
            </p:cNvPr>
            <p:cNvGrpSpPr>
              <a:grpSpLocks/>
            </p:cNvGrpSpPr>
            <p:nvPr/>
          </p:nvGrpSpPr>
          <p:grpSpPr bwMode="auto">
            <a:xfrm>
              <a:off x="4800" y="1728"/>
              <a:ext cx="1056" cy="480"/>
              <a:chOff x="4800" y="1728"/>
              <a:chExt cx="1056" cy="480"/>
            </a:xfrm>
          </p:grpSpPr>
          <p:sp>
            <p:nvSpPr>
              <p:cNvPr id="64527" name="Text Box 14">
                <a:extLst>
                  <a:ext uri="{FF2B5EF4-FFF2-40B4-BE49-F238E27FC236}">
                    <a16:creationId xmlns:a16="http://schemas.microsoft.com/office/drawing/2014/main" id="{CD167160-699D-E016-1F41-820701E27786}"/>
                  </a:ext>
                </a:extLst>
              </p:cNvPr>
              <p:cNvSpPr txBox="1">
                <a:spLocks noChangeArrowheads="1"/>
              </p:cNvSpPr>
              <p:nvPr/>
            </p:nvSpPr>
            <p:spPr bwMode="auto">
              <a:xfrm>
                <a:off x="4848" y="1728"/>
                <a:ext cx="100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000">
                    <a:solidFill>
                      <a:srgbClr val="990000"/>
                    </a:solidFill>
                    <a:latin typeface="Times New Roman" panose="02020603050405020304" pitchFamily="18" charset="0"/>
                  </a:rPr>
                  <a:t>Relationship symbols</a:t>
                </a:r>
              </a:p>
            </p:txBody>
          </p:sp>
          <p:sp>
            <p:nvSpPr>
              <p:cNvPr id="64528" name="Line 15">
                <a:extLst>
                  <a:ext uri="{FF2B5EF4-FFF2-40B4-BE49-F238E27FC236}">
                    <a16:creationId xmlns:a16="http://schemas.microsoft.com/office/drawing/2014/main" id="{E98B5E16-A320-6675-4E13-09FB3B59EFFB}"/>
                  </a:ext>
                </a:extLst>
              </p:cNvPr>
              <p:cNvSpPr>
                <a:spLocks noChangeShapeType="1"/>
              </p:cNvSpPr>
              <p:nvPr/>
            </p:nvSpPr>
            <p:spPr bwMode="auto">
              <a:xfrm flipH="1">
                <a:off x="4800" y="2208"/>
                <a:ext cx="336" cy="0"/>
              </a:xfrm>
              <a:prstGeom prst="line">
                <a:avLst/>
              </a:prstGeom>
              <a:noFill/>
              <a:ln w="9525">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sp>
        <p:nvSpPr>
          <p:cNvPr id="240656" name="Text Box 16">
            <a:extLst>
              <a:ext uri="{FF2B5EF4-FFF2-40B4-BE49-F238E27FC236}">
                <a16:creationId xmlns:a16="http://schemas.microsoft.com/office/drawing/2014/main" id="{170871B7-5C1E-1836-F4B6-E04D77540822}"/>
              </a:ext>
            </a:extLst>
          </p:cNvPr>
          <p:cNvSpPr txBox="1">
            <a:spLocks noChangeArrowheads="1"/>
          </p:cNvSpPr>
          <p:nvPr/>
        </p:nvSpPr>
        <p:spPr bwMode="auto">
          <a:xfrm>
            <a:off x="7620000" y="4648200"/>
            <a:ext cx="16002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1800">
                <a:solidFill>
                  <a:srgbClr val="990000"/>
                </a:solidFill>
                <a:latin typeface="Times New Roman" panose="02020603050405020304" pitchFamily="18" charset="0"/>
              </a:rPr>
              <a:t>Relationship cardinalities specify how many of each entity type is allowed</a:t>
            </a:r>
          </a:p>
        </p:txBody>
      </p:sp>
      <p:grpSp>
        <p:nvGrpSpPr>
          <p:cNvPr id="6" name="Group 17">
            <a:extLst>
              <a:ext uri="{FF2B5EF4-FFF2-40B4-BE49-F238E27FC236}">
                <a16:creationId xmlns:a16="http://schemas.microsoft.com/office/drawing/2014/main" id="{F5279307-1D51-D4C4-3DE6-E3AEC516DE60}"/>
              </a:ext>
            </a:extLst>
          </p:cNvPr>
          <p:cNvGrpSpPr>
            <a:grpSpLocks/>
          </p:cNvGrpSpPr>
          <p:nvPr/>
        </p:nvGrpSpPr>
        <p:grpSpPr bwMode="auto">
          <a:xfrm>
            <a:off x="4648200" y="914400"/>
            <a:ext cx="4343400" cy="1828800"/>
            <a:chOff x="2928" y="576"/>
            <a:chExt cx="2736" cy="1152"/>
          </a:xfrm>
        </p:grpSpPr>
        <p:sp>
          <p:nvSpPr>
            <p:cNvPr id="64522" name="Text Box 18">
              <a:extLst>
                <a:ext uri="{FF2B5EF4-FFF2-40B4-BE49-F238E27FC236}">
                  <a16:creationId xmlns:a16="http://schemas.microsoft.com/office/drawing/2014/main" id="{9161D605-8D02-DF0C-C5E0-9824F05A3F9A}"/>
                </a:ext>
              </a:extLst>
            </p:cNvPr>
            <p:cNvSpPr txBox="1">
              <a:spLocks noChangeArrowheads="1"/>
            </p:cNvSpPr>
            <p:nvPr/>
          </p:nvSpPr>
          <p:spPr bwMode="auto">
            <a:xfrm>
              <a:off x="4800" y="854"/>
              <a:ext cx="86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000">
                  <a:solidFill>
                    <a:srgbClr val="990000"/>
                  </a:solidFill>
                  <a:latin typeface="Times New Roman" panose="02020603050405020304" pitchFamily="18" charset="0"/>
                </a:rPr>
                <a:t>Attribute symbols</a:t>
              </a:r>
            </a:p>
          </p:txBody>
        </p:sp>
        <p:sp>
          <p:nvSpPr>
            <p:cNvPr id="64523" name="Rectangle 19">
              <a:extLst>
                <a:ext uri="{FF2B5EF4-FFF2-40B4-BE49-F238E27FC236}">
                  <a16:creationId xmlns:a16="http://schemas.microsoft.com/office/drawing/2014/main" id="{2B262B36-DD0E-085C-78FC-FFC01AFE1D67}"/>
                </a:ext>
              </a:extLst>
            </p:cNvPr>
            <p:cNvSpPr>
              <a:spLocks noChangeArrowheads="1"/>
            </p:cNvSpPr>
            <p:nvPr/>
          </p:nvSpPr>
          <p:spPr bwMode="auto">
            <a:xfrm>
              <a:off x="2928" y="576"/>
              <a:ext cx="1200" cy="1152"/>
            </a:xfrm>
            <a:prstGeom prst="rect">
              <a:avLst/>
            </a:prstGeom>
            <a:noFill/>
            <a:ln w="25400" algn="ctr">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r" eaLnBrk="1" hangingPunct="1">
                <a:spcBef>
                  <a:spcPct val="0"/>
                </a:spcBef>
                <a:buClrTx/>
                <a:buSzTx/>
                <a:buFontTx/>
                <a:buNone/>
              </a:pPr>
              <a:endParaRPr lang="en-GB" altLang="en-US" sz="1800"/>
            </a:p>
          </p:txBody>
        </p:sp>
        <p:sp>
          <p:nvSpPr>
            <p:cNvPr id="64524" name="Line 20">
              <a:extLst>
                <a:ext uri="{FF2B5EF4-FFF2-40B4-BE49-F238E27FC236}">
                  <a16:creationId xmlns:a16="http://schemas.microsoft.com/office/drawing/2014/main" id="{8724F98E-04F9-6992-CF37-D167CD6BDE70}"/>
                </a:ext>
              </a:extLst>
            </p:cNvPr>
            <p:cNvSpPr>
              <a:spLocks noChangeShapeType="1"/>
            </p:cNvSpPr>
            <p:nvPr/>
          </p:nvSpPr>
          <p:spPr bwMode="auto">
            <a:xfrm flipH="1">
              <a:off x="4128" y="1104"/>
              <a:ext cx="624" cy="0"/>
            </a:xfrm>
            <a:prstGeom prst="line">
              <a:avLst/>
            </a:prstGeom>
            <a:noFill/>
            <a:ln w="9525">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sp>
        <p:nvSpPr>
          <p:cNvPr id="64521" name="Rectangle 21">
            <a:extLst>
              <a:ext uri="{FF2B5EF4-FFF2-40B4-BE49-F238E27FC236}">
                <a16:creationId xmlns:a16="http://schemas.microsoft.com/office/drawing/2014/main" id="{9CCDCEA4-4B04-DE56-0FB1-C531A93AF988}"/>
              </a:ext>
            </a:extLst>
          </p:cNvPr>
          <p:cNvSpPr>
            <a:spLocks noChangeArrowheads="1"/>
          </p:cNvSpPr>
          <p:nvPr/>
        </p:nvSpPr>
        <p:spPr bwMode="auto">
          <a:xfrm>
            <a:off x="76200" y="36513"/>
            <a:ext cx="466883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latin typeface="Times New Roman" panose="02020603050405020304" pitchFamily="18" charset="0"/>
              </a:rPr>
              <a:t>Basic E-R notation</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40643"/>
                                        </p:tgtEl>
                                        <p:attrNameLst>
                                          <p:attrName>style.visibility</p:attrName>
                                        </p:attrNameLst>
                                      </p:cBhvr>
                                      <p:to>
                                        <p:strVal val="visible"/>
                                      </p:to>
                                    </p:set>
                                    <p:animEffect transition="in" filter="blinds(horizontal)">
                                      <p:cBhvr>
                                        <p:cTn id="22" dur="500"/>
                                        <p:tgtEl>
                                          <p:spTgt spid="24064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40656"/>
                                        </p:tgtEl>
                                        <p:attrNameLst>
                                          <p:attrName>style.visibility</p:attrName>
                                        </p:attrNameLst>
                                      </p:cBhvr>
                                      <p:to>
                                        <p:strVal val="visible"/>
                                      </p:to>
                                    </p:set>
                                    <p:animEffect transition="in" filter="blinds(horizontal)">
                                      <p:cBhvr>
                                        <p:cTn id="27" dur="500"/>
                                        <p:tgtEl>
                                          <p:spTgt spid="24065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linds(horizontal)">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3" grpId="0"/>
      <p:bldP spid="240656" grpId="0"/>
    </p:bldLst>
  </p:timing>
</p:sld>
</file>

<file path=ppt/slides/slide5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42690" name="Rectangle 2">
            <a:extLst>
              <a:ext uri="{FF2B5EF4-FFF2-40B4-BE49-F238E27FC236}">
                <a16:creationId xmlns:a16="http://schemas.microsoft.com/office/drawing/2014/main" id="{50DC7219-36DA-048C-2974-2C1642E89266}"/>
              </a:ext>
            </a:extLst>
          </p:cNvPr>
          <p:cNvSpPr>
            <a:spLocks noGrp="1" noChangeArrowheads="1"/>
          </p:cNvSpPr>
          <p:nvPr>
            <p:ph type="title"/>
          </p:nvPr>
        </p:nvSpPr>
        <p:spPr>
          <a:xfrm>
            <a:off x="685800" y="304800"/>
            <a:ext cx="7772400" cy="1143000"/>
          </a:xfrm>
        </p:spPr>
        <p:txBody>
          <a:bodyPr/>
          <a:lstStyle/>
          <a:p>
            <a:pPr eaLnBrk="1" hangingPunct="1">
              <a:defRPr/>
            </a:pPr>
            <a:r>
              <a:rPr lang="en-US">
                <a:solidFill>
                  <a:srgbClr val="000000"/>
                </a:solidFill>
              </a:rPr>
              <a:t>What Should an Entity Be?</a:t>
            </a:r>
          </a:p>
        </p:txBody>
      </p:sp>
      <p:sp>
        <p:nvSpPr>
          <p:cNvPr id="242691" name="Rectangle 3">
            <a:extLst>
              <a:ext uri="{FF2B5EF4-FFF2-40B4-BE49-F238E27FC236}">
                <a16:creationId xmlns:a16="http://schemas.microsoft.com/office/drawing/2014/main" id="{3A70F262-EA0A-EF6D-A2A7-C55C104CF1E4}"/>
              </a:ext>
            </a:extLst>
          </p:cNvPr>
          <p:cNvSpPr>
            <a:spLocks noGrp="1" noChangeArrowheads="1"/>
          </p:cNvSpPr>
          <p:nvPr>
            <p:ph type="body" idx="1"/>
          </p:nvPr>
        </p:nvSpPr>
        <p:spPr>
          <a:xfrm>
            <a:off x="685800" y="1295400"/>
            <a:ext cx="7772400" cy="4800600"/>
          </a:xfrm>
        </p:spPr>
        <p:txBody>
          <a:bodyPr/>
          <a:lstStyle/>
          <a:p>
            <a:pPr eaLnBrk="1" hangingPunct="1">
              <a:defRPr/>
            </a:pPr>
            <a:r>
              <a:rPr lang="en-US">
                <a:solidFill>
                  <a:srgbClr val="000000"/>
                </a:solidFill>
              </a:rPr>
              <a:t>SHOULD BE:</a:t>
            </a:r>
          </a:p>
          <a:p>
            <a:pPr lvl="1" eaLnBrk="1" hangingPunct="1">
              <a:defRPr/>
            </a:pPr>
            <a:r>
              <a:rPr lang="en-US">
                <a:solidFill>
                  <a:srgbClr val="000000"/>
                </a:solidFill>
              </a:rPr>
              <a:t>An object that will have many instances in the database</a:t>
            </a:r>
          </a:p>
          <a:p>
            <a:pPr lvl="1" eaLnBrk="1" hangingPunct="1">
              <a:defRPr/>
            </a:pPr>
            <a:r>
              <a:rPr lang="en-US">
                <a:solidFill>
                  <a:srgbClr val="000000"/>
                </a:solidFill>
              </a:rPr>
              <a:t>An object that will be composed of multiple attributes</a:t>
            </a:r>
          </a:p>
          <a:p>
            <a:pPr lvl="1" eaLnBrk="1" hangingPunct="1">
              <a:defRPr/>
            </a:pPr>
            <a:r>
              <a:rPr lang="en-US">
                <a:solidFill>
                  <a:srgbClr val="000000"/>
                </a:solidFill>
              </a:rPr>
              <a:t>An object that we are trying to model</a:t>
            </a:r>
          </a:p>
          <a:p>
            <a:pPr eaLnBrk="1" hangingPunct="1">
              <a:defRPr/>
            </a:pPr>
            <a:r>
              <a:rPr lang="en-US">
                <a:solidFill>
                  <a:srgbClr val="000000"/>
                </a:solidFill>
              </a:rPr>
              <a:t>SHOULD NOT BE:</a:t>
            </a:r>
          </a:p>
          <a:p>
            <a:pPr lvl="1" eaLnBrk="1" hangingPunct="1">
              <a:defRPr/>
            </a:pPr>
            <a:r>
              <a:rPr lang="en-US">
                <a:solidFill>
                  <a:srgbClr val="000000"/>
                </a:solidFill>
              </a:rPr>
              <a:t>A user of the database system </a:t>
            </a:r>
          </a:p>
          <a:p>
            <a:pPr lvl="1" eaLnBrk="1" hangingPunct="1">
              <a:defRPr/>
            </a:pPr>
            <a:r>
              <a:rPr lang="en-US">
                <a:solidFill>
                  <a:srgbClr val="000000"/>
                </a:solidFill>
              </a:rPr>
              <a:t>An output of the database system (e.g., a report)</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7586" name="Picture 2" descr="CAP1">
            <a:extLst>
              <a:ext uri="{FF2B5EF4-FFF2-40B4-BE49-F238E27FC236}">
                <a16:creationId xmlns:a16="http://schemas.microsoft.com/office/drawing/2014/main" id="{C1F0B130-05A7-5188-EAC5-B1EA70BFFA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633413"/>
            <a:ext cx="49530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7" name="Text Box 3">
            <a:extLst>
              <a:ext uri="{FF2B5EF4-FFF2-40B4-BE49-F238E27FC236}">
                <a16:creationId xmlns:a16="http://schemas.microsoft.com/office/drawing/2014/main" id="{5F23DE2B-25EC-6F68-0C1A-B92482132F92}"/>
              </a:ext>
            </a:extLst>
          </p:cNvPr>
          <p:cNvSpPr txBox="1">
            <a:spLocks noChangeArrowheads="1"/>
          </p:cNvSpPr>
          <p:nvPr/>
        </p:nvSpPr>
        <p:spPr bwMode="auto">
          <a:xfrm>
            <a:off x="3433763" y="1611313"/>
            <a:ext cx="18637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en-US" altLang="en-US" sz="2200">
                <a:solidFill>
                  <a:srgbClr val="990000"/>
                </a:solidFill>
                <a:latin typeface="Times New Roman" panose="02020603050405020304" pitchFamily="18" charset="0"/>
              </a:rPr>
              <a:t>Inappropriate entities</a:t>
            </a:r>
          </a:p>
        </p:txBody>
      </p:sp>
      <p:grpSp>
        <p:nvGrpSpPr>
          <p:cNvPr id="2" name="Group 4">
            <a:extLst>
              <a:ext uri="{FF2B5EF4-FFF2-40B4-BE49-F238E27FC236}">
                <a16:creationId xmlns:a16="http://schemas.microsoft.com/office/drawing/2014/main" id="{EEF8A90C-ED25-374C-3B15-9C2DA08F28B0}"/>
              </a:ext>
            </a:extLst>
          </p:cNvPr>
          <p:cNvGrpSpPr>
            <a:grpSpLocks/>
          </p:cNvGrpSpPr>
          <p:nvPr/>
        </p:nvGrpSpPr>
        <p:grpSpPr bwMode="auto">
          <a:xfrm>
            <a:off x="682625" y="709613"/>
            <a:ext cx="2865438" cy="1524000"/>
            <a:chOff x="192" y="384"/>
            <a:chExt cx="2208" cy="1584"/>
          </a:xfrm>
        </p:grpSpPr>
        <p:sp>
          <p:nvSpPr>
            <p:cNvPr id="67596" name="Rectangle 5">
              <a:extLst>
                <a:ext uri="{FF2B5EF4-FFF2-40B4-BE49-F238E27FC236}">
                  <a16:creationId xmlns:a16="http://schemas.microsoft.com/office/drawing/2014/main" id="{DB7E0DE2-AA0B-7FDC-4430-F93E5161573E}"/>
                </a:ext>
              </a:extLst>
            </p:cNvPr>
            <p:cNvSpPr>
              <a:spLocks noChangeArrowheads="1"/>
            </p:cNvSpPr>
            <p:nvPr/>
          </p:nvSpPr>
          <p:spPr bwMode="auto">
            <a:xfrm>
              <a:off x="1248" y="384"/>
              <a:ext cx="1152" cy="1584"/>
            </a:xfrm>
            <a:prstGeom prst="rect">
              <a:avLst/>
            </a:prstGeom>
            <a:noFill/>
            <a:ln w="22225">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r" eaLnBrk="1" hangingPunct="1">
                <a:spcBef>
                  <a:spcPct val="0"/>
                </a:spcBef>
                <a:buClrTx/>
                <a:buSzTx/>
                <a:buFontTx/>
                <a:buNone/>
              </a:pPr>
              <a:endParaRPr lang="en-GB" altLang="en-US" sz="1800"/>
            </a:p>
          </p:txBody>
        </p:sp>
        <p:sp>
          <p:nvSpPr>
            <p:cNvPr id="243718" name="Text Box 6">
              <a:extLst>
                <a:ext uri="{FF2B5EF4-FFF2-40B4-BE49-F238E27FC236}">
                  <a16:creationId xmlns:a16="http://schemas.microsoft.com/office/drawing/2014/main" id="{EF31603A-0973-79BB-CB72-44500AC6C544}"/>
                </a:ext>
              </a:extLst>
            </p:cNvPr>
            <p:cNvSpPr txBox="1">
              <a:spLocks noChangeArrowheads="1"/>
            </p:cNvSpPr>
            <p:nvPr/>
          </p:nvSpPr>
          <p:spPr bwMode="auto">
            <a:xfrm>
              <a:off x="192" y="912"/>
              <a:ext cx="1278" cy="855"/>
            </a:xfrm>
            <a:prstGeom prst="rect">
              <a:avLst/>
            </a:prstGeom>
            <a:noFill/>
            <a:ln w="12700">
              <a:noFill/>
              <a:miter lim="800000"/>
              <a:headEnd/>
              <a:tailEnd/>
            </a:ln>
            <a:effectLst/>
          </p:spPr>
          <p:txBody>
            <a:bodyPr>
              <a:spAutoFit/>
            </a:bodyPr>
            <a:lstStyle/>
            <a:p>
              <a:pPr eaLnBrk="1" hangingPunct="1">
                <a:defRPr/>
              </a:pPr>
              <a:r>
                <a:rPr lang="en-US" sz="2400" b="1">
                  <a:solidFill>
                    <a:srgbClr val="990000"/>
                  </a:solidFill>
                  <a:effectLst>
                    <a:outerShdw blurRad="38100" dist="38100" dir="2700000" algn="tl">
                      <a:srgbClr val="C0C0C0"/>
                    </a:outerShdw>
                  </a:effectLst>
                  <a:latin typeface="Times New Roman" pitchFamily="18" charset="0"/>
                  <a:cs typeface="Arial" charset="0"/>
                </a:rPr>
                <a:t>System </a:t>
              </a:r>
            </a:p>
            <a:p>
              <a:pPr eaLnBrk="1" hangingPunct="1">
                <a:defRPr/>
              </a:pPr>
              <a:r>
                <a:rPr lang="en-US" sz="2400" b="1">
                  <a:solidFill>
                    <a:srgbClr val="990000"/>
                  </a:solidFill>
                  <a:effectLst>
                    <a:outerShdw blurRad="38100" dist="38100" dir="2700000" algn="tl">
                      <a:srgbClr val="C0C0C0"/>
                    </a:outerShdw>
                  </a:effectLst>
                  <a:latin typeface="Times New Roman" pitchFamily="18" charset="0"/>
                  <a:cs typeface="Arial" charset="0"/>
                </a:rPr>
                <a:t>user</a:t>
              </a:r>
            </a:p>
          </p:txBody>
        </p:sp>
      </p:grpSp>
      <p:grpSp>
        <p:nvGrpSpPr>
          <p:cNvPr id="3" name="Group 7">
            <a:extLst>
              <a:ext uri="{FF2B5EF4-FFF2-40B4-BE49-F238E27FC236}">
                <a16:creationId xmlns:a16="http://schemas.microsoft.com/office/drawing/2014/main" id="{F8153D48-7063-20BD-A394-68DF3C234608}"/>
              </a:ext>
            </a:extLst>
          </p:cNvPr>
          <p:cNvGrpSpPr>
            <a:grpSpLocks/>
          </p:cNvGrpSpPr>
          <p:nvPr/>
        </p:nvGrpSpPr>
        <p:grpSpPr bwMode="auto">
          <a:xfrm>
            <a:off x="5170488" y="633413"/>
            <a:ext cx="3746500" cy="1600200"/>
            <a:chOff x="3120" y="336"/>
            <a:chExt cx="2449" cy="1584"/>
          </a:xfrm>
        </p:grpSpPr>
        <p:sp>
          <p:nvSpPr>
            <p:cNvPr id="67594" name="Rectangle 8">
              <a:extLst>
                <a:ext uri="{FF2B5EF4-FFF2-40B4-BE49-F238E27FC236}">
                  <a16:creationId xmlns:a16="http://schemas.microsoft.com/office/drawing/2014/main" id="{D7AE2667-95B1-0FD3-7A3B-BE3923B26530}"/>
                </a:ext>
              </a:extLst>
            </p:cNvPr>
            <p:cNvSpPr>
              <a:spLocks noChangeArrowheads="1"/>
            </p:cNvSpPr>
            <p:nvPr/>
          </p:nvSpPr>
          <p:spPr bwMode="auto">
            <a:xfrm flipH="1">
              <a:off x="3120" y="336"/>
              <a:ext cx="1152" cy="1584"/>
            </a:xfrm>
            <a:prstGeom prst="rect">
              <a:avLst/>
            </a:prstGeom>
            <a:noFill/>
            <a:ln w="22225">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r" eaLnBrk="1" hangingPunct="1">
                <a:spcBef>
                  <a:spcPct val="0"/>
                </a:spcBef>
                <a:buClrTx/>
                <a:buSzTx/>
                <a:buFontTx/>
                <a:buNone/>
              </a:pPr>
              <a:endParaRPr lang="en-GB" altLang="en-US" sz="1800"/>
            </a:p>
          </p:txBody>
        </p:sp>
        <p:sp>
          <p:nvSpPr>
            <p:cNvPr id="243721" name="Text Box 9">
              <a:extLst>
                <a:ext uri="{FF2B5EF4-FFF2-40B4-BE49-F238E27FC236}">
                  <a16:creationId xmlns:a16="http://schemas.microsoft.com/office/drawing/2014/main" id="{C74F3FC3-3429-CA2D-8B22-5DB33D7EF659}"/>
                </a:ext>
              </a:extLst>
            </p:cNvPr>
            <p:cNvSpPr txBox="1">
              <a:spLocks noChangeArrowheads="1"/>
            </p:cNvSpPr>
            <p:nvPr/>
          </p:nvSpPr>
          <p:spPr bwMode="auto">
            <a:xfrm flipH="1">
              <a:off x="4273" y="864"/>
              <a:ext cx="1296" cy="814"/>
            </a:xfrm>
            <a:prstGeom prst="rect">
              <a:avLst/>
            </a:prstGeom>
            <a:noFill/>
            <a:ln w="12700">
              <a:noFill/>
              <a:miter lim="800000"/>
              <a:headEnd/>
              <a:tailEnd/>
            </a:ln>
            <a:effectLst/>
          </p:spPr>
          <p:txBody>
            <a:bodyPr>
              <a:spAutoFit/>
            </a:bodyPr>
            <a:lstStyle/>
            <a:p>
              <a:pPr eaLnBrk="1" hangingPunct="1">
                <a:defRPr/>
              </a:pPr>
              <a:r>
                <a:rPr lang="en-US" sz="2400" b="1">
                  <a:solidFill>
                    <a:srgbClr val="990000"/>
                  </a:solidFill>
                  <a:effectLst>
                    <a:outerShdw blurRad="38100" dist="38100" dir="2700000" algn="tl">
                      <a:srgbClr val="C0C0C0"/>
                    </a:outerShdw>
                  </a:effectLst>
                  <a:latin typeface="Times New Roman" pitchFamily="18" charset="0"/>
                  <a:cs typeface="Arial" charset="0"/>
                </a:rPr>
                <a:t>System output</a:t>
              </a:r>
            </a:p>
          </p:txBody>
        </p:sp>
      </p:grpSp>
      <p:sp>
        <p:nvSpPr>
          <p:cNvPr id="67590" name="Text Box 10">
            <a:extLst>
              <a:ext uri="{FF2B5EF4-FFF2-40B4-BE49-F238E27FC236}">
                <a16:creationId xmlns:a16="http://schemas.microsoft.com/office/drawing/2014/main" id="{4281499A-0CB8-731D-0CFF-BBA4C2337F01}"/>
              </a:ext>
            </a:extLst>
          </p:cNvPr>
          <p:cNvSpPr txBox="1">
            <a:spLocks noChangeArrowheads="1"/>
          </p:cNvSpPr>
          <p:nvPr/>
        </p:nvSpPr>
        <p:spPr bwMode="auto">
          <a:xfrm>
            <a:off x="136525" y="88900"/>
            <a:ext cx="424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400">
                <a:solidFill>
                  <a:srgbClr val="000000"/>
                </a:solidFill>
                <a:latin typeface="Times New Roman" panose="02020603050405020304" pitchFamily="18" charset="0"/>
              </a:rPr>
              <a:t>Example of inappropriate entities</a:t>
            </a:r>
          </a:p>
        </p:txBody>
      </p:sp>
      <p:grpSp>
        <p:nvGrpSpPr>
          <p:cNvPr id="4" name="Group 11">
            <a:extLst>
              <a:ext uri="{FF2B5EF4-FFF2-40B4-BE49-F238E27FC236}">
                <a16:creationId xmlns:a16="http://schemas.microsoft.com/office/drawing/2014/main" id="{CF5F5953-F6A0-195C-92D9-B96F432B5861}"/>
              </a:ext>
            </a:extLst>
          </p:cNvPr>
          <p:cNvGrpSpPr>
            <a:grpSpLocks/>
          </p:cNvGrpSpPr>
          <p:nvPr/>
        </p:nvGrpSpPr>
        <p:grpSpPr bwMode="auto">
          <a:xfrm>
            <a:off x="1905000" y="4748213"/>
            <a:ext cx="7162800" cy="1295400"/>
            <a:chOff x="1248" y="2928"/>
            <a:chExt cx="4512" cy="816"/>
          </a:xfrm>
        </p:grpSpPr>
        <p:sp>
          <p:nvSpPr>
            <p:cNvPr id="67592" name="Text Box 12">
              <a:extLst>
                <a:ext uri="{FF2B5EF4-FFF2-40B4-BE49-F238E27FC236}">
                  <a16:creationId xmlns:a16="http://schemas.microsoft.com/office/drawing/2014/main" id="{59316508-A087-B540-AE96-265D190DDC12}"/>
                </a:ext>
              </a:extLst>
            </p:cNvPr>
            <p:cNvSpPr txBox="1">
              <a:spLocks noChangeArrowheads="1"/>
            </p:cNvSpPr>
            <p:nvPr/>
          </p:nvSpPr>
          <p:spPr bwMode="auto">
            <a:xfrm>
              <a:off x="4464" y="3120"/>
              <a:ext cx="129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200">
                  <a:solidFill>
                    <a:srgbClr val="990000"/>
                  </a:solidFill>
                  <a:latin typeface="Times New Roman" panose="02020603050405020304" pitchFamily="18" charset="0"/>
                </a:rPr>
                <a:t>Appropriate entities</a:t>
              </a:r>
            </a:p>
          </p:txBody>
        </p:sp>
        <p:pic>
          <p:nvPicPr>
            <p:cNvPr id="67593" name="Picture 13" descr="CAP1">
              <a:extLst>
                <a:ext uri="{FF2B5EF4-FFF2-40B4-BE49-F238E27FC236}">
                  <a16:creationId xmlns:a16="http://schemas.microsoft.com/office/drawing/2014/main" id="{B5AF9D0A-607A-82B9-F042-F88D82DC27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8" y="2928"/>
              <a:ext cx="3120"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pic>
        <p:nvPicPr>
          <p:cNvPr id="9218" name="Picture 2" descr="CAP1">
            <a:extLst>
              <a:ext uri="{FF2B5EF4-FFF2-40B4-BE49-F238E27FC236}">
                <a16:creationId xmlns:a16="http://schemas.microsoft.com/office/drawing/2014/main" id="{28637297-16EF-A95D-41C6-292949EA59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46150"/>
            <a:ext cx="9072563" cy="531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9443" name="Text Box 3">
            <a:extLst>
              <a:ext uri="{FF2B5EF4-FFF2-40B4-BE49-F238E27FC236}">
                <a16:creationId xmlns:a16="http://schemas.microsoft.com/office/drawing/2014/main" id="{A9104E82-5B97-0827-B9B3-E43B92522413}"/>
              </a:ext>
            </a:extLst>
          </p:cNvPr>
          <p:cNvSpPr txBox="1">
            <a:spLocks noChangeArrowheads="1"/>
          </p:cNvSpPr>
          <p:nvPr/>
        </p:nvSpPr>
        <p:spPr bwMode="auto">
          <a:xfrm>
            <a:off x="0" y="85725"/>
            <a:ext cx="8897938" cy="762000"/>
          </a:xfrm>
          <a:prstGeom prst="rect">
            <a:avLst/>
          </a:prstGeom>
          <a:noFill/>
          <a:ln w="12700">
            <a:noFill/>
            <a:miter lim="800000"/>
            <a:headEnd/>
            <a:tailEnd/>
          </a:ln>
          <a:effectLst/>
        </p:spPr>
        <p:txBody>
          <a:bodyPr>
            <a:spAutoFit/>
          </a:bodyPr>
          <a:lstStyle/>
          <a:p>
            <a:pPr algn="ctr">
              <a:defRPr/>
            </a:pPr>
            <a:r>
              <a:rPr lang="en-US" sz="4400">
                <a:solidFill>
                  <a:srgbClr val="000000"/>
                </a:solidFill>
                <a:effectLst>
                  <a:outerShdw blurRad="38100" dist="38100" dir="2700000" algn="tl">
                    <a:srgbClr val="C0C0C0"/>
                  </a:outerShdw>
                </a:effectLst>
                <a:cs typeface="Arial" charset="0"/>
              </a:rPr>
              <a:t>File Processing Systems</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46786" name="Rectangle 2">
            <a:extLst>
              <a:ext uri="{FF2B5EF4-FFF2-40B4-BE49-F238E27FC236}">
                <a16:creationId xmlns:a16="http://schemas.microsoft.com/office/drawing/2014/main" id="{20F373D5-78C5-5C9D-A6B9-1FA5423C5CC0}"/>
              </a:ext>
            </a:extLst>
          </p:cNvPr>
          <p:cNvSpPr>
            <a:spLocks noGrp="1" noChangeArrowheads="1"/>
          </p:cNvSpPr>
          <p:nvPr>
            <p:ph type="title"/>
          </p:nvPr>
        </p:nvSpPr>
        <p:spPr/>
        <p:txBody>
          <a:bodyPr lIns="90488" tIns="44450" rIns="90488" bIns="44450"/>
          <a:lstStyle/>
          <a:p>
            <a:pPr eaLnBrk="1" hangingPunct="1">
              <a:defRPr/>
            </a:pPr>
            <a:r>
              <a:rPr lang="en-US">
                <a:solidFill>
                  <a:srgbClr val="000000"/>
                </a:solidFill>
              </a:rPr>
              <a:t>Attributes</a:t>
            </a:r>
          </a:p>
        </p:txBody>
      </p:sp>
      <p:sp>
        <p:nvSpPr>
          <p:cNvPr id="246787" name="Rectangle 3">
            <a:extLst>
              <a:ext uri="{FF2B5EF4-FFF2-40B4-BE49-F238E27FC236}">
                <a16:creationId xmlns:a16="http://schemas.microsoft.com/office/drawing/2014/main" id="{8DCD01CB-0883-2501-80BA-ADDE26DD7214}"/>
              </a:ext>
            </a:extLst>
          </p:cNvPr>
          <p:cNvSpPr>
            <a:spLocks noGrp="1" noChangeArrowheads="1"/>
          </p:cNvSpPr>
          <p:nvPr>
            <p:ph type="body" idx="1"/>
          </p:nvPr>
        </p:nvSpPr>
        <p:spPr>
          <a:xfrm>
            <a:off x="457200" y="1600200"/>
            <a:ext cx="8229600" cy="4114800"/>
          </a:xfrm>
        </p:spPr>
        <p:txBody>
          <a:bodyPr lIns="90488" tIns="44450" rIns="90488" bIns="44450"/>
          <a:lstStyle/>
          <a:p>
            <a:pPr eaLnBrk="1" hangingPunct="1">
              <a:lnSpc>
                <a:spcPct val="90000"/>
              </a:lnSpc>
              <a:defRPr/>
            </a:pPr>
            <a:r>
              <a:rPr lang="en-US">
                <a:solidFill>
                  <a:srgbClr val="000000"/>
                </a:solidFill>
              </a:rPr>
              <a:t>Attribute–property or characteristic of an entity or relationahip type</a:t>
            </a:r>
          </a:p>
          <a:p>
            <a:pPr eaLnBrk="1" hangingPunct="1">
              <a:lnSpc>
                <a:spcPct val="90000"/>
              </a:lnSpc>
              <a:defRPr/>
            </a:pPr>
            <a:r>
              <a:rPr lang="en-US">
                <a:solidFill>
                  <a:srgbClr val="000000"/>
                </a:solidFill>
              </a:rPr>
              <a:t>Classifications of attributes:</a:t>
            </a:r>
          </a:p>
          <a:p>
            <a:pPr lvl="1" eaLnBrk="1" hangingPunct="1">
              <a:lnSpc>
                <a:spcPct val="90000"/>
              </a:lnSpc>
              <a:defRPr/>
            </a:pPr>
            <a:r>
              <a:rPr lang="en-US">
                <a:solidFill>
                  <a:srgbClr val="000000"/>
                </a:solidFill>
              </a:rPr>
              <a:t>Required versus Optional Attributes</a:t>
            </a:r>
          </a:p>
          <a:p>
            <a:pPr lvl="1" eaLnBrk="1" hangingPunct="1">
              <a:lnSpc>
                <a:spcPct val="90000"/>
              </a:lnSpc>
              <a:defRPr/>
            </a:pPr>
            <a:r>
              <a:rPr lang="en-US">
                <a:solidFill>
                  <a:srgbClr val="000000"/>
                </a:solidFill>
              </a:rPr>
              <a:t>Simple versus Composite Attribute</a:t>
            </a:r>
          </a:p>
          <a:p>
            <a:pPr lvl="1" eaLnBrk="1" hangingPunct="1">
              <a:lnSpc>
                <a:spcPct val="90000"/>
              </a:lnSpc>
              <a:defRPr/>
            </a:pPr>
            <a:r>
              <a:rPr lang="en-US">
                <a:solidFill>
                  <a:srgbClr val="000000"/>
                </a:solidFill>
              </a:rPr>
              <a:t>Single-Valued versus Multivalued Attribute</a:t>
            </a:r>
          </a:p>
          <a:p>
            <a:pPr lvl="1" eaLnBrk="1" hangingPunct="1">
              <a:lnSpc>
                <a:spcPct val="90000"/>
              </a:lnSpc>
              <a:defRPr/>
            </a:pPr>
            <a:r>
              <a:rPr lang="en-US">
                <a:solidFill>
                  <a:srgbClr val="000000"/>
                </a:solidFill>
              </a:rPr>
              <a:t>Stored versus Derived Attributes</a:t>
            </a:r>
          </a:p>
          <a:p>
            <a:pPr lvl="1" eaLnBrk="1" hangingPunct="1">
              <a:lnSpc>
                <a:spcPct val="90000"/>
              </a:lnSpc>
              <a:defRPr/>
            </a:pPr>
            <a:r>
              <a:rPr lang="en-US">
                <a:solidFill>
                  <a:srgbClr val="000000"/>
                </a:solidFill>
              </a:rPr>
              <a:t>Identifier Attributes</a:t>
            </a:r>
          </a:p>
        </p:txBody>
      </p:sp>
    </p:spTree>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48834" name="Rectangle 2">
            <a:extLst>
              <a:ext uri="{FF2B5EF4-FFF2-40B4-BE49-F238E27FC236}">
                <a16:creationId xmlns:a16="http://schemas.microsoft.com/office/drawing/2014/main" id="{B8431D63-CA7E-93E4-05A7-ABCBA3B8E2AF}"/>
              </a:ext>
            </a:extLst>
          </p:cNvPr>
          <p:cNvSpPr>
            <a:spLocks noGrp="1" noChangeArrowheads="1"/>
          </p:cNvSpPr>
          <p:nvPr>
            <p:ph type="title"/>
          </p:nvPr>
        </p:nvSpPr>
        <p:spPr/>
        <p:txBody>
          <a:bodyPr lIns="90488" tIns="44450" rIns="90488" bIns="44450"/>
          <a:lstStyle/>
          <a:p>
            <a:pPr eaLnBrk="1" hangingPunct="1">
              <a:defRPr/>
            </a:pPr>
            <a:r>
              <a:rPr lang="en-US">
                <a:solidFill>
                  <a:srgbClr val="000000"/>
                </a:solidFill>
              </a:rPr>
              <a:t>Identifiers (Keys)</a:t>
            </a:r>
          </a:p>
        </p:txBody>
      </p:sp>
      <p:sp>
        <p:nvSpPr>
          <p:cNvPr id="248835" name="Rectangle 3">
            <a:extLst>
              <a:ext uri="{FF2B5EF4-FFF2-40B4-BE49-F238E27FC236}">
                <a16:creationId xmlns:a16="http://schemas.microsoft.com/office/drawing/2014/main" id="{7DB2FDCF-7B38-8912-6872-9AC62C8E6AE8}"/>
              </a:ext>
            </a:extLst>
          </p:cNvPr>
          <p:cNvSpPr>
            <a:spLocks noGrp="1" noChangeArrowheads="1"/>
          </p:cNvSpPr>
          <p:nvPr>
            <p:ph type="body" idx="1"/>
          </p:nvPr>
        </p:nvSpPr>
        <p:spPr/>
        <p:txBody>
          <a:bodyPr lIns="90488" tIns="44450" rIns="90488" bIns="44450"/>
          <a:lstStyle/>
          <a:p>
            <a:pPr eaLnBrk="1" hangingPunct="1">
              <a:lnSpc>
                <a:spcPct val="90000"/>
              </a:lnSpc>
              <a:defRPr/>
            </a:pPr>
            <a:r>
              <a:rPr lang="en-US">
                <a:solidFill>
                  <a:srgbClr val="000000"/>
                </a:solidFill>
              </a:rPr>
              <a:t>Identifier (Key)–An attribute (or combination of attributes) that uniquely identifies individual instances of an entity type</a:t>
            </a:r>
          </a:p>
          <a:p>
            <a:pPr eaLnBrk="1" hangingPunct="1">
              <a:lnSpc>
                <a:spcPct val="90000"/>
              </a:lnSpc>
              <a:defRPr/>
            </a:pPr>
            <a:r>
              <a:rPr lang="en-US">
                <a:solidFill>
                  <a:srgbClr val="000000"/>
                </a:solidFill>
              </a:rPr>
              <a:t>Simple versus Composite Identifier</a:t>
            </a:r>
          </a:p>
          <a:p>
            <a:pPr eaLnBrk="1" hangingPunct="1">
              <a:lnSpc>
                <a:spcPct val="90000"/>
              </a:lnSpc>
              <a:defRPr/>
            </a:pPr>
            <a:r>
              <a:rPr lang="en-US">
                <a:solidFill>
                  <a:srgbClr val="000000"/>
                </a:solidFill>
              </a:rPr>
              <a:t>Candidate Identifier–an attribute that could be a key…satisfies the requirements for being an identifier</a:t>
            </a:r>
          </a:p>
        </p:txBody>
      </p:sp>
    </p:spTree>
  </p:cSld>
  <p:clrMapOvr>
    <a:masterClrMapping/>
  </p:clrMapOvr>
  <p:transition spd="slow"/>
</p:sld>
</file>

<file path=ppt/slides/slide6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50882" name="Rectangle 2">
            <a:extLst>
              <a:ext uri="{FF2B5EF4-FFF2-40B4-BE49-F238E27FC236}">
                <a16:creationId xmlns:a16="http://schemas.microsoft.com/office/drawing/2014/main" id="{63275AD3-00BC-05DC-55CB-71371CFD7180}"/>
              </a:ext>
            </a:extLst>
          </p:cNvPr>
          <p:cNvSpPr>
            <a:spLocks noGrp="1" noChangeArrowheads="1"/>
          </p:cNvSpPr>
          <p:nvPr>
            <p:ph type="title"/>
          </p:nvPr>
        </p:nvSpPr>
        <p:spPr/>
        <p:txBody>
          <a:bodyPr lIns="90488" tIns="44450" rIns="90488" bIns="44450"/>
          <a:lstStyle/>
          <a:p>
            <a:pPr eaLnBrk="1" hangingPunct="1">
              <a:defRPr/>
            </a:pPr>
            <a:r>
              <a:rPr lang="en-US">
                <a:solidFill>
                  <a:srgbClr val="000000"/>
                </a:solidFill>
              </a:rPr>
              <a:t>Characteristics of Identifiers</a:t>
            </a:r>
          </a:p>
        </p:txBody>
      </p:sp>
      <p:sp>
        <p:nvSpPr>
          <p:cNvPr id="250883" name="Rectangle 3">
            <a:extLst>
              <a:ext uri="{FF2B5EF4-FFF2-40B4-BE49-F238E27FC236}">
                <a16:creationId xmlns:a16="http://schemas.microsoft.com/office/drawing/2014/main" id="{C031FCE8-DDCC-5C1A-FD12-7BD27B78E8E8}"/>
              </a:ext>
            </a:extLst>
          </p:cNvPr>
          <p:cNvSpPr>
            <a:spLocks noGrp="1" noChangeArrowheads="1"/>
          </p:cNvSpPr>
          <p:nvPr>
            <p:ph type="body" idx="1"/>
          </p:nvPr>
        </p:nvSpPr>
        <p:spPr>
          <a:xfrm>
            <a:off x="457200" y="1981200"/>
            <a:ext cx="8229600" cy="3657600"/>
          </a:xfrm>
        </p:spPr>
        <p:txBody>
          <a:bodyPr lIns="90488" tIns="44450" rIns="90488" bIns="44450"/>
          <a:lstStyle/>
          <a:p>
            <a:pPr eaLnBrk="1" hangingPunct="1">
              <a:defRPr/>
            </a:pPr>
            <a:r>
              <a:rPr lang="en-US">
                <a:solidFill>
                  <a:srgbClr val="000000"/>
                </a:solidFill>
              </a:rPr>
              <a:t>Will not change in value</a:t>
            </a:r>
          </a:p>
          <a:p>
            <a:pPr eaLnBrk="1" hangingPunct="1">
              <a:defRPr/>
            </a:pPr>
            <a:r>
              <a:rPr lang="en-US">
                <a:solidFill>
                  <a:srgbClr val="000000"/>
                </a:solidFill>
              </a:rPr>
              <a:t>Will not be null</a:t>
            </a:r>
          </a:p>
          <a:p>
            <a:pPr eaLnBrk="1" hangingPunct="1">
              <a:defRPr/>
            </a:pPr>
            <a:r>
              <a:rPr lang="en-US">
                <a:solidFill>
                  <a:srgbClr val="000000"/>
                </a:solidFill>
              </a:rPr>
              <a:t>No intelligent identifiers (e.g., containing locations or people that might change)</a:t>
            </a:r>
          </a:p>
        </p:txBody>
      </p:sp>
    </p:spTree>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4754" name="Group 2">
            <a:extLst>
              <a:ext uri="{FF2B5EF4-FFF2-40B4-BE49-F238E27FC236}">
                <a16:creationId xmlns:a16="http://schemas.microsoft.com/office/drawing/2014/main" id="{86953897-2FD3-D620-143B-D8FFC0E430A7}"/>
              </a:ext>
            </a:extLst>
          </p:cNvPr>
          <p:cNvGrpSpPr>
            <a:grpSpLocks/>
          </p:cNvGrpSpPr>
          <p:nvPr/>
        </p:nvGrpSpPr>
        <p:grpSpPr bwMode="auto">
          <a:xfrm>
            <a:off x="381000" y="152400"/>
            <a:ext cx="7772400" cy="2743200"/>
            <a:chOff x="240" y="96"/>
            <a:chExt cx="4896" cy="1728"/>
          </a:xfrm>
        </p:grpSpPr>
        <p:sp>
          <p:nvSpPr>
            <p:cNvPr id="74768" name="Rectangle 3">
              <a:extLst>
                <a:ext uri="{FF2B5EF4-FFF2-40B4-BE49-F238E27FC236}">
                  <a16:creationId xmlns:a16="http://schemas.microsoft.com/office/drawing/2014/main" id="{4F97A5D2-E3F1-69C3-A6AA-ACFE66BB9332}"/>
                </a:ext>
              </a:extLst>
            </p:cNvPr>
            <p:cNvSpPr>
              <a:spLocks noChangeArrowheads="1"/>
            </p:cNvSpPr>
            <p:nvPr/>
          </p:nvSpPr>
          <p:spPr bwMode="auto">
            <a:xfrm>
              <a:off x="240" y="96"/>
              <a:ext cx="180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latin typeface="Times New Roman" panose="02020603050405020304" pitchFamily="18" charset="0"/>
                </a:rPr>
                <a:t>A </a:t>
              </a:r>
              <a:r>
                <a:rPr lang="en-US" altLang="en-US" sz="2400" b="1">
                  <a:solidFill>
                    <a:srgbClr val="000000"/>
                  </a:solidFill>
                  <a:latin typeface="Times New Roman" panose="02020603050405020304" pitchFamily="18" charset="0"/>
                </a:rPr>
                <a:t>composite</a:t>
              </a:r>
              <a:r>
                <a:rPr lang="en-US" altLang="en-US" sz="2400">
                  <a:solidFill>
                    <a:srgbClr val="000000"/>
                  </a:solidFill>
                  <a:latin typeface="Times New Roman" panose="02020603050405020304" pitchFamily="18" charset="0"/>
                </a:rPr>
                <a:t> attribute</a:t>
              </a:r>
            </a:p>
          </p:txBody>
        </p:sp>
        <p:pic>
          <p:nvPicPr>
            <p:cNvPr id="74769" name="Picture 4" descr="CAP1">
              <a:extLst>
                <a:ext uri="{FF2B5EF4-FFF2-40B4-BE49-F238E27FC236}">
                  <a16:creationId xmlns:a16="http://schemas.microsoft.com/office/drawing/2014/main" id="{B5DED72D-EBF3-D1CE-9AB1-876309A4FB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2" y="384"/>
              <a:ext cx="3264" cy="1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4755" name="Group 5">
            <a:extLst>
              <a:ext uri="{FF2B5EF4-FFF2-40B4-BE49-F238E27FC236}">
                <a16:creationId xmlns:a16="http://schemas.microsoft.com/office/drawing/2014/main" id="{2B12E2CD-5DE3-DDF8-3D91-6E6F32DEB97E}"/>
              </a:ext>
            </a:extLst>
          </p:cNvPr>
          <p:cNvGrpSpPr>
            <a:grpSpLocks/>
          </p:cNvGrpSpPr>
          <p:nvPr/>
        </p:nvGrpSpPr>
        <p:grpSpPr bwMode="auto">
          <a:xfrm>
            <a:off x="533400" y="1174750"/>
            <a:ext cx="6400800" cy="1187450"/>
            <a:chOff x="336" y="1412"/>
            <a:chExt cx="4032" cy="748"/>
          </a:xfrm>
        </p:grpSpPr>
        <p:sp>
          <p:nvSpPr>
            <p:cNvPr id="74765" name="Text Box 6">
              <a:extLst>
                <a:ext uri="{FF2B5EF4-FFF2-40B4-BE49-F238E27FC236}">
                  <a16:creationId xmlns:a16="http://schemas.microsoft.com/office/drawing/2014/main" id="{B3F8BE0E-91F8-1DD2-32D0-D25473F72EF0}"/>
                </a:ext>
              </a:extLst>
            </p:cNvPr>
            <p:cNvSpPr txBox="1">
              <a:spLocks noChangeArrowheads="1"/>
            </p:cNvSpPr>
            <p:nvPr/>
          </p:nvSpPr>
          <p:spPr bwMode="auto">
            <a:xfrm>
              <a:off x="336" y="1412"/>
              <a:ext cx="1642"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400" b="1">
                  <a:solidFill>
                    <a:srgbClr val="990000"/>
                  </a:solidFill>
                  <a:latin typeface="Times New Roman" panose="02020603050405020304" pitchFamily="18" charset="0"/>
                </a:rPr>
                <a:t>An attribute broken into component parts</a:t>
              </a:r>
            </a:p>
          </p:txBody>
        </p:sp>
        <p:sp>
          <p:nvSpPr>
            <p:cNvPr id="74766" name="Rectangle 7">
              <a:extLst>
                <a:ext uri="{FF2B5EF4-FFF2-40B4-BE49-F238E27FC236}">
                  <a16:creationId xmlns:a16="http://schemas.microsoft.com/office/drawing/2014/main" id="{1CC13F87-3037-63B8-E826-9F2E9AA78A73}"/>
                </a:ext>
              </a:extLst>
            </p:cNvPr>
            <p:cNvSpPr>
              <a:spLocks noChangeArrowheads="1"/>
            </p:cNvSpPr>
            <p:nvPr/>
          </p:nvSpPr>
          <p:spPr bwMode="auto">
            <a:xfrm>
              <a:off x="2544" y="1536"/>
              <a:ext cx="1824" cy="576"/>
            </a:xfrm>
            <a:prstGeom prst="rect">
              <a:avLst/>
            </a:prstGeom>
            <a:noFill/>
            <a:ln w="25400" algn="ctr">
              <a:solidFill>
                <a:srgbClr val="990000"/>
              </a:solidFill>
              <a:prstDash val="dash"/>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r" eaLnBrk="1" hangingPunct="1">
                <a:spcBef>
                  <a:spcPct val="0"/>
                </a:spcBef>
                <a:buClrTx/>
                <a:buSzTx/>
                <a:buFontTx/>
                <a:buNone/>
              </a:pPr>
              <a:endParaRPr lang="en-GB" altLang="en-US" sz="1800"/>
            </a:p>
          </p:txBody>
        </p:sp>
        <p:sp>
          <p:nvSpPr>
            <p:cNvPr id="74767" name="Line 8">
              <a:extLst>
                <a:ext uri="{FF2B5EF4-FFF2-40B4-BE49-F238E27FC236}">
                  <a16:creationId xmlns:a16="http://schemas.microsoft.com/office/drawing/2014/main" id="{4EC7376D-FB91-E1F0-0759-0EEAC7FA2892}"/>
                </a:ext>
              </a:extLst>
            </p:cNvPr>
            <p:cNvSpPr>
              <a:spLocks noChangeShapeType="1"/>
            </p:cNvSpPr>
            <p:nvPr/>
          </p:nvSpPr>
          <p:spPr bwMode="auto">
            <a:xfrm>
              <a:off x="1632" y="1776"/>
              <a:ext cx="912" cy="0"/>
            </a:xfrm>
            <a:prstGeom prst="line">
              <a:avLst/>
            </a:prstGeom>
            <a:noFill/>
            <a:ln w="25400">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74756" name="Group 9">
            <a:extLst>
              <a:ext uri="{FF2B5EF4-FFF2-40B4-BE49-F238E27FC236}">
                <a16:creationId xmlns:a16="http://schemas.microsoft.com/office/drawing/2014/main" id="{5E8D05C8-8645-F50C-DA1C-BAEADEE1599A}"/>
              </a:ext>
            </a:extLst>
          </p:cNvPr>
          <p:cNvGrpSpPr>
            <a:grpSpLocks/>
          </p:cNvGrpSpPr>
          <p:nvPr/>
        </p:nvGrpSpPr>
        <p:grpSpPr bwMode="auto">
          <a:xfrm>
            <a:off x="366713" y="2914650"/>
            <a:ext cx="8624887" cy="3489325"/>
            <a:chOff x="231" y="1836"/>
            <a:chExt cx="5433" cy="2198"/>
          </a:xfrm>
        </p:grpSpPr>
        <p:sp>
          <p:nvSpPr>
            <p:cNvPr id="74757" name="Rectangle 10">
              <a:extLst>
                <a:ext uri="{FF2B5EF4-FFF2-40B4-BE49-F238E27FC236}">
                  <a16:creationId xmlns:a16="http://schemas.microsoft.com/office/drawing/2014/main" id="{1DFB6621-2332-10AC-8717-63BA9BED0B16}"/>
                </a:ext>
              </a:extLst>
            </p:cNvPr>
            <p:cNvSpPr>
              <a:spLocks noChangeArrowheads="1"/>
            </p:cNvSpPr>
            <p:nvPr/>
          </p:nvSpPr>
          <p:spPr bwMode="auto">
            <a:xfrm>
              <a:off x="231" y="1836"/>
              <a:ext cx="3272"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latin typeface="Times New Roman" panose="02020603050405020304" pitchFamily="18" charset="0"/>
                </a:rPr>
                <a:t>Entity with </a:t>
              </a:r>
              <a:r>
                <a:rPr lang="en-US" altLang="en-US" sz="2400" b="1">
                  <a:solidFill>
                    <a:srgbClr val="000000"/>
                  </a:solidFill>
                  <a:latin typeface="Times New Roman" panose="02020603050405020304" pitchFamily="18" charset="0"/>
                </a:rPr>
                <a:t>multivalued</a:t>
              </a:r>
              <a:r>
                <a:rPr lang="en-US" altLang="en-US" sz="2400">
                  <a:solidFill>
                    <a:srgbClr val="000000"/>
                  </a:solidFill>
                  <a:latin typeface="Times New Roman" panose="02020603050405020304" pitchFamily="18" charset="0"/>
                </a:rPr>
                <a:t> attribute (Skill) </a:t>
              </a:r>
            </a:p>
            <a:p>
              <a:pPr>
                <a:spcBef>
                  <a:spcPct val="0"/>
                </a:spcBef>
                <a:buClrTx/>
                <a:buSzTx/>
                <a:buFontTx/>
                <a:buNone/>
              </a:pPr>
              <a:r>
                <a:rPr lang="en-US" altLang="en-US" sz="2400">
                  <a:solidFill>
                    <a:srgbClr val="000000"/>
                  </a:solidFill>
                  <a:latin typeface="Times New Roman" panose="02020603050405020304" pitchFamily="18" charset="0"/>
                </a:rPr>
                <a:t>and </a:t>
              </a:r>
              <a:r>
                <a:rPr lang="en-US" altLang="en-US" sz="2400" b="1">
                  <a:solidFill>
                    <a:srgbClr val="000000"/>
                  </a:solidFill>
                  <a:latin typeface="Times New Roman" panose="02020603050405020304" pitchFamily="18" charset="0"/>
                </a:rPr>
                <a:t>derived</a:t>
              </a:r>
              <a:r>
                <a:rPr lang="en-US" altLang="en-US" sz="2400">
                  <a:solidFill>
                    <a:srgbClr val="000000"/>
                  </a:solidFill>
                  <a:latin typeface="Times New Roman" panose="02020603050405020304" pitchFamily="18" charset="0"/>
                </a:rPr>
                <a:t> attribute (Years_Employed)</a:t>
              </a:r>
            </a:p>
          </p:txBody>
        </p:sp>
        <p:pic>
          <p:nvPicPr>
            <p:cNvPr id="74758" name="Picture 11" descr="CAP1">
              <a:extLst>
                <a:ext uri="{FF2B5EF4-FFF2-40B4-BE49-F238E27FC236}">
                  <a16:creationId xmlns:a16="http://schemas.microsoft.com/office/drawing/2014/main" id="{F5F06BEC-DD54-DED6-C4C3-8B073CF24F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8" y="2325"/>
              <a:ext cx="3168" cy="1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4759" name="Group 12">
              <a:extLst>
                <a:ext uri="{FF2B5EF4-FFF2-40B4-BE49-F238E27FC236}">
                  <a16:creationId xmlns:a16="http://schemas.microsoft.com/office/drawing/2014/main" id="{1F934815-A933-889D-BB7D-C93A3D72EFEA}"/>
                </a:ext>
              </a:extLst>
            </p:cNvPr>
            <p:cNvGrpSpPr>
              <a:grpSpLocks/>
            </p:cNvGrpSpPr>
            <p:nvPr/>
          </p:nvGrpSpPr>
          <p:grpSpPr bwMode="auto">
            <a:xfrm>
              <a:off x="240" y="3024"/>
              <a:ext cx="1968" cy="750"/>
              <a:chOff x="240" y="3024"/>
              <a:chExt cx="1968" cy="750"/>
            </a:xfrm>
          </p:grpSpPr>
          <p:sp>
            <p:nvSpPr>
              <p:cNvPr id="74763" name="Text Box 13">
                <a:extLst>
                  <a:ext uri="{FF2B5EF4-FFF2-40B4-BE49-F238E27FC236}">
                    <a16:creationId xmlns:a16="http://schemas.microsoft.com/office/drawing/2014/main" id="{D79222A0-E9E3-7864-5CC2-8951824F6867}"/>
                  </a:ext>
                </a:extLst>
              </p:cNvPr>
              <p:cNvSpPr txBox="1">
                <a:spLocks noChangeArrowheads="1"/>
              </p:cNvSpPr>
              <p:nvPr/>
            </p:nvSpPr>
            <p:spPr bwMode="auto">
              <a:xfrm>
                <a:off x="240" y="3024"/>
                <a:ext cx="1590"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1800" b="1">
                    <a:solidFill>
                      <a:srgbClr val="990000"/>
                    </a:solidFill>
                  </a:rPr>
                  <a:t>Multivalued</a:t>
                </a:r>
              </a:p>
              <a:p>
                <a:pPr eaLnBrk="1" hangingPunct="1">
                  <a:spcBef>
                    <a:spcPct val="0"/>
                  </a:spcBef>
                  <a:buClrTx/>
                  <a:buSzTx/>
                  <a:buFontTx/>
                  <a:buNone/>
                </a:pPr>
                <a:r>
                  <a:rPr lang="en-US" altLang="en-US" sz="1800">
                    <a:solidFill>
                      <a:srgbClr val="990000"/>
                    </a:solidFill>
                  </a:rPr>
                  <a:t>an employee can have </a:t>
                </a:r>
              </a:p>
              <a:p>
                <a:pPr eaLnBrk="1" hangingPunct="1">
                  <a:spcBef>
                    <a:spcPct val="0"/>
                  </a:spcBef>
                  <a:buClrTx/>
                  <a:buSzTx/>
                  <a:buFontTx/>
                  <a:buNone/>
                </a:pPr>
                <a:r>
                  <a:rPr lang="en-US" altLang="en-US" sz="1800">
                    <a:solidFill>
                      <a:srgbClr val="990000"/>
                    </a:solidFill>
                  </a:rPr>
                  <a:t>more than one skill</a:t>
                </a:r>
              </a:p>
              <a:p>
                <a:pPr eaLnBrk="1" hangingPunct="1">
                  <a:spcBef>
                    <a:spcPct val="0"/>
                  </a:spcBef>
                  <a:buClrTx/>
                  <a:buSzTx/>
                  <a:buFontTx/>
                  <a:buNone/>
                </a:pPr>
                <a:endParaRPr lang="en-US" altLang="en-US" sz="1800" b="1">
                  <a:solidFill>
                    <a:srgbClr val="990000"/>
                  </a:solidFill>
                </a:endParaRPr>
              </a:p>
            </p:txBody>
          </p:sp>
          <p:sp>
            <p:nvSpPr>
              <p:cNvPr id="74764" name="Line 14">
                <a:extLst>
                  <a:ext uri="{FF2B5EF4-FFF2-40B4-BE49-F238E27FC236}">
                    <a16:creationId xmlns:a16="http://schemas.microsoft.com/office/drawing/2014/main" id="{49EE757C-0DB9-0029-6C70-2EFDD4D7B1EC}"/>
                  </a:ext>
                </a:extLst>
              </p:cNvPr>
              <p:cNvSpPr>
                <a:spLocks noChangeShapeType="1"/>
              </p:cNvSpPr>
              <p:nvPr/>
            </p:nvSpPr>
            <p:spPr bwMode="auto">
              <a:xfrm>
                <a:off x="1200" y="3168"/>
                <a:ext cx="1008" cy="96"/>
              </a:xfrm>
              <a:prstGeom prst="line">
                <a:avLst/>
              </a:prstGeom>
              <a:noFill/>
              <a:ln w="25400">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74760" name="Group 15">
              <a:extLst>
                <a:ext uri="{FF2B5EF4-FFF2-40B4-BE49-F238E27FC236}">
                  <a16:creationId xmlns:a16="http://schemas.microsoft.com/office/drawing/2014/main" id="{C67BD3DF-8491-9C5D-5832-350EB7F470FF}"/>
                </a:ext>
              </a:extLst>
            </p:cNvPr>
            <p:cNvGrpSpPr>
              <a:grpSpLocks/>
            </p:cNvGrpSpPr>
            <p:nvPr/>
          </p:nvGrpSpPr>
          <p:grpSpPr bwMode="auto">
            <a:xfrm>
              <a:off x="3216" y="3284"/>
              <a:ext cx="2448" cy="750"/>
              <a:chOff x="3216" y="3284"/>
              <a:chExt cx="2448" cy="750"/>
            </a:xfrm>
          </p:grpSpPr>
          <p:sp>
            <p:nvSpPr>
              <p:cNvPr id="74761" name="Text Box 16">
                <a:extLst>
                  <a:ext uri="{FF2B5EF4-FFF2-40B4-BE49-F238E27FC236}">
                    <a16:creationId xmlns:a16="http://schemas.microsoft.com/office/drawing/2014/main" id="{380CB43F-D01D-14BA-342D-9AB2044A0BEF}"/>
                  </a:ext>
                </a:extLst>
              </p:cNvPr>
              <p:cNvSpPr txBox="1">
                <a:spLocks noChangeArrowheads="1"/>
              </p:cNvSpPr>
              <p:nvPr/>
            </p:nvSpPr>
            <p:spPr bwMode="auto">
              <a:xfrm>
                <a:off x="4598" y="3284"/>
                <a:ext cx="1066"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1800" b="1">
                    <a:solidFill>
                      <a:srgbClr val="990000"/>
                    </a:solidFill>
                  </a:rPr>
                  <a:t>Derived</a:t>
                </a:r>
              </a:p>
              <a:p>
                <a:pPr eaLnBrk="1" hangingPunct="1">
                  <a:spcBef>
                    <a:spcPct val="0"/>
                  </a:spcBef>
                  <a:buClrTx/>
                  <a:buSzTx/>
                  <a:buFontTx/>
                  <a:buNone/>
                </a:pPr>
                <a:r>
                  <a:rPr lang="en-US" altLang="en-US" sz="1800">
                    <a:solidFill>
                      <a:srgbClr val="990000"/>
                    </a:solidFill>
                  </a:rPr>
                  <a:t>from date employed and current date</a:t>
                </a:r>
              </a:p>
            </p:txBody>
          </p:sp>
          <p:sp>
            <p:nvSpPr>
              <p:cNvPr id="74762" name="Line 17">
                <a:extLst>
                  <a:ext uri="{FF2B5EF4-FFF2-40B4-BE49-F238E27FC236}">
                    <a16:creationId xmlns:a16="http://schemas.microsoft.com/office/drawing/2014/main" id="{8E699AF0-8D3A-DF43-5214-B4DA901BDD69}"/>
                  </a:ext>
                </a:extLst>
              </p:cNvPr>
              <p:cNvSpPr>
                <a:spLocks noChangeShapeType="1"/>
              </p:cNvSpPr>
              <p:nvPr/>
            </p:nvSpPr>
            <p:spPr bwMode="auto">
              <a:xfrm flipH="1">
                <a:off x="3216" y="3408"/>
                <a:ext cx="1392" cy="0"/>
              </a:xfrm>
              <a:prstGeom prst="line">
                <a:avLst/>
              </a:prstGeom>
              <a:noFill/>
              <a:ln w="25400">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spTree>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6802" name="Picture 2" descr="CAP1">
            <a:extLst>
              <a:ext uri="{FF2B5EF4-FFF2-40B4-BE49-F238E27FC236}">
                <a16:creationId xmlns:a16="http://schemas.microsoft.com/office/drawing/2014/main" id="{CE92F05F-4E7D-C6F8-0BA6-9139C40837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293938"/>
            <a:ext cx="7696200" cy="342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3" name="Rectangle 3">
            <a:extLst>
              <a:ext uri="{FF2B5EF4-FFF2-40B4-BE49-F238E27FC236}">
                <a16:creationId xmlns:a16="http://schemas.microsoft.com/office/drawing/2014/main" id="{CC07D46C-A60A-83F4-42DE-B8413F85D279}"/>
              </a:ext>
            </a:extLst>
          </p:cNvPr>
          <p:cNvSpPr>
            <a:spLocks noChangeArrowheads="1"/>
          </p:cNvSpPr>
          <p:nvPr/>
        </p:nvSpPr>
        <p:spPr bwMode="auto">
          <a:xfrm>
            <a:off x="595313" y="500063"/>
            <a:ext cx="528478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latin typeface="Times New Roman" panose="02020603050405020304" pitchFamily="18" charset="0"/>
              </a:rPr>
              <a:t>Simple and composite identifier attributes</a:t>
            </a:r>
          </a:p>
        </p:txBody>
      </p:sp>
      <p:grpSp>
        <p:nvGrpSpPr>
          <p:cNvPr id="2" name="Group 4">
            <a:extLst>
              <a:ext uri="{FF2B5EF4-FFF2-40B4-BE49-F238E27FC236}">
                <a16:creationId xmlns:a16="http://schemas.microsoft.com/office/drawing/2014/main" id="{92639F6D-26CD-6619-2AC8-4B50778E4886}"/>
              </a:ext>
            </a:extLst>
          </p:cNvPr>
          <p:cNvGrpSpPr>
            <a:grpSpLocks/>
          </p:cNvGrpSpPr>
          <p:nvPr/>
        </p:nvGrpSpPr>
        <p:grpSpPr bwMode="auto">
          <a:xfrm>
            <a:off x="2286000" y="1447800"/>
            <a:ext cx="6276975" cy="1905000"/>
            <a:chOff x="1440" y="912"/>
            <a:chExt cx="3954" cy="1200"/>
          </a:xfrm>
        </p:grpSpPr>
        <p:sp>
          <p:nvSpPr>
            <p:cNvPr id="76805" name="Text Box 5">
              <a:extLst>
                <a:ext uri="{FF2B5EF4-FFF2-40B4-BE49-F238E27FC236}">
                  <a16:creationId xmlns:a16="http://schemas.microsoft.com/office/drawing/2014/main" id="{E7E0444B-96C4-0AD2-1A9A-2DDF51174922}"/>
                </a:ext>
              </a:extLst>
            </p:cNvPr>
            <p:cNvSpPr txBox="1">
              <a:spLocks noChangeArrowheads="1"/>
            </p:cNvSpPr>
            <p:nvPr/>
          </p:nvSpPr>
          <p:spPr bwMode="auto">
            <a:xfrm>
              <a:off x="2057" y="912"/>
              <a:ext cx="33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990000"/>
                  </a:solidFill>
                  <a:latin typeface="Times New Roman" panose="02020603050405020304" pitchFamily="18" charset="0"/>
                </a:rPr>
                <a:t>The identifier is boldfaced and underlined</a:t>
              </a:r>
            </a:p>
          </p:txBody>
        </p:sp>
        <p:sp>
          <p:nvSpPr>
            <p:cNvPr id="76806" name="Freeform 6">
              <a:extLst>
                <a:ext uri="{FF2B5EF4-FFF2-40B4-BE49-F238E27FC236}">
                  <a16:creationId xmlns:a16="http://schemas.microsoft.com/office/drawing/2014/main" id="{EF86344D-E949-345C-D1E9-046B144C79E6}"/>
                </a:ext>
              </a:extLst>
            </p:cNvPr>
            <p:cNvSpPr>
              <a:spLocks/>
            </p:cNvSpPr>
            <p:nvPr/>
          </p:nvSpPr>
          <p:spPr bwMode="auto">
            <a:xfrm>
              <a:off x="1440" y="1200"/>
              <a:ext cx="1488" cy="912"/>
            </a:xfrm>
            <a:custGeom>
              <a:avLst/>
              <a:gdLst>
                <a:gd name="T0" fmla="*/ 1488 w 1488"/>
                <a:gd name="T1" fmla="*/ 0 h 912"/>
                <a:gd name="T2" fmla="*/ 1104 w 1488"/>
                <a:gd name="T3" fmla="*/ 720 h 912"/>
                <a:gd name="T4" fmla="*/ 0 w 1488"/>
                <a:gd name="T5" fmla="*/ 912 h 912"/>
                <a:gd name="T6" fmla="*/ 0 60000 65536"/>
                <a:gd name="T7" fmla="*/ 0 60000 65536"/>
                <a:gd name="T8" fmla="*/ 0 60000 65536"/>
                <a:gd name="T9" fmla="*/ 0 w 1488"/>
                <a:gd name="T10" fmla="*/ 0 h 912"/>
                <a:gd name="T11" fmla="*/ 1488 w 1488"/>
                <a:gd name="T12" fmla="*/ 912 h 912"/>
              </a:gdLst>
              <a:ahLst/>
              <a:cxnLst>
                <a:cxn ang="T6">
                  <a:pos x="T0" y="T1"/>
                </a:cxn>
                <a:cxn ang="T7">
                  <a:pos x="T2" y="T3"/>
                </a:cxn>
                <a:cxn ang="T8">
                  <a:pos x="T4" y="T5"/>
                </a:cxn>
              </a:cxnLst>
              <a:rect l="T9" t="T10" r="T11" b="T12"/>
              <a:pathLst>
                <a:path w="1488" h="912">
                  <a:moveTo>
                    <a:pt x="1488" y="0"/>
                  </a:moveTo>
                  <a:cubicBezTo>
                    <a:pt x="1420" y="284"/>
                    <a:pt x="1352" y="568"/>
                    <a:pt x="1104" y="720"/>
                  </a:cubicBezTo>
                  <a:cubicBezTo>
                    <a:pt x="856" y="872"/>
                    <a:pt x="428" y="892"/>
                    <a:pt x="0" y="912"/>
                  </a:cubicBezTo>
                </a:path>
              </a:pathLst>
            </a:custGeom>
            <a:noFill/>
            <a:ln w="25400">
              <a:solidFill>
                <a:srgbClr val="9900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807" name="Freeform 7">
              <a:extLst>
                <a:ext uri="{FF2B5EF4-FFF2-40B4-BE49-F238E27FC236}">
                  <a16:creationId xmlns:a16="http://schemas.microsoft.com/office/drawing/2014/main" id="{56C4D81E-7F08-C18C-2983-B10B5B655774}"/>
                </a:ext>
              </a:extLst>
            </p:cNvPr>
            <p:cNvSpPr>
              <a:spLocks/>
            </p:cNvSpPr>
            <p:nvPr/>
          </p:nvSpPr>
          <p:spPr bwMode="auto">
            <a:xfrm>
              <a:off x="2976" y="1200"/>
              <a:ext cx="624" cy="912"/>
            </a:xfrm>
            <a:custGeom>
              <a:avLst/>
              <a:gdLst>
                <a:gd name="T0" fmla="*/ 48 w 624"/>
                <a:gd name="T1" fmla="*/ 0 h 912"/>
                <a:gd name="T2" fmla="*/ 96 w 624"/>
                <a:gd name="T3" fmla="*/ 672 h 912"/>
                <a:gd name="T4" fmla="*/ 624 w 624"/>
                <a:gd name="T5" fmla="*/ 912 h 912"/>
                <a:gd name="T6" fmla="*/ 0 60000 65536"/>
                <a:gd name="T7" fmla="*/ 0 60000 65536"/>
                <a:gd name="T8" fmla="*/ 0 60000 65536"/>
                <a:gd name="T9" fmla="*/ 0 w 624"/>
                <a:gd name="T10" fmla="*/ 0 h 912"/>
                <a:gd name="T11" fmla="*/ 624 w 624"/>
                <a:gd name="T12" fmla="*/ 912 h 912"/>
              </a:gdLst>
              <a:ahLst/>
              <a:cxnLst>
                <a:cxn ang="T6">
                  <a:pos x="T0" y="T1"/>
                </a:cxn>
                <a:cxn ang="T7">
                  <a:pos x="T2" y="T3"/>
                </a:cxn>
                <a:cxn ang="T8">
                  <a:pos x="T4" y="T5"/>
                </a:cxn>
              </a:cxnLst>
              <a:rect l="T9" t="T10" r="T11" b="T12"/>
              <a:pathLst>
                <a:path w="624" h="912">
                  <a:moveTo>
                    <a:pt x="48" y="0"/>
                  </a:moveTo>
                  <a:cubicBezTo>
                    <a:pt x="24" y="260"/>
                    <a:pt x="0" y="520"/>
                    <a:pt x="96" y="672"/>
                  </a:cubicBezTo>
                  <a:cubicBezTo>
                    <a:pt x="192" y="824"/>
                    <a:pt x="408" y="868"/>
                    <a:pt x="624" y="912"/>
                  </a:cubicBezTo>
                </a:path>
              </a:pathLst>
            </a:custGeom>
            <a:noFill/>
            <a:ln w="25400">
              <a:solidFill>
                <a:srgbClr val="9900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2B1367A4-CDDA-D82E-745B-DEC1755F933A}"/>
              </a:ext>
            </a:extLst>
          </p:cNvPr>
          <p:cNvSpPr>
            <a:spLocks noChangeArrowheads="1"/>
          </p:cNvSpPr>
          <p:nvPr/>
        </p:nvSpPr>
        <p:spPr bwMode="auto">
          <a:xfrm>
            <a:off x="671513" y="271463"/>
            <a:ext cx="431323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latin typeface="Times New Roman" panose="02020603050405020304" pitchFamily="18" charset="0"/>
              </a:rPr>
              <a:t>Simple example of time-stamping</a:t>
            </a:r>
          </a:p>
        </p:txBody>
      </p:sp>
      <p:sp>
        <p:nvSpPr>
          <p:cNvPr id="78851" name="Text Box 3">
            <a:extLst>
              <a:ext uri="{FF2B5EF4-FFF2-40B4-BE49-F238E27FC236}">
                <a16:creationId xmlns:a16="http://schemas.microsoft.com/office/drawing/2014/main" id="{ADFADEBE-5CC7-C1D9-6354-0698994C45D9}"/>
              </a:ext>
            </a:extLst>
          </p:cNvPr>
          <p:cNvSpPr txBox="1">
            <a:spLocks noChangeArrowheads="1"/>
          </p:cNvSpPr>
          <p:nvPr/>
        </p:nvSpPr>
        <p:spPr bwMode="auto">
          <a:xfrm>
            <a:off x="5791200" y="4572000"/>
            <a:ext cx="1981200" cy="173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000">
                <a:solidFill>
                  <a:srgbClr val="990000"/>
                </a:solidFill>
              </a:rPr>
              <a:t>This attribute that is both multivalued </a:t>
            </a:r>
            <a:r>
              <a:rPr lang="en-US" altLang="en-US" sz="2000" i="1">
                <a:solidFill>
                  <a:srgbClr val="990000"/>
                </a:solidFill>
              </a:rPr>
              <a:t>and</a:t>
            </a:r>
            <a:r>
              <a:rPr lang="en-US" altLang="en-US" sz="2000">
                <a:solidFill>
                  <a:srgbClr val="990000"/>
                </a:solidFill>
              </a:rPr>
              <a:t> composite</a:t>
            </a:r>
          </a:p>
          <a:p>
            <a:pPr>
              <a:spcBef>
                <a:spcPct val="0"/>
              </a:spcBef>
              <a:buClrTx/>
              <a:buSzTx/>
              <a:buFontTx/>
              <a:buNone/>
            </a:pPr>
            <a:endParaRPr lang="en-US" altLang="en-US" sz="2800">
              <a:solidFill>
                <a:srgbClr val="990000"/>
              </a:solidFill>
              <a:latin typeface="Times New Roman" panose="02020603050405020304" pitchFamily="18" charset="0"/>
            </a:endParaRPr>
          </a:p>
        </p:txBody>
      </p:sp>
      <p:pic>
        <p:nvPicPr>
          <p:cNvPr id="78852" name="Picture 4" descr="CAP1">
            <a:extLst>
              <a:ext uri="{FF2B5EF4-FFF2-40B4-BE49-F238E27FC236}">
                <a16:creationId xmlns:a16="http://schemas.microsoft.com/office/drawing/2014/main" id="{2462EDE1-7BF7-9760-922E-A140FA234A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524000"/>
            <a:ext cx="69342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6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59074" name="Rectangle 2">
            <a:extLst>
              <a:ext uri="{FF2B5EF4-FFF2-40B4-BE49-F238E27FC236}">
                <a16:creationId xmlns:a16="http://schemas.microsoft.com/office/drawing/2014/main" id="{D7F8A024-EE3C-BA05-F490-FBD333FB0ABA}"/>
              </a:ext>
            </a:extLst>
          </p:cNvPr>
          <p:cNvSpPr>
            <a:spLocks noGrp="1" noChangeArrowheads="1"/>
          </p:cNvSpPr>
          <p:nvPr>
            <p:ph type="title"/>
          </p:nvPr>
        </p:nvSpPr>
        <p:spPr>
          <a:xfrm>
            <a:off x="381000" y="228600"/>
            <a:ext cx="7772400" cy="1143000"/>
          </a:xfrm>
        </p:spPr>
        <p:txBody>
          <a:bodyPr/>
          <a:lstStyle/>
          <a:p>
            <a:pPr eaLnBrk="1" hangingPunct="1">
              <a:defRPr/>
            </a:pPr>
            <a:r>
              <a:rPr lang="en-US">
                <a:solidFill>
                  <a:srgbClr val="000000"/>
                </a:solidFill>
              </a:rPr>
              <a:t>Relationships</a:t>
            </a:r>
          </a:p>
        </p:txBody>
      </p:sp>
      <p:sp>
        <p:nvSpPr>
          <p:cNvPr id="259075" name="Rectangle 3">
            <a:extLst>
              <a:ext uri="{FF2B5EF4-FFF2-40B4-BE49-F238E27FC236}">
                <a16:creationId xmlns:a16="http://schemas.microsoft.com/office/drawing/2014/main" id="{91C60CA5-BB29-1D92-10DE-6F11264E5648}"/>
              </a:ext>
            </a:extLst>
          </p:cNvPr>
          <p:cNvSpPr>
            <a:spLocks noGrp="1" noChangeArrowheads="1"/>
          </p:cNvSpPr>
          <p:nvPr>
            <p:ph type="body" idx="1"/>
          </p:nvPr>
        </p:nvSpPr>
        <p:spPr>
          <a:xfrm>
            <a:off x="381000" y="1295400"/>
            <a:ext cx="7772400" cy="4114800"/>
          </a:xfrm>
        </p:spPr>
        <p:txBody>
          <a:bodyPr/>
          <a:lstStyle/>
          <a:p>
            <a:pPr eaLnBrk="1" hangingPunct="1">
              <a:lnSpc>
                <a:spcPct val="90000"/>
              </a:lnSpc>
              <a:defRPr/>
            </a:pPr>
            <a:endParaRPr lang="en-US" sz="2400">
              <a:solidFill>
                <a:srgbClr val="000000"/>
              </a:solidFill>
            </a:endParaRPr>
          </a:p>
          <a:p>
            <a:pPr lvl="1" eaLnBrk="1" hangingPunct="1">
              <a:lnSpc>
                <a:spcPct val="90000"/>
              </a:lnSpc>
              <a:buFont typeface="Wingdings" panose="05000000000000000000" pitchFamily="2" charset="2"/>
              <a:buNone/>
              <a:defRPr/>
            </a:pPr>
            <a:r>
              <a:rPr lang="en-US" sz="2000">
                <a:solidFill>
                  <a:srgbClr val="000000"/>
                </a:solidFill>
              </a:rPr>
              <a:t>Examples of relationship types:</a:t>
            </a:r>
          </a:p>
          <a:p>
            <a:pPr lvl="1" eaLnBrk="1" hangingPunct="1">
              <a:lnSpc>
                <a:spcPct val="90000"/>
              </a:lnSpc>
              <a:buFont typeface="Wingdings" panose="05000000000000000000" pitchFamily="2" charset="2"/>
              <a:buNone/>
              <a:defRPr/>
            </a:pPr>
            <a:endParaRPr lang="en-US" sz="2000">
              <a:solidFill>
                <a:srgbClr val="000000"/>
              </a:solidFill>
            </a:endParaRPr>
          </a:p>
          <a:p>
            <a:pPr lvl="1" eaLnBrk="1" hangingPunct="1">
              <a:lnSpc>
                <a:spcPct val="90000"/>
              </a:lnSpc>
              <a:defRPr/>
            </a:pPr>
            <a:r>
              <a:rPr lang="en-US" sz="2000">
                <a:solidFill>
                  <a:srgbClr val="000000"/>
                </a:solidFill>
              </a:rPr>
              <a:t>A branch is managed by at most one manager</a:t>
            </a:r>
          </a:p>
          <a:p>
            <a:pPr lvl="1" eaLnBrk="1" hangingPunct="1">
              <a:lnSpc>
                <a:spcPct val="90000"/>
              </a:lnSpc>
              <a:defRPr/>
            </a:pPr>
            <a:r>
              <a:rPr lang="en-US" sz="2000">
                <a:solidFill>
                  <a:srgbClr val="000000"/>
                </a:solidFill>
              </a:rPr>
              <a:t>A manager can manage at most one branch</a:t>
            </a:r>
          </a:p>
          <a:p>
            <a:pPr lvl="1" eaLnBrk="1" hangingPunct="1">
              <a:lnSpc>
                <a:spcPct val="90000"/>
              </a:lnSpc>
              <a:defRPr/>
            </a:pPr>
            <a:endParaRPr lang="en-US" sz="2000">
              <a:solidFill>
                <a:srgbClr val="000000"/>
              </a:solidFill>
            </a:endParaRPr>
          </a:p>
          <a:p>
            <a:pPr lvl="1" eaLnBrk="1" hangingPunct="1">
              <a:lnSpc>
                <a:spcPct val="90000"/>
              </a:lnSpc>
              <a:defRPr/>
            </a:pPr>
            <a:r>
              <a:rPr lang="en-US" sz="2000">
                <a:solidFill>
                  <a:srgbClr val="000000"/>
                </a:solidFill>
              </a:rPr>
              <a:t>A transaction can update one account</a:t>
            </a:r>
          </a:p>
          <a:p>
            <a:pPr lvl="1" eaLnBrk="1" hangingPunct="1">
              <a:lnSpc>
                <a:spcPct val="90000"/>
              </a:lnSpc>
              <a:defRPr/>
            </a:pPr>
            <a:r>
              <a:rPr lang="en-US" sz="2000">
                <a:solidFill>
                  <a:srgbClr val="000000"/>
                </a:solidFill>
              </a:rPr>
              <a:t>An account can be updated by many transactions</a:t>
            </a:r>
          </a:p>
          <a:p>
            <a:pPr lvl="1" eaLnBrk="1" hangingPunct="1">
              <a:lnSpc>
                <a:spcPct val="90000"/>
              </a:lnSpc>
              <a:defRPr/>
            </a:pPr>
            <a:endParaRPr lang="en-US" sz="2000">
              <a:solidFill>
                <a:srgbClr val="000000"/>
              </a:solidFill>
            </a:endParaRPr>
          </a:p>
          <a:p>
            <a:pPr lvl="1" eaLnBrk="1" hangingPunct="1">
              <a:lnSpc>
                <a:spcPct val="90000"/>
              </a:lnSpc>
              <a:defRPr/>
            </a:pPr>
            <a:r>
              <a:rPr lang="en-US" sz="2000">
                <a:solidFill>
                  <a:srgbClr val="000000"/>
                </a:solidFill>
              </a:rPr>
              <a:t>A customer can own many accounts</a:t>
            </a:r>
          </a:p>
          <a:p>
            <a:pPr lvl="1" eaLnBrk="1" hangingPunct="1">
              <a:lnSpc>
                <a:spcPct val="90000"/>
              </a:lnSpc>
              <a:defRPr/>
            </a:pPr>
            <a:r>
              <a:rPr lang="en-US" sz="2000">
                <a:solidFill>
                  <a:srgbClr val="000000"/>
                </a:solidFill>
              </a:rPr>
              <a:t>An account may be owned by more than one customer</a:t>
            </a:r>
          </a:p>
          <a:p>
            <a:pPr lvl="1" eaLnBrk="1" hangingPunct="1">
              <a:lnSpc>
                <a:spcPct val="90000"/>
              </a:lnSpc>
              <a:buFont typeface="Wingdings" panose="05000000000000000000" pitchFamily="2" charset="2"/>
              <a:buNone/>
              <a:defRPr/>
            </a:pPr>
            <a:endParaRPr lang="en-US" sz="2000">
              <a:solidFill>
                <a:srgbClr val="000000"/>
              </a:solidFill>
            </a:endParaRPr>
          </a:p>
          <a:p>
            <a:pPr lvl="1" eaLnBrk="1" hangingPunct="1">
              <a:lnSpc>
                <a:spcPct val="90000"/>
              </a:lnSpc>
              <a:buFont typeface="Wingdings" panose="05000000000000000000" pitchFamily="2" charset="2"/>
              <a:buNone/>
              <a:defRPr/>
            </a:pPr>
            <a:endParaRPr lang="en-US" sz="2000" b="1">
              <a:solidFill>
                <a:srgbClr val="000000"/>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59A7FA2A-1FB9-0838-CAFC-E971C8CF7BFD}"/>
              </a:ext>
            </a:extLst>
          </p:cNvPr>
          <p:cNvSpPr>
            <a:spLocks noChangeArrowheads="1"/>
          </p:cNvSpPr>
          <p:nvPr/>
        </p:nvSpPr>
        <p:spPr bwMode="auto">
          <a:xfrm>
            <a:off x="382588" y="611188"/>
            <a:ext cx="456088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rPr>
              <a:t>Relationship types and instances</a:t>
            </a:r>
          </a:p>
        </p:txBody>
      </p:sp>
      <p:sp>
        <p:nvSpPr>
          <p:cNvPr id="81923" name="Text Box 3">
            <a:extLst>
              <a:ext uri="{FF2B5EF4-FFF2-40B4-BE49-F238E27FC236}">
                <a16:creationId xmlns:a16="http://schemas.microsoft.com/office/drawing/2014/main" id="{5318114B-B45B-6E8D-E054-8AB4231F944C}"/>
              </a:ext>
            </a:extLst>
          </p:cNvPr>
          <p:cNvSpPr txBox="1">
            <a:spLocks noChangeArrowheads="1"/>
          </p:cNvSpPr>
          <p:nvPr/>
        </p:nvSpPr>
        <p:spPr bwMode="auto">
          <a:xfrm>
            <a:off x="288925" y="1450975"/>
            <a:ext cx="21955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1800">
                <a:solidFill>
                  <a:srgbClr val="000000"/>
                </a:solidFill>
              </a:rPr>
              <a:t>a) Relationship type</a:t>
            </a:r>
          </a:p>
        </p:txBody>
      </p:sp>
      <p:pic>
        <p:nvPicPr>
          <p:cNvPr id="81924" name="Picture 4" descr="CAP1">
            <a:extLst>
              <a:ext uri="{FF2B5EF4-FFF2-40B4-BE49-F238E27FC236}">
                <a16:creationId xmlns:a16="http://schemas.microsoft.com/office/drawing/2014/main" id="{C4A83457-F095-64FD-F94F-5A48CA6B2D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9688" y="1176338"/>
            <a:ext cx="6019800" cy="135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25" name="Picture 5" descr="CAP1">
            <a:extLst>
              <a:ext uri="{FF2B5EF4-FFF2-40B4-BE49-F238E27FC236}">
                <a16:creationId xmlns:a16="http://schemas.microsoft.com/office/drawing/2014/main" id="{7E6D0300-F4A2-5473-DF96-D32D619C28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2667000"/>
            <a:ext cx="66294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26" name="Text Box 6">
            <a:extLst>
              <a:ext uri="{FF2B5EF4-FFF2-40B4-BE49-F238E27FC236}">
                <a16:creationId xmlns:a16="http://schemas.microsoft.com/office/drawing/2014/main" id="{98ADD646-8690-C2AD-84A7-7CC4E92098DB}"/>
              </a:ext>
            </a:extLst>
          </p:cNvPr>
          <p:cNvSpPr txBox="1">
            <a:spLocks noChangeArrowheads="1"/>
          </p:cNvSpPr>
          <p:nvPr/>
        </p:nvSpPr>
        <p:spPr bwMode="auto">
          <a:xfrm>
            <a:off x="304800" y="2986088"/>
            <a:ext cx="1828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1800">
                <a:solidFill>
                  <a:srgbClr val="000000"/>
                </a:solidFill>
              </a:rPr>
              <a:t>b) Relationship instances</a:t>
            </a:r>
          </a:p>
        </p:txBody>
      </p:sp>
    </p:spTree>
  </p:cSld>
  <p:clrMapOvr>
    <a:masterClrMapping/>
  </p:clrMapOvr>
  <p:transition spd="slow"/>
</p:sld>
</file>

<file path=ppt/slides/slide6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66242" name="Rectangle 2">
            <a:extLst>
              <a:ext uri="{FF2B5EF4-FFF2-40B4-BE49-F238E27FC236}">
                <a16:creationId xmlns:a16="http://schemas.microsoft.com/office/drawing/2014/main" id="{E5AE3AD5-340E-0C3E-3C56-0395628EB5FC}"/>
              </a:ext>
            </a:extLst>
          </p:cNvPr>
          <p:cNvSpPr>
            <a:spLocks noGrp="1" noChangeArrowheads="1"/>
          </p:cNvSpPr>
          <p:nvPr>
            <p:ph type="title"/>
          </p:nvPr>
        </p:nvSpPr>
        <p:spPr/>
        <p:txBody>
          <a:bodyPr/>
          <a:lstStyle/>
          <a:p>
            <a:pPr eaLnBrk="1" hangingPunct="1">
              <a:defRPr/>
            </a:pPr>
            <a:r>
              <a:rPr lang="en-US">
                <a:solidFill>
                  <a:srgbClr val="000000"/>
                </a:solidFill>
              </a:rPr>
              <a:t>Cardinality of Relationships</a:t>
            </a:r>
          </a:p>
        </p:txBody>
      </p:sp>
      <p:sp>
        <p:nvSpPr>
          <p:cNvPr id="266243" name="Rectangle 3">
            <a:extLst>
              <a:ext uri="{FF2B5EF4-FFF2-40B4-BE49-F238E27FC236}">
                <a16:creationId xmlns:a16="http://schemas.microsoft.com/office/drawing/2014/main" id="{DB8BEBB0-2BAF-FF25-0562-28FD8E5308B4}"/>
              </a:ext>
            </a:extLst>
          </p:cNvPr>
          <p:cNvSpPr>
            <a:spLocks noGrp="1" noChangeArrowheads="1"/>
          </p:cNvSpPr>
          <p:nvPr>
            <p:ph type="body" idx="1"/>
          </p:nvPr>
        </p:nvSpPr>
        <p:spPr/>
        <p:txBody>
          <a:bodyPr/>
          <a:lstStyle/>
          <a:p>
            <a:pPr eaLnBrk="1" hangingPunct="1">
              <a:lnSpc>
                <a:spcPct val="90000"/>
              </a:lnSpc>
              <a:defRPr/>
            </a:pPr>
            <a:r>
              <a:rPr lang="en-US" sz="2800">
                <a:solidFill>
                  <a:srgbClr val="000000"/>
                </a:solidFill>
              </a:rPr>
              <a:t>One-to-One</a:t>
            </a:r>
          </a:p>
          <a:p>
            <a:pPr lvl="1" eaLnBrk="1" hangingPunct="1">
              <a:lnSpc>
                <a:spcPct val="90000"/>
              </a:lnSpc>
              <a:defRPr/>
            </a:pPr>
            <a:r>
              <a:rPr lang="en-US" sz="2400">
                <a:solidFill>
                  <a:srgbClr val="000000"/>
                </a:solidFill>
              </a:rPr>
              <a:t>Each entity in the relationship will have exactly one related entity</a:t>
            </a:r>
          </a:p>
          <a:p>
            <a:pPr eaLnBrk="1" hangingPunct="1">
              <a:lnSpc>
                <a:spcPct val="90000"/>
              </a:lnSpc>
              <a:defRPr/>
            </a:pPr>
            <a:r>
              <a:rPr lang="en-US" sz="2800">
                <a:solidFill>
                  <a:srgbClr val="000000"/>
                </a:solidFill>
              </a:rPr>
              <a:t>One-to-Many</a:t>
            </a:r>
          </a:p>
          <a:p>
            <a:pPr lvl="1" eaLnBrk="1" hangingPunct="1">
              <a:lnSpc>
                <a:spcPct val="90000"/>
              </a:lnSpc>
              <a:defRPr/>
            </a:pPr>
            <a:r>
              <a:rPr lang="en-US" sz="2400">
                <a:solidFill>
                  <a:srgbClr val="000000"/>
                </a:solidFill>
              </a:rPr>
              <a:t>An entity on one side of the relationship can have many related entities, but an entity on the other side will have a maximum of one related entity</a:t>
            </a:r>
          </a:p>
          <a:p>
            <a:pPr eaLnBrk="1" hangingPunct="1">
              <a:lnSpc>
                <a:spcPct val="90000"/>
              </a:lnSpc>
              <a:defRPr/>
            </a:pPr>
            <a:r>
              <a:rPr lang="en-US" sz="2800">
                <a:solidFill>
                  <a:srgbClr val="000000"/>
                </a:solidFill>
              </a:rPr>
              <a:t>Many-to-Many</a:t>
            </a:r>
          </a:p>
          <a:p>
            <a:pPr lvl="1" eaLnBrk="1" hangingPunct="1">
              <a:lnSpc>
                <a:spcPct val="90000"/>
              </a:lnSpc>
              <a:defRPr/>
            </a:pPr>
            <a:r>
              <a:rPr lang="en-US" sz="2400">
                <a:solidFill>
                  <a:srgbClr val="000000"/>
                </a:solidFill>
              </a:rPr>
              <a:t>Entities on both sides of the relationship can have many related entities on the other side</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67266" name="Rectangle 2">
            <a:extLst>
              <a:ext uri="{FF2B5EF4-FFF2-40B4-BE49-F238E27FC236}">
                <a16:creationId xmlns:a16="http://schemas.microsoft.com/office/drawing/2014/main" id="{30FE18D0-307D-0873-CC8E-370291F39EC4}"/>
              </a:ext>
            </a:extLst>
          </p:cNvPr>
          <p:cNvSpPr>
            <a:spLocks noGrp="1" noChangeArrowheads="1"/>
          </p:cNvSpPr>
          <p:nvPr>
            <p:ph type="title"/>
          </p:nvPr>
        </p:nvSpPr>
        <p:spPr/>
        <p:txBody>
          <a:bodyPr lIns="90488" tIns="44450" rIns="90488" bIns="44450"/>
          <a:lstStyle/>
          <a:p>
            <a:pPr eaLnBrk="1" hangingPunct="1">
              <a:defRPr/>
            </a:pPr>
            <a:r>
              <a:rPr lang="en-US">
                <a:solidFill>
                  <a:srgbClr val="000000"/>
                </a:solidFill>
              </a:rPr>
              <a:t>Cardinality Constraints</a:t>
            </a:r>
          </a:p>
        </p:txBody>
      </p:sp>
      <p:sp>
        <p:nvSpPr>
          <p:cNvPr id="267267" name="Rectangle 3">
            <a:extLst>
              <a:ext uri="{FF2B5EF4-FFF2-40B4-BE49-F238E27FC236}">
                <a16:creationId xmlns:a16="http://schemas.microsoft.com/office/drawing/2014/main" id="{715AD00C-BB65-20C8-5069-0396F81B7FE6}"/>
              </a:ext>
            </a:extLst>
          </p:cNvPr>
          <p:cNvSpPr>
            <a:spLocks noGrp="1" noChangeArrowheads="1"/>
          </p:cNvSpPr>
          <p:nvPr>
            <p:ph type="body" idx="1"/>
          </p:nvPr>
        </p:nvSpPr>
        <p:spPr>
          <a:xfrm>
            <a:off x="228600" y="1752600"/>
            <a:ext cx="8534400" cy="4114800"/>
          </a:xfrm>
        </p:spPr>
        <p:txBody>
          <a:bodyPr lIns="90488" tIns="44450" rIns="90488" bIns="44450"/>
          <a:lstStyle/>
          <a:p>
            <a:pPr eaLnBrk="1" hangingPunct="1">
              <a:lnSpc>
                <a:spcPct val="90000"/>
              </a:lnSpc>
              <a:defRPr/>
            </a:pPr>
            <a:r>
              <a:rPr lang="en-US">
                <a:solidFill>
                  <a:srgbClr val="000000"/>
                </a:solidFill>
              </a:rPr>
              <a:t>Cardinality Constraints - the number of instances of one entity that can or must be associated with each instance of another entity</a:t>
            </a:r>
          </a:p>
          <a:p>
            <a:pPr eaLnBrk="1" hangingPunct="1">
              <a:lnSpc>
                <a:spcPct val="90000"/>
              </a:lnSpc>
              <a:defRPr/>
            </a:pPr>
            <a:r>
              <a:rPr lang="en-US">
                <a:solidFill>
                  <a:srgbClr val="000000"/>
                </a:solidFill>
              </a:rPr>
              <a:t>Minimum Cardinality</a:t>
            </a:r>
          </a:p>
          <a:p>
            <a:pPr lvl="1" eaLnBrk="1" hangingPunct="1">
              <a:lnSpc>
                <a:spcPct val="90000"/>
              </a:lnSpc>
              <a:defRPr/>
            </a:pPr>
            <a:r>
              <a:rPr lang="en-US">
                <a:solidFill>
                  <a:srgbClr val="000000"/>
                </a:solidFill>
              </a:rPr>
              <a:t>If zero, then optional</a:t>
            </a:r>
          </a:p>
          <a:p>
            <a:pPr lvl="1" eaLnBrk="1" hangingPunct="1">
              <a:lnSpc>
                <a:spcPct val="90000"/>
              </a:lnSpc>
              <a:defRPr/>
            </a:pPr>
            <a:r>
              <a:rPr lang="en-US">
                <a:solidFill>
                  <a:srgbClr val="000000"/>
                </a:solidFill>
              </a:rPr>
              <a:t>If one or more, then mandatory</a:t>
            </a:r>
          </a:p>
          <a:p>
            <a:pPr eaLnBrk="1" hangingPunct="1">
              <a:lnSpc>
                <a:spcPct val="90000"/>
              </a:lnSpc>
              <a:defRPr/>
            </a:pPr>
            <a:r>
              <a:rPr lang="en-US">
                <a:solidFill>
                  <a:srgbClr val="000000"/>
                </a:solidFill>
              </a:rPr>
              <a:t>Maximum Cardinality</a:t>
            </a:r>
          </a:p>
          <a:p>
            <a:pPr lvl="1" eaLnBrk="1" hangingPunct="1">
              <a:lnSpc>
                <a:spcPct val="90000"/>
              </a:lnSpc>
              <a:defRPr/>
            </a:pPr>
            <a:r>
              <a:rPr lang="en-US">
                <a:solidFill>
                  <a:srgbClr val="000000"/>
                </a:solidFill>
              </a:rPr>
              <a:t>The maximum number</a:t>
            </a:r>
          </a:p>
          <a:p>
            <a:pPr eaLnBrk="1" hangingPunct="1">
              <a:lnSpc>
                <a:spcPct val="90000"/>
              </a:lnSpc>
              <a:buFontTx/>
              <a:buChar char="–"/>
              <a:defRPr/>
            </a:pPr>
            <a:endParaRPr lang="en-US" sz="2800">
              <a:solidFill>
                <a:srgbClr val="000000"/>
              </a:solidFill>
            </a:endParaRP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E1FA466D-4B5E-11C0-40FB-25424F3C5915}"/>
              </a:ext>
            </a:extLst>
          </p:cNvPr>
          <p:cNvSpPr>
            <a:spLocks noGrp="1" noChangeArrowheads="1"/>
          </p:cNvSpPr>
          <p:nvPr>
            <p:ph type="title"/>
          </p:nvPr>
        </p:nvSpPr>
        <p:spPr>
          <a:xfrm>
            <a:off x="228600" y="0"/>
            <a:ext cx="8915400" cy="1143000"/>
          </a:xfrm>
        </p:spPr>
        <p:txBody>
          <a:bodyPr lIns="90488" tIns="44450" rIns="90488" bIns="44450"/>
          <a:lstStyle/>
          <a:p>
            <a:pPr eaLnBrk="1" hangingPunct="1"/>
            <a:r>
              <a:rPr lang="en-US" altLang="en-US">
                <a:solidFill>
                  <a:srgbClr val="000000"/>
                </a:solidFill>
                <a:effectLst/>
              </a:rPr>
              <a:t>Disadvantages of File Processing</a:t>
            </a:r>
          </a:p>
        </p:txBody>
      </p:sp>
      <p:sp>
        <p:nvSpPr>
          <p:cNvPr id="6147" name="Rectangle 3">
            <a:extLst>
              <a:ext uri="{FF2B5EF4-FFF2-40B4-BE49-F238E27FC236}">
                <a16:creationId xmlns:a16="http://schemas.microsoft.com/office/drawing/2014/main" id="{5BE23428-46B2-CEE0-EE00-91C531506F05}"/>
              </a:ext>
            </a:extLst>
          </p:cNvPr>
          <p:cNvSpPr>
            <a:spLocks noGrp="1" noChangeArrowheads="1"/>
          </p:cNvSpPr>
          <p:nvPr>
            <p:ph type="body" idx="1"/>
          </p:nvPr>
        </p:nvSpPr>
        <p:spPr>
          <a:xfrm>
            <a:off x="228600" y="1371600"/>
            <a:ext cx="8763000" cy="4648200"/>
          </a:xfrm>
        </p:spPr>
        <p:txBody>
          <a:bodyPr lIns="90488" tIns="44450" rIns="90488" bIns="44450"/>
          <a:lstStyle/>
          <a:p>
            <a:pPr eaLnBrk="1" hangingPunct="1"/>
            <a:r>
              <a:rPr lang="en-US" altLang="en-US" sz="2800" b="1">
                <a:solidFill>
                  <a:srgbClr val="000000"/>
                </a:solidFill>
                <a:effectLst/>
              </a:rPr>
              <a:t>Program-Data Dependence</a:t>
            </a:r>
          </a:p>
          <a:p>
            <a:pPr lvl="1" eaLnBrk="1" hangingPunct="1"/>
            <a:r>
              <a:rPr lang="en-US" altLang="en-US" sz="2000">
                <a:solidFill>
                  <a:srgbClr val="000000"/>
                </a:solidFill>
                <a:effectLst/>
              </a:rPr>
              <a:t>All programs maintain metadata for each file they use</a:t>
            </a:r>
          </a:p>
          <a:p>
            <a:pPr eaLnBrk="1" hangingPunct="1"/>
            <a:r>
              <a:rPr lang="en-US" altLang="en-US" sz="2800" b="1">
                <a:solidFill>
                  <a:srgbClr val="000000"/>
                </a:solidFill>
                <a:effectLst/>
              </a:rPr>
              <a:t>Duplication of Data</a:t>
            </a:r>
          </a:p>
          <a:p>
            <a:pPr lvl="1" eaLnBrk="1" hangingPunct="1"/>
            <a:r>
              <a:rPr lang="en-US" altLang="en-US" sz="2000">
                <a:solidFill>
                  <a:srgbClr val="000000"/>
                </a:solidFill>
                <a:effectLst/>
              </a:rPr>
              <a:t>Different systems/programs have separate copies of the same data</a:t>
            </a:r>
          </a:p>
          <a:p>
            <a:pPr eaLnBrk="1" hangingPunct="1"/>
            <a:r>
              <a:rPr lang="en-US" altLang="en-US" sz="2800" b="1">
                <a:solidFill>
                  <a:srgbClr val="000000"/>
                </a:solidFill>
                <a:effectLst/>
              </a:rPr>
              <a:t>Limited Data Sharing</a:t>
            </a:r>
          </a:p>
          <a:p>
            <a:pPr lvl="1" eaLnBrk="1" hangingPunct="1"/>
            <a:r>
              <a:rPr lang="en-US" altLang="en-US" sz="2000">
                <a:solidFill>
                  <a:srgbClr val="000000"/>
                </a:solidFill>
                <a:effectLst/>
              </a:rPr>
              <a:t>No centralized control of data</a:t>
            </a:r>
          </a:p>
          <a:p>
            <a:pPr eaLnBrk="1" hangingPunct="1"/>
            <a:r>
              <a:rPr lang="en-US" altLang="en-US" sz="2800" b="1">
                <a:solidFill>
                  <a:srgbClr val="000000"/>
                </a:solidFill>
                <a:effectLst/>
              </a:rPr>
              <a:t>Lengthy Development Times</a:t>
            </a:r>
          </a:p>
          <a:p>
            <a:pPr lvl="1" eaLnBrk="1" hangingPunct="1"/>
            <a:r>
              <a:rPr lang="en-US" altLang="en-US" sz="2000">
                <a:solidFill>
                  <a:srgbClr val="000000"/>
                </a:solidFill>
                <a:effectLst/>
              </a:rPr>
              <a:t>Programmers must design their own file formats</a:t>
            </a:r>
          </a:p>
          <a:p>
            <a:pPr eaLnBrk="1" hangingPunct="1"/>
            <a:r>
              <a:rPr lang="en-US" altLang="en-US" sz="2800" b="1">
                <a:solidFill>
                  <a:srgbClr val="000000"/>
                </a:solidFill>
                <a:effectLst/>
              </a:rPr>
              <a:t>Excessive Program Maintenance</a:t>
            </a:r>
          </a:p>
          <a:p>
            <a:pPr lvl="1" eaLnBrk="1" hangingPunct="1"/>
            <a:r>
              <a:rPr lang="en-US" altLang="en-US" sz="2000">
                <a:solidFill>
                  <a:srgbClr val="000000"/>
                </a:solidFill>
                <a:effectLst/>
              </a:rPr>
              <a:t>80% of information systems budget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6147">
                                            <p:txEl>
                                              <p:pRg st="0" end="0"/>
                                            </p:txEl>
                                          </p:spTgt>
                                        </p:tgtEl>
                                        <p:attrNameLst>
                                          <p:attrName>ppt_c</p:attrName>
                                        </p:attrNameLst>
                                      </p:cBhvr>
                                      <p:to>
                                        <a:schemeClr val="accent1"/>
                                      </p:to>
                                    </p:animClr>
                                  </p:subTnLst>
                                </p:cTn>
                              </p:par>
                              <p:par>
                                <p:cTn id="7" presetID="1" presetClass="entr" presetSubtype="0" fill="hold" grpId="0" nodeType="withEffect">
                                  <p:stCondLst>
                                    <p:cond delay="0"/>
                                  </p:stCondLst>
                                  <p:childTnLst>
                                    <p:set>
                                      <p:cBhvr>
                                        <p:cTn id="8" dur="1" fill="hold">
                                          <p:stCondLst>
                                            <p:cond delay="0"/>
                                          </p:stCondLst>
                                        </p:cTn>
                                        <p:tgtEl>
                                          <p:spTgt spid="6147">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6147">
                                            <p:txEl>
                                              <p:pRg st="1" end="1"/>
                                            </p:txEl>
                                          </p:spTgt>
                                        </p:tgtEl>
                                        <p:attrNameLst>
                                          <p:attrName>ppt_c</p:attrName>
                                        </p:attrNameLst>
                                      </p:cBhvr>
                                      <p:to>
                                        <a:schemeClr val="accent1"/>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47">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6147">
                                            <p:txEl>
                                              <p:pRg st="2" end="2"/>
                                            </p:txEl>
                                          </p:spTgt>
                                        </p:tgtEl>
                                        <p:attrNameLst>
                                          <p:attrName>ppt_c</p:attrName>
                                        </p:attrNameLst>
                                      </p:cBhvr>
                                      <p:to>
                                        <a:schemeClr val="accent1"/>
                                      </p:to>
                                    </p:animClr>
                                  </p:subTnLst>
                                </p:cTn>
                              </p:par>
                              <p:par>
                                <p:cTn id="13" presetID="1" presetClass="entr" presetSubtype="0" fill="hold" grpId="0" nodeType="withEffect">
                                  <p:stCondLst>
                                    <p:cond delay="0"/>
                                  </p:stCondLst>
                                  <p:childTnLst>
                                    <p:set>
                                      <p:cBhvr>
                                        <p:cTn id="14" dur="1" fill="hold">
                                          <p:stCondLst>
                                            <p:cond delay="0"/>
                                          </p:stCondLst>
                                        </p:cTn>
                                        <p:tgtEl>
                                          <p:spTgt spid="6147">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6147">
                                            <p:txEl>
                                              <p:pRg st="3" end="3"/>
                                            </p:txEl>
                                          </p:spTgt>
                                        </p:tgtEl>
                                        <p:attrNameLst>
                                          <p:attrName>ppt_c</p:attrName>
                                        </p:attrNameLst>
                                      </p:cBhvr>
                                      <p:to>
                                        <a:schemeClr val="accent1"/>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7">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6147">
                                            <p:txEl>
                                              <p:pRg st="4" end="4"/>
                                            </p:txEl>
                                          </p:spTgt>
                                        </p:tgtEl>
                                        <p:attrNameLst>
                                          <p:attrName>ppt_c</p:attrName>
                                        </p:attrNameLst>
                                      </p:cBhvr>
                                      <p:to>
                                        <a:schemeClr val="accent1"/>
                                      </p:to>
                                    </p:animClr>
                                  </p:subTnLst>
                                </p:cTn>
                              </p:par>
                              <p:par>
                                <p:cTn id="19" presetID="1" presetClass="entr" presetSubtype="0" fill="hold" grpId="0" nodeType="withEffect">
                                  <p:stCondLst>
                                    <p:cond delay="0"/>
                                  </p:stCondLst>
                                  <p:childTnLst>
                                    <p:set>
                                      <p:cBhvr>
                                        <p:cTn id="20" dur="1" fill="hold">
                                          <p:stCondLst>
                                            <p:cond delay="0"/>
                                          </p:stCondLst>
                                        </p:cTn>
                                        <p:tgtEl>
                                          <p:spTgt spid="6147">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6147">
                                            <p:txEl>
                                              <p:pRg st="5" end="5"/>
                                            </p:txEl>
                                          </p:spTgt>
                                        </p:tgtEl>
                                        <p:attrNameLst>
                                          <p:attrName>ppt_c</p:attrName>
                                        </p:attrNameLst>
                                      </p:cBhvr>
                                      <p:to>
                                        <a:schemeClr val="accent1"/>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147">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6147">
                                            <p:txEl>
                                              <p:pRg st="6" end="6"/>
                                            </p:txEl>
                                          </p:spTgt>
                                        </p:tgtEl>
                                        <p:attrNameLst>
                                          <p:attrName>ppt_c</p:attrName>
                                        </p:attrNameLst>
                                      </p:cBhvr>
                                      <p:to>
                                        <a:schemeClr val="accent1"/>
                                      </p:to>
                                    </p:animClr>
                                  </p:subTnLst>
                                </p:cTn>
                              </p:par>
                              <p:par>
                                <p:cTn id="25" presetID="1" presetClass="entr" presetSubtype="0" fill="hold" grpId="0" nodeType="withEffect">
                                  <p:stCondLst>
                                    <p:cond delay="0"/>
                                  </p:stCondLst>
                                  <p:childTnLst>
                                    <p:set>
                                      <p:cBhvr>
                                        <p:cTn id="26" dur="1" fill="hold">
                                          <p:stCondLst>
                                            <p:cond delay="0"/>
                                          </p:stCondLst>
                                        </p:cTn>
                                        <p:tgtEl>
                                          <p:spTgt spid="6147">
                                            <p:txEl>
                                              <p:pRg st="7" end="7"/>
                                            </p:txEl>
                                          </p:spTgt>
                                        </p:tgtEl>
                                        <p:attrNameLst>
                                          <p:attrName>style.visibility</p:attrName>
                                        </p:attrNameLst>
                                      </p:cBhvr>
                                      <p:to>
                                        <p:strVal val="visible"/>
                                      </p:to>
                                    </p:set>
                                  </p:childTnLst>
                                  <p:subTnLst>
                                    <p:animClr clrSpc="rgb" dir="cw">
                                      <p:cBhvr override="childStyle">
                                        <p:cTn dur="1" fill="hold" display="0" masterRel="nextClick" afterEffect="1"/>
                                        <p:tgtEl>
                                          <p:spTgt spid="6147">
                                            <p:txEl>
                                              <p:pRg st="7" end="7"/>
                                            </p:txEl>
                                          </p:spTgt>
                                        </p:tgtEl>
                                        <p:attrNameLst>
                                          <p:attrName>ppt_c</p:attrName>
                                        </p:attrNameLst>
                                      </p:cBhvr>
                                      <p:to>
                                        <a:schemeClr val="accent1"/>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147">
                                            <p:txEl>
                                              <p:pRg st="8" end="8"/>
                                            </p:txEl>
                                          </p:spTgt>
                                        </p:tgtEl>
                                        <p:attrNameLst>
                                          <p:attrName>style.visibility</p:attrName>
                                        </p:attrNameLst>
                                      </p:cBhvr>
                                      <p:to>
                                        <p:strVal val="visible"/>
                                      </p:to>
                                    </p:set>
                                  </p:childTnLst>
                                  <p:subTnLst>
                                    <p:animClr clrSpc="rgb" dir="cw">
                                      <p:cBhvr override="childStyle">
                                        <p:cTn dur="1" fill="hold" display="0" masterRel="nextClick" afterEffect="1"/>
                                        <p:tgtEl>
                                          <p:spTgt spid="6147">
                                            <p:txEl>
                                              <p:pRg st="8" end="8"/>
                                            </p:txEl>
                                          </p:spTgt>
                                        </p:tgtEl>
                                        <p:attrNameLst>
                                          <p:attrName>ppt_c</p:attrName>
                                        </p:attrNameLst>
                                      </p:cBhvr>
                                      <p:to>
                                        <a:schemeClr val="accent1"/>
                                      </p:to>
                                    </p:animClr>
                                  </p:subTnLst>
                                </p:cTn>
                              </p:par>
                              <p:par>
                                <p:cTn id="31" presetID="1" presetClass="entr" presetSubtype="0" fill="hold" grpId="0" nodeType="withEffect">
                                  <p:stCondLst>
                                    <p:cond delay="0"/>
                                  </p:stCondLst>
                                  <p:childTnLst>
                                    <p:set>
                                      <p:cBhvr>
                                        <p:cTn id="32" dur="1" fill="hold">
                                          <p:stCondLst>
                                            <p:cond delay="0"/>
                                          </p:stCondLst>
                                        </p:cTn>
                                        <p:tgtEl>
                                          <p:spTgt spid="6147">
                                            <p:txEl>
                                              <p:pRg st="9" end="9"/>
                                            </p:txEl>
                                          </p:spTgt>
                                        </p:tgtEl>
                                        <p:attrNameLst>
                                          <p:attrName>style.visibility</p:attrName>
                                        </p:attrNameLst>
                                      </p:cBhvr>
                                      <p:to>
                                        <p:strVal val="visible"/>
                                      </p:to>
                                    </p:set>
                                  </p:childTnLst>
                                  <p:subTnLst>
                                    <p:animClr clrSpc="rgb" dir="cw">
                                      <p:cBhvr override="childStyle">
                                        <p:cTn dur="1" fill="hold" display="0" masterRel="nextClick" afterEffect="1"/>
                                        <p:tgtEl>
                                          <p:spTgt spid="6147">
                                            <p:txEl>
                                              <p:pRg st="9" end="9"/>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A0BDFCE9-B8EE-00BB-E748-A789B376B36A}"/>
              </a:ext>
            </a:extLst>
          </p:cNvPr>
          <p:cNvSpPr>
            <a:spLocks noChangeArrowheads="1"/>
          </p:cNvSpPr>
          <p:nvPr/>
        </p:nvSpPr>
        <p:spPr bwMode="auto">
          <a:xfrm>
            <a:off x="228600" y="304800"/>
            <a:ext cx="9363075"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rPr>
              <a:t>Examples of cardinality constraints</a:t>
            </a:r>
          </a:p>
          <a:p>
            <a:pPr>
              <a:spcBef>
                <a:spcPct val="0"/>
              </a:spcBef>
              <a:buClrTx/>
              <a:buSzTx/>
              <a:buFontTx/>
              <a:buNone/>
            </a:pPr>
            <a:endParaRPr lang="en-US" altLang="en-US" sz="2400">
              <a:solidFill>
                <a:srgbClr val="000000"/>
              </a:solidFill>
            </a:endParaRPr>
          </a:p>
          <a:p>
            <a:pPr>
              <a:spcBef>
                <a:spcPct val="0"/>
              </a:spcBef>
              <a:buClrTx/>
              <a:buSzTx/>
              <a:buFontTx/>
              <a:buNone/>
            </a:pPr>
            <a:endParaRPr lang="en-US" altLang="en-US" sz="2400">
              <a:solidFill>
                <a:srgbClr val="000000"/>
              </a:solidFill>
              <a:latin typeface="Times New Roman" panose="02020603050405020304" pitchFamily="18" charset="0"/>
            </a:endParaRPr>
          </a:p>
          <a:p>
            <a:pPr>
              <a:spcBef>
                <a:spcPct val="0"/>
              </a:spcBef>
              <a:buClrTx/>
              <a:buSzTx/>
              <a:buFontTx/>
              <a:buNone/>
            </a:pPr>
            <a:endParaRPr lang="en-US" altLang="en-US" sz="2400">
              <a:solidFill>
                <a:srgbClr val="000000"/>
              </a:solidFill>
              <a:latin typeface="Times New Roman" panose="02020603050405020304" pitchFamily="18" charset="0"/>
            </a:endParaRPr>
          </a:p>
          <a:p>
            <a:pPr>
              <a:spcBef>
                <a:spcPct val="0"/>
              </a:spcBef>
              <a:buClrTx/>
              <a:buSzTx/>
              <a:buFontTx/>
              <a:buNone/>
            </a:pPr>
            <a:r>
              <a:rPr lang="en-US" altLang="en-US" sz="2400">
                <a:solidFill>
                  <a:srgbClr val="000000"/>
                </a:solidFill>
                <a:latin typeface="Times New Roman" panose="02020603050405020304" pitchFamily="18" charset="0"/>
              </a:rPr>
              <a:t>a) Mandatory cardinalities</a:t>
            </a:r>
          </a:p>
        </p:txBody>
      </p:sp>
      <p:pic>
        <p:nvPicPr>
          <p:cNvPr id="87043" name="Picture 3" descr="CAP1">
            <a:extLst>
              <a:ext uri="{FF2B5EF4-FFF2-40B4-BE49-F238E27FC236}">
                <a16:creationId xmlns:a16="http://schemas.microsoft.com/office/drawing/2014/main" id="{61B42139-C5D6-17E1-1EA5-1D55ECF318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514600"/>
            <a:ext cx="80010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044" name="Picture 4" descr="CAP1">
            <a:extLst>
              <a:ext uri="{FF2B5EF4-FFF2-40B4-BE49-F238E27FC236}">
                <a16:creationId xmlns:a16="http://schemas.microsoft.com/office/drawing/2014/main" id="{41A1DEF6-DE01-460E-54C1-5E068F7EB6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3650" y="758825"/>
            <a:ext cx="3429000" cy="169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5">
            <a:extLst>
              <a:ext uri="{FF2B5EF4-FFF2-40B4-BE49-F238E27FC236}">
                <a16:creationId xmlns:a16="http://schemas.microsoft.com/office/drawing/2014/main" id="{44DDF676-EFCF-B0FB-1D1D-4089E54C20B5}"/>
              </a:ext>
            </a:extLst>
          </p:cNvPr>
          <p:cNvGrpSpPr>
            <a:grpSpLocks/>
          </p:cNvGrpSpPr>
          <p:nvPr/>
        </p:nvGrpSpPr>
        <p:grpSpPr bwMode="auto">
          <a:xfrm>
            <a:off x="4800600" y="3581400"/>
            <a:ext cx="3276600" cy="2135188"/>
            <a:chOff x="3024" y="2256"/>
            <a:chExt cx="2064" cy="1345"/>
          </a:xfrm>
        </p:grpSpPr>
        <p:sp>
          <p:nvSpPr>
            <p:cNvPr id="87049" name="Text Box 6">
              <a:extLst>
                <a:ext uri="{FF2B5EF4-FFF2-40B4-BE49-F238E27FC236}">
                  <a16:creationId xmlns:a16="http://schemas.microsoft.com/office/drawing/2014/main" id="{57888914-BB66-411A-EBE7-6B3DAE17EAB4}"/>
                </a:ext>
              </a:extLst>
            </p:cNvPr>
            <p:cNvSpPr txBox="1">
              <a:spLocks noChangeArrowheads="1"/>
            </p:cNvSpPr>
            <p:nvPr/>
          </p:nvSpPr>
          <p:spPr bwMode="auto">
            <a:xfrm>
              <a:off x="3072" y="3024"/>
              <a:ext cx="2016"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1800">
                  <a:solidFill>
                    <a:srgbClr val="990000"/>
                  </a:solidFill>
                </a:rPr>
                <a:t>A patient must have recorded at least one history, and can have many</a:t>
              </a:r>
            </a:p>
          </p:txBody>
        </p:sp>
        <p:sp>
          <p:nvSpPr>
            <p:cNvPr id="87050" name="Line 7">
              <a:extLst>
                <a:ext uri="{FF2B5EF4-FFF2-40B4-BE49-F238E27FC236}">
                  <a16:creationId xmlns:a16="http://schemas.microsoft.com/office/drawing/2014/main" id="{52319C80-52B5-2947-014D-9435F7558352}"/>
                </a:ext>
              </a:extLst>
            </p:cNvPr>
            <p:cNvSpPr>
              <a:spLocks noChangeShapeType="1"/>
            </p:cNvSpPr>
            <p:nvPr/>
          </p:nvSpPr>
          <p:spPr bwMode="auto">
            <a:xfrm flipH="1" flipV="1">
              <a:off x="3024" y="2256"/>
              <a:ext cx="96" cy="816"/>
            </a:xfrm>
            <a:prstGeom prst="line">
              <a:avLst/>
            </a:prstGeom>
            <a:noFill/>
            <a:ln w="25400">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3" name="Group 8">
            <a:extLst>
              <a:ext uri="{FF2B5EF4-FFF2-40B4-BE49-F238E27FC236}">
                <a16:creationId xmlns:a16="http://schemas.microsoft.com/office/drawing/2014/main" id="{BCA0AD11-E368-4E16-CA7D-EBAC10346BE8}"/>
              </a:ext>
            </a:extLst>
          </p:cNvPr>
          <p:cNvGrpSpPr>
            <a:grpSpLocks/>
          </p:cNvGrpSpPr>
          <p:nvPr/>
        </p:nvGrpSpPr>
        <p:grpSpPr bwMode="auto">
          <a:xfrm>
            <a:off x="381000" y="3505200"/>
            <a:ext cx="2743200" cy="2135188"/>
            <a:chOff x="240" y="2208"/>
            <a:chExt cx="1728" cy="1345"/>
          </a:xfrm>
        </p:grpSpPr>
        <p:sp>
          <p:nvSpPr>
            <p:cNvPr id="87047" name="Rectangle 9">
              <a:extLst>
                <a:ext uri="{FF2B5EF4-FFF2-40B4-BE49-F238E27FC236}">
                  <a16:creationId xmlns:a16="http://schemas.microsoft.com/office/drawing/2014/main" id="{FBDD4E0E-7B9F-BEFC-D791-41A220C376F7}"/>
                </a:ext>
              </a:extLst>
            </p:cNvPr>
            <p:cNvSpPr>
              <a:spLocks noChangeArrowheads="1"/>
            </p:cNvSpPr>
            <p:nvPr/>
          </p:nvSpPr>
          <p:spPr bwMode="auto">
            <a:xfrm>
              <a:off x="240" y="2976"/>
              <a:ext cx="1728"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1800">
                  <a:solidFill>
                    <a:srgbClr val="990000"/>
                  </a:solidFill>
                </a:rPr>
                <a:t>A patient history is recorded for one and only one patient</a:t>
              </a:r>
            </a:p>
          </p:txBody>
        </p:sp>
        <p:sp>
          <p:nvSpPr>
            <p:cNvPr id="87048" name="Line 10">
              <a:extLst>
                <a:ext uri="{FF2B5EF4-FFF2-40B4-BE49-F238E27FC236}">
                  <a16:creationId xmlns:a16="http://schemas.microsoft.com/office/drawing/2014/main" id="{1FBFC865-93E2-5706-1D16-5C5CA18BD2E4}"/>
                </a:ext>
              </a:extLst>
            </p:cNvPr>
            <p:cNvSpPr>
              <a:spLocks noChangeShapeType="1"/>
            </p:cNvSpPr>
            <p:nvPr/>
          </p:nvSpPr>
          <p:spPr bwMode="auto">
            <a:xfrm flipV="1">
              <a:off x="1440" y="2208"/>
              <a:ext cx="144" cy="768"/>
            </a:xfrm>
            <a:prstGeom prst="line">
              <a:avLst/>
            </a:prstGeom>
            <a:noFill/>
            <a:ln w="25400">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9090" name="Picture 2" descr="CAP1">
            <a:extLst>
              <a:ext uri="{FF2B5EF4-FFF2-40B4-BE49-F238E27FC236}">
                <a16:creationId xmlns:a16="http://schemas.microsoft.com/office/drawing/2014/main" id="{EC972C6F-F979-55A8-45E2-1E8EFFCB59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497138"/>
            <a:ext cx="8458200" cy="222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1" name="Rectangle 3">
            <a:extLst>
              <a:ext uri="{FF2B5EF4-FFF2-40B4-BE49-F238E27FC236}">
                <a16:creationId xmlns:a16="http://schemas.microsoft.com/office/drawing/2014/main" id="{F1426764-FD7A-CF56-B463-0A5B5FEBFB6D}"/>
              </a:ext>
            </a:extLst>
          </p:cNvPr>
          <p:cNvSpPr>
            <a:spLocks noChangeArrowheads="1"/>
          </p:cNvSpPr>
          <p:nvPr/>
        </p:nvSpPr>
        <p:spPr bwMode="auto">
          <a:xfrm>
            <a:off x="228600" y="233363"/>
            <a:ext cx="9363075"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rPr>
              <a:t>Examples of cardinality constraints (cont.)</a:t>
            </a:r>
          </a:p>
          <a:p>
            <a:pPr>
              <a:spcBef>
                <a:spcPct val="0"/>
              </a:spcBef>
              <a:buClrTx/>
              <a:buSzTx/>
              <a:buFontTx/>
              <a:buNone/>
            </a:pPr>
            <a:endParaRPr lang="en-US" altLang="en-US" sz="2400">
              <a:solidFill>
                <a:srgbClr val="000000"/>
              </a:solidFill>
            </a:endParaRPr>
          </a:p>
          <a:p>
            <a:pPr>
              <a:spcBef>
                <a:spcPct val="0"/>
              </a:spcBef>
              <a:buClrTx/>
              <a:buSzTx/>
              <a:buFontTx/>
              <a:buNone/>
            </a:pPr>
            <a:endParaRPr lang="en-US" altLang="en-US" sz="2400">
              <a:solidFill>
                <a:srgbClr val="000000"/>
              </a:solidFill>
              <a:latin typeface="Times New Roman" panose="02020603050405020304" pitchFamily="18" charset="0"/>
            </a:endParaRPr>
          </a:p>
          <a:p>
            <a:pPr>
              <a:spcBef>
                <a:spcPct val="0"/>
              </a:spcBef>
              <a:buClrTx/>
              <a:buSzTx/>
              <a:buFontTx/>
              <a:buNone/>
            </a:pPr>
            <a:endParaRPr lang="en-US" altLang="en-US" sz="2400">
              <a:solidFill>
                <a:srgbClr val="000000"/>
              </a:solidFill>
              <a:latin typeface="Times New Roman" panose="02020603050405020304" pitchFamily="18" charset="0"/>
            </a:endParaRPr>
          </a:p>
          <a:p>
            <a:pPr>
              <a:spcBef>
                <a:spcPct val="0"/>
              </a:spcBef>
              <a:buClrTx/>
              <a:buSzTx/>
              <a:buFontTx/>
              <a:buNone/>
            </a:pPr>
            <a:r>
              <a:rPr lang="en-US" altLang="en-US" sz="2400">
                <a:solidFill>
                  <a:srgbClr val="000000"/>
                </a:solidFill>
                <a:latin typeface="Times New Roman" panose="02020603050405020304" pitchFamily="18" charset="0"/>
              </a:rPr>
              <a:t>b) One optional, one mandatory</a:t>
            </a:r>
          </a:p>
        </p:txBody>
      </p:sp>
      <p:pic>
        <p:nvPicPr>
          <p:cNvPr id="89092" name="Picture 4" descr="CAP1">
            <a:extLst>
              <a:ext uri="{FF2B5EF4-FFF2-40B4-BE49-F238E27FC236}">
                <a16:creationId xmlns:a16="http://schemas.microsoft.com/office/drawing/2014/main" id="{6B03C99C-A3C0-88B9-18A2-604CA8E2AF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742950"/>
            <a:ext cx="3429000" cy="169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5">
            <a:extLst>
              <a:ext uri="{FF2B5EF4-FFF2-40B4-BE49-F238E27FC236}">
                <a16:creationId xmlns:a16="http://schemas.microsoft.com/office/drawing/2014/main" id="{2424B9E8-F366-1572-5110-1BC0462FB932}"/>
              </a:ext>
            </a:extLst>
          </p:cNvPr>
          <p:cNvGrpSpPr>
            <a:grpSpLocks/>
          </p:cNvGrpSpPr>
          <p:nvPr/>
        </p:nvGrpSpPr>
        <p:grpSpPr bwMode="auto">
          <a:xfrm>
            <a:off x="4800600" y="3429000"/>
            <a:ext cx="3276600" cy="2409825"/>
            <a:chOff x="3024" y="2256"/>
            <a:chExt cx="2064" cy="1518"/>
          </a:xfrm>
        </p:grpSpPr>
        <p:sp>
          <p:nvSpPr>
            <p:cNvPr id="89097" name="Text Box 6">
              <a:extLst>
                <a:ext uri="{FF2B5EF4-FFF2-40B4-BE49-F238E27FC236}">
                  <a16:creationId xmlns:a16="http://schemas.microsoft.com/office/drawing/2014/main" id="{0166AC8E-FB24-A5F2-4EB9-E450C1D5BE69}"/>
                </a:ext>
              </a:extLst>
            </p:cNvPr>
            <p:cNvSpPr txBox="1">
              <a:spLocks noChangeArrowheads="1"/>
            </p:cNvSpPr>
            <p:nvPr/>
          </p:nvSpPr>
          <p:spPr bwMode="auto">
            <a:xfrm>
              <a:off x="3072" y="3024"/>
              <a:ext cx="2016"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1800">
                  <a:solidFill>
                    <a:srgbClr val="990000"/>
                  </a:solidFill>
                </a:rPr>
                <a:t>An employee can be assigned to any number of projects, or may not be assigned to any at all</a:t>
              </a:r>
            </a:p>
          </p:txBody>
        </p:sp>
        <p:sp>
          <p:nvSpPr>
            <p:cNvPr id="89098" name="Line 7">
              <a:extLst>
                <a:ext uri="{FF2B5EF4-FFF2-40B4-BE49-F238E27FC236}">
                  <a16:creationId xmlns:a16="http://schemas.microsoft.com/office/drawing/2014/main" id="{4DFD226F-C121-21B4-D224-C9F2C306134D}"/>
                </a:ext>
              </a:extLst>
            </p:cNvPr>
            <p:cNvSpPr>
              <a:spLocks noChangeShapeType="1"/>
            </p:cNvSpPr>
            <p:nvPr/>
          </p:nvSpPr>
          <p:spPr bwMode="auto">
            <a:xfrm flipH="1" flipV="1">
              <a:off x="3024" y="2256"/>
              <a:ext cx="96" cy="816"/>
            </a:xfrm>
            <a:prstGeom prst="line">
              <a:avLst/>
            </a:prstGeom>
            <a:noFill/>
            <a:ln w="25400">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3" name="Group 8">
            <a:extLst>
              <a:ext uri="{FF2B5EF4-FFF2-40B4-BE49-F238E27FC236}">
                <a16:creationId xmlns:a16="http://schemas.microsoft.com/office/drawing/2014/main" id="{B938BE0C-18FE-DFC7-1038-46FE323C0A62}"/>
              </a:ext>
            </a:extLst>
          </p:cNvPr>
          <p:cNvGrpSpPr>
            <a:grpSpLocks/>
          </p:cNvGrpSpPr>
          <p:nvPr/>
        </p:nvGrpSpPr>
        <p:grpSpPr bwMode="auto">
          <a:xfrm>
            <a:off x="381000" y="3505200"/>
            <a:ext cx="2743200" cy="2409825"/>
            <a:chOff x="240" y="2208"/>
            <a:chExt cx="1728" cy="1518"/>
          </a:xfrm>
        </p:grpSpPr>
        <p:sp>
          <p:nvSpPr>
            <p:cNvPr id="89095" name="Rectangle 9">
              <a:extLst>
                <a:ext uri="{FF2B5EF4-FFF2-40B4-BE49-F238E27FC236}">
                  <a16:creationId xmlns:a16="http://schemas.microsoft.com/office/drawing/2014/main" id="{1DC65D73-BE3E-75E0-B709-1424E8471D59}"/>
                </a:ext>
              </a:extLst>
            </p:cNvPr>
            <p:cNvSpPr>
              <a:spLocks noChangeArrowheads="1"/>
            </p:cNvSpPr>
            <p:nvPr/>
          </p:nvSpPr>
          <p:spPr bwMode="auto">
            <a:xfrm>
              <a:off x="240" y="2976"/>
              <a:ext cx="1728"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1800">
                  <a:solidFill>
                    <a:srgbClr val="990000"/>
                  </a:solidFill>
                </a:rPr>
                <a:t>A project must be assigned to at least one employee, and may be assigned to many</a:t>
              </a:r>
            </a:p>
          </p:txBody>
        </p:sp>
        <p:sp>
          <p:nvSpPr>
            <p:cNvPr id="89096" name="Line 10">
              <a:extLst>
                <a:ext uri="{FF2B5EF4-FFF2-40B4-BE49-F238E27FC236}">
                  <a16:creationId xmlns:a16="http://schemas.microsoft.com/office/drawing/2014/main" id="{86C3113F-04B6-A1FA-0602-5B5EDA7E2A1B}"/>
                </a:ext>
              </a:extLst>
            </p:cNvPr>
            <p:cNvSpPr>
              <a:spLocks noChangeShapeType="1"/>
            </p:cNvSpPr>
            <p:nvPr/>
          </p:nvSpPr>
          <p:spPr bwMode="auto">
            <a:xfrm flipV="1">
              <a:off x="1440" y="2208"/>
              <a:ext cx="144" cy="768"/>
            </a:xfrm>
            <a:prstGeom prst="line">
              <a:avLst/>
            </a:prstGeom>
            <a:noFill/>
            <a:ln w="25400">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1138" name="Picture 2" descr="CAP1">
            <a:extLst>
              <a:ext uri="{FF2B5EF4-FFF2-40B4-BE49-F238E27FC236}">
                <a16:creationId xmlns:a16="http://schemas.microsoft.com/office/drawing/2014/main" id="{EECE76F6-4D97-248E-E2F1-C3CD62BA99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3048000"/>
            <a:ext cx="5257800" cy="205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39" name="Rectangle 3">
            <a:extLst>
              <a:ext uri="{FF2B5EF4-FFF2-40B4-BE49-F238E27FC236}">
                <a16:creationId xmlns:a16="http://schemas.microsoft.com/office/drawing/2014/main" id="{1D1F23C2-591C-6D6B-03C3-43D53978F694}"/>
              </a:ext>
            </a:extLst>
          </p:cNvPr>
          <p:cNvSpPr>
            <a:spLocks noChangeArrowheads="1"/>
          </p:cNvSpPr>
          <p:nvPr/>
        </p:nvSpPr>
        <p:spPr bwMode="auto">
          <a:xfrm>
            <a:off x="228600" y="304800"/>
            <a:ext cx="9363075"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rPr>
              <a:t>Examples of cardinality constraints (cont.)</a:t>
            </a:r>
          </a:p>
          <a:p>
            <a:pPr>
              <a:spcBef>
                <a:spcPct val="0"/>
              </a:spcBef>
              <a:buClrTx/>
              <a:buSzTx/>
              <a:buFontTx/>
              <a:buNone/>
            </a:pPr>
            <a:endParaRPr lang="en-US" altLang="en-US" sz="2400">
              <a:solidFill>
                <a:srgbClr val="000000"/>
              </a:solidFill>
            </a:endParaRPr>
          </a:p>
          <a:p>
            <a:pPr>
              <a:spcBef>
                <a:spcPct val="0"/>
              </a:spcBef>
              <a:buClrTx/>
              <a:buSzTx/>
              <a:buFontTx/>
              <a:buNone/>
            </a:pPr>
            <a:endParaRPr lang="en-US" altLang="en-US" sz="2400">
              <a:solidFill>
                <a:srgbClr val="000000"/>
              </a:solidFill>
              <a:latin typeface="Times New Roman" panose="02020603050405020304" pitchFamily="18" charset="0"/>
            </a:endParaRPr>
          </a:p>
          <a:p>
            <a:pPr>
              <a:spcBef>
                <a:spcPct val="0"/>
              </a:spcBef>
              <a:buClrTx/>
              <a:buSzTx/>
              <a:buFontTx/>
              <a:buNone/>
            </a:pPr>
            <a:endParaRPr lang="en-US" altLang="en-US" sz="2400">
              <a:solidFill>
                <a:srgbClr val="000000"/>
              </a:solidFill>
              <a:latin typeface="Times New Roman" panose="02020603050405020304" pitchFamily="18" charset="0"/>
            </a:endParaRPr>
          </a:p>
          <a:p>
            <a:pPr>
              <a:spcBef>
                <a:spcPct val="0"/>
              </a:spcBef>
              <a:buClrTx/>
              <a:buSzTx/>
              <a:buFontTx/>
              <a:buNone/>
            </a:pPr>
            <a:r>
              <a:rPr lang="en-US" altLang="en-US" sz="2400">
                <a:solidFill>
                  <a:srgbClr val="000000"/>
                </a:solidFill>
                <a:latin typeface="Times New Roman" panose="02020603050405020304" pitchFamily="18" charset="0"/>
              </a:rPr>
              <a:t>a) Optional cardinalities</a:t>
            </a:r>
          </a:p>
        </p:txBody>
      </p:sp>
      <p:pic>
        <p:nvPicPr>
          <p:cNvPr id="91140" name="Picture 4" descr="CAP1">
            <a:extLst>
              <a:ext uri="{FF2B5EF4-FFF2-40B4-BE49-F238E27FC236}">
                <a16:creationId xmlns:a16="http://schemas.microsoft.com/office/drawing/2014/main" id="{8C2DED75-22E6-A748-2843-0A701960D2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7425" y="1077913"/>
            <a:ext cx="3429000" cy="169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5">
            <a:extLst>
              <a:ext uri="{FF2B5EF4-FFF2-40B4-BE49-F238E27FC236}">
                <a16:creationId xmlns:a16="http://schemas.microsoft.com/office/drawing/2014/main" id="{3FD3A9AB-2201-2C7F-852A-39E626547CC7}"/>
              </a:ext>
            </a:extLst>
          </p:cNvPr>
          <p:cNvGrpSpPr>
            <a:grpSpLocks/>
          </p:cNvGrpSpPr>
          <p:nvPr/>
        </p:nvGrpSpPr>
        <p:grpSpPr bwMode="auto">
          <a:xfrm>
            <a:off x="304800" y="3352800"/>
            <a:ext cx="3505200" cy="1465263"/>
            <a:chOff x="192" y="2112"/>
            <a:chExt cx="2208" cy="923"/>
          </a:xfrm>
        </p:grpSpPr>
        <p:sp>
          <p:nvSpPr>
            <p:cNvPr id="91142" name="Rectangle 6">
              <a:extLst>
                <a:ext uri="{FF2B5EF4-FFF2-40B4-BE49-F238E27FC236}">
                  <a16:creationId xmlns:a16="http://schemas.microsoft.com/office/drawing/2014/main" id="{0C305F6E-3C48-DBAB-A439-5B5A1E18D74F}"/>
                </a:ext>
              </a:extLst>
            </p:cNvPr>
            <p:cNvSpPr>
              <a:spLocks noChangeArrowheads="1"/>
            </p:cNvSpPr>
            <p:nvPr/>
          </p:nvSpPr>
          <p:spPr bwMode="auto">
            <a:xfrm>
              <a:off x="192" y="2112"/>
              <a:ext cx="1344"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1800">
                  <a:solidFill>
                    <a:srgbClr val="990000"/>
                  </a:solidFill>
                </a:rPr>
                <a:t>A person is is married to at most one other person, or may not be married at all</a:t>
              </a:r>
            </a:p>
          </p:txBody>
        </p:sp>
        <p:sp>
          <p:nvSpPr>
            <p:cNvPr id="91143" name="Line 7">
              <a:extLst>
                <a:ext uri="{FF2B5EF4-FFF2-40B4-BE49-F238E27FC236}">
                  <a16:creationId xmlns:a16="http://schemas.microsoft.com/office/drawing/2014/main" id="{04432581-1272-DCCA-C563-072DB1A4883F}"/>
                </a:ext>
              </a:extLst>
            </p:cNvPr>
            <p:cNvSpPr>
              <a:spLocks noChangeShapeType="1"/>
            </p:cNvSpPr>
            <p:nvPr/>
          </p:nvSpPr>
          <p:spPr bwMode="auto">
            <a:xfrm flipV="1">
              <a:off x="1488" y="2160"/>
              <a:ext cx="864" cy="192"/>
            </a:xfrm>
            <a:prstGeom prst="line">
              <a:avLst/>
            </a:prstGeom>
            <a:noFill/>
            <a:ln w="25400">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91144" name="Line 8">
              <a:extLst>
                <a:ext uri="{FF2B5EF4-FFF2-40B4-BE49-F238E27FC236}">
                  <a16:creationId xmlns:a16="http://schemas.microsoft.com/office/drawing/2014/main" id="{8E729B75-76F2-C1D2-AA20-0D2998672570}"/>
                </a:ext>
              </a:extLst>
            </p:cNvPr>
            <p:cNvSpPr>
              <a:spLocks noChangeShapeType="1"/>
            </p:cNvSpPr>
            <p:nvPr/>
          </p:nvSpPr>
          <p:spPr bwMode="auto">
            <a:xfrm>
              <a:off x="1488" y="2736"/>
              <a:ext cx="912" cy="144"/>
            </a:xfrm>
            <a:prstGeom prst="line">
              <a:avLst/>
            </a:prstGeom>
            <a:noFill/>
            <a:ln w="25400">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86722" name="Rectangle 2">
            <a:extLst>
              <a:ext uri="{FF2B5EF4-FFF2-40B4-BE49-F238E27FC236}">
                <a16:creationId xmlns:a16="http://schemas.microsoft.com/office/drawing/2014/main" id="{9FA2DA69-4169-07F0-A9A5-EBA7D531D7EF}"/>
              </a:ext>
            </a:extLst>
          </p:cNvPr>
          <p:cNvSpPr>
            <a:spLocks noGrp="1" noChangeArrowheads="1"/>
          </p:cNvSpPr>
          <p:nvPr>
            <p:ph type="title"/>
          </p:nvPr>
        </p:nvSpPr>
        <p:spPr>
          <a:xfrm>
            <a:off x="685800" y="76200"/>
            <a:ext cx="7772400" cy="561975"/>
          </a:xfrm>
        </p:spPr>
        <p:txBody>
          <a:bodyPr lIns="90488" tIns="44450" rIns="90488" bIns="44450"/>
          <a:lstStyle/>
          <a:p>
            <a:pPr eaLnBrk="1" hangingPunct="1">
              <a:defRPr/>
            </a:pPr>
            <a:r>
              <a:rPr lang="en-US" sz="2800">
                <a:solidFill>
                  <a:srgbClr val="000000"/>
                </a:solidFill>
              </a:rPr>
              <a:t>Sample E-R Diagram – 2</a:t>
            </a:r>
          </a:p>
        </p:txBody>
      </p:sp>
      <p:sp>
        <p:nvSpPr>
          <p:cNvPr id="286723" name="Rectangle 3">
            <a:extLst>
              <a:ext uri="{FF2B5EF4-FFF2-40B4-BE49-F238E27FC236}">
                <a16:creationId xmlns:a16="http://schemas.microsoft.com/office/drawing/2014/main" id="{4E712675-2B9F-214D-E4D3-4F6D02801494}"/>
              </a:ext>
            </a:extLst>
          </p:cNvPr>
          <p:cNvSpPr>
            <a:spLocks noGrp="1" noChangeArrowheads="1"/>
          </p:cNvSpPr>
          <p:nvPr>
            <p:ph type="body" idx="1"/>
          </p:nvPr>
        </p:nvSpPr>
        <p:spPr>
          <a:xfrm>
            <a:off x="304800" y="1019175"/>
            <a:ext cx="8534400" cy="4848225"/>
          </a:xfrm>
        </p:spPr>
        <p:txBody>
          <a:bodyPr lIns="90488" tIns="44450" rIns="90488" bIns="44450"/>
          <a:lstStyle/>
          <a:p>
            <a:pPr eaLnBrk="1" hangingPunct="1">
              <a:buFont typeface="Wingdings" panose="05000000000000000000" pitchFamily="2" charset="2"/>
              <a:buNone/>
              <a:defRPr/>
            </a:pPr>
            <a:r>
              <a:rPr lang="en-US" sz="1800">
                <a:solidFill>
                  <a:srgbClr val="000000"/>
                </a:solidFill>
                <a:latin typeface="Times New Roman" pitchFamily="18" charset="0"/>
              </a:rPr>
              <a:t>ABC housing society is a medium sized local authority. One of the responsibilities of the </a:t>
            </a:r>
          </a:p>
          <a:p>
            <a:pPr eaLnBrk="1" hangingPunct="1">
              <a:buFont typeface="Wingdings" panose="05000000000000000000" pitchFamily="2" charset="2"/>
              <a:buNone/>
              <a:defRPr/>
            </a:pPr>
            <a:r>
              <a:rPr lang="en-US" sz="1800">
                <a:solidFill>
                  <a:srgbClr val="000000"/>
                </a:solidFill>
                <a:latin typeface="Times New Roman" pitchFamily="18" charset="0"/>
              </a:rPr>
              <a:t>Society is the maintenance and repair of Society owned housing within its boundaries. The </a:t>
            </a:r>
          </a:p>
          <a:p>
            <a:pPr eaLnBrk="1" hangingPunct="1">
              <a:buFont typeface="Wingdings" panose="05000000000000000000" pitchFamily="2" charset="2"/>
              <a:buNone/>
              <a:defRPr/>
            </a:pPr>
            <a:r>
              <a:rPr lang="en-US" sz="1800">
                <a:solidFill>
                  <a:srgbClr val="000000"/>
                </a:solidFill>
                <a:latin typeface="Times New Roman" pitchFamily="18" charset="0"/>
              </a:rPr>
              <a:t>authority wishes to develop an information system to monitor information on housing </a:t>
            </a:r>
          </a:p>
          <a:p>
            <a:pPr eaLnBrk="1" hangingPunct="1">
              <a:buFont typeface="Wingdings" panose="05000000000000000000" pitchFamily="2" charset="2"/>
              <a:buNone/>
              <a:defRPr/>
            </a:pPr>
            <a:r>
              <a:rPr lang="en-US" sz="1800">
                <a:solidFill>
                  <a:srgbClr val="000000"/>
                </a:solidFill>
                <a:latin typeface="Times New Roman" pitchFamily="18" charset="0"/>
              </a:rPr>
              <a:t>repair work, a description of which is as follows:</a:t>
            </a:r>
          </a:p>
          <a:p>
            <a:pPr eaLnBrk="1" hangingPunct="1">
              <a:buFont typeface="Wingdings" panose="05000000000000000000" pitchFamily="2" charset="2"/>
              <a:buNone/>
              <a:defRPr/>
            </a:pPr>
            <a:endParaRPr lang="en-US" sz="1800">
              <a:solidFill>
                <a:srgbClr val="000000"/>
              </a:solidFill>
              <a:latin typeface="Times New Roman" pitchFamily="18" charset="0"/>
            </a:endParaRPr>
          </a:p>
          <a:p>
            <a:pPr eaLnBrk="1" hangingPunct="1">
              <a:buFont typeface="Wingdings" panose="05000000000000000000" pitchFamily="2" charset="2"/>
              <a:buNone/>
              <a:defRPr/>
            </a:pPr>
            <a:r>
              <a:rPr lang="en-US" sz="1800">
                <a:solidFill>
                  <a:srgbClr val="000000"/>
                </a:solidFill>
                <a:latin typeface="Times New Roman" pitchFamily="18" charset="0"/>
              </a:rPr>
              <a:t>“For the purpose of housing repair work, the society is divided into a number of areas. </a:t>
            </a:r>
          </a:p>
          <a:p>
            <a:pPr eaLnBrk="1" hangingPunct="1">
              <a:buFont typeface="Wingdings" panose="05000000000000000000" pitchFamily="2" charset="2"/>
              <a:buNone/>
              <a:defRPr/>
            </a:pPr>
            <a:r>
              <a:rPr lang="en-US" sz="1800">
                <a:solidFill>
                  <a:srgbClr val="000000"/>
                </a:solidFill>
                <a:latin typeface="Times New Roman" pitchFamily="18" charset="0"/>
              </a:rPr>
              <a:t>Each area is subdivided into streets or roads, each street or road in likely to have a number </a:t>
            </a:r>
          </a:p>
          <a:p>
            <a:pPr eaLnBrk="1" hangingPunct="1">
              <a:buFont typeface="Wingdings" panose="05000000000000000000" pitchFamily="2" charset="2"/>
              <a:buNone/>
              <a:defRPr/>
            </a:pPr>
            <a:r>
              <a:rPr lang="en-US" sz="1800">
                <a:solidFill>
                  <a:srgbClr val="000000"/>
                </a:solidFill>
                <a:latin typeface="Times New Roman" pitchFamily="18" charset="0"/>
              </a:rPr>
              <a:t>of houses along it. Details of each house are held, along with details of each instance of </a:t>
            </a:r>
          </a:p>
          <a:p>
            <a:pPr eaLnBrk="1" hangingPunct="1">
              <a:buFont typeface="Wingdings" panose="05000000000000000000" pitchFamily="2" charset="2"/>
              <a:buNone/>
              <a:defRPr/>
            </a:pPr>
            <a:r>
              <a:rPr lang="en-US" sz="1800">
                <a:solidFill>
                  <a:srgbClr val="000000"/>
                </a:solidFill>
                <a:latin typeface="Times New Roman" pitchFamily="18" charset="0"/>
              </a:rPr>
              <a:t>repair work carried out to a specific house. Each area is maintained by a single repair team, </a:t>
            </a:r>
          </a:p>
          <a:p>
            <a:pPr eaLnBrk="1" hangingPunct="1">
              <a:buFont typeface="Wingdings" panose="05000000000000000000" pitchFamily="2" charset="2"/>
              <a:buNone/>
              <a:defRPr/>
            </a:pPr>
            <a:r>
              <a:rPr lang="en-US" sz="1800">
                <a:solidFill>
                  <a:srgbClr val="000000"/>
                </a:solidFill>
                <a:latin typeface="Times New Roman" pitchFamily="18" charset="0"/>
              </a:rPr>
              <a:t>although a team may be responsible for more than one area. A repair team consists of a </a:t>
            </a:r>
          </a:p>
          <a:p>
            <a:pPr eaLnBrk="1" hangingPunct="1">
              <a:buFont typeface="Wingdings" panose="05000000000000000000" pitchFamily="2" charset="2"/>
              <a:buNone/>
              <a:defRPr/>
            </a:pPr>
            <a:r>
              <a:rPr lang="en-US" sz="1800">
                <a:solidFill>
                  <a:srgbClr val="000000"/>
                </a:solidFill>
                <a:latin typeface="Times New Roman" pitchFamily="18" charset="0"/>
              </a:rPr>
              <a:t>number of employees, one of whom is designated the team supervisor. The team are </a:t>
            </a:r>
          </a:p>
          <a:p>
            <a:pPr eaLnBrk="1" hangingPunct="1">
              <a:buFont typeface="Wingdings" panose="05000000000000000000" pitchFamily="2" charset="2"/>
              <a:buNone/>
              <a:defRPr/>
            </a:pPr>
            <a:r>
              <a:rPr lang="en-US" sz="1800">
                <a:solidFill>
                  <a:srgbClr val="000000"/>
                </a:solidFill>
                <a:latin typeface="Times New Roman" pitchFamily="18" charset="0"/>
              </a:rPr>
              <a:t>allocated a number of vehicles for use in their  work, which are generally used by the </a:t>
            </a:r>
          </a:p>
          <a:p>
            <a:pPr eaLnBrk="1" hangingPunct="1">
              <a:buFont typeface="Wingdings" panose="05000000000000000000" pitchFamily="2" charset="2"/>
              <a:buNone/>
              <a:defRPr/>
            </a:pPr>
            <a:r>
              <a:rPr lang="en-US" sz="1800">
                <a:solidFill>
                  <a:srgbClr val="000000"/>
                </a:solidFill>
                <a:latin typeface="Times New Roman" pitchFamily="18" charset="0"/>
              </a:rPr>
              <a:t>“owning” team only, although are occasionally “borrowed” by other Teams. Each team is </a:t>
            </a:r>
          </a:p>
          <a:p>
            <a:pPr eaLnBrk="1" hangingPunct="1">
              <a:buFont typeface="Wingdings" panose="05000000000000000000" pitchFamily="2" charset="2"/>
              <a:buNone/>
              <a:defRPr/>
            </a:pPr>
            <a:r>
              <a:rPr lang="en-US" sz="1800">
                <a:solidFill>
                  <a:srgbClr val="000000"/>
                </a:solidFill>
                <a:latin typeface="Times New Roman" pitchFamily="18" charset="0"/>
              </a:rPr>
              <a:t>based at a maintenance depot, and in some cases, more than one team may be based at a </a:t>
            </a:r>
          </a:p>
          <a:p>
            <a:pPr eaLnBrk="1" hangingPunct="1">
              <a:buFont typeface="Wingdings" panose="05000000000000000000" pitchFamily="2" charset="2"/>
              <a:buNone/>
              <a:defRPr/>
            </a:pPr>
            <a:r>
              <a:rPr lang="en-US" sz="1800">
                <a:solidFill>
                  <a:srgbClr val="000000"/>
                </a:solidFill>
                <a:latin typeface="Times New Roman" pitchFamily="18" charset="0"/>
              </a:rPr>
              <a:t>single depot”.</a:t>
            </a:r>
          </a:p>
        </p:txBody>
      </p:sp>
    </p:spTree>
  </p:cSld>
  <p:clrMapOvr>
    <a:masterClrMapping/>
  </p:clrMapOvr>
  <p:transition spd="slow"/>
</p:sld>
</file>

<file path=ppt/slides/slide7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90818" name="Rectangle 2">
            <a:extLst>
              <a:ext uri="{FF2B5EF4-FFF2-40B4-BE49-F238E27FC236}">
                <a16:creationId xmlns:a16="http://schemas.microsoft.com/office/drawing/2014/main" id="{66BF4B6A-CF37-73AE-0149-79C606A477D1}"/>
              </a:ext>
            </a:extLst>
          </p:cNvPr>
          <p:cNvSpPr>
            <a:spLocks noGrp="1" noChangeArrowheads="1"/>
          </p:cNvSpPr>
          <p:nvPr>
            <p:ph type="title"/>
          </p:nvPr>
        </p:nvSpPr>
        <p:spPr>
          <a:xfrm>
            <a:off x="685800" y="76200"/>
            <a:ext cx="7772400" cy="561975"/>
          </a:xfrm>
        </p:spPr>
        <p:txBody>
          <a:bodyPr lIns="90488" tIns="44450" rIns="90488" bIns="44450"/>
          <a:lstStyle/>
          <a:p>
            <a:pPr eaLnBrk="1" hangingPunct="1">
              <a:defRPr/>
            </a:pPr>
            <a:r>
              <a:rPr lang="en-US" sz="2800">
                <a:solidFill>
                  <a:srgbClr val="000000"/>
                </a:solidFill>
              </a:rPr>
              <a:t>Sample E-R Diagram - 2 (Entities Identified)</a:t>
            </a:r>
          </a:p>
        </p:txBody>
      </p:sp>
      <p:sp>
        <p:nvSpPr>
          <p:cNvPr id="290819" name="Rectangle 3">
            <a:extLst>
              <a:ext uri="{FF2B5EF4-FFF2-40B4-BE49-F238E27FC236}">
                <a16:creationId xmlns:a16="http://schemas.microsoft.com/office/drawing/2014/main" id="{D6853F5E-AF63-DE62-22AA-5C503C2BD28E}"/>
              </a:ext>
            </a:extLst>
          </p:cNvPr>
          <p:cNvSpPr>
            <a:spLocks noGrp="1" noChangeArrowheads="1"/>
          </p:cNvSpPr>
          <p:nvPr>
            <p:ph type="body" idx="1"/>
          </p:nvPr>
        </p:nvSpPr>
        <p:spPr>
          <a:xfrm>
            <a:off x="304800" y="1019175"/>
            <a:ext cx="8534400" cy="4848225"/>
          </a:xfrm>
        </p:spPr>
        <p:txBody>
          <a:bodyPr lIns="90488" tIns="44450" rIns="90488" bIns="44450"/>
          <a:lstStyle/>
          <a:p>
            <a:pPr eaLnBrk="1" hangingPunct="1">
              <a:buFont typeface="Wingdings" panose="05000000000000000000" pitchFamily="2" charset="2"/>
              <a:buNone/>
              <a:defRPr/>
            </a:pPr>
            <a:r>
              <a:rPr lang="en-US" sz="1800">
                <a:solidFill>
                  <a:srgbClr val="000000"/>
                </a:solidFill>
                <a:latin typeface="Times New Roman" pitchFamily="18" charset="0"/>
              </a:rPr>
              <a:t>ABC housing society is a medium sized local authority. One of the responsibilities of the </a:t>
            </a:r>
          </a:p>
          <a:p>
            <a:pPr eaLnBrk="1" hangingPunct="1">
              <a:buFont typeface="Wingdings" panose="05000000000000000000" pitchFamily="2" charset="2"/>
              <a:buNone/>
              <a:defRPr/>
            </a:pPr>
            <a:r>
              <a:rPr lang="en-US" sz="1800">
                <a:solidFill>
                  <a:srgbClr val="000000"/>
                </a:solidFill>
                <a:latin typeface="Times New Roman" pitchFamily="18" charset="0"/>
              </a:rPr>
              <a:t>Society is the maintenance and repair of Society owned housing within its boundaries. The </a:t>
            </a:r>
          </a:p>
          <a:p>
            <a:pPr eaLnBrk="1" hangingPunct="1">
              <a:buFont typeface="Wingdings" panose="05000000000000000000" pitchFamily="2" charset="2"/>
              <a:buNone/>
              <a:defRPr/>
            </a:pPr>
            <a:r>
              <a:rPr lang="en-US" sz="1800">
                <a:solidFill>
                  <a:srgbClr val="000000"/>
                </a:solidFill>
                <a:latin typeface="Times New Roman" pitchFamily="18" charset="0"/>
              </a:rPr>
              <a:t>authority wishes to develop an information system to monitor information on housing </a:t>
            </a:r>
          </a:p>
          <a:p>
            <a:pPr eaLnBrk="1" hangingPunct="1">
              <a:buFont typeface="Wingdings" panose="05000000000000000000" pitchFamily="2" charset="2"/>
              <a:buNone/>
              <a:defRPr/>
            </a:pPr>
            <a:r>
              <a:rPr lang="en-US" sz="1800">
                <a:solidFill>
                  <a:srgbClr val="000000"/>
                </a:solidFill>
                <a:latin typeface="Times New Roman" pitchFamily="18" charset="0"/>
              </a:rPr>
              <a:t>repair work, a description of which is as follows:</a:t>
            </a:r>
          </a:p>
          <a:p>
            <a:pPr eaLnBrk="1" hangingPunct="1">
              <a:buFont typeface="Wingdings" panose="05000000000000000000" pitchFamily="2" charset="2"/>
              <a:buNone/>
              <a:defRPr/>
            </a:pPr>
            <a:endParaRPr lang="en-US" sz="1800">
              <a:solidFill>
                <a:srgbClr val="000000"/>
              </a:solidFill>
              <a:latin typeface="Times New Roman" pitchFamily="18" charset="0"/>
            </a:endParaRPr>
          </a:p>
          <a:p>
            <a:pPr eaLnBrk="1" hangingPunct="1">
              <a:buFont typeface="Wingdings" panose="05000000000000000000" pitchFamily="2" charset="2"/>
              <a:buNone/>
              <a:defRPr/>
            </a:pPr>
            <a:r>
              <a:rPr lang="en-US" sz="1800">
                <a:solidFill>
                  <a:srgbClr val="000000"/>
                </a:solidFill>
                <a:latin typeface="Times New Roman" pitchFamily="18" charset="0"/>
              </a:rPr>
              <a:t>“For the purpose of housing repair work, the society is divided into a number of </a:t>
            </a:r>
            <a:r>
              <a:rPr lang="en-US" sz="1800" b="1">
                <a:solidFill>
                  <a:srgbClr val="FF0000"/>
                </a:solidFill>
                <a:latin typeface="Times New Roman" pitchFamily="18" charset="0"/>
              </a:rPr>
              <a:t>areas</a:t>
            </a:r>
            <a:r>
              <a:rPr lang="en-US" sz="1800">
                <a:solidFill>
                  <a:srgbClr val="000000"/>
                </a:solidFill>
                <a:latin typeface="Times New Roman" pitchFamily="18" charset="0"/>
              </a:rPr>
              <a:t>. </a:t>
            </a:r>
          </a:p>
          <a:p>
            <a:pPr eaLnBrk="1" hangingPunct="1">
              <a:buFont typeface="Wingdings" panose="05000000000000000000" pitchFamily="2" charset="2"/>
              <a:buNone/>
              <a:defRPr/>
            </a:pPr>
            <a:r>
              <a:rPr lang="en-US" sz="1800">
                <a:solidFill>
                  <a:srgbClr val="000000"/>
                </a:solidFill>
                <a:latin typeface="Times New Roman" pitchFamily="18" charset="0"/>
              </a:rPr>
              <a:t>Each area is subdivided into </a:t>
            </a:r>
            <a:r>
              <a:rPr lang="en-US" sz="1800" b="1">
                <a:solidFill>
                  <a:srgbClr val="FF0000"/>
                </a:solidFill>
                <a:latin typeface="Times New Roman" pitchFamily="18" charset="0"/>
              </a:rPr>
              <a:t>streets or roads</a:t>
            </a:r>
            <a:r>
              <a:rPr lang="en-US" sz="1800">
                <a:solidFill>
                  <a:srgbClr val="000000"/>
                </a:solidFill>
                <a:latin typeface="Times New Roman" pitchFamily="18" charset="0"/>
              </a:rPr>
              <a:t>, each street or road in likely to have a </a:t>
            </a:r>
          </a:p>
          <a:p>
            <a:pPr eaLnBrk="1" hangingPunct="1">
              <a:buFont typeface="Wingdings" panose="05000000000000000000" pitchFamily="2" charset="2"/>
              <a:buNone/>
              <a:defRPr/>
            </a:pPr>
            <a:r>
              <a:rPr lang="en-US" sz="1800">
                <a:solidFill>
                  <a:srgbClr val="000000"/>
                </a:solidFill>
                <a:latin typeface="Times New Roman" pitchFamily="18" charset="0"/>
              </a:rPr>
              <a:t>number of </a:t>
            </a:r>
            <a:r>
              <a:rPr lang="en-US" sz="1800" b="1">
                <a:solidFill>
                  <a:srgbClr val="FF0000"/>
                </a:solidFill>
                <a:latin typeface="Times New Roman" pitchFamily="18" charset="0"/>
              </a:rPr>
              <a:t>houses</a:t>
            </a:r>
            <a:r>
              <a:rPr lang="en-US" sz="1800">
                <a:solidFill>
                  <a:srgbClr val="000000"/>
                </a:solidFill>
                <a:latin typeface="Times New Roman" pitchFamily="18" charset="0"/>
              </a:rPr>
              <a:t> along it. Details of each house are held, along with details of each </a:t>
            </a:r>
          </a:p>
          <a:p>
            <a:pPr eaLnBrk="1" hangingPunct="1">
              <a:buFont typeface="Wingdings" panose="05000000000000000000" pitchFamily="2" charset="2"/>
              <a:buNone/>
              <a:defRPr/>
            </a:pPr>
            <a:r>
              <a:rPr lang="en-US" sz="1800">
                <a:solidFill>
                  <a:srgbClr val="000000"/>
                </a:solidFill>
                <a:latin typeface="Times New Roman" pitchFamily="18" charset="0"/>
              </a:rPr>
              <a:t>instance of </a:t>
            </a:r>
            <a:r>
              <a:rPr lang="en-US" sz="1800" b="1">
                <a:solidFill>
                  <a:srgbClr val="FF0000"/>
                </a:solidFill>
                <a:latin typeface="Times New Roman" pitchFamily="18" charset="0"/>
              </a:rPr>
              <a:t>repair</a:t>
            </a:r>
            <a:r>
              <a:rPr lang="en-US" sz="1800">
                <a:solidFill>
                  <a:srgbClr val="000000"/>
                </a:solidFill>
                <a:latin typeface="Times New Roman" pitchFamily="18" charset="0"/>
              </a:rPr>
              <a:t> work carried out to a specific house. Each area is maintained by a </a:t>
            </a:r>
          </a:p>
          <a:p>
            <a:pPr eaLnBrk="1" hangingPunct="1">
              <a:buFont typeface="Wingdings" panose="05000000000000000000" pitchFamily="2" charset="2"/>
              <a:buNone/>
              <a:defRPr/>
            </a:pPr>
            <a:r>
              <a:rPr lang="en-US" sz="1800">
                <a:solidFill>
                  <a:srgbClr val="000000"/>
                </a:solidFill>
                <a:latin typeface="Times New Roman" pitchFamily="18" charset="0"/>
              </a:rPr>
              <a:t>single repair </a:t>
            </a:r>
            <a:r>
              <a:rPr lang="en-US" sz="1800" b="1">
                <a:solidFill>
                  <a:srgbClr val="FF0000"/>
                </a:solidFill>
                <a:latin typeface="Times New Roman" pitchFamily="18" charset="0"/>
              </a:rPr>
              <a:t>team</a:t>
            </a:r>
            <a:r>
              <a:rPr lang="en-US" sz="1800">
                <a:solidFill>
                  <a:srgbClr val="000000"/>
                </a:solidFill>
                <a:latin typeface="Times New Roman" pitchFamily="18" charset="0"/>
              </a:rPr>
              <a:t>, although a team may be responsible for more than one area. A repair </a:t>
            </a:r>
          </a:p>
          <a:p>
            <a:pPr eaLnBrk="1" hangingPunct="1">
              <a:buFont typeface="Wingdings" panose="05000000000000000000" pitchFamily="2" charset="2"/>
              <a:buNone/>
              <a:defRPr/>
            </a:pPr>
            <a:r>
              <a:rPr lang="en-US" sz="1800">
                <a:solidFill>
                  <a:srgbClr val="000000"/>
                </a:solidFill>
                <a:latin typeface="Times New Roman" pitchFamily="18" charset="0"/>
              </a:rPr>
              <a:t>team consists of a number of </a:t>
            </a:r>
            <a:r>
              <a:rPr lang="en-US" sz="1800" b="1">
                <a:solidFill>
                  <a:srgbClr val="FF0000"/>
                </a:solidFill>
                <a:latin typeface="Times New Roman" pitchFamily="18" charset="0"/>
              </a:rPr>
              <a:t>employees</a:t>
            </a:r>
            <a:r>
              <a:rPr lang="en-US" sz="1800">
                <a:solidFill>
                  <a:srgbClr val="000000"/>
                </a:solidFill>
                <a:latin typeface="Times New Roman" pitchFamily="18" charset="0"/>
              </a:rPr>
              <a:t>, one of whom is designated the team supervisor. </a:t>
            </a:r>
          </a:p>
          <a:p>
            <a:pPr eaLnBrk="1" hangingPunct="1">
              <a:buFont typeface="Wingdings" panose="05000000000000000000" pitchFamily="2" charset="2"/>
              <a:buNone/>
              <a:defRPr/>
            </a:pPr>
            <a:r>
              <a:rPr lang="en-US" sz="1800">
                <a:solidFill>
                  <a:srgbClr val="000000"/>
                </a:solidFill>
                <a:latin typeface="Times New Roman" pitchFamily="18" charset="0"/>
              </a:rPr>
              <a:t>The team are allocated a number of </a:t>
            </a:r>
            <a:r>
              <a:rPr lang="en-US" sz="1800" b="1">
                <a:solidFill>
                  <a:srgbClr val="FF0000"/>
                </a:solidFill>
                <a:latin typeface="Times New Roman" pitchFamily="18" charset="0"/>
              </a:rPr>
              <a:t>vehicles</a:t>
            </a:r>
            <a:r>
              <a:rPr lang="en-US" sz="1800">
                <a:solidFill>
                  <a:srgbClr val="000000"/>
                </a:solidFill>
                <a:latin typeface="Times New Roman" pitchFamily="18" charset="0"/>
              </a:rPr>
              <a:t> for use in their  work, which are generally </a:t>
            </a:r>
          </a:p>
          <a:p>
            <a:pPr eaLnBrk="1" hangingPunct="1">
              <a:buFont typeface="Wingdings" panose="05000000000000000000" pitchFamily="2" charset="2"/>
              <a:buNone/>
              <a:defRPr/>
            </a:pPr>
            <a:r>
              <a:rPr lang="en-US" sz="1800">
                <a:solidFill>
                  <a:srgbClr val="000000"/>
                </a:solidFill>
                <a:latin typeface="Times New Roman" pitchFamily="18" charset="0"/>
              </a:rPr>
              <a:t>used by the “owning” team only, although are occasionally “borrowed” by other Teams. </a:t>
            </a:r>
          </a:p>
          <a:p>
            <a:pPr eaLnBrk="1" hangingPunct="1">
              <a:buFont typeface="Wingdings" panose="05000000000000000000" pitchFamily="2" charset="2"/>
              <a:buNone/>
              <a:defRPr/>
            </a:pPr>
            <a:r>
              <a:rPr lang="en-US" sz="1800">
                <a:solidFill>
                  <a:srgbClr val="000000"/>
                </a:solidFill>
                <a:latin typeface="Times New Roman" pitchFamily="18" charset="0"/>
              </a:rPr>
              <a:t>Each team is based at a maintenance </a:t>
            </a:r>
            <a:r>
              <a:rPr lang="en-US" sz="1800" b="1">
                <a:solidFill>
                  <a:srgbClr val="FF0000"/>
                </a:solidFill>
                <a:latin typeface="Times New Roman" pitchFamily="18" charset="0"/>
              </a:rPr>
              <a:t>depot</a:t>
            </a:r>
            <a:r>
              <a:rPr lang="en-US" sz="1800">
                <a:solidFill>
                  <a:srgbClr val="000000"/>
                </a:solidFill>
                <a:latin typeface="Times New Roman" pitchFamily="18" charset="0"/>
              </a:rPr>
              <a:t>, and in some cases, more than one team may be </a:t>
            </a:r>
          </a:p>
          <a:p>
            <a:pPr eaLnBrk="1" hangingPunct="1">
              <a:buFont typeface="Wingdings" panose="05000000000000000000" pitchFamily="2" charset="2"/>
              <a:buNone/>
              <a:defRPr/>
            </a:pPr>
            <a:r>
              <a:rPr lang="en-US" sz="1800">
                <a:solidFill>
                  <a:srgbClr val="000000"/>
                </a:solidFill>
                <a:latin typeface="Times New Roman" pitchFamily="18" charset="0"/>
              </a:rPr>
              <a:t>based at a single depot”.</a:t>
            </a:r>
          </a:p>
        </p:txBody>
      </p:sp>
    </p:spTree>
  </p:cSld>
  <p:clrMapOvr>
    <a:masterClrMapping/>
  </p:clrMapOvr>
  <p:transition spd="slow"/>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a:extLst>
              <a:ext uri="{FF2B5EF4-FFF2-40B4-BE49-F238E27FC236}">
                <a16:creationId xmlns:a16="http://schemas.microsoft.com/office/drawing/2014/main" id="{ABFF5C5E-A167-D5AC-7D5A-14774C2A8E68}"/>
              </a:ext>
            </a:extLst>
          </p:cNvPr>
          <p:cNvSpPr>
            <a:spLocks noGrp="1" noChangeArrowheads="1"/>
          </p:cNvSpPr>
          <p:nvPr>
            <p:ph type="title"/>
          </p:nvPr>
        </p:nvSpPr>
        <p:spPr/>
        <p:txBody>
          <a:bodyPr/>
          <a:lstStyle/>
          <a:p>
            <a:r>
              <a:rPr lang="en-US" altLang="en-US">
                <a:solidFill>
                  <a:srgbClr val="000000"/>
                </a:solidFill>
                <a:effectLst/>
              </a:rPr>
              <a:t>Relational Model</a:t>
            </a:r>
          </a:p>
        </p:txBody>
      </p:sp>
      <p:pic>
        <p:nvPicPr>
          <p:cNvPr id="97283" name="Content Placeholder 4">
            <a:extLst>
              <a:ext uri="{FF2B5EF4-FFF2-40B4-BE49-F238E27FC236}">
                <a16:creationId xmlns:a16="http://schemas.microsoft.com/office/drawing/2014/main" id="{0CFF5B96-0485-7627-6E90-EF773527A33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1541463"/>
            <a:ext cx="8229600" cy="5180012"/>
          </a:xfrm>
        </p:spPr>
      </p:pic>
      <p:sp>
        <p:nvSpPr>
          <p:cNvPr id="4" name="Slide Number Placeholder 3">
            <a:extLst>
              <a:ext uri="{FF2B5EF4-FFF2-40B4-BE49-F238E27FC236}">
                <a16:creationId xmlns:a16="http://schemas.microsoft.com/office/drawing/2014/main" id="{4FC48250-9247-1060-04C1-FB52B81EDAFA}"/>
              </a:ext>
            </a:extLst>
          </p:cNvPr>
          <p:cNvSpPr>
            <a:spLocks noGrp="1"/>
          </p:cNvSpPr>
          <p:nvPr>
            <p:ph type="sldNum" sz="quarter" idx="10"/>
          </p:nvPr>
        </p:nvSpPr>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defRPr/>
            </a:pPr>
            <a:fld id="{DCC627C6-B225-4AA7-8573-7483A743897F}" type="slidenum">
              <a:rPr lang="en-US" altLang="en-US" smtClean="0">
                <a:solidFill>
                  <a:srgbClr val="000000"/>
                </a:solidFill>
                <a:latin typeface="Arial" panose="020B0604020202020204" pitchFamily="34" charset="0"/>
              </a:rPr>
              <a:pPr>
                <a:defRPr/>
              </a:pPr>
              <a:t>75</a:t>
            </a:fld>
            <a:endParaRPr lang="en-US" altLang="en-US">
              <a:solidFill>
                <a:srgbClr val="000000"/>
              </a:solidFill>
              <a:latin typeface="Arial" panose="020B0604020202020204" pitchFamily="34"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a:extLst>
              <a:ext uri="{FF2B5EF4-FFF2-40B4-BE49-F238E27FC236}">
                <a16:creationId xmlns:a16="http://schemas.microsoft.com/office/drawing/2014/main" id="{7D9BA700-060F-9544-3240-0527334BC670}"/>
              </a:ext>
            </a:extLst>
          </p:cNvPr>
          <p:cNvSpPr>
            <a:spLocks noGrp="1" noChangeArrowheads="1"/>
          </p:cNvSpPr>
          <p:nvPr>
            <p:ph type="title"/>
          </p:nvPr>
        </p:nvSpPr>
        <p:spPr/>
        <p:txBody>
          <a:bodyPr/>
          <a:lstStyle/>
          <a:p>
            <a:r>
              <a:rPr lang="en-US" altLang="en-US">
                <a:solidFill>
                  <a:srgbClr val="000000"/>
                </a:solidFill>
                <a:effectLst/>
              </a:rPr>
              <a:t>Relational Model</a:t>
            </a:r>
          </a:p>
        </p:txBody>
      </p:sp>
      <p:sp>
        <p:nvSpPr>
          <p:cNvPr id="4" name="Slide Number Placeholder 3">
            <a:extLst>
              <a:ext uri="{FF2B5EF4-FFF2-40B4-BE49-F238E27FC236}">
                <a16:creationId xmlns:a16="http://schemas.microsoft.com/office/drawing/2014/main" id="{27E1975A-5335-53DA-9D44-7EEBA708F2ED}"/>
              </a:ext>
            </a:extLst>
          </p:cNvPr>
          <p:cNvSpPr>
            <a:spLocks noGrp="1"/>
          </p:cNvSpPr>
          <p:nvPr>
            <p:ph type="sldNum" sz="quarter" idx="10"/>
          </p:nvPr>
        </p:nvSpPr>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defRPr/>
            </a:pPr>
            <a:fld id="{6A9E96D5-9D33-46B1-B3EC-C708F6ECE105}" type="slidenum">
              <a:rPr lang="en-US" altLang="en-US" smtClean="0">
                <a:solidFill>
                  <a:srgbClr val="000000"/>
                </a:solidFill>
                <a:latin typeface="Arial" panose="020B0604020202020204" pitchFamily="34" charset="0"/>
              </a:rPr>
              <a:pPr>
                <a:defRPr/>
              </a:pPr>
              <a:t>76</a:t>
            </a:fld>
            <a:endParaRPr lang="en-US" altLang="en-US">
              <a:solidFill>
                <a:srgbClr val="000000"/>
              </a:solidFill>
              <a:latin typeface="Arial" panose="020B0604020202020204" pitchFamily="34" charset="0"/>
            </a:endParaRPr>
          </a:p>
        </p:txBody>
      </p:sp>
      <p:pic>
        <p:nvPicPr>
          <p:cNvPr id="98308" name="Content Placeholder 7">
            <a:extLst>
              <a:ext uri="{FF2B5EF4-FFF2-40B4-BE49-F238E27FC236}">
                <a16:creationId xmlns:a16="http://schemas.microsoft.com/office/drawing/2014/main" id="{7DEA5C26-5CBF-FD94-93DC-E2A779FCCA9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1541463"/>
            <a:ext cx="8229600" cy="5180012"/>
          </a:xfr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96962" name="Rectangle 2">
            <a:extLst>
              <a:ext uri="{FF2B5EF4-FFF2-40B4-BE49-F238E27FC236}">
                <a16:creationId xmlns:a16="http://schemas.microsoft.com/office/drawing/2014/main" id="{D03AD636-F9C2-F266-AFB7-3F6DEBA8015A}"/>
              </a:ext>
            </a:extLst>
          </p:cNvPr>
          <p:cNvSpPr>
            <a:spLocks noGrp="1" noChangeArrowheads="1"/>
          </p:cNvSpPr>
          <p:nvPr>
            <p:ph type="title"/>
          </p:nvPr>
        </p:nvSpPr>
        <p:spPr>
          <a:xfrm>
            <a:off x="685800" y="0"/>
            <a:ext cx="7772400" cy="1143000"/>
          </a:xfrm>
        </p:spPr>
        <p:txBody>
          <a:bodyPr/>
          <a:lstStyle/>
          <a:p>
            <a:pPr eaLnBrk="1" hangingPunct="1">
              <a:defRPr/>
            </a:pPr>
            <a:r>
              <a:rPr lang="en-US" dirty="0">
                <a:solidFill>
                  <a:srgbClr val="000000"/>
                </a:solidFill>
              </a:rPr>
              <a:t>Relation</a:t>
            </a:r>
          </a:p>
        </p:txBody>
      </p:sp>
      <p:sp>
        <p:nvSpPr>
          <p:cNvPr id="296963" name="Rectangle 3">
            <a:extLst>
              <a:ext uri="{FF2B5EF4-FFF2-40B4-BE49-F238E27FC236}">
                <a16:creationId xmlns:a16="http://schemas.microsoft.com/office/drawing/2014/main" id="{CB8B02CF-570F-069E-CA35-3DD72D3BFC29}"/>
              </a:ext>
            </a:extLst>
          </p:cNvPr>
          <p:cNvSpPr>
            <a:spLocks noGrp="1" noChangeArrowheads="1"/>
          </p:cNvSpPr>
          <p:nvPr>
            <p:ph type="body" idx="1"/>
          </p:nvPr>
        </p:nvSpPr>
        <p:spPr>
          <a:xfrm>
            <a:off x="381000" y="1143000"/>
            <a:ext cx="8458200" cy="4343400"/>
          </a:xfrm>
        </p:spPr>
        <p:txBody>
          <a:bodyPr/>
          <a:lstStyle/>
          <a:p>
            <a:pPr eaLnBrk="1" hangingPunct="1">
              <a:lnSpc>
                <a:spcPct val="80000"/>
              </a:lnSpc>
              <a:defRPr/>
            </a:pPr>
            <a:r>
              <a:rPr lang="en-US" sz="2400" dirty="0">
                <a:solidFill>
                  <a:srgbClr val="000000"/>
                </a:solidFill>
              </a:rPr>
              <a:t>Definition: A relation is a named, two-dimensional table of data </a:t>
            </a:r>
          </a:p>
          <a:p>
            <a:pPr eaLnBrk="1" hangingPunct="1">
              <a:lnSpc>
                <a:spcPct val="80000"/>
              </a:lnSpc>
              <a:defRPr/>
            </a:pPr>
            <a:r>
              <a:rPr lang="en-US" sz="2400" dirty="0">
                <a:solidFill>
                  <a:srgbClr val="000000"/>
                </a:solidFill>
              </a:rPr>
              <a:t>Table consists of rows (records) and columns (attribute or field)</a:t>
            </a:r>
          </a:p>
          <a:p>
            <a:pPr eaLnBrk="1" hangingPunct="1">
              <a:lnSpc>
                <a:spcPct val="80000"/>
              </a:lnSpc>
              <a:defRPr/>
            </a:pPr>
            <a:r>
              <a:rPr lang="en-US" sz="2400" dirty="0">
                <a:solidFill>
                  <a:srgbClr val="000000"/>
                </a:solidFill>
              </a:rPr>
              <a:t>Number of attributes in a relation is called degree of relation</a:t>
            </a:r>
          </a:p>
          <a:p>
            <a:pPr eaLnBrk="1" hangingPunct="1">
              <a:lnSpc>
                <a:spcPct val="80000"/>
              </a:lnSpc>
              <a:defRPr/>
            </a:pPr>
            <a:r>
              <a:rPr lang="en-US" sz="2400" dirty="0">
                <a:solidFill>
                  <a:srgbClr val="000000"/>
                </a:solidFill>
              </a:rPr>
              <a:t>Number of tuples in a relation is called cardinality of relation.</a:t>
            </a:r>
          </a:p>
          <a:p>
            <a:pPr eaLnBrk="1" hangingPunct="1">
              <a:lnSpc>
                <a:spcPct val="80000"/>
              </a:lnSpc>
              <a:defRPr/>
            </a:pPr>
            <a:r>
              <a:rPr lang="en-US" sz="2800" dirty="0">
                <a:solidFill>
                  <a:srgbClr val="000000"/>
                </a:solidFill>
              </a:rPr>
              <a:t>Requirements for a table to qualify as a relation:</a:t>
            </a:r>
          </a:p>
          <a:p>
            <a:pPr lvl="1" eaLnBrk="1" hangingPunct="1">
              <a:lnSpc>
                <a:spcPct val="80000"/>
              </a:lnSpc>
              <a:defRPr/>
            </a:pPr>
            <a:r>
              <a:rPr lang="en-US" sz="2000" dirty="0">
                <a:solidFill>
                  <a:srgbClr val="000000"/>
                </a:solidFill>
              </a:rPr>
              <a:t>It must have a unique name</a:t>
            </a:r>
          </a:p>
          <a:p>
            <a:pPr lvl="1" eaLnBrk="1" hangingPunct="1">
              <a:lnSpc>
                <a:spcPct val="80000"/>
              </a:lnSpc>
              <a:defRPr/>
            </a:pPr>
            <a:r>
              <a:rPr lang="en-US" sz="2000" dirty="0">
                <a:solidFill>
                  <a:srgbClr val="000000"/>
                </a:solidFill>
              </a:rPr>
              <a:t>Every attribute value must be atomic (not multivalued, not composite)</a:t>
            </a:r>
          </a:p>
          <a:p>
            <a:pPr lvl="1" eaLnBrk="1" hangingPunct="1">
              <a:lnSpc>
                <a:spcPct val="80000"/>
              </a:lnSpc>
              <a:defRPr/>
            </a:pPr>
            <a:r>
              <a:rPr lang="en-US" sz="2000" dirty="0">
                <a:solidFill>
                  <a:srgbClr val="000000"/>
                </a:solidFill>
              </a:rPr>
              <a:t>Every row must be unique (can’t have two rows with exactly the same values for all their fields)</a:t>
            </a:r>
          </a:p>
          <a:p>
            <a:pPr lvl="1" eaLnBrk="1" hangingPunct="1">
              <a:lnSpc>
                <a:spcPct val="80000"/>
              </a:lnSpc>
              <a:defRPr/>
            </a:pPr>
            <a:r>
              <a:rPr lang="en-US" sz="2000" dirty="0">
                <a:solidFill>
                  <a:srgbClr val="000000"/>
                </a:solidFill>
              </a:rPr>
              <a:t>Attributes (columns) in tables must have unique names</a:t>
            </a:r>
          </a:p>
          <a:p>
            <a:pPr lvl="1" eaLnBrk="1" hangingPunct="1">
              <a:lnSpc>
                <a:spcPct val="80000"/>
              </a:lnSpc>
              <a:defRPr/>
            </a:pPr>
            <a:r>
              <a:rPr lang="en-US" sz="2000" dirty="0">
                <a:solidFill>
                  <a:srgbClr val="000000"/>
                </a:solidFill>
              </a:rPr>
              <a:t>The order of the columns must be irrelevant</a:t>
            </a:r>
          </a:p>
          <a:p>
            <a:pPr lvl="1" eaLnBrk="1" hangingPunct="1">
              <a:lnSpc>
                <a:spcPct val="80000"/>
              </a:lnSpc>
              <a:defRPr/>
            </a:pPr>
            <a:r>
              <a:rPr lang="en-US" sz="2000" dirty="0">
                <a:solidFill>
                  <a:srgbClr val="000000"/>
                </a:solidFill>
              </a:rPr>
              <a:t>The order of the rows must be irrelevant</a:t>
            </a:r>
          </a:p>
          <a:p>
            <a:pPr lvl="1" eaLnBrk="1" hangingPunct="1">
              <a:lnSpc>
                <a:spcPct val="80000"/>
              </a:lnSpc>
              <a:defRPr/>
            </a:pPr>
            <a:endParaRPr lang="en-US" sz="2000" dirty="0">
              <a:solidFill>
                <a:srgbClr val="000000"/>
              </a:solidFill>
            </a:endParaRPr>
          </a:p>
          <a:p>
            <a:pPr algn="ctr" eaLnBrk="1" hangingPunct="1">
              <a:lnSpc>
                <a:spcPct val="80000"/>
              </a:lnSpc>
              <a:buFont typeface="Wingdings" panose="05000000000000000000" pitchFamily="2" charset="2"/>
              <a:buNone/>
              <a:defRPr/>
            </a:pPr>
            <a:endParaRPr lang="en-US" b="1" i="1" dirty="0">
              <a:solidFill>
                <a:srgbClr val="990000"/>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986" name="Rectangle 2">
            <a:extLst>
              <a:ext uri="{FF2B5EF4-FFF2-40B4-BE49-F238E27FC236}">
                <a16:creationId xmlns:a16="http://schemas.microsoft.com/office/drawing/2014/main" id="{11EA29A8-3497-68F8-6EE8-9B6E135E46E3}"/>
              </a:ext>
            </a:extLst>
          </p:cNvPr>
          <p:cNvSpPr>
            <a:spLocks noGrp="1" noChangeArrowheads="1"/>
          </p:cNvSpPr>
          <p:nvPr>
            <p:ph type="title"/>
          </p:nvPr>
        </p:nvSpPr>
        <p:spPr/>
        <p:txBody>
          <a:bodyPr/>
          <a:lstStyle/>
          <a:p>
            <a:pPr eaLnBrk="1" hangingPunct="1">
              <a:defRPr/>
            </a:pPr>
            <a:r>
              <a:rPr lang="en-US">
                <a:solidFill>
                  <a:srgbClr val="000000"/>
                </a:solidFill>
              </a:rPr>
              <a:t>Correspondence with E-R Model</a:t>
            </a:r>
          </a:p>
        </p:txBody>
      </p:sp>
      <p:sp>
        <p:nvSpPr>
          <p:cNvPr id="297987" name="Rectangle 3">
            <a:extLst>
              <a:ext uri="{FF2B5EF4-FFF2-40B4-BE49-F238E27FC236}">
                <a16:creationId xmlns:a16="http://schemas.microsoft.com/office/drawing/2014/main" id="{E4EEB99B-BB4C-46B8-7175-4DE3781213C5}"/>
              </a:ext>
            </a:extLst>
          </p:cNvPr>
          <p:cNvSpPr>
            <a:spLocks noGrp="1" noChangeArrowheads="1"/>
          </p:cNvSpPr>
          <p:nvPr>
            <p:ph type="body" idx="1"/>
          </p:nvPr>
        </p:nvSpPr>
        <p:spPr>
          <a:xfrm>
            <a:off x="381000" y="1981200"/>
            <a:ext cx="8458200" cy="4114800"/>
          </a:xfrm>
        </p:spPr>
        <p:txBody>
          <a:bodyPr/>
          <a:lstStyle/>
          <a:p>
            <a:pPr eaLnBrk="1" hangingPunct="1">
              <a:lnSpc>
                <a:spcPct val="90000"/>
              </a:lnSpc>
              <a:defRPr/>
            </a:pPr>
            <a:r>
              <a:rPr lang="en-US" sz="2800">
                <a:solidFill>
                  <a:srgbClr val="000000"/>
                </a:solidFill>
              </a:rPr>
              <a:t>Relations (tables) correspond with entity types and with many-to-many relationship types</a:t>
            </a:r>
          </a:p>
          <a:p>
            <a:pPr eaLnBrk="1" hangingPunct="1">
              <a:lnSpc>
                <a:spcPct val="90000"/>
              </a:lnSpc>
              <a:defRPr/>
            </a:pPr>
            <a:r>
              <a:rPr lang="en-US" sz="2800">
                <a:solidFill>
                  <a:srgbClr val="000000"/>
                </a:solidFill>
              </a:rPr>
              <a:t>Rows correspond with entity instances and with many-to-many relationship instances</a:t>
            </a:r>
          </a:p>
          <a:p>
            <a:pPr eaLnBrk="1" hangingPunct="1">
              <a:lnSpc>
                <a:spcPct val="90000"/>
              </a:lnSpc>
              <a:defRPr/>
            </a:pPr>
            <a:r>
              <a:rPr lang="en-US" sz="2800">
                <a:solidFill>
                  <a:srgbClr val="000000"/>
                </a:solidFill>
              </a:rPr>
              <a:t>Columns correspond with attributes</a:t>
            </a:r>
          </a:p>
          <a:p>
            <a:pPr eaLnBrk="1" hangingPunct="1">
              <a:lnSpc>
                <a:spcPct val="90000"/>
              </a:lnSpc>
              <a:defRPr/>
            </a:pPr>
            <a:endParaRPr lang="en-US" sz="2800">
              <a:solidFill>
                <a:srgbClr val="000000"/>
              </a:solidFill>
            </a:endParaRPr>
          </a:p>
          <a:p>
            <a:pPr eaLnBrk="1" hangingPunct="1">
              <a:lnSpc>
                <a:spcPct val="90000"/>
              </a:lnSpc>
              <a:defRPr/>
            </a:pPr>
            <a:r>
              <a:rPr lang="en-US" sz="2800">
                <a:solidFill>
                  <a:srgbClr val="000000"/>
                </a:solidFill>
              </a:rPr>
              <a:t>NOTE: The word </a:t>
            </a:r>
            <a:r>
              <a:rPr lang="en-US" sz="3600" b="1" i="1">
                <a:solidFill>
                  <a:srgbClr val="000000"/>
                </a:solidFill>
              </a:rPr>
              <a:t>relation</a:t>
            </a:r>
            <a:r>
              <a:rPr lang="en-US" sz="2800">
                <a:solidFill>
                  <a:srgbClr val="000000"/>
                </a:solidFill>
              </a:rPr>
              <a:t> (in relational database) is NOT the same as the word </a:t>
            </a:r>
            <a:r>
              <a:rPr lang="en-US" sz="3600" b="1" i="1">
                <a:solidFill>
                  <a:srgbClr val="000000"/>
                </a:solidFill>
              </a:rPr>
              <a:t>relationship</a:t>
            </a:r>
            <a:r>
              <a:rPr lang="en-US" sz="2800">
                <a:solidFill>
                  <a:srgbClr val="000000"/>
                </a:solidFill>
              </a:rPr>
              <a:t> (in E-R model)</a:t>
            </a:r>
          </a:p>
          <a:p>
            <a:pPr eaLnBrk="1" hangingPunct="1">
              <a:lnSpc>
                <a:spcPct val="90000"/>
              </a:lnSpc>
              <a:defRPr/>
            </a:pPr>
            <a:endParaRPr lang="en-US" sz="2800">
              <a:solidFill>
                <a:srgbClr val="000000"/>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99010" name="Rectangle 2">
            <a:extLst>
              <a:ext uri="{FF2B5EF4-FFF2-40B4-BE49-F238E27FC236}">
                <a16:creationId xmlns:a16="http://schemas.microsoft.com/office/drawing/2014/main" id="{6F6887DF-06C7-3E5F-3B05-5600F6643651}"/>
              </a:ext>
            </a:extLst>
          </p:cNvPr>
          <p:cNvSpPr>
            <a:spLocks noGrp="1" noChangeArrowheads="1"/>
          </p:cNvSpPr>
          <p:nvPr>
            <p:ph type="title"/>
          </p:nvPr>
        </p:nvSpPr>
        <p:spPr/>
        <p:txBody>
          <a:bodyPr/>
          <a:lstStyle/>
          <a:p>
            <a:pPr eaLnBrk="1" hangingPunct="1">
              <a:defRPr/>
            </a:pPr>
            <a:r>
              <a:rPr lang="en-US">
                <a:solidFill>
                  <a:srgbClr val="000000"/>
                </a:solidFill>
              </a:rPr>
              <a:t>Key Fields</a:t>
            </a:r>
          </a:p>
        </p:txBody>
      </p:sp>
      <p:sp>
        <p:nvSpPr>
          <p:cNvPr id="299011" name="Rectangle 3">
            <a:extLst>
              <a:ext uri="{FF2B5EF4-FFF2-40B4-BE49-F238E27FC236}">
                <a16:creationId xmlns:a16="http://schemas.microsoft.com/office/drawing/2014/main" id="{B676A6D4-0DD4-E02F-ACF7-BD61D9E9C309}"/>
              </a:ext>
            </a:extLst>
          </p:cNvPr>
          <p:cNvSpPr>
            <a:spLocks noGrp="1" noChangeArrowheads="1"/>
          </p:cNvSpPr>
          <p:nvPr>
            <p:ph type="body" idx="1"/>
          </p:nvPr>
        </p:nvSpPr>
        <p:spPr>
          <a:xfrm>
            <a:off x="304800" y="1905000"/>
            <a:ext cx="8229600" cy="4114800"/>
          </a:xfrm>
        </p:spPr>
        <p:txBody>
          <a:bodyPr/>
          <a:lstStyle/>
          <a:p>
            <a:pPr eaLnBrk="1" hangingPunct="1">
              <a:lnSpc>
                <a:spcPct val="90000"/>
              </a:lnSpc>
              <a:defRPr/>
            </a:pPr>
            <a:r>
              <a:rPr lang="en-US" sz="2400">
                <a:solidFill>
                  <a:srgbClr val="000000"/>
                </a:solidFill>
              </a:rPr>
              <a:t>Keys are special fields that serve two main purposes:</a:t>
            </a:r>
          </a:p>
          <a:p>
            <a:pPr lvl="1" eaLnBrk="1" hangingPunct="1">
              <a:lnSpc>
                <a:spcPct val="90000"/>
              </a:lnSpc>
              <a:defRPr/>
            </a:pPr>
            <a:r>
              <a:rPr lang="en-US" sz="2000" b="1" i="1">
                <a:solidFill>
                  <a:srgbClr val="000000"/>
                </a:solidFill>
              </a:rPr>
              <a:t>Primary keys</a:t>
            </a:r>
            <a:r>
              <a:rPr lang="en-US" sz="2000">
                <a:solidFill>
                  <a:srgbClr val="000000"/>
                </a:solidFill>
              </a:rPr>
              <a:t> are </a:t>
            </a:r>
            <a:r>
              <a:rPr lang="en-US" sz="2000" u="sng">
                <a:solidFill>
                  <a:srgbClr val="000000"/>
                </a:solidFill>
              </a:rPr>
              <a:t>unique</a:t>
            </a:r>
            <a:r>
              <a:rPr lang="en-US" sz="2000">
                <a:solidFill>
                  <a:srgbClr val="000000"/>
                </a:solidFill>
              </a:rPr>
              <a:t> identifiers of the relation in question. Examples include employee numbers, social security numbers, etc. </a:t>
            </a:r>
            <a:r>
              <a:rPr lang="en-US" sz="2000" i="1">
                <a:solidFill>
                  <a:srgbClr val="000000"/>
                </a:solidFill>
              </a:rPr>
              <a:t>This is how we can guarantee that all rows are unique</a:t>
            </a:r>
            <a:endParaRPr lang="en-US" sz="2000">
              <a:solidFill>
                <a:srgbClr val="000000"/>
              </a:solidFill>
            </a:endParaRPr>
          </a:p>
          <a:p>
            <a:pPr lvl="1" eaLnBrk="1" hangingPunct="1">
              <a:lnSpc>
                <a:spcPct val="90000"/>
              </a:lnSpc>
              <a:defRPr/>
            </a:pPr>
            <a:r>
              <a:rPr lang="en-US" sz="2000" b="1" i="1">
                <a:solidFill>
                  <a:srgbClr val="000000"/>
                </a:solidFill>
              </a:rPr>
              <a:t>Foreign keys</a:t>
            </a:r>
            <a:r>
              <a:rPr lang="en-US" sz="2000">
                <a:solidFill>
                  <a:srgbClr val="000000"/>
                </a:solidFill>
              </a:rPr>
              <a:t> are identifiers that enable a </a:t>
            </a:r>
            <a:r>
              <a:rPr lang="en-US" sz="2000" u="sng">
                <a:solidFill>
                  <a:srgbClr val="000000"/>
                </a:solidFill>
              </a:rPr>
              <a:t>dependent</a:t>
            </a:r>
            <a:r>
              <a:rPr lang="en-US" sz="2000">
                <a:solidFill>
                  <a:srgbClr val="000000"/>
                </a:solidFill>
              </a:rPr>
              <a:t> relation (on the many side of a relationship) to refer to its </a:t>
            </a:r>
            <a:r>
              <a:rPr lang="en-US" sz="2000" u="sng">
                <a:solidFill>
                  <a:srgbClr val="000000"/>
                </a:solidFill>
              </a:rPr>
              <a:t>parent</a:t>
            </a:r>
            <a:r>
              <a:rPr lang="en-US" sz="2000">
                <a:solidFill>
                  <a:srgbClr val="000000"/>
                </a:solidFill>
              </a:rPr>
              <a:t> relation (on the one side of the relationship)</a:t>
            </a:r>
            <a:endParaRPr lang="en-US" sz="2400">
              <a:solidFill>
                <a:srgbClr val="000000"/>
              </a:solidFill>
            </a:endParaRPr>
          </a:p>
          <a:p>
            <a:pPr eaLnBrk="1" hangingPunct="1">
              <a:lnSpc>
                <a:spcPct val="90000"/>
              </a:lnSpc>
              <a:defRPr/>
            </a:pPr>
            <a:r>
              <a:rPr lang="en-US" sz="2400">
                <a:solidFill>
                  <a:srgbClr val="000000"/>
                </a:solidFill>
              </a:rPr>
              <a:t>Keys can be </a:t>
            </a:r>
            <a:r>
              <a:rPr lang="en-US" sz="2400" b="1" i="1">
                <a:solidFill>
                  <a:srgbClr val="000000"/>
                </a:solidFill>
              </a:rPr>
              <a:t>simple</a:t>
            </a:r>
            <a:r>
              <a:rPr lang="en-US" sz="2400">
                <a:solidFill>
                  <a:srgbClr val="000000"/>
                </a:solidFill>
              </a:rPr>
              <a:t> (a single field) or </a:t>
            </a:r>
            <a:r>
              <a:rPr lang="en-US" sz="2400" b="1" i="1">
                <a:solidFill>
                  <a:srgbClr val="000000"/>
                </a:solidFill>
              </a:rPr>
              <a:t>composite</a:t>
            </a:r>
            <a:r>
              <a:rPr lang="en-US" sz="2400">
                <a:solidFill>
                  <a:srgbClr val="000000"/>
                </a:solidFill>
              </a:rPr>
              <a:t> (more than one field)</a:t>
            </a:r>
          </a:p>
          <a:p>
            <a:pPr eaLnBrk="1" hangingPunct="1">
              <a:lnSpc>
                <a:spcPct val="90000"/>
              </a:lnSpc>
              <a:defRPr/>
            </a:pPr>
            <a:r>
              <a:rPr lang="en-US" sz="2400">
                <a:solidFill>
                  <a:srgbClr val="000000"/>
                </a:solidFill>
              </a:rPr>
              <a:t>Keys usually are used as indexes to speed up the response to user queries (Discussed Latter)</a:t>
            </a:r>
            <a:endParaRPr lang="en-US" sz="2800">
              <a:solidFill>
                <a:srgbClr val="000000"/>
              </a:solidFill>
            </a:endParaRPr>
          </a:p>
        </p:txBody>
      </p:sp>
      <p:graphicFrame>
        <p:nvGraphicFramePr>
          <p:cNvPr id="101380" name="Object 4">
            <a:hlinkClick r:id="" action="ppaction://ole?verb=0"/>
            <a:extLst>
              <a:ext uri="{FF2B5EF4-FFF2-40B4-BE49-F238E27FC236}">
                <a16:creationId xmlns:a16="http://schemas.microsoft.com/office/drawing/2014/main" id="{6BB8F0B1-E086-E71A-F19B-05D0A6AE11D6}"/>
              </a:ext>
            </a:extLst>
          </p:cNvPr>
          <p:cNvGraphicFramePr>
            <a:graphicFrameLocks/>
          </p:cNvGraphicFramePr>
          <p:nvPr/>
        </p:nvGraphicFramePr>
        <p:xfrm>
          <a:off x="6934200" y="381000"/>
          <a:ext cx="1738313" cy="1295400"/>
        </p:xfrm>
        <a:graphic>
          <a:graphicData uri="http://schemas.openxmlformats.org/presentationml/2006/ole">
            <mc:AlternateContent xmlns:mc="http://schemas.openxmlformats.org/markup-compatibility/2006">
              <mc:Choice xmlns:v="urn:schemas-microsoft-com:vml" Requires="v">
                <p:oleObj spid="_x0000_s1025" name="Microsoft ClipArt Gallery" r:id="rId3" imgW="3344863" imgH="2476500" progId="MS_ClipArt_Gallery">
                  <p:embed/>
                </p:oleObj>
              </mc:Choice>
              <mc:Fallback>
                <p:oleObj name="Microsoft ClipArt Gallery" r:id="rId3" imgW="3344863" imgH="2476500" progId="MS_ClipArt_Gallery">
                  <p:embed/>
                  <p:pic>
                    <p:nvPicPr>
                      <p:cNvPr id="101380" name="Object 4">
                        <a:hlinkClick r:id="" action="ppaction://ole?verb=0"/>
                        <a:extLst>
                          <a:ext uri="{FF2B5EF4-FFF2-40B4-BE49-F238E27FC236}">
                            <a16:creationId xmlns:a16="http://schemas.microsoft.com/office/drawing/2014/main" id="{6BB8F0B1-E086-E71A-F19B-05D0A6AE11D6}"/>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0" y="381000"/>
                        <a:ext cx="1738313"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6DB87C5E-B3B2-DCCF-0042-A9348F5D05E3}"/>
              </a:ext>
            </a:extLst>
          </p:cNvPr>
          <p:cNvSpPr>
            <a:spLocks noGrp="1" noChangeArrowheads="1"/>
          </p:cNvSpPr>
          <p:nvPr>
            <p:ph type="title"/>
          </p:nvPr>
        </p:nvSpPr>
        <p:spPr>
          <a:xfrm>
            <a:off x="609600" y="304800"/>
            <a:ext cx="8534400" cy="1143000"/>
          </a:xfrm>
        </p:spPr>
        <p:txBody>
          <a:bodyPr/>
          <a:lstStyle/>
          <a:p>
            <a:pPr eaLnBrk="1" hangingPunct="1"/>
            <a:r>
              <a:rPr lang="en-US" altLang="en-US">
                <a:solidFill>
                  <a:srgbClr val="000000"/>
                </a:solidFill>
                <a:effectLst/>
              </a:rPr>
              <a:t>Problems with Data Dependency</a:t>
            </a:r>
          </a:p>
        </p:txBody>
      </p:sp>
      <p:sp>
        <p:nvSpPr>
          <p:cNvPr id="41987" name="Rectangle 3">
            <a:extLst>
              <a:ext uri="{FF2B5EF4-FFF2-40B4-BE49-F238E27FC236}">
                <a16:creationId xmlns:a16="http://schemas.microsoft.com/office/drawing/2014/main" id="{52C1DDF2-D42B-64C1-928F-EACF689C2785}"/>
              </a:ext>
            </a:extLst>
          </p:cNvPr>
          <p:cNvSpPr>
            <a:spLocks noGrp="1" noChangeArrowheads="1"/>
          </p:cNvSpPr>
          <p:nvPr>
            <p:ph type="body" idx="1"/>
          </p:nvPr>
        </p:nvSpPr>
        <p:spPr>
          <a:xfrm>
            <a:off x="457200" y="1524000"/>
            <a:ext cx="8001000" cy="4114800"/>
          </a:xfrm>
        </p:spPr>
        <p:txBody>
          <a:bodyPr/>
          <a:lstStyle/>
          <a:p>
            <a:pPr marL="533400" indent="-533400" eaLnBrk="1" hangingPunct="1">
              <a:lnSpc>
                <a:spcPct val="90000"/>
              </a:lnSpc>
            </a:pPr>
            <a:r>
              <a:rPr lang="en-US" altLang="en-US" sz="2800">
                <a:solidFill>
                  <a:srgbClr val="000000"/>
                </a:solidFill>
                <a:effectLst/>
              </a:rPr>
              <a:t>Each application programmer must maintain his/her own data</a:t>
            </a:r>
          </a:p>
          <a:p>
            <a:pPr marL="533400" indent="-533400" eaLnBrk="1" hangingPunct="1">
              <a:lnSpc>
                <a:spcPct val="90000"/>
              </a:lnSpc>
            </a:pPr>
            <a:r>
              <a:rPr lang="en-US" altLang="en-US" sz="2800">
                <a:solidFill>
                  <a:srgbClr val="000000"/>
                </a:solidFill>
                <a:effectLst/>
              </a:rPr>
              <a:t>Each application program needs to include code for the metadata of each file</a:t>
            </a:r>
          </a:p>
          <a:p>
            <a:pPr marL="533400" indent="-533400" eaLnBrk="1" hangingPunct="1">
              <a:lnSpc>
                <a:spcPct val="90000"/>
              </a:lnSpc>
            </a:pPr>
            <a:r>
              <a:rPr lang="en-US" altLang="en-US" sz="2800">
                <a:solidFill>
                  <a:srgbClr val="000000"/>
                </a:solidFill>
                <a:effectLst/>
              </a:rPr>
              <a:t>Each application program must have its own processing routines for reading, inserting, updating, and deleting data</a:t>
            </a:r>
          </a:p>
          <a:p>
            <a:pPr marL="533400" indent="-533400" eaLnBrk="1" hangingPunct="1">
              <a:lnSpc>
                <a:spcPct val="90000"/>
              </a:lnSpc>
            </a:pPr>
            <a:r>
              <a:rPr lang="en-US" altLang="en-US" sz="2800">
                <a:solidFill>
                  <a:srgbClr val="000000"/>
                </a:solidFill>
                <a:effectLst/>
              </a:rPr>
              <a:t>Lack of coordination and central control</a:t>
            </a:r>
          </a:p>
          <a:p>
            <a:pPr marL="533400" indent="-533400" eaLnBrk="1" hangingPunct="1">
              <a:lnSpc>
                <a:spcPct val="90000"/>
              </a:lnSpc>
            </a:pPr>
            <a:r>
              <a:rPr lang="en-US" altLang="en-US" sz="2800">
                <a:solidFill>
                  <a:srgbClr val="000000"/>
                </a:solidFill>
                <a:effectLst/>
              </a:rPr>
              <a:t>Non-standard file formats</a:t>
            </a:r>
          </a:p>
          <a:p>
            <a:pPr marL="533400" indent="-533400" eaLnBrk="1" hangingPunct="1">
              <a:lnSpc>
                <a:spcPct val="90000"/>
              </a:lnSpc>
              <a:buFont typeface="Wingdings" panose="05000000000000000000" pitchFamily="2" charset="2"/>
              <a:buNone/>
            </a:pPr>
            <a:endParaRPr lang="en-US" altLang="en-US" sz="2800">
              <a:solidFill>
                <a:srgbClr val="000000"/>
              </a:soli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41987">
                                            <p:txEl>
                                              <p:pRg st="0" end="0"/>
                                            </p:txEl>
                                          </p:spTgt>
                                        </p:tgtEl>
                                        <p:attrNameLst>
                                          <p:attrName>ppt_c</p:attrName>
                                        </p:attrNameLst>
                                      </p:cBhvr>
                                      <p:to>
                                        <a:schemeClr val="accent1"/>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987">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41987">
                                            <p:txEl>
                                              <p:pRg st="1" end="1"/>
                                            </p:txEl>
                                          </p:spTgt>
                                        </p:tgtEl>
                                        <p:attrNameLst>
                                          <p:attrName>ppt_c</p:attrName>
                                        </p:attrNameLst>
                                      </p:cBhvr>
                                      <p:to>
                                        <a:schemeClr val="accent1"/>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987">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41987">
                                            <p:txEl>
                                              <p:pRg st="2" end="2"/>
                                            </p:txEl>
                                          </p:spTgt>
                                        </p:tgtEl>
                                        <p:attrNameLst>
                                          <p:attrName>ppt_c</p:attrName>
                                        </p:attrNameLst>
                                      </p:cBhvr>
                                      <p:to>
                                        <a:schemeClr val="accent1"/>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987">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41987">
                                            <p:txEl>
                                              <p:pRg st="3" end="3"/>
                                            </p:txEl>
                                          </p:spTgt>
                                        </p:tgtEl>
                                        <p:attrNameLst>
                                          <p:attrName>ppt_c</p:attrName>
                                        </p:attrNameLst>
                                      </p:cBhvr>
                                      <p:to>
                                        <a:schemeClr val="accent1"/>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987">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41987">
                                            <p:txEl>
                                              <p:pRg st="4" end="4"/>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8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99010" name="Rectangle 2">
            <a:extLst>
              <a:ext uri="{FF2B5EF4-FFF2-40B4-BE49-F238E27FC236}">
                <a16:creationId xmlns:a16="http://schemas.microsoft.com/office/drawing/2014/main" id="{BF847171-3E00-5A38-208B-3AD24F7C67F7}"/>
              </a:ext>
            </a:extLst>
          </p:cNvPr>
          <p:cNvSpPr>
            <a:spLocks noGrp="1" noChangeArrowheads="1"/>
          </p:cNvSpPr>
          <p:nvPr>
            <p:ph type="title"/>
          </p:nvPr>
        </p:nvSpPr>
        <p:spPr/>
        <p:txBody>
          <a:bodyPr/>
          <a:lstStyle/>
          <a:p>
            <a:pPr eaLnBrk="1" hangingPunct="1">
              <a:defRPr/>
            </a:pPr>
            <a:r>
              <a:rPr lang="en-US">
                <a:solidFill>
                  <a:srgbClr val="000000"/>
                </a:solidFill>
              </a:rPr>
              <a:t>Key Fields</a:t>
            </a:r>
          </a:p>
        </p:txBody>
      </p:sp>
      <p:sp>
        <p:nvSpPr>
          <p:cNvPr id="299011" name="Rectangle 3">
            <a:extLst>
              <a:ext uri="{FF2B5EF4-FFF2-40B4-BE49-F238E27FC236}">
                <a16:creationId xmlns:a16="http://schemas.microsoft.com/office/drawing/2014/main" id="{C9B55ACB-B424-A370-3A4F-6E5A6DC91597}"/>
              </a:ext>
            </a:extLst>
          </p:cNvPr>
          <p:cNvSpPr>
            <a:spLocks noGrp="1" noChangeArrowheads="1"/>
          </p:cNvSpPr>
          <p:nvPr>
            <p:ph type="body" idx="1"/>
          </p:nvPr>
        </p:nvSpPr>
        <p:spPr>
          <a:xfrm>
            <a:off x="304800" y="1905000"/>
            <a:ext cx="8229600" cy="4114800"/>
          </a:xfrm>
        </p:spPr>
        <p:txBody>
          <a:bodyPr/>
          <a:lstStyle/>
          <a:p>
            <a:pPr eaLnBrk="1" hangingPunct="1">
              <a:lnSpc>
                <a:spcPct val="90000"/>
              </a:lnSpc>
              <a:defRPr/>
            </a:pPr>
            <a:r>
              <a:rPr lang="en-US" sz="2400" dirty="0">
                <a:solidFill>
                  <a:srgbClr val="000000"/>
                </a:solidFill>
              </a:rPr>
              <a:t>Super Key</a:t>
            </a:r>
          </a:p>
          <a:p>
            <a:pPr marL="400050" lvl="2" indent="0" eaLnBrk="1" hangingPunct="1">
              <a:lnSpc>
                <a:spcPct val="90000"/>
              </a:lnSpc>
              <a:buFont typeface="Wingdings" panose="05000000000000000000" pitchFamily="2" charset="2"/>
              <a:buNone/>
              <a:defRPr/>
            </a:pPr>
            <a:r>
              <a:rPr lang="en-US" sz="2000" dirty="0">
                <a:solidFill>
                  <a:srgbClr val="000000"/>
                </a:solidFill>
              </a:rPr>
              <a:t>If the attributes taking part in the construction of super key are sufficient but not necessary.</a:t>
            </a:r>
          </a:p>
          <a:p>
            <a:pPr eaLnBrk="1" hangingPunct="1">
              <a:lnSpc>
                <a:spcPct val="90000"/>
              </a:lnSpc>
              <a:defRPr/>
            </a:pPr>
            <a:r>
              <a:rPr lang="en-US" sz="2400" dirty="0">
                <a:solidFill>
                  <a:srgbClr val="000000"/>
                </a:solidFill>
              </a:rPr>
              <a:t>Candidate Key:</a:t>
            </a:r>
          </a:p>
          <a:p>
            <a:pPr marL="400050" lvl="1" indent="0" eaLnBrk="1" hangingPunct="1">
              <a:lnSpc>
                <a:spcPct val="90000"/>
              </a:lnSpc>
              <a:buFont typeface="Wingdings" panose="05000000000000000000" pitchFamily="2" charset="2"/>
              <a:buNone/>
              <a:defRPr/>
            </a:pPr>
            <a:r>
              <a:rPr lang="en-US" sz="2000" dirty="0">
                <a:solidFill>
                  <a:srgbClr val="000000"/>
                </a:solidFill>
              </a:rPr>
              <a:t>If all possible subsets of a super key is not a super key then that key is called a candidate key. It is also called a minimal super key.</a:t>
            </a:r>
          </a:p>
          <a:p>
            <a:pPr marL="400050" lvl="1" indent="0" eaLnBrk="1" hangingPunct="1">
              <a:lnSpc>
                <a:spcPct val="90000"/>
              </a:lnSpc>
              <a:buFont typeface="Wingdings" panose="05000000000000000000" pitchFamily="2" charset="2"/>
              <a:buNone/>
              <a:defRPr/>
            </a:pPr>
            <a:r>
              <a:rPr lang="en-US" sz="2000" dirty="0">
                <a:solidFill>
                  <a:srgbClr val="000000"/>
                </a:solidFill>
              </a:rPr>
              <a:t>Attributes are sufficient as well as mandatory.</a:t>
            </a:r>
          </a:p>
          <a:p>
            <a:pPr eaLnBrk="1" hangingPunct="1">
              <a:lnSpc>
                <a:spcPct val="90000"/>
              </a:lnSpc>
              <a:defRPr/>
            </a:pPr>
            <a:r>
              <a:rPr lang="en-US" sz="2400" dirty="0">
                <a:solidFill>
                  <a:srgbClr val="000000"/>
                </a:solidFill>
              </a:rPr>
              <a:t>Primary key</a:t>
            </a:r>
          </a:p>
          <a:p>
            <a:pPr marL="400050" lvl="1" indent="0" eaLnBrk="1" hangingPunct="1">
              <a:lnSpc>
                <a:spcPct val="90000"/>
              </a:lnSpc>
              <a:buFont typeface="Wingdings" panose="05000000000000000000" pitchFamily="2" charset="2"/>
              <a:buNone/>
              <a:defRPr/>
            </a:pPr>
            <a:r>
              <a:rPr lang="en-US" sz="2000" dirty="0">
                <a:solidFill>
                  <a:srgbClr val="000000"/>
                </a:solidFill>
              </a:rPr>
              <a:t>Implemented candidate key is called Primary key.</a:t>
            </a:r>
          </a:p>
          <a:p>
            <a:pPr eaLnBrk="1" hangingPunct="1">
              <a:lnSpc>
                <a:spcPct val="90000"/>
              </a:lnSpc>
              <a:defRPr/>
            </a:pPr>
            <a:r>
              <a:rPr lang="en-US" sz="2400" dirty="0">
                <a:solidFill>
                  <a:srgbClr val="000000"/>
                </a:solidFill>
              </a:rPr>
              <a:t>Alternate Key</a:t>
            </a:r>
          </a:p>
          <a:p>
            <a:pPr marL="457200" lvl="1" indent="0" eaLnBrk="1" hangingPunct="1">
              <a:lnSpc>
                <a:spcPct val="90000"/>
              </a:lnSpc>
              <a:buFont typeface="Wingdings" panose="05000000000000000000" pitchFamily="2" charset="2"/>
              <a:buNone/>
              <a:defRPr/>
            </a:pPr>
            <a:r>
              <a:rPr lang="en-US" sz="2000" dirty="0">
                <a:solidFill>
                  <a:srgbClr val="000000"/>
                </a:solidFill>
              </a:rPr>
              <a:t>During design. if one of candidate key has made primary key then the leftover candidate keys may also called alternate keys.</a:t>
            </a:r>
          </a:p>
          <a:p>
            <a:pPr marL="457200" lvl="1" indent="0" eaLnBrk="1" hangingPunct="1">
              <a:lnSpc>
                <a:spcPct val="90000"/>
              </a:lnSpc>
              <a:buFont typeface="Wingdings" panose="05000000000000000000" pitchFamily="2" charset="2"/>
              <a:buNone/>
              <a:defRPr/>
            </a:pPr>
            <a:endParaRPr lang="en-US" sz="2000" dirty="0">
              <a:solidFill>
                <a:srgbClr val="000000"/>
              </a:solidFill>
            </a:endParaRPr>
          </a:p>
        </p:txBody>
      </p:sp>
      <p:graphicFrame>
        <p:nvGraphicFramePr>
          <p:cNvPr id="102404" name="Object 4">
            <a:hlinkClick r:id="" action="ppaction://ole?verb=0"/>
            <a:extLst>
              <a:ext uri="{FF2B5EF4-FFF2-40B4-BE49-F238E27FC236}">
                <a16:creationId xmlns:a16="http://schemas.microsoft.com/office/drawing/2014/main" id="{0B24C02A-12EC-CB72-E0DF-B55024176A36}"/>
              </a:ext>
            </a:extLst>
          </p:cNvPr>
          <p:cNvGraphicFramePr>
            <a:graphicFrameLocks/>
          </p:cNvGraphicFramePr>
          <p:nvPr/>
        </p:nvGraphicFramePr>
        <p:xfrm>
          <a:off x="6934200" y="381000"/>
          <a:ext cx="1738313" cy="1295400"/>
        </p:xfrm>
        <a:graphic>
          <a:graphicData uri="http://schemas.openxmlformats.org/presentationml/2006/ole">
            <mc:AlternateContent xmlns:mc="http://schemas.openxmlformats.org/markup-compatibility/2006">
              <mc:Choice xmlns:v="urn:schemas-microsoft-com:vml" Requires="v">
                <p:oleObj spid="_x0000_s2049" name="Microsoft ClipArt Gallery" r:id="rId3" imgW="3344863" imgH="2476500" progId="MS_ClipArt_Gallery">
                  <p:embed/>
                </p:oleObj>
              </mc:Choice>
              <mc:Fallback>
                <p:oleObj name="Microsoft ClipArt Gallery" r:id="rId3" imgW="3344863" imgH="2476500" progId="MS_ClipArt_Gallery">
                  <p:embed/>
                  <p:pic>
                    <p:nvPicPr>
                      <p:cNvPr id="102404" name="Object 4">
                        <a:hlinkClick r:id="" action="ppaction://ole?verb=0"/>
                        <a:extLst>
                          <a:ext uri="{FF2B5EF4-FFF2-40B4-BE49-F238E27FC236}">
                            <a16:creationId xmlns:a16="http://schemas.microsoft.com/office/drawing/2014/main" id="{0B24C02A-12EC-CB72-E0DF-B55024176A36}"/>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0" y="381000"/>
                        <a:ext cx="1738313"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99010" name="Rectangle 2">
            <a:extLst>
              <a:ext uri="{FF2B5EF4-FFF2-40B4-BE49-F238E27FC236}">
                <a16:creationId xmlns:a16="http://schemas.microsoft.com/office/drawing/2014/main" id="{D15B4803-3931-0CA9-BC99-216C562E52F6}"/>
              </a:ext>
            </a:extLst>
          </p:cNvPr>
          <p:cNvSpPr>
            <a:spLocks noGrp="1" noChangeArrowheads="1"/>
          </p:cNvSpPr>
          <p:nvPr>
            <p:ph type="title"/>
          </p:nvPr>
        </p:nvSpPr>
        <p:spPr/>
        <p:txBody>
          <a:bodyPr/>
          <a:lstStyle/>
          <a:p>
            <a:pPr eaLnBrk="1" hangingPunct="1">
              <a:defRPr/>
            </a:pPr>
            <a:r>
              <a:rPr lang="en-US">
                <a:solidFill>
                  <a:srgbClr val="000000"/>
                </a:solidFill>
              </a:rPr>
              <a:t>Key Fields</a:t>
            </a:r>
          </a:p>
        </p:txBody>
      </p:sp>
      <p:pic>
        <p:nvPicPr>
          <p:cNvPr id="103427" name="Picture 2">
            <a:extLst>
              <a:ext uri="{FF2B5EF4-FFF2-40B4-BE49-F238E27FC236}">
                <a16:creationId xmlns:a16="http://schemas.microsoft.com/office/drawing/2014/main" id="{D5C60895-B515-B832-3FCC-BD1D85601C9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257425"/>
            <a:ext cx="8077200" cy="233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9011" name="Rectangle 3">
            <a:extLst>
              <a:ext uri="{FF2B5EF4-FFF2-40B4-BE49-F238E27FC236}">
                <a16:creationId xmlns:a16="http://schemas.microsoft.com/office/drawing/2014/main" id="{6C9BD672-9079-8C5E-D4BB-655EEBDCCEFF}"/>
              </a:ext>
            </a:extLst>
          </p:cNvPr>
          <p:cNvSpPr>
            <a:spLocks noGrp="1" noChangeArrowheads="1"/>
          </p:cNvSpPr>
          <p:nvPr>
            <p:ph type="body" idx="1"/>
          </p:nvPr>
        </p:nvSpPr>
        <p:spPr>
          <a:xfrm>
            <a:off x="304800" y="1905000"/>
            <a:ext cx="8229600" cy="4114800"/>
          </a:xfrm>
        </p:spPr>
        <p:txBody>
          <a:bodyPr/>
          <a:lstStyle/>
          <a:p>
            <a:pPr marL="457200" lvl="1" indent="0" eaLnBrk="1" hangingPunct="1">
              <a:lnSpc>
                <a:spcPct val="90000"/>
              </a:lnSpc>
              <a:buFont typeface="Wingdings" panose="05000000000000000000" pitchFamily="2" charset="2"/>
              <a:buNone/>
              <a:defRPr/>
            </a:pPr>
            <a:r>
              <a:rPr lang="en-US" sz="2000" dirty="0">
                <a:solidFill>
                  <a:srgbClr val="000000"/>
                </a:solidFill>
              </a:rPr>
              <a:t> </a:t>
            </a:r>
          </a:p>
        </p:txBody>
      </p:sp>
      <p:graphicFrame>
        <p:nvGraphicFramePr>
          <p:cNvPr id="103429" name="Object 4">
            <a:hlinkClick r:id="" action="ppaction://ole?verb=0"/>
            <a:extLst>
              <a:ext uri="{FF2B5EF4-FFF2-40B4-BE49-F238E27FC236}">
                <a16:creationId xmlns:a16="http://schemas.microsoft.com/office/drawing/2014/main" id="{6FD1F298-46CF-A8B9-CBDC-E6945E3FBD4C}"/>
              </a:ext>
            </a:extLst>
          </p:cNvPr>
          <p:cNvGraphicFramePr>
            <a:graphicFrameLocks/>
          </p:cNvGraphicFramePr>
          <p:nvPr/>
        </p:nvGraphicFramePr>
        <p:xfrm>
          <a:off x="6934200" y="381000"/>
          <a:ext cx="1738313" cy="1295400"/>
        </p:xfrm>
        <a:graphic>
          <a:graphicData uri="http://schemas.openxmlformats.org/presentationml/2006/ole">
            <mc:AlternateContent xmlns:mc="http://schemas.openxmlformats.org/markup-compatibility/2006">
              <mc:Choice xmlns:v="urn:schemas-microsoft-com:vml" Requires="v">
                <p:oleObj spid="_x0000_s3073" name="Microsoft ClipArt Gallery" r:id="rId4" imgW="3344863" imgH="2476500" progId="MS_ClipArt_Gallery">
                  <p:embed/>
                </p:oleObj>
              </mc:Choice>
              <mc:Fallback>
                <p:oleObj name="Microsoft ClipArt Gallery" r:id="rId4" imgW="3344863" imgH="2476500" progId="MS_ClipArt_Gallery">
                  <p:embed/>
                  <p:pic>
                    <p:nvPicPr>
                      <p:cNvPr id="103429" name="Object 4">
                        <a:hlinkClick r:id="" action="ppaction://ole?verb=0"/>
                        <a:extLst>
                          <a:ext uri="{FF2B5EF4-FFF2-40B4-BE49-F238E27FC236}">
                            <a16:creationId xmlns:a16="http://schemas.microsoft.com/office/drawing/2014/main" id="{6FD1F298-46CF-A8B9-CBDC-E6945E3FBD4C}"/>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34200" y="381000"/>
                        <a:ext cx="1738313"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pic>
        <p:nvPicPr>
          <p:cNvPr id="12290" name="Picture 1037" descr="CAP1">
            <a:extLst>
              <a:ext uri="{FF2B5EF4-FFF2-40B4-BE49-F238E27FC236}">
                <a16:creationId xmlns:a16="http://schemas.microsoft.com/office/drawing/2014/main" id="{F29FA5D3-1C6A-9ADC-D3EE-8EC91DC98B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46150"/>
            <a:ext cx="9072563" cy="531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Text Box 1027">
            <a:extLst>
              <a:ext uri="{FF2B5EF4-FFF2-40B4-BE49-F238E27FC236}">
                <a16:creationId xmlns:a16="http://schemas.microsoft.com/office/drawing/2014/main" id="{0BC5A1BF-5AA7-A96B-8A49-60CD883DF262}"/>
              </a:ext>
            </a:extLst>
          </p:cNvPr>
          <p:cNvSpPr txBox="1">
            <a:spLocks noChangeArrowheads="1"/>
          </p:cNvSpPr>
          <p:nvPr/>
        </p:nvSpPr>
        <p:spPr bwMode="auto">
          <a:xfrm>
            <a:off x="0" y="85725"/>
            <a:ext cx="889793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2400" b="1">
                <a:solidFill>
                  <a:srgbClr val="000000"/>
                </a:solidFill>
                <a:latin typeface="Arial" panose="020B0604020202020204" pitchFamily="34" charset="0"/>
              </a:rPr>
              <a:t>Old file processing systems at Pine Valley Furniture Company</a:t>
            </a:r>
          </a:p>
        </p:txBody>
      </p:sp>
      <p:grpSp>
        <p:nvGrpSpPr>
          <p:cNvPr id="2" name="Group 5">
            <a:extLst>
              <a:ext uri="{FF2B5EF4-FFF2-40B4-BE49-F238E27FC236}">
                <a16:creationId xmlns:a16="http://schemas.microsoft.com/office/drawing/2014/main" id="{7D22D67E-4131-3B46-81D7-1879244039A2}"/>
              </a:ext>
            </a:extLst>
          </p:cNvPr>
          <p:cNvGrpSpPr>
            <a:grpSpLocks/>
          </p:cNvGrpSpPr>
          <p:nvPr/>
        </p:nvGrpSpPr>
        <p:grpSpPr bwMode="auto">
          <a:xfrm>
            <a:off x="258763" y="869950"/>
            <a:ext cx="6054725" cy="5137150"/>
            <a:chOff x="163" y="548"/>
            <a:chExt cx="3814" cy="3236"/>
          </a:xfrm>
        </p:grpSpPr>
        <p:sp>
          <p:nvSpPr>
            <p:cNvPr id="12293" name="Oval 1029">
              <a:extLst>
                <a:ext uri="{FF2B5EF4-FFF2-40B4-BE49-F238E27FC236}">
                  <a16:creationId xmlns:a16="http://schemas.microsoft.com/office/drawing/2014/main" id="{2A42B944-45FC-6FC2-7A22-F63970EC4525}"/>
                </a:ext>
              </a:extLst>
            </p:cNvPr>
            <p:cNvSpPr>
              <a:spLocks noChangeArrowheads="1"/>
            </p:cNvSpPr>
            <p:nvPr/>
          </p:nvSpPr>
          <p:spPr bwMode="auto">
            <a:xfrm>
              <a:off x="181" y="2787"/>
              <a:ext cx="738" cy="996"/>
            </a:xfrm>
            <a:prstGeom prst="ellipse">
              <a:avLst/>
            </a:prstGeom>
            <a:noFill/>
            <a:ln w="2540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r" eaLnBrk="1" hangingPunct="1">
                <a:spcBef>
                  <a:spcPct val="0"/>
                </a:spcBef>
                <a:buClrTx/>
                <a:buSzTx/>
                <a:buFontTx/>
                <a:buNone/>
              </a:pPr>
              <a:endParaRPr lang="en-GB" altLang="en-US" sz="1800"/>
            </a:p>
          </p:txBody>
        </p:sp>
        <p:sp>
          <p:nvSpPr>
            <p:cNvPr id="12294" name="Oval 1030">
              <a:extLst>
                <a:ext uri="{FF2B5EF4-FFF2-40B4-BE49-F238E27FC236}">
                  <a16:creationId xmlns:a16="http://schemas.microsoft.com/office/drawing/2014/main" id="{CBD9832D-4B17-2315-0452-CA246ABA6B18}"/>
                </a:ext>
              </a:extLst>
            </p:cNvPr>
            <p:cNvSpPr>
              <a:spLocks noChangeArrowheads="1"/>
            </p:cNvSpPr>
            <p:nvPr/>
          </p:nvSpPr>
          <p:spPr bwMode="auto">
            <a:xfrm>
              <a:off x="3248" y="2838"/>
              <a:ext cx="729" cy="946"/>
            </a:xfrm>
            <a:prstGeom prst="ellipse">
              <a:avLst/>
            </a:prstGeom>
            <a:noFill/>
            <a:ln w="2540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r" eaLnBrk="1" hangingPunct="1">
                <a:spcBef>
                  <a:spcPct val="0"/>
                </a:spcBef>
                <a:buClrTx/>
                <a:buSzTx/>
                <a:buFontTx/>
                <a:buNone/>
              </a:pPr>
              <a:endParaRPr lang="en-GB" altLang="en-US" sz="1800"/>
            </a:p>
          </p:txBody>
        </p:sp>
        <p:cxnSp>
          <p:nvCxnSpPr>
            <p:cNvPr id="12295" name="AutoShape 1031">
              <a:extLst>
                <a:ext uri="{FF2B5EF4-FFF2-40B4-BE49-F238E27FC236}">
                  <a16:creationId xmlns:a16="http://schemas.microsoft.com/office/drawing/2014/main" id="{45A0D208-8456-EAE7-AF74-8E88BCB1FC43}"/>
                </a:ext>
              </a:extLst>
            </p:cNvPr>
            <p:cNvCxnSpPr>
              <a:cxnSpLocks noChangeShapeType="1"/>
            </p:cNvCxnSpPr>
            <p:nvPr/>
          </p:nvCxnSpPr>
          <p:spPr bwMode="auto">
            <a:xfrm rot="10800000" flipH="1" flipV="1">
              <a:off x="163" y="3257"/>
              <a:ext cx="3812" cy="82"/>
            </a:xfrm>
            <a:prstGeom prst="bentConnector5">
              <a:avLst>
                <a:gd name="adj1" fmla="val -2889"/>
                <a:gd name="adj2" fmla="val -3004880"/>
                <a:gd name="adj3" fmla="val 103542"/>
              </a:avLst>
            </a:prstGeom>
            <a:noFill/>
            <a:ln w="25400">
              <a:solidFill>
                <a:srgbClr val="800000"/>
              </a:solidFill>
              <a:miter lim="800000"/>
              <a:headEnd/>
              <a:tailEnd/>
            </a:ln>
            <a:extLst>
              <a:ext uri="{909E8E84-426E-40DD-AFC4-6F175D3DCCD1}">
                <a14:hiddenFill xmlns:a14="http://schemas.microsoft.com/office/drawing/2010/main">
                  <a:noFill/>
                </a14:hiddenFill>
              </a:ext>
            </a:extLst>
          </p:spPr>
        </p:cxnSp>
        <p:sp>
          <p:nvSpPr>
            <p:cNvPr id="12296" name="Text Box 1032">
              <a:extLst>
                <a:ext uri="{FF2B5EF4-FFF2-40B4-BE49-F238E27FC236}">
                  <a16:creationId xmlns:a16="http://schemas.microsoft.com/office/drawing/2014/main" id="{5210456E-4C83-8091-13E2-3C199622E2E2}"/>
                </a:ext>
              </a:extLst>
            </p:cNvPr>
            <p:cNvSpPr txBox="1">
              <a:spLocks noChangeArrowheads="1"/>
            </p:cNvSpPr>
            <p:nvPr/>
          </p:nvSpPr>
          <p:spPr bwMode="auto">
            <a:xfrm>
              <a:off x="1296" y="548"/>
              <a:ext cx="19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buClrTx/>
                <a:buSzTx/>
                <a:buFontTx/>
                <a:buNone/>
              </a:pPr>
              <a:r>
                <a:rPr lang="en-US" altLang="en-US" sz="2400">
                  <a:solidFill>
                    <a:srgbClr val="990000"/>
                  </a:solidFill>
                  <a:latin typeface="Times New Roman" panose="02020603050405020304" pitchFamily="18" charset="0"/>
                </a:rPr>
                <a:t>Duplicate Data</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xtured">
  <a:themeElements>
    <a:clrScheme name="Textured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fontScheme name="Textured">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rgbClr val="990000"/>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cs typeface="Arial" charset="0"/>
          </a:defRPr>
        </a:defPPr>
      </a:lstStyle>
    </a:spDef>
    <a:lnDef>
      <a:spPr bwMode="auto">
        <a:xfrm>
          <a:off x="0" y="0"/>
          <a:ext cx="1" cy="1"/>
        </a:xfrm>
        <a:custGeom>
          <a:avLst/>
          <a:gdLst/>
          <a:ahLst/>
          <a:cxnLst/>
          <a:rect l="0" t="0" r="0" b="0"/>
          <a:pathLst/>
        </a:custGeom>
        <a:noFill/>
        <a:ln w="25400" cap="flat" cmpd="sng" algn="ctr">
          <a:solidFill>
            <a:srgbClr val="990000"/>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cs typeface="Arial" charset="0"/>
          </a:defRPr>
        </a:defPPr>
      </a:lstStyle>
    </a:lnDef>
  </a:objectDefaults>
  <a:extraClrSchemeLst>
    <a:extraClrScheme>
      <a:clrScheme name="Textured 1">
        <a:dk1>
          <a:srgbClr val="660000"/>
        </a:dk1>
        <a:lt1>
          <a:srgbClr val="FFFFFF"/>
        </a:lt1>
        <a:dk2>
          <a:srgbClr val="800000"/>
        </a:dk2>
        <a:lt2>
          <a:srgbClr val="FFFFCC"/>
        </a:lt2>
        <a:accent1>
          <a:srgbClr val="BE7960"/>
        </a:accent1>
        <a:accent2>
          <a:srgbClr val="CC6600"/>
        </a:accent2>
        <a:accent3>
          <a:srgbClr val="C0AAAA"/>
        </a:accent3>
        <a:accent4>
          <a:srgbClr val="DADADA"/>
        </a:accent4>
        <a:accent5>
          <a:srgbClr val="DBBEB6"/>
        </a:accent5>
        <a:accent6>
          <a:srgbClr val="B95C00"/>
        </a:accent6>
        <a:hlink>
          <a:srgbClr val="FFCC66"/>
        </a:hlink>
        <a:folHlink>
          <a:srgbClr val="CC3300"/>
        </a:folHlink>
      </a:clrScheme>
      <a:clrMap bg1="dk2" tx1="lt1" bg2="dk1" tx2="lt2" accent1="accent1" accent2="accent2" accent3="accent3" accent4="accent4" accent5="accent5" accent6="accent6" hlink="hlink" folHlink="folHlink"/>
    </a:extraClrScheme>
    <a:extraClrScheme>
      <a:clrScheme name="Textured 2">
        <a:dk1>
          <a:srgbClr val="003300"/>
        </a:dk1>
        <a:lt1>
          <a:srgbClr val="FFFFFF"/>
        </a:lt1>
        <a:dk2>
          <a:srgbClr val="4D6A2A"/>
        </a:dk2>
        <a:lt2>
          <a:srgbClr val="CCFF99"/>
        </a:lt2>
        <a:accent1>
          <a:srgbClr val="33CC33"/>
        </a:accent1>
        <a:accent2>
          <a:srgbClr val="46562A"/>
        </a:accent2>
        <a:accent3>
          <a:srgbClr val="B2B9AC"/>
        </a:accent3>
        <a:accent4>
          <a:srgbClr val="DADADA"/>
        </a:accent4>
        <a:accent5>
          <a:srgbClr val="ADE2AD"/>
        </a:accent5>
        <a:accent6>
          <a:srgbClr val="3F4D25"/>
        </a:accent6>
        <a:hlink>
          <a:srgbClr val="009999"/>
        </a:hlink>
        <a:folHlink>
          <a:srgbClr val="CCCC00"/>
        </a:folHlink>
      </a:clrScheme>
      <a:clrMap bg1="dk2" tx1="lt1" bg2="dk1" tx2="lt2" accent1="accent1" accent2="accent2" accent3="accent3" accent4="accent4" accent5="accent5" accent6="accent6" hlink="hlink" folHlink="folHlink"/>
    </a:extraClrScheme>
    <a:extraClrScheme>
      <a:clrScheme name="Textured 3">
        <a:dk1>
          <a:srgbClr val="4E4E74"/>
        </a:dk1>
        <a:lt1>
          <a:srgbClr val="FFFFFF"/>
        </a:lt1>
        <a:dk2>
          <a:srgbClr val="666699"/>
        </a:dk2>
        <a:lt2>
          <a:srgbClr val="FFFFCC"/>
        </a:lt2>
        <a:accent1>
          <a:srgbClr val="5E5884"/>
        </a:accent1>
        <a:accent2>
          <a:srgbClr val="8AB29D"/>
        </a:accent2>
        <a:accent3>
          <a:srgbClr val="B8B8CA"/>
        </a:accent3>
        <a:accent4>
          <a:srgbClr val="DADADA"/>
        </a:accent4>
        <a:accent5>
          <a:srgbClr val="B6B4C2"/>
        </a:accent5>
        <a:accent6>
          <a:srgbClr val="7DA18E"/>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Textured 4">
        <a:dk1>
          <a:srgbClr val="004E4C"/>
        </a:dk1>
        <a:lt1>
          <a:srgbClr val="FFFFFF"/>
        </a:lt1>
        <a:dk2>
          <a:srgbClr val="006666"/>
        </a:dk2>
        <a:lt2>
          <a:srgbClr val="FFFFCC"/>
        </a:lt2>
        <a:accent1>
          <a:srgbClr val="FFCC00"/>
        </a:accent1>
        <a:accent2>
          <a:srgbClr val="00B0AC"/>
        </a:accent2>
        <a:accent3>
          <a:srgbClr val="AAB8B8"/>
        </a:accent3>
        <a:accent4>
          <a:srgbClr val="DADADA"/>
        </a:accent4>
        <a:accent5>
          <a:srgbClr val="FFE2AA"/>
        </a:accent5>
        <a:accent6>
          <a:srgbClr val="009F9B"/>
        </a:accent6>
        <a:hlink>
          <a:srgbClr val="BA7C3E"/>
        </a:hlink>
        <a:folHlink>
          <a:srgbClr val="724C00"/>
        </a:folHlink>
      </a:clrScheme>
      <a:clrMap bg1="dk2" tx1="lt1" bg2="dk1" tx2="lt2" accent1="accent1" accent2="accent2" accent3="accent3" accent4="accent4" accent5="accent5" accent6="accent6" hlink="hlink" folHlink="folHlink"/>
    </a:extraClrScheme>
    <a:extraClrScheme>
      <a:clrScheme name="Textured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clrMap bg1="dk2" tx1="lt1" bg2="dk1" tx2="lt2" accent1="accent1" accent2="accent2" accent3="accent3" accent4="accent4" accent5="accent5" accent6="accent6" hlink="hlink" folHlink="folHlink"/>
    </a:extraClrScheme>
    <a:extraClrScheme>
      <a:clrScheme name="Textured 6">
        <a:dk1>
          <a:srgbClr val="080808"/>
        </a:dk1>
        <a:lt1>
          <a:srgbClr val="FFFFFF"/>
        </a:lt1>
        <a:dk2>
          <a:srgbClr val="4D4D4D"/>
        </a:dk2>
        <a:lt2>
          <a:srgbClr val="FFFFFF"/>
        </a:lt2>
        <a:accent1>
          <a:srgbClr val="666699"/>
        </a:accent1>
        <a:accent2>
          <a:srgbClr val="3366CC"/>
        </a:accent2>
        <a:accent3>
          <a:srgbClr val="B2B2B2"/>
        </a:accent3>
        <a:accent4>
          <a:srgbClr val="DADADA"/>
        </a:accent4>
        <a:accent5>
          <a:srgbClr val="B8B8CA"/>
        </a:accent5>
        <a:accent6>
          <a:srgbClr val="2D5CB9"/>
        </a:accent6>
        <a:hlink>
          <a:srgbClr val="00CCFF"/>
        </a:hlink>
        <a:folHlink>
          <a:srgbClr val="CCCCFF"/>
        </a:folHlink>
      </a:clrScheme>
      <a:clrMap bg1="dk2" tx1="lt1" bg2="dk1" tx2="lt2" accent1="accent1" accent2="accent2" accent3="accent3" accent4="accent4" accent5="accent5" accent6="accent6" hlink="hlink" folHlink="folHlink"/>
    </a:extraClrScheme>
    <a:extraClrScheme>
      <a:clrScheme name="Textured 7">
        <a:dk1>
          <a:srgbClr val="000000"/>
        </a:dk1>
        <a:lt1>
          <a:srgbClr val="DBDAC2"/>
        </a:lt1>
        <a:dk2>
          <a:srgbClr val="827F4C"/>
        </a:dk2>
        <a:lt2>
          <a:srgbClr val="C0BC94"/>
        </a:lt2>
        <a:accent1>
          <a:srgbClr val="AAA578"/>
        </a:accent1>
        <a:accent2>
          <a:srgbClr val="A2A4AC"/>
        </a:accent2>
        <a:accent3>
          <a:srgbClr val="EAEADD"/>
        </a:accent3>
        <a:accent4>
          <a:srgbClr val="000000"/>
        </a:accent4>
        <a:accent5>
          <a:srgbClr val="D2CFBE"/>
        </a:accent5>
        <a:accent6>
          <a:srgbClr val="92949B"/>
        </a:accent6>
        <a:hlink>
          <a:srgbClr val="5B8800"/>
        </a:hlink>
        <a:folHlink>
          <a:srgbClr val="686532"/>
        </a:folHlink>
      </a:clrScheme>
      <a:clrMap bg1="lt1" tx1="dk1" bg2="lt2" tx2="dk2" accent1="accent1" accent2="accent2" accent3="accent3" accent4="accent4" accent5="accent5" accent6="accent6" hlink="hlink" folHlink="folHlink"/>
    </a:extraClrScheme>
    <a:extraClrScheme>
      <a:clrScheme name="Textured 8">
        <a:dk1>
          <a:srgbClr val="000000"/>
        </a:dk1>
        <a:lt1>
          <a:srgbClr val="DCE8F4"/>
        </a:lt1>
        <a:dk2>
          <a:srgbClr val="7B9CB5"/>
        </a:dk2>
        <a:lt2>
          <a:srgbClr val="969696"/>
        </a:lt2>
        <a:accent1>
          <a:srgbClr val="FFFFFF"/>
        </a:accent1>
        <a:accent2>
          <a:srgbClr val="00BAB6"/>
        </a:accent2>
        <a:accent3>
          <a:srgbClr val="EBF2F8"/>
        </a:accent3>
        <a:accent4>
          <a:srgbClr val="000000"/>
        </a:accent4>
        <a:accent5>
          <a:srgbClr val="FFFFFF"/>
        </a:accent5>
        <a:accent6>
          <a:srgbClr val="00A8A5"/>
        </a:accent6>
        <a:hlink>
          <a:srgbClr val="8A8AD8"/>
        </a:hlink>
        <a:folHlink>
          <a:srgbClr val="24249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7253</TotalTime>
  <Pages>9</Pages>
  <Words>5654</Words>
  <Application>Microsoft Office PowerPoint</Application>
  <PresentationFormat>On-screen Show (4:3)</PresentationFormat>
  <Paragraphs>791</Paragraphs>
  <Slides>81</Slides>
  <Notes>17</Notes>
  <HiddenSlides>0</HiddenSlides>
  <MMClips>0</MMClips>
  <ScaleCrop>false</ScaleCrop>
  <HeadingPairs>
    <vt:vector size="4" baseType="variant">
      <vt:variant>
        <vt:lpstr>Theme</vt:lpstr>
      </vt:variant>
      <vt:variant>
        <vt:i4>1</vt:i4>
      </vt:variant>
      <vt:variant>
        <vt:lpstr>Slide Titles</vt:lpstr>
      </vt:variant>
      <vt:variant>
        <vt:i4>81</vt:i4>
      </vt:variant>
    </vt:vector>
  </HeadingPairs>
  <TitlesOfParts>
    <vt:vector size="82" baseType="lpstr">
      <vt:lpstr>Textured</vt:lpstr>
      <vt:lpstr>Database Systems   Instructor: Syed Zishan Ali   Department of Software Engineering The University of Lahore</vt:lpstr>
      <vt:lpstr>Definitions</vt:lpstr>
      <vt:lpstr>PowerPoint Presentation</vt:lpstr>
      <vt:lpstr>PowerPoint Presentation</vt:lpstr>
      <vt:lpstr>PowerPoint Presentation</vt:lpstr>
      <vt:lpstr>PowerPoint Presentation</vt:lpstr>
      <vt:lpstr>Disadvantages of File Processing</vt:lpstr>
      <vt:lpstr>Problems with Data Dependency</vt:lpstr>
      <vt:lpstr>PowerPoint Presentation</vt:lpstr>
      <vt:lpstr>Problems with Data Redundancy</vt:lpstr>
      <vt:lpstr>SOLUTION:  The DATABASE Approach</vt:lpstr>
      <vt:lpstr>Database Management System</vt:lpstr>
      <vt:lpstr>Advantages of the Database Approach</vt:lpstr>
      <vt:lpstr>Costs and Risks of the Database Approach</vt:lpstr>
      <vt:lpstr>The Range of Database Applications</vt:lpstr>
      <vt:lpstr>PowerPoint Presentation</vt:lpstr>
      <vt:lpstr>PowerPoint Presentation</vt:lpstr>
      <vt:lpstr>PowerPoint Presentation</vt:lpstr>
      <vt:lpstr>Enterprise Database Applications</vt:lpstr>
      <vt:lpstr>PowerPoint Presentation</vt:lpstr>
      <vt:lpstr>PowerPoint Presentation</vt:lpstr>
      <vt:lpstr>Components of the  Database Environment</vt:lpstr>
      <vt:lpstr>Elements of the Database Approach</vt:lpstr>
      <vt:lpstr>Enterprise Data Model</vt:lpstr>
      <vt:lpstr>PowerPoint Presentation</vt:lpstr>
      <vt:lpstr>PowerPoint Presentation</vt:lpstr>
      <vt:lpstr>PowerPoint Presentation</vt:lpstr>
      <vt:lpstr>PowerPoint Presentation</vt:lpstr>
      <vt:lpstr>PowerPoint Presentation</vt:lpstr>
      <vt:lpstr>How Databases fit in to Organization Wide Information Systems</vt:lpstr>
      <vt:lpstr>Information Systems Planning</vt:lpstr>
      <vt:lpstr>Identify Strategic Planning Factors</vt:lpstr>
      <vt:lpstr>Identify Corporate Planning Objects </vt:lpstr>
      <vt:lpstr>Develop Enterprise Model</vt:lpstr>
      <vt:lpstr>PowerPoint Presentation</vt:lpstr>
      <vt:lpstr>Two Approaches to Database and IS Development</vt:lpstr>
      <vt:lpstr>Systems Development Life Cycle</vt:lpstr>
      <vt:lpstr>Systems Development Life Cycle  (cont.)</vt:lpstr>
      <vt:lpstr>Systems Development Life Cycle (cont.) </vt:lpstr>
      <vt:lpstr>Systems Development Life Cycle  (cont.) </vt:lpstr>
      <vt:lpstr>Systems Development Life Cycle (cont.) </vt:lpstr>
      <vt:lpstr>Systems Development Life Cycle  (cont.) </vt:lpstr>
      <vt:lpstr>Systems Development Life Cycle  (cont.) </vt:lpstr>
      <vt:lpstr>PowerPoint Presentation</vt:lpstr>
      <vt:lpstr>PowerPoint Presentation</vt:lpstr>
      <vt:lpstr>PowerPoint Presentation</vt:lpstr>
      <vt:lpstr>PowerPoint Presentation</vt:lpstr>
      <vt:lpstr>PowerPoint Presentation</vt:lpstr>
      <vt:lpstr>Managing Projects: People Involved</vt:lpstr>
      <vt:lpstr>Business Rules</vt:lpstr>
      <vt:lpstr>A Good Business Rule is:</vt:lpstr>
      <vt:lpstr>A Good Data Name is:</vt:lpstr>
      <vt:lpstr>Data Definitions</vt:lpstr>
      <vt:lpstr>E-R Model Constructs</vt:lpstr>
      <vt:lpstr>Sample E-R Diagram - 1</vt:lpstr>
      <vt:lpstr>PowerPoint Presentation</vt:lpstr>
      <vt:lpstr>PowerPoint Presentation</vt:lpstr>
      <vt:lpstr>What Should an Entity Be?</vt:lpstr>
      <vt:lpstr>PowerPoint Presentation</vt:lpstr>
      <vt:lpstr>Attributes</vt:lpstr>
      <vt:lpstr>Identifiers (Keys)</vt:lpstr>
      <vt:lpstr>Characteristics of Identifiers</vt:lpstr>
      <vt:lpstr>PowerPoint Presentation</vt:lpstr>
      <vt:lpstr>PowerPoint Presentation</vt:lpstr>
      <vt:lpstr>PowerPoint Presentation</vt:lpstr>
      <vt:lpstr>Relationships</vt:lpstr>
      <vt:lpstr>PowerPoint Presentation</vt:lpstr>
      <vt:lpstr>Cardinality of Relationships</vt:lpstr>
      <vt:lpstr>Cardinality Constraints</vt:lpstr>
      <vt:lpstr>PowerPoint Presentation</vt:lpstr>
      <vt:lpstr>PowerPoint Presentation</vt:lpstr>
      <vt:lpstr>PowerPoint Presentation</vt:lpstr>
      <vt:lpstr>Sample E-R Diagram – 2</vt:lpstr>
      <vt:lpstr>Sample E-R Diagram - 2 (Entities Identified)</vt:lpstr>
      <vt:lpstr>Relational Model</vt:lpstr>
      <vt:lpstr>Relational Model</vt:lpstr>
      <vt:lpstr>Relation</vt:lpstr>
      <vt:lpstr>Correspondence with E-R Model</vt:lpstr>
      <vt:lpstr>Key Fields</vt:lpstr>
      <vt:lpstr>Key Fields</vt:lpstr>
      <vt:lpstr>Key Fields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Database Environment</dc:title>
  <dc:creator>Turab</dc:creator>
  <cp:lastModifiedBy>Hamza Champ</cp:lastModifiedBy>
  <cp:revision>335</cp:revision>
  <cp:lastPrinted>1998-01-19T09:29:56Z</cp:lastPrinted>
  <dcterms:created xsi:type="dcterms:W3CDTF">1998-01-19T10:00:26Z</dcterms:created>
  <dcterms:modified xsi:type="dcterms:W3CDTF">2022-09-27T15:51:45Z</dcterms:modified>
</cp:coreProperties>
</file>