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1EB0100-3802-4780-8809-002290A12E3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lnSpc>
                <a:spcPct val="100000"/>
              </a:lnSpc>
              <a:buNone/>
            </a:pPr>
            <a:fld id="{DB8DE1F4-E535-4811-B1B0-1C075BDD8BD6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lnSpc>
                <a:spcPct val="100000"/>
              </a:lnSpc>
              <a:buNone/>
            </a:pPr>
            <a:fld id="{7718F9B5-A7C6-4E89-9CEB-9DE31243D6D5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lnSpc>
                <a:spcPct val="100000"/>
              </a:lnSpc>
              <a:buNone/>
            </a:pPr>
            <a:fld id="{AA97C5F1-0BD1-49B3-A9BD-3F6BCCCEC980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lnSpc>
                <a:spcPct val="100000"/>
              </a:lnSpc>
              <a:buNone/>
            </a:pPr>
            <a:fld id="{C302FD9F-A531-43F2-9C30-9F9B729F7A04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rcRect l="3610" t="0" r="0" b="0"/>
          <a:stretch/>
        </p:blipFill>
        <p:spPr>
          <a:xfrm>
            <a:off x="0" y="3203640"/>
            <a:ext cx="4844160" cy="50256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rcRect l="35647" t="0" r="0" b="0"/>
          <a:stretch/>
        </p:blipFill>
        <p:spPr>
          <a:xfrm>
            <a:off x="0" y="3470760"/>
            <a:ext cx="1826640" cy="283824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10330920" y="2011680"/>
            <a:ext cx="3382920" cy="3382920"/>
          </a:xfrm>
          <a:prstGeom prst="ellipse">
            <a:avLst/>
          </a:prstGeom>
          <a:gradFill rotWithShape="0">
            <a:gsLst>
              <a:gs pos="0">
                <a:srgbClr val="fac96a">
                  <a:alpha val="7058"/>
                </a:srgbClr>
              </a:gs>
              <a:gs pos="100000">
                <a:srgbClr val="fac96a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4"/>
          <a:srcRect l="0" t="28722" r="0" b="0"/>
          <a:stretch/>
        </p:blipFill>
        <p:spPr>
          <a:xfrm>
            <a:off x="9600120" y="0"/>
            <a:ext cx="1923840" cy="137124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rcRect l="0" t="0" r="0" b="24203"/>
          <a:stretch/>
        </p:blipFill>
        <p:spPr>
          <a:xfrm>
            <a:off x="10330920" y="7311600"/>
            <a:ext cx="1191960" cy="91764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2525480" y="0"/>
            <a:ext cx="822600" cy="1371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92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92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79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79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79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79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amma.app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amma.app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 2"/>
          <p:cNvSpPr/>
          <p:nvPr/>
        </p:nvSpPr>
        <p:spPr>
          <a:xfrm>
            <a:off x="2037960" y="3065040"/>
            <a:ext cx="6560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buNone/>
              <a:tabLst>
                <a:tab algn="l" pos="0"/>
              </a:tabLst>
            </a:pPr>
            <a:r>
              <a:rPr b="0" lang="en-US" sz="4370" spc="-1" strike="noStrike">
                <a:solidFill>
                  <a:srgbClr val="f2f2f3"/>
                </a:solidFill>
                <a:latin typeface="Poppins"/>
                <a:ea typeface="Poppins"/>
              </a:rPr>
              <a:t>                   </a:t>
            </a:r>
            <a:r>
              <a:rPr b="0" lang="en-US" sz="4370" spc="-1" strike="noStrike">
                <a:solidFill>
                  <a:srgbClr val="f2f2f3"/>
                </a:solidFill>
                <a:latin typeface="Poppins"/>
                <a:ea typeface="Poppins"/>
              </a:rPr>
              <a:t>SUPERMARKET</a:t>
            </a:r>
            <a:endParaRPr b="0" lang="en-US" sz="4370" spc="-1" strike="noStrike">
              <a:latin typeface="Arial"/>
            </a:endParaRPr>
          </a:p>
        </p:txBody>
      </p:sp>
      <p:sp>
        <p:nvSpPr>
          <p:cNvPr id="53" name="Text 3"/>
          <p:cNvSpPr/>
          <p:nvPr/>
        </p:nvSpPr>
        <p:spPr>
          <a:xfrm>
            <a:off x="2037960" y="4203720"/>
            <a:ext cx="105541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buNone/>
              <a:tabLst>
                <a:tab algn="l" pos="0"/>
              </a:tabLst>
            </a:pPr>
            <a:r>
              <a:rPr b="1" lang="en-US" sz="1750" spc="-1" strike="noStrike">
                <a:solidFill>
                  <a:srgbClr val="e5e0df"/>
                </a:solidFill>
                <a:latin typeface="Roboto"/>
                <a:ea typeface="Roboto"/>
              </a:rPr>
              <a:t>                                                              </a:t>
            </a:r>
            <a:r>
              <a:rPr b="1" lang="en-US" sz="1750" spc="-1" strike="noStrike">
                <a:solidFill>
                  <a:srgbClr val="e5e0df"/>
                </a:solidFill>
                <a:latin typeface="Roboto"/>
                <a:ea typeface="Roboto"/>
              </a:rPr>
              <a:t>PROJECT  IN    C        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54" name="Text 4"/>
          <p:cNvSpPr/>
          <p:nvPr/>
        </p:nvSpPr>
        <p:spPr>
          <a:xfrm>
            <a:off x="2037960" y="4808880"/>
            <a:ext cx="105541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Image 0" descr="preencoded.png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Shape 1"/>
          <p:cNvSpPr/>
          <p:nvPr/>
        </p:nvSpPr>
        <p:spPr>
          <a:xfrm>
            <a:off x="0" y="0"/>
            <a:ext cx="14630040" cy="12133440"/>
          </a:xfrm>
          <a:prstGeom prst="rect">
            <a:avLst/>
          </a:prstGeom>
          <a:solidFill>
            <a:srgbClr val="050505"/>
          </a:solidFill>
          <a:ln w="9644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3657240" cy="12133440"/>
          </a:xfrm>
          <a:prstGeom prst="rect">
            <a:avLst/>
          </a:prstGeom>
          <a:ln w="0">
            <a:noFill/>
          </a:ln>
        </p:spPr>
      </p:pic>
      <p:sp>
        <p:nvSpPr>
          <p:cNvPr id="59" name="Text 2"/>
          <p:cNvSpPr/>
          <p:nvPr/>
        </p:nvSpPr>
        <p:spPr>
          <a:xfrm>
            <a:off x="5450040" y="427680"/>
            <a:ext cx="32763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827"/>
              </a:lnSpc>
              <a:buNone/>
              <a:tabLst>
                <a:tab algn="l" pos="0"/>
              </a:tabLst>
            </a:pPr>
            <a:r>
              <a:rPr b="0" lang="en-US" sz="3060" spc="-1" strike="noStrike">
                <a:solidFill>
                  <a:srgbClr val="f2f2f3"/>
                </a:solidFill>
                <a:latin typeface="Poppins"/>
                <a:ea typeface="Poppins"/>
              </a:rPr>
              <a:t>        </a:t>
            </a:r>
            <a:r>
              <a:rPr b="1" lang="en-US" sz="3060" spc="-1" strike="noStrike">
                <a:solidFill>
                  <a:srgbClr val="f2f2f3"/>
                </a:solidFill>
                <a:latin typeface="Poppins"/>
                <a:ea typeface="Poppins"/>
              </a:rPr>
              <a:t>Pseudocode</a:t>
            </a:r>
            <a:endParaRPr b="0" lang="en-US" sz="3060" spc="-1" strike="noStrike">
              <a:latin typeface="Arial"/>
            </a:endParaRPr>
          </a:p>
        </p:txBody>
      </p:sp>
      <p:sp>
        <p:nvSpPr>
          <p:cNvPr id="60" name="Text 3"/>
          <p:cNvSpPr/>
          <p:nvPr/>
        </p:nvSpPr>
        <p:spPr>
          <a:xfrm>
            <a:off x="5450040" y="1146960"/>
            <a:ext cx="73875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59"/>
              </a:lnSpc>
              <a:buNone/>
              <a:tabLst>
                <a:tab algn="l" pos="0"/>
              </a:tabLst>
            </a:pPr>
            <a:r>
              <a:rPr b="0" lang="en-US" sz="1220" spc="-1" strike="noStrike">
                <a:solidFill>
                  <a:srgbClr val="e5e0df"/>
                </a:solidFill>
                <a:latin typeface="Roboto"/>
                <a:ea typeface="Roboto"/>
              </a:rPr>
              <a:t>// Display a welcome message for the HBK Superstore Display "Welcome to the HBK Superstore!"</a:t>
            </a:r>
            <a:endParaRPr b="0" lang="en-US" sz="1220" spc="-1" strike="noStrike">
              <a:latin typeface="Arial"/>
            </a:endParaRPr>
          </a:p>
        </p:txBody>
      </p:sp>
      <p:sp>
        <p:nvSpPr>
          <p:cNvPr id="61" name="Text 4"/>
          <p:cNvSpPr/>
          <p:nvPr/>
        </p:nvSpPr>
        <p:spPr>
          <a:xfrm>
            <a:off x="5450040" y="1570680"/>
            <a:ext cx="73875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buNone/>
              <a:tabLst>
                <a:tab algn="l" pos="0"/>
              </a:tabLst>
            </a:pPr>
            <a:r>
              <a:rPr b="0" lang="en-US" sz="1220" spc="-1" strike="noStrike">
                <a:solidFill>
                  <a:srgbClr val="e5e0df"/>
                </a:solidFill>
                <a:latin typeface="Roboto"/>
                <a:ea typeface="Roboto"/>
              </a:rPr>
              <a:t>// Ask the user if they are an admin or a customer Display "Are you:" Display "1. Admin" Display "2. Customer" Input userChoice</a:t>
            </a:r>
            <a:endParaRPr b="0" lang="en-US" sz="1220" spc="-1" strike="noStrike">
              <a:latin typeface="Arial"/>
            </a:endParaRPr>
          </a:p>
        </p:txBody>
      </p:sp>
      <p:sp>
        <p:nvSpPr>
          <p:cNvPr id="62" name="Text 5"/>
          <p:cNvSpPr/>
          <p:nvPr/>
        </p:nvSpPr>
        <p:spPr>
          <a:xfrm>
            <a:off x="5450040" y="2242800"/>
            <a:ext cx="73875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59"/>
              </a:lnSpc>
              <a:buNone/>
              <a:tabLst>
                <a:tab algn="l" pos="0"/>
              </a:tabLst>
            </a:pPr>
            <a:r>
              <a:rPr b="0" lang="en-US" sz="1220" spc="-1" strike="noStrike">
                <a:solidFill>
                  <a:srgbClr val="e5e0df"/>
                </a:solidFill>
                <a:latin typeface="Roboto"/>
                <a:ea typeface="Roboto"/>
              </a:rPr>
              <a:t>// If the user is an admin if userChoice is 1 // Call the admin panel function Call adminpanel()</a:t>
            </a:r>
            <a:endParaRPr b="0" lang="en-US" sz="1220" spc="-1" strike="noStrike">
              <a:latin typeface="Arial"/>
            </a:endParaRPr>
          </a:p>
        </p:txBody>
      </p:sp>
      <p:sp>
        <p:nvSpPr>
          <p:cNvPr id="63" name="Text 6"/>
          <p:cNvSpPr/>
          <p:nvPr/>
        </p:nvSpPr>
        <p:spPr>
          <a:xfrm>
            <a:off x="5450040" y="2666520"/>
            <a:ext cx="73875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buNone/>
              <a:tabLst>
                <a:tab algn="l" pos="0"/>
              </a:tabLst>
            </a:pPr>
            <a:r>
              <a:rPr b="0" lang="en-US" sz="1220" spc="-1" strike="noStrike">
                <a:solidFill>
                  <a:srgbClr val="e5e0df"/>
                </a:solidFill>
                <a:latin typeface="Roboto"/>
                <a:ea typeface="Roboto"/>
              </a:rPr>
              <a:t>// If the user is a customer else // Initialize variables for each category's total totalFashion = 0 totalHomeAppliance = 0 totalElectronics = 0 totalToysAndGames = 0 totalBooks = 0 totalFoodCorner = 0</a:t>
            </a:r>
            <a:endParaRPr b="0" lang="en-US" sz="1220" spc="-1" strike="noStrike">
              <a:latin typeface="Arial"/>
            </a:endParaRPr>
          </a:p>
        </p:txBody>
      </p:sp>
      <p:sp>
        <p:nvSpPr>
          <p:cNvPr id="64" name="Shape 7"/>
          <p:cNvSpPr/>
          <p:nvPr/>
        </p:nvSpPr>
        <p:spPr>
          <a:xfrm>
            <a:off x="5450040" y="3339000"/>
            <a:ext cx="7387560" cy="7943040"/>
          </a:xfrm>
          <a:prstGeom prst="roundRect">
            <a:avLst>
              <a:gd name="adj" fmla="val 947"/>
            </a:avLst>
          </a:prstGeom>
          <a:solidFill>
            <a:srgbClr val="2525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Shape 8"/>
          <p:cNvSpPr/>
          <p:nvPr/>
        </p:nvSpPr>
        <p:spPr>
          <a:xfrm>
            <a:off x="5442120" y="3339000"/>
            <a:ext cx="7403040" cy="7943040"/>
          </a:xfrm>
          <a:prstGeom prst="roundRect">
            <a:avLst>
              <a:gd name="adj" fmla="val 315"/>
            </a:avLst>
          </a:prstGeom>
          <a:solidFill>
            <a:srgbClr val="2525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 9"/>
          <p:cNvSpPr/>
          <p:nvPr/>
        </p:nvSpPr>
        <p:spPr>
          <a:xfrm>
            <a:off x="5597640" y="3455280"/>
            <a:ext cx="7092360" cy="77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// Repeat until the customer decides to check out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Repeat until customer decides to check out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// Display categories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Display "Choose category:"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Display "1. Fashion"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Display "2. Home Appliances"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Display "3. Electronics"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Display "4. Toys and Games"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Display "5. Books"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Display "6. Food Corner"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Display "0. Check Out"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Input categoryChoice</a:t>
            </a:r>
            <a:endParaRPr b="0" lang="en-US" sz="1220" spc="-1" strike="noStrike">
              <a:latin typeface="Arial"/>
            </a:endParaRPr>
          </a:p>
          <a:p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// Process customer's choice based on category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switch categoryChoice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case 1: totalFashion += fashion()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case 2: totalHomeAppliance += homeappliance()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case 3: totalElectronics += electronic()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case 4: totalToysAndGames += toygame()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case 5: totalBooks += book()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case 6: totalFoodCorner += food()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        </a:t>
            </a:r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case 0: Display "Check Out"</a:t>
            </a:r>
            <a:endParaRPr b="0" lang="en-US" sz="1220" spc="-1" strike="noStrike">
              <a:latin typeface="Arial"/>
            </a:endParaRPr>
          </a:p>
          <a:p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// Calculate the grand total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grandTotal = grandtotal(totalFashion, totalHomeAppliance, totalElectronics, totalToysAndGames, totalBooks, totalFoodCorner)</a:t>
            </a:r>
            <a:endParaRPr b="0" lang="en-US" sz="1220" spc="-1" strike="noStrike">
              <a:latin typeface="Arial"/>
            </a:endParaRPr>
          </a:p>
          <a:p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// Display order summary and ask for confirmation</a:t>
            </a:r>
            <a:endParaRPr b="0" lang="en-US" sz="1220" spc="-1" strike="noStrike">
              <a:latin typeface="Arial"/>
            </a:endParaRPr>
          </a:p>
          <a:p>
            <a:r>
              <a:rPr b="0" lang="en-US" sz="1220" spc="-1" strike="noStrike">
                <a:solidFill>
                  <a:srgbClr val="e5e0df"/>
                </a:solidFill>
                <a:highlight>
                  <a:srgbClr val="252528"/>
                </a:highlight>
                <a:latin typeface="Consolas"/>
                <a:ea typeface="Consolas"/>
              </a:rPr>
              <a:t>confirmation(orderNumber, cashierName, customerName, totalFashion, totalHomeAppliance, totalElectronics, totalToysAndGames, totalBooks, totalFoodCorner)</a:t>
            </a:r>
            <a:endParaRPr b="0" lang="en-US" sz="1220" spc="-1" strike="noStrike">
              <a:latin typeface="Arial"/>
            </a:endParaRPr>
          </a:p>
          <a:p>
            <a:pPr>
              <a:lnSpc>
                <a:spcPts val="1959"/>
              </a:lnSpc>
              <a:buNone/>
              <a:tabLst>
                <a:tab algn="l" pos="0"/>
              </a:tabLst>
            </a:pPr>
            <a:endParaRPr b="0" lang="en-US" sz="1220" spc="-1" strike="noStrike">
              <a:latin typeface="Arial"/>
            </a:endParaRPr>
          </a:p>
        </p:txBody>
      </p:sp>
      <p:sp>
        <p:nvSpPr>
          <p:cNvPr id="67" name="Text 10"/>
          <p:cNvSpPr/>
          <p:nvPr/>
        </p:nvSpPr>
        <p:spPr>
          <a:xfrm>
            <a:off x="5450040" y="11457360"/>
            <a:ext cx="73875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59"/>
              </a:lnSpc>
              <a:buNone/>
              <a:tabLst>
                <a:tab algn="l" pos="0"/>
              </a:tabLst>
            </a:pPr>
            <a:r>
              <a:rPr b="0" lang="en-US" sz="1220" spc="-1" strike="noStrike">
                <a:solidFill>
                  <a:srgbClr val="e5e0df"/>
                </a:solidFill>
                <a:latin typeface="Roboto"/>
                <a:ea typeface="Roboto"/>
              </a:rPr>
              <a:t>// End of program</a:t>
            </a:r>
            <a:endParaRPr b="0" lang="en-US" sz="1220" spc="-1" strike="noStrike">
              <a:latin typeface="Arial"/>
            </a:endParaRPr>
          </a:p>
        </p:txBody>
      </p:sp>
      <p:pic>
        <p:nvPicPr>
          <p:cNvPr id="68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12978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 2"/>
          <p:cNvSpPr/>
          <p:nvPr/>
        </p:nvSpPr>
        <p:spPr>
          <a:xfrm>
            <a:off x="2363400" y="573480"/>
            <a:ext cx="792432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131"/>
              </a:lnSpc>
              <a:buNone/>
              <a:tabLst>
                <a:tab algn="l" pos="0"/>
              </a:tabLst>
            </a:pPr>
            <a:r>
              <a:rPr b="0" lang="en-US" sz="4100" spc="-1" strike="noStrike">
                <a:solidFill>
                  <a:srgbClr val="f2f2f3"/>
                </a:solidFill>
                <a:latin typeface="Poppins"/>
                <a:ea typeface="Poppins"/>
              </a:rPr>
              <a:t>Cybersecurity in the Workplace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72" name="Text 3"/>
          <p:cNvSpPr/>
          <p:nvPr/>
        </p:nvSpPr>
        <p:spPr>
          <a:xfrm>
            <a:off x="2363400" y="164196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 4"/>
          <p:cNvSpPr/>
          <p:nvPr/>
        </p:nvSpPr>
        <p:spPr>
          <a:xfrm>
            <a:off x="2363400" y="221004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 5"/>
          <p:cNvSpPr/>
          <p:nvPr/>
        </p:nvSpPr>
        <p:spPr>
          <a:xfrm>
            <a:off x="2363400" y="277812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 6"/>
          <p:cNvSpPr/>
          <p:nvPr/>
        </p:nvSpPr>
        <p:spPr>
          <a:xfrm>
            <a:off x="2363400" y="334620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 7"/>
          <p:cNvSpPr/>
          <p:nvPr/>
        </p:nvSpPr>
        <p:spPr>
          <a:xfrm>
            <a:off x="2363400" y="391428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 8"/>
          <p:cNvSpPr/>
          <p:nvPr/>
        </p:nvSpPr>
        <p:spPr>
          <a:xfrm>
            <a:off x="2363400" y="448236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 9"/>
          <p:cNvSpPr/>
          <p:nvPr/>
        </p:nvSpPr>
        <p:spPr>
          <a:xfrm>
            <a:off x="2363400" y="505044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 10"/>
          <p:cNvSpPr/>
          <p:nvPr/>
        </p:nvSpPr>
        <p:spPr>
          <a:xfrm>
            <a:off x="2363400" y="561816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 11"/>
          <p:cNvSpPr/>
          <p:nvPr/>
        </p:nvSpPr>
        <p:spPr>
          <a:xfrm>
            <a:off x="2363400" y="618624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 12"/>
          <p:cNvSpPr/>
          <p:nvPr/>
        </p:nvSpPr>
        <p:spPr>
          <a:xfrm>
            <a:off x="2363400" y="675432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 13"/>
          <p:cNvSpPr/>
          <p:nvPr/>
        </p:nvSpPr>
        <p:spPr>
          <a:xfrm>
            <a:off x="2363400" y="7322400"/>
            <a:ext cx="9902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Image 0" descr="preencoded.png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16" descr=""/>
          <p:cNvPicPr/>
          <p:nvPr/>
        </p:nvPicPr>
        <p:blipFill>
          <a:blip r:embed="rId3"/>
          <a:stretch/>
        </p:blipFill>
        <p:spPr>
          <a:xfrm>
            <a:off x="-220680" y="0"/>
            <a:ext cx="14850720" cy="82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777040"/>
          </a:xfrm>
          <a:prstGeom prst="rect">
            <a:avLst/>
          </a:prstGeom>
          <a:ln w="0">
            <a:noFill/>
          </a:ln>
        </p:spPr>
      </p:pic>
      <p:sp>
        <p:nvSpPr>
          <p:cNvPr id="87" name="Text 2"/>
          <p:cNvSpPr/>
          <p:nvPr/>
        </p:nvSpPr>
        <p:spPr>
          <a:xfrm>
            <a:off x="2037960" y="5156280"/>
            <a:ext cx="62251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buNone/>
              <a:tabLst>
                <a:tab algn="l" pos="0"/>
              </a:tabLst>
            </a:pPr>
            <a:r>
              <a:rPr b="0" lang="en-US" sz="4370" spc="-1" strike="noStrike">
                <a:solidFill>
                  <a:srgbClr val="f2f2f3"/>
                </a:solidFill>
                <a:latin typeface="Poppins"/>
                <a:ea typeface="Poppins"/>
              </a:rPr>
              <a:t>Thank you     </a:t>
            </a:r>
            <a:endParaRPr b="0" lang="en-US" sz="4370" spc="-1" strike="noStrike">
              <a:latin typeface="Arial"/>
            </a:endParaRPr>
          </a:p>
        </p:txBody>
      </p:sp>
      <p:pic>
        <p:nvPicPr>
          <p:cNvPr id="88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Application>LibreOffice/7.3.7.2$Linux_X86_64 LibreOffice_project/30$Build-2</Application>
  <AppVersion>15.0000</AppVersion>
  <Words>132</Words>
  <Paragraphs>15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2023-12-05T20:23:14Z</dcterms:created>
  <dc:creator>PptxGenJS</dc:creator>
  <dc:description/>
  <dc:language>en-US</dc:language>
  <cp:lastModifiedBy/>
  <dcterms:modified xsi:type="dcterms:W3CDTF">2023-12-06T14:09:08Z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Custom</vt:lpwstr>
  </property>
  <property fmtid="{D5CDD505-2E9C-101B-9397-08002B2CF9AE}" pid="4" name="Slides">
    <vt:i4>4</vt:i4>
  </property>
</Properties>
</file>