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77" r:id="rId2"/>
    <p:sldId id="256" r:id="rId3"/>
    <p:sldId id="257" r:id="rId4"/>
    <p:sldId id="258" r:id="rId5"/>
    <p:sldId id="276" r:id="rId6"/>
    <p:sldId id="259" r:id="rId7"/>
    <p:sldId id="260" r:id="rId8"/>
    <p:sldId id="264" r:id="rId9"/>
    <p:sldId id="263" r:id="rId10"/>
    <p:sldId id="261" r:id="rId11"/>
    <p:sldId id="262" r:id="rId12"/>
    <p:sldId id="265" r:id="rId13"/>
    <p:sldId id="266" r:id="rId14"/>
    <p:sldId id="267" r:id="rId15"/>
    <p:sldId id="275" r:id="rId16"/>
    <p:sldId id="273" r:id="rId17"/>
    <p:sldId id="274" r:id="rId18"/>
    <p:sldId id="268" r:id="rId19"/>
    <p:sldId id="271" r:id="rId20"/>
    <p:sldId id="272" r:id="rId21"/>
    <p:sldId id="269" r:id="rId22"/>
    <p:sldId id="270"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AAF30-9888-437F-9871-F3A5931064DC}" type="datetimeFigureOut">
              <a:rPr lang="en-IN" smtClean="0"/>
              <a:t>18-09-2024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6D497-E62F-4B7F-9103-D2EFD55C5853}" type="slidenum">
              <a:rPr lang="en-IN" smtClean="0"/>
              <a:t>‹#›</a:t>
            </a:fld>
            <a:endParaRPr lang="en-IN"/>
          </a:p>
        </p:txBody>
      </p:sp>
    </p:spTree>
    <p:extLst>
      <p:ext uri="{BB962C8B-B14F-4D97-AF65-F5344CB8AC3E}">
        <p14:creationId xmlns:p14="http://schemas.microsoft.com/office/powerpoint/2010/main" val="318749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A6D497-E62F-4B7F-9103-D2EFD55C5853}" type="slidenum">
              <a:rPr lang="en-IN" smtClean="0"/>
              <a:t>5</a:t>
            </a:fld>
            <a:endParaRPr lang="en-IN"/>
          </a:p>
        </p:txBody>
      </p:sp>
    </p:spTree>
    <p:extLst>
      <p:ext uri="{BB962C8B-B14F-4D97-AF65-F5344CB8AC3E}">
        <p14:creationId xmlns:p14="http://schemas.microsoft.com/office/powerpoint/2010/main" val="394833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A6D497-E62F-4B7F-9103-D2EFD55C5853}" type="slidenum">
              <a:rPr lang="en-IN" smtClean="0"/>
              <a:t>6</a:t>
            </a:fld>
            <a:endParaRPr lang="en-IN"/>
          </a:p>
        </p:txBody>
      </p:sp>
    </p:spTree>
    <p:extLst>
      <p:ext uri="{BB962C8B-B14F-4D97-AF65-F5344CB8AC3E}">
        <p14:creationId xmlns:p14="http://schemas.microsoft.com/office/powerpoint/2010/main" val="394833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6C221D9-AFEA-4909-A77C-114794773601}" type="datetimeFigureOut">
              <a:rPr lang="en-IN" smtClean="0"/>
              <a:t>18-09-2024</a:t>
            </a:fld>
            <a:endParaRPr lang="en-IN"/>
          </a:p>
        </p:txBody>
      </p:sp>
      <p:sp>
        <p:nvSpPr>
          <p:cNvPr id="16" name="Slide Number Placeholder 15"/>
          <p:cNvSpPr>
            <a:spLocks noGrp="1"/>
          </p:cNvSpPr>
          <p:nvPr>
            <p:ph type="sldNum" sz="quarter" idx="11"/>
          </p:nvPr>
        </p:nvSpPr>
        <p:spPr/>
        <p:txBody>
          <a:bodyPr/>
          <a:lstStyle/>
          <a:p>
            <a:fld id="{87DCC097-0A26-4350-8421-59E39EA1F22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221D9-AFEA-4909-A77C-11479477360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221D9-AFEA-4909-A77C-11479477360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6C221D9-AFEA-4909-A77C-114794773601}" type="datetimeFigureOut">
              <a:rPr lang="en-IN" smtClean="0"/>
              <a:t>18-09-2024</a:t>
            </a:fld>
            <a:endParaRPr lang="en-IN"/>
          </a:p>
        </p:txBody>
      </p:sp>
      <p:sp>
        <p:nvSpPr>
          <p:cNvPr id="15" name="Slide Number Placeholder 14"/>
          <p:cNvSpPr>
            <a:spLocks noGrp="1"/>
          </p:cNvSpPr>
          <p:nvPr>
            <p:ph type="sldNum" sz="quarter" idx="15"/>
          </p:nvPr>
        </p:nvSpPr>
        <p:spPr/>
        <p:txBody>
          <a:bodyPr/>
          <a:lstStyle>
            <a:lvl1pPr algn="ctr">
              <a:defRPr/>
            </a:lvl1pPr>
          </a:lstStyle>
          <a:p>
            <a:fld id="{87DCC097-0A26-4350-8421-59E39EA1F221}"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C221D9-AFEA-4909-A77C-11479477360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C221D9-AFEA-4909-A77C-114794773601}"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DCC097-0A26-4350-8421-59E39EA1F221}"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C6C221D9-AFEA-4909-A77C-114794773601}" type="datetimeFigureOut">
              <a:rPr lang="en-IN" smtClean="0"/>
              <a:t>18-09-2024</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C221D9-AFEA-4909-A77C-114794773601}"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DCC097-0A26-4350-8421-59E39EA1F22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221D9-AFEA-4909-A77C-114794773601}"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DCC097-0A26-4350-8421-59E39EA1F22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6C221D9-AFEA-4909-A77C-114794773601}" type="datetimeFigureOut">
              <a:rPr lang="en-IN" smtClean="0"/>
              <a:t>18-09-2024</a:t>
            </a:fld>
            <a:endParaRPr lang="en-IN"/>
          </a:p>
        </p:txBody>
      </p:sp>
      <p:sp>
        <p:nvSpPr>
          <p:cNvPr id="9" name="Slide Number Placeholder 8"/>
          <p:cNvSpPr>
            <a:spLocks noGrp="1"/>
          </p:cNvSpPr>
          <p:nvPr>
            <p:ph type="sldNum" sz="quarter" idx="15"/>
          </p:nvPr>
        </p:nvSpPr>
        <p:spPr/>
        <p:txBody>
          <a:bodyPr/>
          <a:lstStyle/>
          <a:p>
            <a:fld id="{87DCC097-0A26-4350-8421-59E39EA1F221}"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6C221D9-AFEA-4909-A77C-114794773601}" type="datetimeFigureOut">
              <a:rPr lang="en-IN" smtClean="0"/>
              <a:t>18-09-2024</a:t>
            </a:fld>
            <a:endParaRPr lang="en-IN"/>
          </a:p>
        </p:txBody>
      </p:sp>
      <p:sp>
        <p:nvSpPr>
          <p:cNvPr id="9" name="Slide Number Placeholder 8"/>
          <p:cNvSpPr>
            <a:spLocks noGrp="1"/>
          </p:cNvSpPr>
          <p:nvPr>
            <p:ph type="sldNum" sz="quarter" idx="11"/>
          </p:nvPr>
        </p:nvSpPr>
        <p:spPr/>
        <p:txBody>
          <a:bodyPr/>
          <a:lstStyle/>
          <a:p>
            <a:fld id="{87DCC097-0A26-4350-8421-59E39EA1F22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6C221D9-AFEA-4909-A77C-114794773601}" type="datetimeFigureOut">
              <a:rPr lang="en-IN" smtClean="0"/>
              <a:t>18-09-2024</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DCC097-0A26-4350-8421-59E39EA1F221}"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HARI\Downloads\images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1709" cy="67818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0" indent="0">
              <a:buNone/>
            </a:pPr>
            <a:r>
              <a:rPr lang="en-US" b="1" dirty="0" smtClean="0">
                <a:solidFill>
                  <a:schemeClr val="bg1"/>
                </a:solidFill>
              </a:rPr>
              <a:t>By:</a:t>
            </a:r>
          </a:p>
          <a:p>
            <a:pPr marL="0" indent="0">
              <a:buNone/>
            </a:pPr>
            <a:r>
              <a:rPr lang="en-US" b="1" dirty="0">
                <a:solidFill>
                  <a:schemeClr val="bg1"/>
                </a:solidFill>
              </a:rPr>
              <a:t> </a:t>
            </a:r>
            <a:r>
              <a:rPr lang="en-US" b="1" dirty="0" smtClean="0">
                <a:solidFill>
                  <a:schemeClr val="bg1"/>
                </a:solidFill>
              </a:rPr>
              <a:t>    </a:t>
            </a:r>
            <a:r>
              <a:rPr lang="en-US" b="1" dirty="0" err="1" smtClean="0">
                <a:solidFill>
                  <a:schemeClr val="bg1"/>
                </a:solidFill>
              </a:rPr>
              <a:t>Gowshik</a:t>
            </a:r>
            <a:r>
              <a:rPr lang="en-US" b="1" dirty="0" smtClean="0">
                <a:solidFill>
                  <a:schemeClr val="bg1"/>
                </a:solidFill>
              </a:rPr>
              <a:t> vel. C.M</a:t>
            </a:r>
          </a:p>
          <a:p>
            <a:pPr marL="0" indent="0">
              <a:buNone/>
            </a:pPr>
            <a:r>
              <a:rPr lang="en-US" b="1" dirty="0" smtClean="0">
                <a:solidFill>
                  <a:schemeClr val="bg1"/>
                </a:solidFill>
              </a:rPr>
              <a:t>     </a:t>
            </a:r>
            <a:r>
              <a:rPr lang="en-US" b="1" dirty="0" err="1" smtClean="0">
                <a:solidFill>
                  <a:schemeClr val="bg1"/>
                </a:solidFill>
              </a:rPr>
              <a:t>Harish.c</a:t>
            </a:r>
            <a:endParaRPr lang="en-US" b="1" dirty="0" smtClean="0">
              <a:solidFill>
                <a:schemeClr val="bg1"/>
              </a:solidFill>
            </a:endParaRPr>
          </a:p>
          <a:p>
            <a:pPr marL="0" indent="0">
              <a:buNone/>
            </a:pPr>
            <a:r>
              <a:rPr lang="en-US" b="1" dirty="0" smtClean="0">
                <a:solidFill>
                  <a:schemeClr val="bg1"/>
                </a:solidFill>
              </a:rPr>
              <a:t>     </a:t>
            </a:r>
            <a:r>
              <a:rPr lang="en-US" b="1" dirty="0" err="1" smtClean="0">
                <a:solidFill>
                  <a:schemeClr val="bg1"/>
                </a:solidFill>
              </a:rPr>
              <a:t>Jayesh</a:t>
            </a:r>
            <a:r>
              <a:rPr lang="en-US" b="1" dirty="0" smtClean="0">
                <a:solidFill>
                  <a:schemeClr val="bg1"/>
                </a:solidFill>
              </a:rPr>
              <a:t>. L</a:t>
            </a:r>
          </a:p>
          <a:p>
            <a:pPr marL="0" indent="0">
              <a:buNone/>
            </a:pPr>
            <a:r>
              <a:rPr lang="en-US" b="1" dirty="0">
                <a:solidFill>
                  <a:schemeClr val="bg1"/>
                </a:solidFill>
              </a:rPr>
              <a:t> </a:t>
            </a:r>
            <a:r>
              <a:rPr lang="en-US" b="1" dirty="0" smtClean="0">
                <a:solidFill>
                  <a:schemeClr val="bg1"/>
                </a:solidFill>
              </a:rPr>
              <a:t>    </a:t>
            </a:r>
            <a:r>
              <a:rPr lang="en-US" b="1" dirty="0" err="1" smtClean="0">
                <a:solidFill>
                  <a:schemeClr val="bg1"/>
                </a:solidFill>
              </a:rPr>
              <a:t>Kartheeshwaran</a:t>
            </a:r>
            <a:r>
              <a:rPr lang="en-US" b="1" dirty="0" smtClean="0">
                <a:solidFill>
                  <a:schemeClr val="bg1"/>
                </a:solidFill>
              </a:rPr>
              <a:t>. R</a:t>
            </a:r>
            <a:endParaRPr lang="en-IN" b="1" dirty="0">
              <a:solidFill>
                <a:schemeClr val="bg1"/>
              </a:solidFill>
            </a:endParaRPr>
          </a:p>
        </p:txBody>
      </p:sp>
      <p:sp>
        <p:nvSpPr>
          <p:cNvPr id="3" name="Title 2"/>
          <p:cNvSpPr>
            <a:spLocks noGrp="1"/>
          </p:cNvSpPr>
          <p:nvPr>
            <p:ph type="title"/>
          </p:nvPr>
        </p:nvSpPr>
        <p:spPr/>
        <p:txBody>
          <a:bodyPr/>
          <a:lstStyle/>
          <a:p>
            <a:r>
              <a:rPr lang="en-US" b="1" dirty="0" smtClean="0">
                <a:solidFill>
                  <a:schemeClr val="accent5">
                    <a:lumMod val="50000"/>
                  </a:schemeClr>
                </a:solidFill>
              </a:rPr>
              <a:t>Social Science</a:t>
            </a:r>
            <a:endParaRPr lang="en-IN" b="1" dirty="0">
              <a:solidFill>
                <a:schemeClr val="accent5">
                  <a:lumMod val="50000"/>
                </a:schemeClr>
              </a:solidFill>
            </a:endParaRPr>
          </a:p>
        </p:txBody>
      </p:sp>
    </p:spTree>
    <p:extLst>
      <p:ext uri="{BB962C8B-B14F-4D97-AF65-F5344CB8AC3E}">
        <p14:creationId xmlns:p14="http://schemas.microsoft.com/office/powerpoint/2010/main" val="3808613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153400" cy="5029200"/>
          </a:xfrm>
        </p:spPr>
        <p:txBody>
          <a:bodyPr>
            <a:normAutofit/>
          </a:bodyPr>
          <a:lstStyle/>
          <a:p>
            <a:pPr marL="0" indent="0">
              <a:buNone/>
            </a:pPr>
            <a:r>
              <a:rPr lang="en-US" dirty="0" smtClean="0"/>
              <a:t>Second: </a:t>
            </a:r>
          </a:p>
          <a:p>
            <a:pPr marL="0" indent="0">
              <a:buNone/>
            </a:pPr>
            <a:r>
              <a:rPr lang="en-US" dirty="0"/>
              <a:t>	</a:t>
            </a:r>
            <a:r>
              <a:rPr lang="en-US" dirty="0" smtClean="0">
                <a:solidFill>
                  <a:schemeClr val="tx1"/>
                </a:solidFill>
              </a:rPr>
              <a:t> &gt;&gt; </a:t>
            </a:r>
            <a:r>
              <a:rPr lang="en-US" dirty="0" smtClean="0"/>
              <a:t>The new industries could not easily displace traditional industries. </a:t>
            </a:r>
          </a:p>
          <a:p>
            <a:pPr marL="0" indent="0">
              <a:buNone/>
            </a:pPr>
            <a:r>
              <a:rPr lang="en-US" dirty="0" smtClean="0"/>
              <a:t>	</a:t>
            </a:r>
            <a:r>
              <a:rPr lang="en-US" dirty="0" smtClean="0">
                <a:solidFill>
                  <a:schemeClr val="tx1"/>
                </a:solidFill>
              </a:rPr>
              <a:t> &gt;&gt; </a:t>
            </a:r>
            <a:r>
              <a:rPr lang="en-US" dirty="0" smtClean="0"/>
              <a:t>Even at the end of the nineteenth century, less than 20% of the total workforce was employed in technologically advanced industrial sectors. </a:t>
            </a:r>
          </a:p>
          <a:p>
            <a:pPr marL="0" indent="0">
              <a:buNone/>
            </a:pPr>
            <a:r>
              <a:rPr lang="en-US" dirty="0" smtClean="0"/>
              <a:t>	</a:t>
            </a:r>
            <a:r>
              <a:rPr lang="en-US" dirty="0" smtClean="0">
                <a:solidFill>
                  <a:schemeClr val="tx1"/>
                </a:solidFill>
              </a:rPr>
              <a:t> &gt;&gt; </a:t>
            </a:r>
            <a:r>
              <a:rPr lang="en-US" dirty="0" smtClean="0"/>
              <a:t>Textiles was a dynamic sector, but a large portion of the output was produces not within factories but outside, within domestic units.</a:t>
            </a:r>
            <a:endParaRPr lang="en-IN" dirty="0"/>
          </a:p>
        </p:txBody>
      </p:sp>
    </p:spTree>
    <p:extLst>
      <p:ext uri="{BB962C8B-B14F-4D97-AF65-F5344CB8AC3E}">
        <p14:creationId xmlns:p14="http://schemas.microsoft.com/office/powerpoint/2010/main" val="4182742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724400"/>
          </a:xfrm>
        </p:spPr>
        <p:txBody>
          <a:bodyPr>
            <a:normAutofit/>
          </a:bodyPr>
          <a:lstStyle/>
          <a:p>
            <a:pPr marL="0" indent="0">
              <a:buNone/>
            </a:pPr>
            <a:r>
              <a:rPr lang="en-US" dirty="0" smtClean="0"/>
              <a:t>Third: </a:t>
            </a:r>
          </a:p>
          <a:p>
            <a:pPr marL="0" indent="0">
              <a:buNone/>
            </a:pPr>
            <a:r>
              <a:rPr lang="en-US" dirty="0"/>
              <a:t>	</a:t>
            </a:r>
            <a:r>
              <a:rPr lang="en-US" dirty="0" smtClean="0">
                <a:solidFill>
                  <a:schemeClr val="tx1"/>
                </a:solidFill>
              </a:rPr>
              <a:t> &gt;&gt; </a:t>
            </a:r>
            <a:r>
              <a:rPr lang="en-US" dirty="0" smtClean="0"/>
              <a:t>The pace of change in the ‘traditional’ industries was not set by steam-powered cotton or metal industries, but they did not remain entirely stagnant either.</a:t>
            </a:r>
          </a:p>
          <a:p>
            <a:pPr marL="0" indent="0">
              <a:buNone/>
            </a:pPr>
            <a:r>
              <a:rPr lang="en-US" dirty="0" smtClean="0"/>
              <a:t>	</a:t>
            </a:r>
            <a:r>
              <a:rPr lang="en-US" dirty="0" smtClean="0">
                <a:solidFill>
                  <a:schemeClr val="tx1"/>
                </a:solidFill>
              </a:rPr>
              <a:t> &gt;&gt; </a:t>
            </a:r>
            <a:r>
              <a:rPr lang="en-US" dirty="0" smtClean="0"/>
              <a:t>Seemingly ordinary and small innovations were the basis of growth in many non-</a:t>
            </a:r>
            <a:r>
              <a:rPr lang="en-US" dirty="0" err="1" smtClean="0"/>
              <a:t>mechanised</a:t>
            </a:r>
            <a:r>
              <a:rPr lang="en-US" dirty="0" smtClean="0"/>
              <a:t>. 	</a:t>
            </a:r>
            <a:r>
              <a:rPr lang="en-US" dirty="0" smtClean="0">
                <a:solidFill>
                  <a:schemeClr val="tx1"/>
                </a:solidFill>
              </a:rPr>
              <a:t> &gt;&gt; </a:t>
            </a:r>
            <a:r>
              <a:rPr lang="en-US" dirty="0" smtClean="0"/>
              <a:t>EG: Food processing, building, pottery, glass work, tanning, furniture making, and production of implements.</a:t>
            </a:r>
            <a:endParaRPr lang="en-IN" dirty="0"/>
          </a:p>
        </p:txBody>
      </p:sp>
    </p:spTree>
    <p:extLst>
      <p:ext uri="{BB962C8B-B14F-4D97-AF65-F5344CB8AC3E}">
        <p14:creationId xmlns:p14="http://schemas.microsoft.com/office/powerpoint/2010/main" val="3534416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181600"/>
          </a:xfrm>
        </p:spPr>
        <p:txBody>
          <a:bodyPr>
            <a:normAutofit/>
          </a:bodyPr>
          <a:lstStyle/>
          <a:p>
            <a:pPr marL="0" indent="0">
              <a:buNone/>
            </a:pPr>
            <a:r>
              <a:rPr lang="en-US" dirty="0" smtClean="0"/>
              <a:t>Fourth: </a:t>
            </a:r>
          </a:p>
          <a:p>
            <a:pPr marL="0" indent="0">
              <a:buNone/>
            </a:pPr>
            <a:r>
              <a:rPr lang="en-US" dirty="0" smtClean="0"/>
              <a:t>	</a:t>
            </a:r>
            <a:r>
              <a:rPr lang="en-US" dirty="0" smtClean="0">
                <a:solidFill>
                  <a:schemeClr val="tx1"/>
                </a:solidFill>
              </a:rPr>
              <a:t> &gt;&gt; </a:t>
            </a:r>
            <a:r>
              <a:rPr lang="en-US" dirty="0" smtClean="0"/>
              <a:t>Technological changes occurred slowly.</a:t>
            </a:r>
          </a:p>
          <a:p>
            <a:pPr marL="0" indent="0">
              <a:buNone/>
            </a:pPr>
            <a:r>
              <a:rPr lang="en-US" dirty="0" smtClean="0"/>
              <a:t>They did not spread dramatically across the industrial landscape.</a:t>
            </a:r>
          </a:p>
          <a:p>
            <a:pPr marL="0" indent="0">
              <a:buNone/>
            </a:pPr>
            <a:r>
              <a:rPr lang="en-US" dirty="0" smtClean="0"/>
              <a:t>	</a:t>
            </a:r>
            <a:r>
              <a:rPr lang="en-US" dirty="0" smtClean="0">
                <a:solidFill>
                  <a:schemeClr val="tx1"/>
                </a:solidFill>
              </a:rPr>
              <a:t> &gt;&gt; </a:t>
            </a:r>
            <a:r>
              <a:rPr lang="en-US" dirty="0" smtClean="0"/>
              <a:t>New technology was expensive and merchants and industrialists were cautious about using it. </a:t>
            </a:r>
          </a:p>
          <a:p>
            <a:pPr marL="0" indent="0">
              <a:buNone/>
            </a:pPr>
            <a:r>
              <a:rPr lang="en-US" dirty="0"/>
              <a:t>	</a:t>
            </a:r>
            <a:r>
              <a:rPr lang="en-US" dirty="0" smtClean="0">
                <a:solidFill>
                  <a:schemeClr val="tx1"/>
                </a:solidFill>
              </a:rPr>
              <a:t> &gt;&gt; </a:t>
            </a:r>
            <a:r>
              <a:rPr lang="en-US" dirty="0" smtClean="0"/>
              <a:t>The machines often broke down and repair was costly. </a:t>
            </a:r>
          </a:p>
          <a:p>
            <a:pPr marL="0" indent="0">
              <a:buNone/>
            </a:pPr>
            <a:r>
              <a:rPr lang="en-US" dirty="0" smtClean="0"/>
              <a:t>	</a:t>
            </a:r>
            <a:r>
              <a:rPr lang="en-US" dirty="0" smtClean="0">
                <a:solidFill>
                  <a:schemeClr val="tx1"/>
                </a:solidFill>
              </a:rPr>
              <a:t> &gt;&gt; </a:t>
            </a:r>
            <a:r>
              <a:rPr lang="en-US" dirty="0" smtClean="0"/>
              <a:t>They were not as effective as their inventors and manufactures claimed.</a:t>
            </a:r>
            <a:endParaRPr lang="en-IN" dirty="0"/>
          </a:p>
        </p:txBody>
      </p:sp>
    </p:spTree>
    <p:extLst>
      <p:ext uri="{BB962C8B-B14F-4D97-AF65-F5344CB8AC3E}">
        <p14:creationId xmlns:p14="http://schemas.microsoft.com/office/powerpoint/2010/main" val="2556918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ARI\Downloads\download (7).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9671385" cy="7391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600200"/>
            <a:ext cx="8305800" cy="4953000"/>
          </a:xfrm>
        </p:spPr>
        <p:txBody>
          <a:bodyPr>
            <a:normAutofit/>
          </a:bodyPr>
          <a:lstStyle/>
          <a:p>
            <a:pPr marL="0" indent="0">
              <a:buNone/>
            </a:pPr>
            <a:r>
              <a:rPr lang="en-US" dirty="0" smtClean="0">
                <a:solidFill>
                  <a:schemeClr val="accent2">
                    <a:lumMod val="60000"/>
                    <a:lumOff val="40000"/>
                  </a:schemeClr>
                </a:solidFill>
              </a:rPr>
              <a:t>&gt;&gt; The result of greater foreign investment and greater foreign trade has been greater integration of production and markets across countries.</a:t>
            </a:r>
          </a:p>
          <a:p>
            <a:pPr marL="0" indent="0">
              <a:buNone/>
            </a:pPr>
            <a:r>
              <a:rPr lang="en-US" dirty="0" smtClean="0">
                <a:solidFill>
                  <a:schemeClr val="accent2">
                    <a:lumMod val="60000"/>
                    <a:lumOff val="40000"/>
                  </a:schemeClr>
                </a:solidFill>
              </a:rPr>
              <a:t>&gt;&gt; </a:t>
            </a:r>
            <a:r>
              <a:rPr lang="en-US" dirty="0" err="1" smtClean="0">
                <a:solidFill>
                  <a:schemeClr val="accent2">
                    <a:lumMod val="60000"/>
                    <a:lumOff val="40000"/>
                  </a:schemeClr>
                </a:solidFill>
              </a:rPr>
              <a:t>Globalisation</a:t>
            </a:r>
            <a:r>
              <a:rPr lang="en-US" dirty="0" smtClean="0">
                <a:solidFill>
                  <a:schemeClr val="accent2">
                    <a:lumMod val="60000"/>
                    <a:lumOff val="40000"/>
                  </a:schemeClr>
                </a:solidFill>
              </a:rPr>
              <a:t> is this process of rapid integration or interconnection between countries.</a:t>
            </a:r>
          </a:p>
          <a:p>
            <a:pPr marL="0" indent="0">
              <a:buNone/>
            </a:pPr>
            <a:r>
              <a:rPr lang="en-US" dirty="0" smtClean="0">
                <a:solidFill>
                  <a:schemeClr val="accent2">
                    <a:lumMod val="60000"/>
                    <a:lumOff val="40000"/>
                  </a:schemeClr>
                </a:solidFill>
              </a:rPr>
              <a:t>&gt;&gt; MNCs are playing a major role in the </a:t>
            </a:r>
            <a:r>
              <a:rPr lang="en-US" dirty="0" err="1" smtClean="0">
                <a:solidFill>
                  <a:schemeClr val="accent2">
                    <a:lumMod val="60000"/>
                    <a:lumOff val="40000"/>
                  </a:schemeClr>
                </a:solidFill>
              </a:rPr>
              <a:t>globalisation</a:t>
            </a:r>
            <a:r>
              <a:rPr lang="en-US" dirty="0" smtClean="0">
                <a:solidFill>
                  <a:schemeClr val="accent2">
                    <a:lumMod val="60000"/>
                    <a:lumOff val="40000"/>
                  </a:schemeClr>
                </a:solidFill>
              </a:rPr>
              <a:t> process.</a:t>
            </a:r>
          </a:p>
          <a:p>
            <a:pPr marL="0" indent="0">
              <a:buNone/>
            </a:pPr>
            <a:r>
              <a:rPr lang="en-US" dirty="0" smtClean="0">
                <a:solidFill>
                  <a:schemeClr val="accent2">
                    <a:lumMod val="60000"/>
                    <a:lumOff val="40000"/>
                  </a:schemeClr>
                </a:solidFill>
              </a:rPr>
              <a:t>&gt;&gt; More and more goods and services, investments and technology are moving between countries. </a:t>
            </a:r>
            <a:endParaRPr lang="en-IN" dirty="0">
              <a:solidFill>
                <a:schemeClr val="accent2">
                  <a:lumMod val="60000"/>
                  <a:lumOff val="40000"/>
                </a:schemeClr>
              </a:solidFill>
            </a:endParaRP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6604813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ARI\Downloads\download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9922239" cy="69342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1330880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ARI\Downloads\download (8).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9922239" cy="69342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733800" y="742950"/>
            <a:ext cx="5410200" cy="5448300"/>
          </a:xfrm>
        </p:spPr>
        <p:txBody>
          <a:bodyPr>
            <a:normAutofit/>
          </a:bodyPr>
          <a:lstStyle/>
          <a:p>
            <a:pPr marL="0" indent="0">
              <a:buNone/>
            </a:pPr>
            <a:r>
              <a:rPr lang="en-US" dirty="0" smtClean="0">
                <a:solidFill>
                  <a:schemeClr val="tx1"/>
                </a:solidFill>
              </a:rPr>
              <a:t>&gt;&gt; Even more remarkable have been the developments in information and communication technology.</a:t>
            </a:r>
          </a:p>
          <a:p>
            <a:pPr marL="0" indent="0">
              <a:buNone/>
            </a:pPr>
            <a:r>
              <a:rPr lang="en-US" dirty="0" smtClean="0">
                <a:solidFill>
                  <a:schemeClr val="tx1"/>
                </a:solidFill>
              </a:rPr>
              <a:t>&gt;&gt; In recent times, technology in the areas of telecommunications, computers, internet has been changing rapidly.</a:t>
            </a:r>
          </a:p>
          <a:p>
            <a:pPr marL="0" indent="0">
              <a:buNone/>
            </a:pPr>
            <a:r>
              <a:rPr lang="en-US" dirty="0" smtClean="0">
                <a:solidFill>
                  <a:schemeClr val="tx1"/>
                </a:solidFill>
              </a:rPr>
              <a:t>&gt;&gt; Telecommunication facilities are used to contact one another around the world, to access information instantly and to communicate from remote areas.</a:t>
            </a:r>
            <a:endParaRPr lang="en-IN" dirty="0"/>
          </a:p>
        </p:txBody>
      </p:sp>
    </p:spTree>
    <p:extLst>
      <p:ext uri="{BB962C8B-B14F-4D97-AF65-F5344CB8AC3E}">
        <p14:creationId xmlns:p14="http://schemas.microsoft.com/office/powerpoint/2010/main" val="3717955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862" y="914400"/>
            <a:ext cx="8229600" cy="4525963"/>
          </a:xfrm>
        </p:spPr>
        <p:txBody>
          <a:bodyPr>
            <a:normAutofit/>
          </a:bodyPr>
          <a:lstStyle/>
          <a:p>
            <a:pPr marL="0" indent="0">
              <a:buNone/>
            </a:pPr>
            <a:r>
              <a:rPr lang="en-US" dirty="0" smtClean="0"/>
              <a:t>&gt;&gt; The commodities imported to India include petroleum crude and products, gems and </a:t>
            </a:r>
            <a:r>
              <a:rPr lang="en-US" dirty="0" err="1" smtClean="0"/>
              <a:t>jewellery</a:t>
            </a:r>
            <a:r>
              <a:rPr lang="en-US" dirty="0" smtClean="0"/>
              <a:t>, chemicals and related products, base metals, electronic items, machinery, agriculture and allied products. </a:t>
            </a:r>
          </a:p>
          <a:p>
            <a:pPr marL="0" indent="0">
              <a:buNone/>
            </a:pPr>
            <a:r>
              <a:rPr lang="en-US" dirty="0"/>
              <a:t>&gt;&gt; </a:t>
            </a:r>
            <a:r>
              <a:rPr lang="en-US" dirty="0" smtClean="0"/>
              <a:t>India has emerged a software giant at the international level and it is earning large foreign exchange through the export of information technology.</a:t>
            </a:r>
          </a:p>
          <a:p>
            <a:pPr marL="0" indent="0">
              <a:buNone/>
            </a:pPr>
            <a:endParaRPr lang="en-IN" dirty="0"/>
          </a:p>
        </p:txBody>
      </p:sp>
    </p:spTree>
    <p:extLst>
      <p:ext uri="{BB962C8B-B14F-4D97-AF65-F5344CB8AC3E}">
        <p14:creationId xmlns:p14="http://schemas.microsoft.com/office/powerpoint/2010/main" val="323386999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&gt;&gt; India has trade relations with all the major trading blocks and all geographical regions of the world. </a:t>
            </a:r>
          </a:p>
          <a:p>
            <a:pPr marL="0" indent="0">
              <a:buNone/>
            </a:pPr>
            <a:r>
              <a:rPr lang="en-US" dirty="0"/>
              <a:t>&gt;&gt; </a:t>
            </a:r>
            <a:r>
              <a:rPr lang="en-US" dirty="0" smtClean="0"/>
              <a:t>The commodities exported from India to other countries include gems and </a:t>
            </a:r>
            <a:r>
              <a:rPr lang="en-US" dirty="0" err="1" smtClean="0"/>
              <a:t>jewellery</a:t>
            </a:r>
            <a:r>
              <a:rPr lang="en-US" dirty="0" smtClean="0"/>
              <a:t>, chemicals and related products, agriculture and allied </a:t>
            </a:r>
            <a:r>
              <a:rPr lang="en-US" dirty="0" err="1" smtClean="0"/>
              <a:t>products,etc</a:t>
            </a:r>
            <a:r>
              <a:rPr lang="en-US" dirty="0" smtClean="0"/>
              <a:t>.</a:t>
            </a: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35371007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Coarser cottons were produced in many countries, but the finer varieties often came from India. </a:t>
            </a:r>
          </a:p>
          <a:p>
            <a:pPr marL="0" indent="0">
              <a:buNone/>
            </a:pPr>
            <a:r>
              <a:rPr lang="en-US" dirty="0"/>
              <a:t>&gt;&gt; </a:t>
            </a:r>
            <a:r>
              <a:rPr lang="en-US" dirty="0" smtClean="0"/>
              <a:t>Armenian and Persian merchants took the goods from Punjab to Afghanistan, Eastern Persia and Central Asia. </a:t>
            </a:r>
          </a:p>
          <a:p>
            <a:pPr marL="0" indent="0">
              <a:buNone/>
            </a:pPr>
            <a:r>
              <a:rPr lang="en-US" dirty="0"/>
              <a:t>&gt;&gt; </a:t>
            </a:r>
            <a:r>
              <a:rPr lang="en-US" dirty="0" smtClean="0"/>
              <a:t>Bales of fine textiles were carried on camel back via the north-west frontier, through mountain passes and across deserts. </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174697003"/>
      </p:ext>
    </p:extLst>
  </p:cSld>
  <p:clrMapOvr>
    <a:masterClrMapping/>
  </p:clrMapOvr>
  <mc:AlternateContent xmlns:mc="http://schemas.openxmlformats.org/markup-compatibility/2006">
    <mc:Choice xmlns:p14="http://schemas.microsoft.com/office/powerpoint/2010/main" Requires="p14">
      <p:transition spd="slow" p14:dur="1500">
        <p:split dir="in"/>
      </p:transition>
    </mc:Choice>
    <mc:Fallback>
      <p:transition spd="slow">
        <p:split dir="in"/>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dirty="0"/>
              <a:t>&gt;&gt; </a:t>
            </a:r>
            <a:r>
              <a:rPr lang="en-US" dirty="0" smtClean="0"/>
              <a:t>A </a:t>
            </a:r>
            <a:r>
              <a:rPr lang="en-US" dirty="0"/>
              <a:t>vibrant sea trade operated through the main pre-colonial ports. </a:t>
            </a:r>
            <a:endParaRPr lang="en-US" dirty="0" smtClean="0"/>
          </a:p>
          <a:p>
            <a:pPr marL="0" indent="0">
              <a:buNone/>
            </a:pPr>
            <a:r>
              <a:rPr lang="en-US" dirty="0"/>
              <a:t>&gt;&gt; </a:t>
            </a:r>
            <a:r>
              <a:rPr lang="en-US" dirty="0" err="1" smtClean="0"/>
              <a:t>Surat</a:t>
            </a:r>
            <a:r>
              <a:rPr lang="en-US" dirty="0" smtClean="0"/>
              <a:t> </a:t>
            </a:r>
            <a:r>
              <a:rPr lang="en-US" dirty="0"/>
              <a:t>on the Gujarat coast connected India to the Gulf and Red Sea </a:t>
            </a:r>
            <a:r>
              <a:rPr lang="en-US" dirty="0" smtClean="0"/>
              <a:t>Ports.</a:t>
            </a:r>
          </a:p>
          <a:p>
            <a:pPr marL="0" indent="0">
              <a:buNone/>
            </a:pPr>
            <a:r>
              <a:rPr lang="en-US" dirty="0"/>
              <a:t>&gt;&gt; </a:t>
            </a:r>
            <a:r>
              <a:rPr lang="en-US" dirty="0" err="1" smtClean="0"/>
              <a:t>Masulipatam</a:t>
            </a:r>
            <a:r>
              <a:rPr lang="en-US" dirty="0" smtClean="0"/>
              <a:t> on the </a:t>
            </a:r>
            <a:r>
              <a:rPr lang="en-US" dirty="0" err="1" smtClean="0"/>
              <a:t>Coromandal</a:t>
            </a:r>
            <a:r>
              <a:rPr lang="en-US" dirty="0" smtClean="0"/>
              <a:t> coast and </a:t>
            </a:r>
            <a:r>
              <a:rPr lang="en-US" dirty="0" err="1" smtClean="0"/>
              <a:t>Hoogly</a:t>
            </a:r>
            <a:r>
              <a:rPr lang="en-US" dirty="0" smtClean="0"/>
              <a:t> in Bengal had trade links with Southeast Asian ports</a:t>
            </a:r>
          </a:p>
          <a:p>
            <a:pPr marL="0" indent="0">
              <a:buNone/>
            </a:pPr>
            <a:r>
              <a:rPr lang="en-US" dirty="0" smtClean="0"/>
              <a:t>&gt;&gt; A variety of Indian merchants and bankers were involved in this network of export trade- financing production, carrying goods and supplying exporters.</a:t>
            </a:r>
            <a:endParaRPr lang="en-IN" dirty="0"/>
          </a:p>
          <a:p>
            <a:pPr marL="0" indent="0">
              <a:buNone/>
            </a:pP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354742714"/>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ARI\Downloads\photos\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2400"/>
            <a:ext cx="10747197" cy="675972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381000" y="1676400"/>
            <a:ext cx="8305800" cy="4495800"/>
          </a:xfrm>
        </p:spPr>
        <p:txBody>
          <a:bodyPr>
            <a:noAutofit/>
          </a:bodyPr>
          <a:lstStyle/>
          <a:p>
            <a:pPr algn="l"/>
            <a:r>
              <a:rPr lang="en-US" sz="2800" dirty="0" smtClean="0">
                <a:solidFill>
                  <a:schemeClr val="tx1"/>
                </a:solidFill>
              </a:rPr>
              <a:t>&gt;&gt; Railways are the principal mode od transportation for freight and passengers in India.</a:t>
            </a:r>
          </a:p>
          <a:p>
            <a:pPr algn="l"/>
            <a:r>
              <a:rPr lang="en-US" sz="2800" dirty="0" smtClean="0">
                <a:solidFill>
                  <a:schemeClr val="tx1"/>
                </a:solidFill>
              </a:rPr>
              <a:t>&gt;&gt; Railways also make it possible for people to conduct multifarious activities like business, sightseeing, pilgrimage along with transportation of goods over longer distances.</a:t>
            </a:r>
          </a:p>
          <a:p>
            <a:pPr algn="l"/>
            <a:r>
              <a:rPr lang="en-US" sz="2800" dirty="0" smtClean="0">
                <a:solidFill>
                  <a:schemeClr val="tx1"/>
                </a:solidFill>
              </a:rPr>
              <a:t>&gt;&gt; Apart from and important means of transport, the Indian Railways have been a great integrating force for more than 150 years.</a:t>
            </a:r>
          </a:p>
        </p:txBody>
      </p:sp>
      <p:sp>
        <p:nvSpPr>
          <p:cNvPr id="2" name="Title 1"/>
          <p:cNvSpPr>
            <a:spLocks noGrp="1"/>
          </p:cNvSpPr>
          <p:nvPr>
            <p:ph type="ctrTitle"/>
          </p:nvPr>
        </p:nvSpPr>
        <p:spPr>
          <a:xfrm>
            <a:off x="304800" y="-457200"/>
            <a:ext cx="8305800" cy="1981200"/>
          </a:xfrm>
        </p:spPr>
        <p:txBody>
          <a:bodyPr/>
          <a:lstStyle/>
          <a:p>
            <a:r>
              <a:rPr lang="en-US" dirty="0" smtClean="0"/>
              <a:t>Railways</a:t>
            </a:r>
            <a:endParaRPr lang="en-IN" dirty="0"/>
          </a:p>
        </p:txBody>
      </p:sp>
    </p:spTree>
    <p:extLst>
      <p:ext uri="{BB962C8B-B14F-4D97-AF65-F5344CB8AC3E}">
        <p14:creationId xmlns:p14="http://schemas.microsoft.com/office/powerpoint/2010/main" val="35977881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Supply merchants linked the port towns to the inland regions.</a:t>
            </a:r>
          </a:p>
          <a:p>
            <a:pPr marL="0" indent="0">
              <a:buNone/>
            </a:pPr>
            <a:r>
              <a:rPr lang="en-US" dirty="0"/>
              <a:t>&gt;&gt; </a:t>
            </a:r>
            <a:r>
              <a:rPr lang="en-US" dirty="0" smtClean="0"/>
              <a:t>They gave advances to weavers, procured the woven cloth from weaving villages, and carried the supply to the ports.</a:t>
            </a:r>
          </a:p>
          <a:p>
            <a:pPr marL="0" indent="0">
              <a:buNone/>
            </a:pPr>
            <a:r>
              <a:rPr lang="en-US" dirty="0"/>
              <a:t>&gt;&gt; </a:t>
            </a:r>
            <a:r>
              <a:rPr lang="en-US" dirty="0" smtClean="0"/>
              <a:t>At the port, the big shippers and export merchants had brokers who negotiated the price and bought goods from the supply merchants operating inland.</a:t>
            </a: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476514747"/>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&gt;&gt; India has one of the largest telecom networks in Asia. </a:t>
            </a:r>
          </a:p>
          <a:p>
            <a:pPr marL="0" indent="0">
              <a:buNone/>
            </a:pPr>
            <a:r>
              <a:rPr lang="en-US" dirty="0" smtClean="0"/>
              <a:t>&gt;&gt; Excluding urban places more than two-thirds of the villages in India have already been covered with subscriber Trunk </a:t>
            </a:r>
            <a:r>
              <a:rPr lang="en-US" dirty="0" err="1" smtClean="0"/>
              <a:t>Dialling</a:t>
            </a:r>
            <a:r>
              <a:rPr lang="en-US" dirty="0"/>
              <a:t> </a:t>
            </a:r>
            <a:r>
              <a:rPr lang="en-US" dirty="0" smtClean="0"/>
              <a:t>(STD) telephone facility. </a:t>
            </a:r>
          </a:p>
          <a:p>
            <a:pPr marL="0" indent="0">
              <a:buNone/>
            </a:pPr>
            <a:r>
              <a:rPr lang="en-US" dirty="0" smtClean="0"/>
              <a:t>&gt;&gt; In order to strengthen the flow of information from the </a:t>
            </a:r>
            <a:r>
              <a:rPr lang="en-US" dirty="0" err="1" smtClean="0"/>
              <a:t>grassroot</a:t>
            </a:r>
            <a:r>
              <a:rPr lang="en-US" dirty="0" smtClean="0"/>
              <a:t> to the higher level, the government has made special provision to extend twenty-four hours STD facility to every village in the country. </a:t>
            </a:r>
          </a:p>
        </p:txBody>
      </p:sp>
      <p:sp>
        <p:nvSpPr>
          <p:cNvPr id="2" name="Title 1"/>
          <p:cNvSpPr>
            <a:spLocks noGrp="1"/>
          </p:cNvSpPr>
          <p:nvPr>
            <p:ph type="title"/>
          </p:nvPr>
        </p:nvSpPr>
        <p:spPr/>
        <p:txBody>
          <a:bodyPr/>
          <a:lstStyle/>
          <a:p>
            <a:r>
              <a:rPr lang="en-US" dirty="0" smtClean="0"/>
              <a:t>India in Tele Network</a:t>
            </a:r>
            <a:endParaRPr lang="en-IN" dirty="0"/>
          </a:p>
        </p:txBody>
      </p:sp>
    </p:spTree>
    <p:extLst>
      <p:ext uri="{BB962C8B-B14F-4D97-AF65-F5344CB8AC3E}">
        <p14:creationId xmlns:p14="http://schemas.microsoft.com/office/powerpoint/2010/main" val="64458180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r>
              <a:rPr lang="en-US" dirty="0" smtClean="0">
                <a:solidFill>
                  <a:schemeClr val="tx1"/>
                </a:solidFill>
              </a:rPr>
              <a:t>&gt;&gt; </a:t>
            </a:r>
            <a:r>
              <a:rPr lang="en-US" dirty="0" smtClean="0"/>
              <a:t>There is a uniform rate of STD facilities all over India. It has been made possible by integrating the development in space technology with communication technology.</a:t>
            </a:r>
            <a:endParaRPr lang="en-IN" dirty="0" smtClean="0"/>
          </a:p>
          <a:p>
            <a:endParaRPr lang="en-IN" dirty="0"/>
          </a:p>
        </p:txBody>
      </p:sp>
      <p:pic>
        <p:nvPicPr>
          <p:cNvPr id="10242" name="Picture 2" descr="C:\Users\HARI\Downloads\download (9).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22263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9340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HARI\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381000"/>
            <a:ext cx="9372600" cy="7239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0" y="1143000"/>
            <a:ext cx="8229600" cy="4572000"/>
          </a:xfrm>
        </p:spPr>
        <p:txBody>
          <a:bodyPr/>
          <a:lstStyle/>
          <a:p>
            <a:pPr marL="0" indent="0">
              <a:buNone/>
            </a:pPr>
            <a:r>
              <a:rPr lang="en-US" b="1" dirty="0" smtClean="0">
                <a:solidFill>
                  <a:schemeClr val="bg1"/>
                </a:solidFill>
              </a:rPr>
              <a:t>With Respectfully</a:t>
            </a:r>
            <a:endParaRPr lang="en-IN" b="1" dirty="0">
              <a:solidFill>
                <a:schemeClr val="bg1"/>
              </a:solidFill>
            </a:endParaRPr>
          </a:p>
        </p:txBody>
      </p:sp>
      <p:sp>
        <p:nvSpPr>
          <p:cNvPr id="3" name="Title 2"/>
          <p:cNvSpPr>
            <a:spLocks noGrp="1"/>
          </p:cNvSpPr>
          <p:nvPr>
            <p:ph type="title"/>
          </p:nvPr>
        </p:nvSpPr>
        <p:spPr>
          <a:xfrm>
            <a:off x="377536" y="-228600"/>
            <a:ext cx="8229600" cy="1219200"/>
          </a:xfrm>
        </p:spPr>
        <p:txBody>
          <a:bodyPr/>
          <a:lstStyle/>
          <a:p>
            <a:endParaRPr lang="en-IN" dirty="0"/>
          </a:p>
        </p:txBody>
      </p:sp>
    </p:spTree>
    <p:extLst>
      <p:ext uri="{BB962C8B-B14F-4D97-AF65-F5344CB8AC3E}">
        <p14:creationId xmlns:p14="http://schemas.microsoft.com/office/powerpoint/2010/main" val="183554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0" y="219755"/>
            <a:ext cx="3429000" cy="6477000"/>
          </a:xfrm>
        </p:spPr>
        <p:txBody>
          <a:bodyPr/>
          <a:lstStyle/>
          <a:p>
            <a:pPr marL="0" indent="0">
              <a:buNone/>
            </a:pPr>
            <a:r>
              <a:rPr lang="en-US" dirty="0" smtClean="0">
                <a:solidFill>
                  <a:schemeClr val="tx1"/>
                </a:solidFill>
              </a:rPr>
              <a:t>&gt;&gt; Railways in India bind the economic life of the country as well as accelerate the development of the industry and agriculture.</a:t>
            </a:r>
            <a:endParaRPr lang="en-IN" dirty="0" smtClean="0">
              <a:solidFill>
                <a:schemeClr val="tx1"/>
              </a:solidFill>
            </a:endParaRPr>
          </a:p>
          <a:p>
            <a:endParaRPr lang="en-IN" dirty="0"/>
          </a:p>
        </p:txBody>
      </p:sp>
      <p:pic>
        <p:nvPicPr>
          <p:cNvPr id="2050" name="Picture 2" descr="C:\Users\HARI\Downloads\photos\download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6" y="0"/>
            <a:ext cx="3886200" cy="691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4262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ARI\Downloads\download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5057"/>
            <a:ext cx="12926785" cy="7239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04800" y="990600"/>
            <a:ext cx="8229600" cy="5715000"/>
          </a:xfrm>
        </p:spPr>
        <p:txBody>
          <a:bodyPr>
            <a:normAutofit/>
          </a:bodyPr>
          <a:lstStyle/>
          <a:p>
            <a:pPr marL="0" indent="0">
              <a:buNone/>
            </a:pPr>
            <a:r>
              <a:rPr lang="en-US" dirty="0" smtClean="0">
                <a:solidFill>
                  <a:schemeClr val="accent4">
                    <a:lumMod val="75000"/>
                  </a:schemeClr>
                </a:solidFill>
              </a:rPr>
              <a:t>&gt;&gt; As cotton industries developed in England, industrial groups began worrying about imports from other countries.</a:t>
            </a:r>
          </a:p>
          <a:p>
            <a:pPr marL="0" indent="0">
              <a:buNone/>
            </a:pPr>
            <a:r>
              <a:rPr lang="en-US" dirty="0" smtClean="0">
                <a:solidFill>
                  <a:schemeClr val="accent4">
                    <a:lumMod val="75000"/>
                  </a:schemeClr>
                </a:solidFill>
              </a:rPr>
              <a:t>&gt;&gt; They </a:t>
            </a:r>
            <a:r>
              <a:rPr lang="en-US" dirty="0" err="1" smtClean="0">
                <a:solidFill>
                  <a:schemeClr val="accent4">
                    <a:lumMod val="75000"/>
                  </a:schemeClr>
                </a:solidFill>
              </a:rPr>
              <a:t>pressurised</a:t>
            </a:r>
            <a:r>
              <a:rPr lang="en-US" dirty="0" smtClean="0">
                <a:solidFill>
                  <a:schemeClr val="accent4">
                    <a:lumMod val="75000"/>
                  </a:schemeClr>
                </a:solidFill>
              </a:rPr>
              <a:t> the government to impose import duties on cotton textiles so that Manchester goods could sell in Britain without facing an competition from outside. </a:t>
            </a:r>
          </a:p>
          <a:p>
            <a:pPr marL="0" indent="0">
              <a:buNone/>
            </a:pPr>
            <a:r>
              <a:rPr lang="en-US" dirty="0" smtClean="0">
                <a:solidFill>
                  <a:schemeClr val="accent4">
                    <a:lumMod val="75000"/>
                  </a:schemeClr>
                </a:solidFill>
              </a:rPr>
              <a:t>&gt;&gt; At the same time industrialists persuaded the East India Company to sell British</a:t>
            </a:r>
            <a:r>
              <a:rPr lang="en-US" dirty="0">
                <a:solidFill>
                  <a:schemeClr val="accent4">
                    <a:lumMod val="75000"/>
                  </a:schemeClr>
                </a:solidFill>
              </a:rPr>
              <a:t> </a:t>
            </a:r>
            <a:r>
              <a:rPr lang="en-US" dirty="0" smtClean="0">
                <a:solidFill>
                  <a:schemeClr val="accent4">
                    <a:lumMod val="75000"/>
                  </a:schemeClr>
                </a:solidFill>
              </a:rPr>
              <a:t>manufactures in Indian market as well.</a:t>
            </a:r>
            <a:endParaRPr lang="en-IN" dirty="0">
              <a:solidFill>
                <a:schemeClr val="accent4">
                  <a:lumMod val="75000"/>
                </a:schemeClr>
              </a:solidFill>
            </a:endParaRPr>
          </a:p>
        </p:txBody>
      </p:sp>
      <p:sp>
        <p:nvSpPr>
          <p:cNvPr id="2" name="Title 1"/>
          <p:cNvSpPr>
            <a:spLocks noGrp="1"/>
          </p:cNvSpPr>
          <p:nvPr>
            <p:ph type="title"/>
          </p:nvPr>
        </p:nvSpPr>
        <p:spPr>
          <a:xfrm>
            <a:off x="4724400" y="-457200"/>
            <a:ext cx="8229600" cy="1219200"/>
          </a:xfrm>
        </p:spPr>
        <p:txBody>
          <a:bodyPr/>
          <a:lstStyle/>
          <a:p>
            <a:endParaRPr lang="en-IN" dirty="0"/>
          </a:p>
        </p:txBody>
      </p:sp>
    </p:spTree>
    <p:extLst>
      <p:ext uri="{BB962C8B-B14F-4D97-AF65-F5344CB8AC3E}">
        <p14:creationId xmlns:p14="http://schemas.microsoft.com/office/powerpoint/2010/main" val="255090819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I\Downloads\download (5).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4971"/>
            <a:ext cx="10649262" cy="70866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37517345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I\Downloads\download (5).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4971"/>
            <a:ext cx="10649262" cy="70866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33400" y="3429000"/>
            <a:ext cx="8229600" cy="4525963"/>
          </a:xfrm>
        </p:spPr>
        <p:txBody>
          <a:bodyPr/>
          <a:lstStyle/>
          <a:p>
            <a:pPr marL="0" indent="0">
              <a:buNone/>
            </a:pPr>
            <a:r>
              <a:rPr lang="en-US" dirty="0" smtClean="0">
                <a:solidFill>
                  <a:schemeClr val="tx1"/>
                </a:solidFill>
              </a:rPr>
              <a:t>&gt;&gt; Exports of British cotton goods increase dramatically in the early nineteenth century.</a:t>
            </a:r>
          </a:p>
          <a:p>
            <a:pPr marL="0" indent="0">
              <a:buNone/>
            </a:pPr>
            <a:r>
              <a:rPr lang="en-US" dirty="0" smtClean="0">
                <a:solidFill>
                  <a:schemeClr val="tx1"/>
                </a:solidFill>
              </a:rPr>
              <a:t>&gt;&gt; At the end of the eighteenth century, there had been virtually no import of cotton piece-goods into India.</a:t>
            </a:r>
          </a:p>
          <a:p>
            <a:pPr marL="0" indent="0">
              <a:buNone/>
            </a:pPr>
            <a:r>
              <a:rPr lang="en-US" dirty="0" smtClean="0">
                <a:solidFill>
                  <a:schemeClr val="tx1"/>
                </a:solidFill>
              </a:rPr>
              <a:t>&gt;&gt; But by 1850, cotton piece-goods constituted over 31% of the value of Indian imports and by the 1870s, this figure was over 50%.</a:t>
            </a:r>
            <a:endParaRPr lang="en-IN" dirty="0"/>
          </a:p>
        </p:txBody>
      </p:sp>
    </p:spTree>
    <p:extLst>
      <p:ext uri="{BB962C8B-B14F-4D97-AF65-F5344CB8AC3E}">
        <p14:creationId xmlns:p14="http://schemas.microsoft.com/office/powerpoint/2010/main" val="10647066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ARI\Downloads\download (6).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7709"/>
            <a:ext cx="10515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buNone/>
            </a:pPr>
            <a:r>
              <a:rPr lang="en-US" dirty="0" smtClean="0">
                <a:solidFill>
                  <a:schemeClr val="tx1"/>
                </a:solidFill>
              </a:rPr>
              <a:t> &gt;&gt; </a:t>
            </a:r>
            <a:r>
              <a:rPr lang="en-US" dirty="0" smtClean="0"/>
              <a:t>One way in which new customers are created is by advertisements. </a:t>
            </a:r>
          </a:p>
          <a:p>
            <a:pPr marL="0" indent="0">
              <a:buNone/>
            </a:pPr>
            <a:r>
              <a:rPr lang="en-US" dirty="0" smtClean="0">
                <a:solidFill>
                  <a:schemeClr val="tx1"/>
                </a:solidFill>
              </a:rPr>
              <a:t> &gt;&gt; </a:t>
            </a:r>
            <a:r>
              <a:rPr lang="en-US" dirty="0" smtClean="0"/>
              <a:t>As we know, advertisements make products appear desirable and necessary. </a:t>
            </a:r>
          </a:p>
          <a:p>
            <a:pPr marL="0" indent="0">
              <a:buNone/>
            </a:pPr>
            <a:r>
              <a:rPr lang="en-US" dirty="0" smtClean="0">
                <a:solidFill>
                  <a:schemeClr val="tx1"/>
                </a:solidFill>
              </a:rPr>
              <a:t> &gt;&gt; </a:t>
            </a:r>
            <a:r>
              <a:rPr lang="en-US" dirty="0" smtClean="0"/>
              <a:t>They try to shape the minds of people and create new needs.</a:t>
            </a:r>
          </a:p>
          <a:p>
            <a:pPr marL="0" indent="0">
              <a:buNone/>
            </a:pPr>
            <a:r>
              <a:rPr lang="en-US" dirty="0" smtClean="0">
                <a:solidFill>
                  <a:schemeClr val="tx1"/>
                </a:solidFill>
              </a:rPr>
              <a:t>&gt;&gt; They appear in newspapers, magazines, hoardings, street walls, television screens.</a:t>
            </a:r>
            <a:endParaRPr lang="en-IN" dirty="0"/>
          </a:p>
        </p:txBody>
      </p:sp>
      <p:sp>
        <p:nvSpPr>
          <p:cNvPr id="2" name="Title 1"/>
          <p:cNvSpPr>
            <a:spLocks noGrp="1"/>
          </p:cNvSpPr>
          <p:nvPr>
            <p:ph type="title"/>
          </p:nvPr>
        </p:nvSpPr>
        <p:spPr/>
        <p:txBody>
          <a:bodyPr/>
          <a:lstStyle/>
          <a:p>
            <a:r>
              <a:rPr lang="en-US" dirty="0" smtClean="0"/>
              <a:t>Marketing</a:t>
            </a:r>
            <a:endParaRPr lang="en-IN" dirty="0"/>
          </a:p>
        </p:txBody>
      </p:sp>
    </p:spTree>
    <p:extLst>
      <p:ext uri="{BB962C8B-B14F-4D97-AF65-F5344CB8AC3E}">
        <p14:creationId xmlns:p14="http://schemas.microsoft.com/office/powerpoint/2010/main" val="29676002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ARI\Downloads\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70" y="-609600"/>
            <a:ext cx="11065407" cy="79336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1981200"/>
            <a:ext cx="8229600" cy="1143000"/>
          </a:xfrm>
        </p:spPr>
        <p:txBody>
          <a:bodyPr/>
          <a:lstStyle/>
          <a:p>
            <a:r>
              <a:rPr lang="en-US" dirty="0" smtClean="0">
                <a:solidFill>
                  <a:schemeClr val="accent4">
                    <a:lumMod val="75000"/>
                  </a:schemeClr>
                </a:solidFill>
              </a:rPr>
              <a:t>Pace Of Industrial Change</a:t>
            </a:r>
            <a:endParaRPr lang="en-IN" dirty="0">
              <a:solidFill>
                <a:schemeClr val="accent4">
                  <a:lumMod val="75000"/>
                </a:schemeClr>
              </a:solidFill>
            </a:endParaRPr>
          </a:p>
        </p:txBody>
      </p:sp>
    </p:spTree>
    <p:extLst>
      <p:ext uri="{BB962C8B-B14F-4D97-AF65-F5344CB8AC3E}">
        <p14:creationId xmlns:p14="http://schemas.microsoft.com/office/powerpoint/2010/main" val="416233297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05800" cy="5410200"/>
          </a:xfrm>
        </p:spPr>
        <p:txBody>
          <a:bodyPr>
            <a:normAutofit lnSpcReduction="10000"/>
          </a:bodyPr>
          <a:lstStyle/>
          <a:p>
            <a:pPr marL="0" indent="0">
              <a:buNone/>
            </a:pPr>
            <a:r>
              <a:rPr lang="en-US" dirty="0" smtClean="0"/>
              <a:t>First: </a:t>
            </a:r>
          </a:p>
          <a:p>
            <a:pPr marL="0" indent="0">
              <a:buNone/>
            </a:pPr>
            <a:r>
              <a:rPr lang="en-IN" dirty="0" smtClean="0"/>
              <a:t>	</a:t>
            </a:r>
            <a:r>
              <a:rPr lang="en-US" dirty="0" smtClean="0">
                <a:solidFill>
                  <a:schemeClr val="tx1"/>
                </a:solidFill>
              </a:rPr>
              <a:t> &gt;&gt; </a:t>
            </a:r>
            <a:r>
              <a:rPr lang="en-IN" dirty="0" smtClean="0"/>
              <a:t>The most dynamic industries in Britain were clearly cotton and metals. </a:t>
            </a:r>
          </a:p>
          <a:p>
            <a:pPr marL="0" indent="0">
              <a:buNone/>
            </a:pPr>
            <a:r>
              <a:rPr lang="en-IN" dirty="0" smtClean="0"/>
              <a:t>	</a:t>
            </a:r>
            <a:r>
              <a:rPr lang="en-US" dirty="0" smtClean="0">
                <a:solidFill>
                  <a:schemeClr val="tx1"/>
                </a:solidFill>
              </a:rPr>
              <a:t> &gt;&gt; </a:t>
            </a:r>
            <a:r>
              <a:rPr lang="en-IN" dirty="0" smtClean="0"/>
              <a:t>Growing at a rapid pace, cotton was the leading sector in the first phase of industrialisation up to the 1840s. </a:t>
            </a:r>
          </a:p>
          <a:p>
            <a:pPr marL="0" indent="0">
              <a:buNone/>
            </a:pPr>
            <a:r>
              <a:rPr lang="en-IN" dirty="0" smtClean="0"/>
              <a:t>	</a:t>
            </a:r>
            <a:r>
              <a:rPr lang="en-US" dirty="0" smtClean="0">
                <a:solidFill>
                  <a:schemeClr val="tx1"/>
                </a:solidFill>
              </a:rPr>
              <a:t> &gt;&gt; </a:t>
            </a:r>
            <a:r>
              <a:rPr lang="en-IN" dirty="0" smtClean="0"/>
              <a:t>After that the iron and steel industry led the way. With the expansion of railways, in England from the 1840s and in the colonies from the 1860s, the demand for iron and steel increased rapidly. </a:t>
            </a:r>
          </a:p>
          <a:p>
            <a:pPr marL="0" indent="0">
              <a:buNone/>
            </a:pPr>
            <a:r>
              <a:rPr lang="en-IN" dirty="0" smtClean="0"/>
              <a:t>	</a:t>
            </a:r>
            <a:r>
              <a:rPr lang="en-US" dirty="0" smtClean="0">
                <a:solidFill>
                  <a:schemeClr val="tx1"/>
                </a:solidFill>
              </a:rPr>
              <a:t> &gt;&gt; </a:t>
            </a:r>
            <a:r>
              <a:rPr lang="en-IN" dirty="0" smtClean="0"/>
              <a:t>By the 1873, Britain was exporting iron and steel worth about 77 million of their currency, double the value of its cotton export. </a:t>
            </a:r>
            <a:endParaRPr lang="en-US" dirty="0" smtClean="0"/>
          </a:p>
        </p:txBody>
      </p:sp>
    </p:spTree>
    <p:extLst>
      <p:ext uri="{BB962C8B-B14F-4D97-AF65-F5344CB8AC3E}">
        <p14:creationId xmlns:p14="http://schemas.microsoft.com/office/powerpoint/2010/main" val="3078093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164</TotalTime>
  <Words>835</Words>
  <Application>Microsoft Office PowerPoint</Application>
  <PresentationFormat>On-screen Show (4:3)</PresentationFormat>
  <Paragraphs>70</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Paper</vt:lpstr>
      <vt:lpstr>Social Science</vt:lpstr>
      <vt:lpstr>Railways</vt:lpstr>
      <vt:lpstr>PowerPoint Presentation</vt:lpstr>
      <vt:lpstr>PowerPoint Presentation</vt:lpstr>
      <vt:lpstr>PowerPoint Presentation</vt:lpstr>
      <vt:lpstr>PowerPoint Presentation</vt:lpstr>
      <vt:lpstr>Marketing</vt:lpstr>
      <vt:lpstr>Pace Of Industrial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India in Tele Network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Railways</dc:title>
  <dc:creator>HARI</dc:creator>
  <cp:lastModifiedBy>HARI</cp:lastModifiedBy>
  <cp:revision>16</cp:revision>
  <dcterms:created xsi:type="dcterms:W3CDTF">2024-09-09T16:28:48Z</dcterms:created>
  <dcterms:modified xsi:type="dcterms:W3CDTF">2024-09-18T17:13:18Z</dcterms:modified>
</cp:coreProperties>
</file>