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7" r:id="rId7"/>
    <p:sldId id="263" r:id="rId8"/>
    <p:sldId id="264" r:id="rId9"/>
    <p:sldId id="291" r:id="rId10"/>
    <p:sldId id="262" r:id="rId11"/>
    <p:sldId id="265" r:id="rId12"/>
    <p:sldId id="268" r:id="rId13"/>
    <p:sldId id="269" r:id="rId14"/>
    <p:sldId id="271" r:id="rId15"/>
    <p:sldId id="272" r:id="rId16"/>
    <p:sldId id="282" r:id="rId17"/>
    <p:sldId id="273" r:id="rId18"/>
    <p:sldId id="285" r:id="rId19"/>
    <p:sldId id="283" r:id="rId20"/>
    <p:sldId id="281" r:id="rId21"/>
    <p:sldId id="284" r:id="rId22"/>
    <p:sldId id="274" r:id="rId23"/>
    <p:sldId id="286" r:id="rId24"/>
    <p:sldId id="275" r:id="rId25"/>
    <p:sldId id="287" r:id="rId26"/>
    <p:sldId id="276" r:id="rId27"/>
    <p:sldId id="288" r:id="rId28"/>
    <p:sldId id="277" r:id="rId29"/>
    <p:sldId id="278" r:id="rId30"/>
    <p:sldId id="279" r:id="rId31"/>
    <p:sldId id="290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49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2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70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7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3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5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2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9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4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0C147-0E9B-4F00-AA8C-389872971B2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07A4-35E7-4B1C-ACAB-6BD2DB4CD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mysql/default.asp" TargetMode="External"/><Relationship Id="rId2" Type="http://schemas.openxmlformats.org/officeDocument/2006/relationships/hyperlink" Target="https://www.w3schools.com/sql/default.asp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txBody>
          <a:bodyPr/>
          <a:lstStyle/>
          <a:p>
            <a:r>
              <a:rPr lang="en-US" dirty="0" smtClean="0"/>
              <a:t>BASIS DATA | SQL | MYSQL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Disusun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:</a:t>
            </a:r>
          </a:p>
          <a:p>
            <a:r>
              <a:rPr lang="en-US" dirty="0" smtClean="0"/>
              <a:t>Budi </a:t>
            </a:r>
            <a:r>
              <a:rPr lang="en-US" dirty="0" err="1" smtClean="0"/>
              <a:t>Winarno</a:t>
            </a:r>
            <a:r>
              <a:rPr lang="en-US" dirty="0" smtClean="0"/>
              <a:t> </a:t>
            </a:r>
            <a:r>
              <a:rPr lang="en-US" dirty="0" err="1" smtClean="0"/>
              <a:t>S.Kom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0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SQL (</a:t>
            </a:r>
            <a:r>
              <a:rPr lang="en-US" dirty="0"/>
              <a:t>Structured Query </a:t>
            </a:r>
            <a:r>
              <a:rPr lang="en-US" dirty="0" smtClean="0"/>
              <a:t>Language)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SQL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, </a:t>
            </a:r>
            <a:r>
              <a:rPr lang="en-US" dirty="0" err="1" smtClean="0"/>
              <a:t>memanipulasi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 data </a:t>
            </a:r>
            <a:r>
              <a:rPr lang="en-US" dirty="0" err="1" smtClean="0"/>
              <a:t>dalam</a:t>
            </a:r>
            <a:r>
              <a:rPr lang="en-US" dirty="0" smtClean="0"/>
              <a:t>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98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639"/>
            <a:ext cx="10515600" cy="774321"/>
          </a:xfrm>
        </p:spPr>
        <p:txBody>
          <a:bodyPr/>
          <a:lstStyle/>
          <a:p>
            <a:pPr algn="ctr"/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SQL </a:t>
            </a:r>
            <a:r>
              <a:rPr lang="en-US" dirty="0" err="1" smtClean="0"/>
              <a:t>pada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154"/>
            <a:ext cx="10515600" cy="5105809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err="1" smtClean="0"/>
              <a:t>Buka</a:t>
            </a:r>
            <a:r>
              <a:rPr lang="en-US" sz="5100" dirty="0" smtClean="0"/>
              <a:t> CMD </a:t>
            </a:r>
            <a:r>
              <a:rPr lang="en-US" sz="5100" dirty="0" err="1" smtClean="0"/>
              <a:t>dan</a:t>
            </a:r>
            <a:r>
              <a:rPr lang="en-US" sz="5100" dirty="0" smtClean="0"/>
              <a:t> </a:t>
            </a:r>
            <a:r>
              <a:rPr lang="en-US" sz="5100" dirty="0" err="1" smtClean="0"/>
              <a:t>Masuk</a:t>
            </a:r>
            <a:r>
              <a:rPr lang="en-US" sz="5100" dirty="0" smtClean="0"/>
              <a:t> </a:t>
            </a:r>
            <a:r>
              <a:rPr lang="en-US" sz="5100" dirty="0" err="1" smtClean="0"/>
              <a:t>ke</a:t>
            </a:r>
            <a:r>
              <a:rPr lang="en-US" sz="5100" dirty="0" smtClean="0"/>
              <a:t> Folder MySQL (Windows) = cd </a:t>
            </a:r>
            <a:r>
              <a:rPr lang="en-US" sz="5100" dirty="0"/>
              <a:t>C:\</a:t>
            </a:r>
            <a:r>
              <a:rPr lang="en-US" sz="5100" dirty="0" smtClean="0"/>
              <a:t>xampp\mysql\bin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 smtClean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7000" dirty="0" smtClean="0"/>
              <a:t>Linux : cd </a:t>
            </a:r>
            <a:r>
              <a:rPr lang="nl-NL" sz="7000" dirty="0"/>
              <a:t>/</a:t>
            </a:r>
            <a:r>
              <a:rPr lang="nl-NL" sz="7000" dirty="0" smtClean="0"/>
              <a:t>opt/lampp/bin </a:t>
            </a:r>
          </a:p>
          <a:p>
            <a:pPr marL="0" indent="0">
              <a:buNone/>
            </a:pPr>
            <a:endParaRPr lang="nl-NL" sz="7000" dirty="0"/>
          </a:p>
          <a:p>
            <a:pPr marL="0" indent="0">
              <a:buNone/>
            </a:pPr>
            <a:r>
              <a:rPr lang="nl-NL" sz="7000" dirty="0" smtClean="0"/>
              <a:t>Mac OS : Application/xampp/xamppfiles/bin 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38" y="1501685"/>
            <a:ext cx="6666411" cy="196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9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0913"/>
            <a:ext cx="10515600" cy="5636050"/>
          </a:xfrm>
        </p:spPr>
        <p:txBody>
          <a:bodyPr/>
          <a:lstStyle/>
          <a:p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–u root –p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minta</a:t>
            </a:r>
            <a:r>
              <a:rPr lang="en-US" dirty="0" smtClean="0"/>
              <a:t> password enter </a:t>
            </a:r>
            <a:r>
              <a:rPr lang="en-US" dirty="0" err="1" smtClean="0"/>
              <a:t>aja</a:t>
            </a:r>
            <a:r>
              <a:rPr lang="en-US" dirty="0" smtClean="0"/>
              <a:t>, </a:t>
            </a:r>
            <a:r>
              <a:rPr lang="en-US" dirty="0" err="1" smtClean="0"/>
              <a:t>karena</a:t>
            </a:r>
            <a:r>
              <a:rPr lang="en-US" dirty="0" smtClean="0"/>
              <a:t> default   </a:t>
            </a:r>
            <a:r>
              <a:rPr lang="en-US" dirty="0" err="1" smtClean="0"/>
              <a:t>passwordnya</a:t>
            </a:r>
            <a:r>
              <a:rPr lang="en-US" dirty="0" smtClean="0"/>
              <a:t> </a:t>
            </a:r>
            <a:r>
              <a:rPr lang="en-US" dirty="0" err="1" smtClean="0"/>
              <a:t>kosong</a:t>
            </a:r>
            <a:r>
              <a:rPr lang="en-US" dirty="0" smtClean="0"/>
              <a:t> </a:t>
            </a:r>
            <a:r>
              <a:rPr lang="en-US" dirty="0" err="1" smtClean="0"/>
              <a:t>tapi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database </a:t>
            </a:r>
            <a:r>
              <a:rPr lang="en-US" dirty="0" err="1" smtClean="0"/>
              <a:t>asli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password </a:t>
            </a:r>
            <a:r>
              <a:rPr lang="en-US" dirty="0" err="1" smtClean="0"/>
              <a:t>ya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9" y="2032394"/>
            <a:ext cx="9838097" cy="473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9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803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 smtClean="0"/>
              <a:t>Menampilkan</a:t>
            </a:r>
            <a:r>
              <a:rPr lang="en-US" dirty="0" smtClean="0"/>
              <a:t>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3841"/>
            <a:ext cx="10515600" cy="5493122"/>
          </a:xfrm>
        </p:spPr>
        <p:txBody>
          <a:bodyPr/>
          <a:lstStyle/>
          <a:p>
            <a:r>
              <a:rPr lang="en-US" dirty="0" smtClean="0"/>
              <a:t>SHOW DATABASES;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339" y="1204218"/>
            <a:ext cx="7876718" cy="551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8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Database </a:t>
            </a:r>
            <a:r>
              <a:rPr lang="en-US" dirty="0" err="1" smtClean="0"/>
              <a:t>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DATABASE </a:t>
            </a:r>
            <a:r>
              <a:rPr lang="en-US" dirty="0" smtClean="0"/>
              <a:t>NAMADATABASE</a:t>
            </a:r>
            <a:r>
              <a:rPr lang="en-US" dirty="0" smtClean="0"/>
              <a:t>; (</a:t>
            </a:r>
            <a:r>
              <a:rPr lang="en-US" dirty="0" err="1" smtClean="0"/>
              <a:t>Contoh</a:t>
            </a:r>
            <a:r>
              <a:rPr lang="en-US" dirty="0" smtClean="0"/>
              <a:t> : CREATE DATABASE </a:t>
            </a:r>
            <a:r>
              <a:rPr lang="en-US" dirty="0" err="1" smtClean="0"/>
              <a:t>latihansql</a:t>
            </a:r>
            <a:r>
              <a:rPr lang="en-US" dirty="0" smtClean="0"/>
              <a:t>; </a:t>
            </a:r>
          </a:p>
          <a:p>
            <a:r>
              <a:rPr lang="en-US" dirty="0" smtClean="0"/>
              <a:t>(Note: </a:t>
            </a:r>
            <a:r>
              <a:rPr lang="en-US" dirty="0" err="1" smtClean="0"/>
              <a:t>Nama</a:t>
            </a:r>
            <a:r>
              <a:rPr lang="en-US" dirty="0" smtClean="0"/>
              <a:t> Database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boleh</a:t>
            </a:r>
            <a:r>
              <a:rPr lang="en-US" dirty="0" smtClean="0"/>
              <a:t> </a:t>
            </a:r>
            <a:r>
              <a:rPr lang="en-US" dirty="0" err="1" smtClean="0"/>
              <a:t>pakai</a:t>
            </a:r>
            <a:r>
              <a:rPr lang="en-US" dirty="0" smtClean="0"/>
              <a:t> </a:t>
            </a:r>
            <a:r>
              <a:rPr lang="en-US" dirty="0" err="1" smtClean="0"/>
              <a:t>spasi</a:t>
            </a:r>
            <a:r>
              <a:rPr lang="en-US" dirty="0" smtClean="0"/>
              <a:t>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mau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suku</a:t>
            </a:r>
            <a:r>
              <a:rPr lang="en-US" dirty="0" smtClean="0"/>
              <a:t> kata </a:t>
            </a:r>
            <a:r>
              <a:rPr lang="en-US" dirty="0" err="1" smtClean="0"/>
              <a:t>gunakan</a:t>
            </a:r>
            <a:r>
              <a:rPr lang="en-US" dirty="0"/>
              <a:t> </a:t>
            </a:r>
            <a:r>
              <a:rPr lang="en-US" dirty="0" smtClean="0"/>
              <a:t>Underscore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latihan_sql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585" y="3819594"/>
            <a:ext cx="9713474" cy="224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07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2885"/>
          </a:xfrm>
        </p:spPr>
        <p:txBody>
          <a:bodyPr/>
          <a:lstStyle/>
          <a:p>
            <a:pPr algn="ctr"/>
            <a:r>
              <a:rPr lang="en-US" dirty="0" err="1" smtClean="0"/>
              <a:t>Masuk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Database </a:t>
            </a:r>
            <a:r>
              <a:rPr lang="en-US" dirty="0" err="1" smtClean="0"/>
              <a:t>Tertentu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56068"/>
            <a:ext cx="10515600" cy="5120895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NAMADATABASE</a:t>
            </a:r>
            <a:r>
              <a:rPr lang="en-US" dirty="0" smtClean="0"/>
              <a:t>; ( </a:t>
            </a:r>
            <a:r>
              <a:rPr lang="en-US" dirty="0" err="1" smtClean="0"/>
              <a:t>Contoh</a:t>
            </a:r>
            <a:r>
              <a:rPr lang="en-US" dirty="0" smtClean="0"/>
              <a:t> : USE </a:t>
            </a:r>
            <a:r>
              <a:rPr lang="en-US" dirty="0" err="1" smtClean="0"/>
              <a:t>latihansql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627" y="1672728"/>
            <a:ext cx="8776127" cy="201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6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" y="195309"/>
            <a:ext cx="10515600" cy="771344"/>
          </a:xfrm>
        </p:spPr>
        <p:txBody>
          <a:bodyPr/>
          <a:lstStyle/>
          <a:p>
            <a:pPr algn="ctr"/>
            <a:r>
              <a:rPr lang="en-US" dirty="0" err="1"/>
              <a:t>Contoh</a:t>
            </a:r>
            <a:r>
              <a:rPr lang="en-US" dirty="0"/>
              <a:t> Table </a:t>
            </a:r>
            <a:r>
              <a:rPr lang="en-US" dirty="0" err="1"/>
              <a:t>Mahasiswa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871343"/>
              </p:ext>
            </p:extLst>
          </p:nvPr>
        </p:nvGraphicFramePr>
        <p:xfrm>
          <a:off x="838200" y="1149359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nim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nama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umur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jurusan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alamat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Andi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Informatika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Depok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1234567891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Benita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Matematika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Jakarta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1234567892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Carly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Fisika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Bogor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-781594" y="3252652"/>
            <a:ext cx="10515600" cy="74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 rot="10800000" flipV="1">
            <a:off x="838200" y="3024778"/>
            <a:ext cx="1159110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anose="020B0604020202020204" pitchFamily="34" charset="0"/>
              </a:rPr>
              <a:t> Field (</a:t>
            </a:r>
            <a:r>
              <a:rPr lang="en-US" b="1" dirty="0" err="1" smtClean="0">
                <a:latin typeface="Arial" panose="020B0604020202020204" pitchFamily="34" charset="0"/>
              </a:rPr>
              <a:t>kolom</a:t>
            </a:r>
            <a:r>
              <a:rPr lang="en-US" b="1" dirty="0" smtClean="0">
                <a:latin typeface="Arial" panose="020B0604020202020204" pitchFamily="34" charset="0"/>
              </a:rPr>
              <a:t>) → </a:t>
            </a:r>
            <a:r>
              <a:rPr lang="en-US" b="1" dirty="0" err="1">
                <a:latin typeface="Arial" panose="020B0604020202020204" pitchFamily="34" charset="0"/>
              </a:rPr>
              <a:t>nim</a:t>
            </a:r>
            <a:r>
              <a:rPr lang="en-US" b="1" dirty="0">
                <a:latin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</a:rPr>
              <a:t>nama</a:t>
            </a:r>
            <a:r>
              <a:rPr lang="en-US" b="1" dirty="0" smtClean="0">
                <a:latin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</a:rPr>
              <a:t>umur</a:t>
            </a:r>
            <a:r>
              <a:rPr lang="en-US" b="1" dirty="0" smtClean="0">
                <a:latin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</a:rPr>
              <a:t>jurusan</a:t>
            </a:r>
            <a:r>
              <a:rPr lang="en-US" b="1" dirty="0">
                <a:latin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</a:rPr>
              <a:t>alamat</a:t>
            </a:r>
            <a:r>
              <a:rPr lang="en-US" b="1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latin typeface="Arial" panose="020B0604020202020204" pitchFamily="34" charset="0"/>
              </a:rPr>
              <a:t> Record (</a:t>
            </a:r>
            <a:r>
              <a:rPr lang="en-US" b="1" dirty="0" err="1" smtClean="0">
                <a:latin typeface="Arial" panose="020B0604020202020204" pitchFamily="34" charset="0"/>
              </a:rPr>
              <a:t>Baris</a:t>
            </a:r>
            <a:r>
              <a:rPr lang="en-US" b="1" dirty="0" smtClean="0">
                <a:latin typeface="Arial" panose="020B0604020202020204" pitchFamily="34" charset="0"/>
              </a:rPr>
              <a:t>) → </a:t>
            </a:r>
            <a:r>
              <a:rPr lang="en-US" b="1" dirty="0" err="1" smtClean="0">
                <a:latin typeface="Arial" panose="020B0604020202020204" pitchFamily="34" charset="0"/>
              </a:rPr>
              <a:t>baris</a:t>
            </a:r>
            <a:r>
              <a:rPr lang="en-US" b="1" dirty="0" smtClean="0">
                <a:latin typeface="Arial" panose="020B0604020202020204" pitchFamily="34" charset="0"/>
              </a:rPr>
              <a:t> 1 ( 1234567890, </a:t>
            </a:r>
            <a:r>
              <a:rPr lang="en-US" b="1" dirty="0" err="1" smtClean="0">
                <a:latin typeface="Arial" panose="020B0604020202020204" pitchFamily="34" charset="0"/>
              </a:rPr>
              <a:t>Andi</a:t>
            </a:r>
            <a:r>
              <a:rPr lang="en-US" b="1" dirty="0" smtClean="0">
                <a:latin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</a:rPr>
              <a:t>Informatika</a:t>
            </a:r>
            <a:r>
              <a:rPr lang="en-US" b="1" dirty="0" smtClean="0">
                <a:latin typeface="Arial" panose="020B0604020202020204" pitchFamily="34" charset="0"/>
              </a:rPr>
              <a:t>, </a:t>
            </a:r>
            <a:r>
              <a:rPr lang="en-US" b="1" dirty="0" err="1" smtClean="0">
                <a:latin typeface="Arial" panose="020B0604020202020204" pitchFamily="34" charset="0"/>
              </a:rPr>
              <a:t>Depok</a:t>
            </a:r>
            <a:r>
              <a:rPr lang="en-US" b="1" dirty="0" smtClean="0">
                <a:latin typeface="Arial" panose="020B0604020202020204" pitchFamily="34" charset="0"/>
              </a:rPr>
              <a:t> )</a:t>
            </a:r>
            <a:endParaRPr 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05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3509"/>
            <a:ext cx="10515600" cy="744583"/>
          </a:xfrm>
        </p:spPr>
        <p:txBody>
          <a:bodyPr/>
          <a:lstStyle/>
          <a:p>
            <a:pPr algn="ctr"/>
            <a:r>
              <a:rPr lang="en-US" dirty="0" err="1" smtClean="0"/>
              <a:t>Membuat</a:t>
            </a:r>
            <a:r>
              <a:rPr lang="en-US" dirty="0" smtClean="0"/>
              <a:t> Table </a:t>
            </a:r>
            <a:r>
              <a:rPr lang="en-US" dirty="0" err="1" smtClean="0"/>
              <a:t>Baru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60" y="1518014"/>
            <a:ext cx="9826880" cy="436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4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2286"/>
            <a:ext cx="10515600" cy="811304"/>
          </a:xfrm>
        </p:spPr>
        <p:txBody>
          <a:bodyPr/>
          <a:lstStyle/>
          <a:p>
            <a:pPr algn="ctr"/>
            <a:r>
              <a:rPr lang="en-US" dirty="0" smtClean="0"/>
              <a:t>Delete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4870677"/>
          </a:xfrm>
        </p:spPr>
        <p:txBody>
          <a:bodyPr/>
          <a:lstStyle/>
          <a:p>
            <a:r>
              <a:rPr lang="en-US" dirty="0" smtClean="0"/>
              <a:t>DROP TABLE </a:t>
            </a:r>
            <a:r>
              <a:rPr lang="en-US" dirty="0" err="1" smtClean="0"/>
              <a:t>NamaTabel</a:t>
            </a:r>
            <a:r>
              <a:rPr lang="en-US" dirty="0" smtClean="0"/>
              <a:t> ( </a:t>
            </a:r>
            <a:r>
              <a:rPr lang="en-US" dirty="0" err="1" smtClean="0"/>
              <a:t>Contoh</a:t>
            </a:r>
            <a:r>
              <a:rPr lang="en-US" dirty="0"/>
              <a:t> </a:t>
            </a:r>
            <a:r>
              <a:rPr lang="en-US" dirty="0" smtClean="0"/>
              <a:t>: DROP TABLE </a:t>
            </a:r>
            <a:r>
              <a:rPr lang="en-US" dirty="0" err="1" smtClean="0"/>
              <a:t>mahasiswa</a:t>
            </a:r>
            <a:r>
              <a:rPr lang="en-US" dirty="0" smtClean="0"/>
              <a:t>; 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0" y="2103741"/>
            <a:ext cx="9166379" cy="198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8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321" y="128788"/>
            <a:ext cx="10515600" cy="692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TYPE DATA </a:t>
            </a:r>
            <a:r>
              <a:rPr lang="en-US" dirty="0" smtClean="0"/>
              <a:t>MySQL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25" y="692330"/>
            <a:ext cx="8777078" cy="6076439"/>
          </a:xfrm>
        </p:spPr>
      </p:pic>
    </p:spTree>
    <p:extLst>
      <p:ext uri="{BB962C8B-B14F-4D97-AF65-F5344CB8AC3E}">
        <p14:creationId xmlns:p14="http://schemas.microsoft.com/office/powerpoint/2010/main" val="231323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Pengertian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Basis data</a:t>
            </a:r>
            <a:r>
              <a:rPr lang="en-US" dirty="0" smtClean="0"/>
              <a:t> (database)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err="1" smtClean="0"/>
              <a:t>kumpulan</a:t>
            </a:r>
            <a:r>
              <a:rPr lang="en-US" b="1" dirty="0" smtClean="0"/>
              <a:t> data yang </a:t>
            </a:r>
            <a:r>
              <a:rPr lang="en-US" b="1" dirty="0" err="1" smtClean="0"/>
              <a:t>saling</a:t>
            </a:r>
            <a:r>
              <a:rPr lang="en-US" b="1" dirty="0" smtClean="0"/>
              <a:t> </a:t>
            </a:r>
            <a:r>
              <a:rPr lang="en-US" b="1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disimpan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terstruktur</a:t>
            </a:r>
            <a:r>
              <a:rPr lang="en-US" dirty="0" smtClean="0"/>
              <a:t> di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diakses</a:t>
            </a:r>
            <a:r>
              <a:rPr lang="en-US" dirty="0" smtClean="0"/>
              <a:t>, </a:t>
            </a:r>
            <a:r>
              <a:rPr lang="en-US" dirty="0" err="1" smtClean="0"/>
              <a:t>dikelola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diperbarui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: Data </a:t>
            </a:r>
            <a:r>
              <a:rPr lang="en-US" dirty="0" err="1" smtClean="0"/>
              <a:t>karyawan</a:t>
            </a:r>
            <a:r>
              <a:rPr lang="en-US" dirty="0" smtClean="0"/>
              <a:t>, data </a:t>
            </a:r>
            <a:r>
              <a:rPr lang="en-US" dirty="0" err="1" smtClean="0"/>
              <a:t>produk</a:t>
            </a:r>
            <a:r>
              <a:rPr lang="en-US" dirty="0" smtClean="0"/>
              <a:t>, data </a:t>
            </a:r>
            <a:r>
              <a:rPr lang="en-US" dirty="0" err="1" smtClean="0"/>
              <a:t>transaksi</a:t>
            </a:r>
            <a:r>
              <a:rPr lang="en-US" dirty="0" smtClean="0"/>
              <a:t>, data </a:t>
            </a:r>
            <a:r>
              <a:rPr lang="en-US" dirty="0" err="1" smtClean="0"/>
              <a:t>mahasiswa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2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0709"/>
          </a:xfrm>
        </p:spPr>
        <p:txBody>
          <a:bodyPr/>
          <a:lstStyle/>
          <a:p>
            <a:pPr algn="ctr"/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70709"/>
            <a:ext cx="10515600" cy="5406254"/>
          </a:xfrm>
        </p:spPr>
        <p:txBody>
          <a:bodyPr/>
          <a:lstStyle/>
          <a:p>
            <a:r>
              <a:rPr lang="en-US" dirty="0" smtClean="0"/>
              <a:t>SHOW TABLES;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993" y="1266427"/>
            <a:ext cx="9011355" cy="49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3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Melihat</a:t>
            </a:r>
            <a:r>
              <a:rPr lang="en-US" dirty="0" smtClean="0"/>
              <a:t> Isi </a:t>
            </a:r>
            <a:r>
              <a:rPr lang="en-US" dirty="0" err="1" smtClean="0"/>
              <a:t>Kolom</a:t>
            </a:r>
            <a:r>
              <a:rPr lang="en-US" dirty="0" smtClean="0"/>
              <a:t> Table </a:t>
            </a:r>
            <a:r>
              <a:rPr lang="en-US" dirty="0" err="1" smtClean="0"/>
              <a:t>Mahasiswa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 </a:t>
            </a:r>
            <a:r>
              <a:rPr lang="en-US" dirty="0" err="1" smtClean="0"/>
              <a:t>namatabel</a:t>
            </a:r>
            <a:r>
              <a:rPr lang="en-US" dirty="0" smtClean="0"/>
              <a:t>; ( </a:t>
            </a:r>
            <a:r>
              <a:rPr lang="en-US" dirty="0" err="1" smtClean="0"/>
              <a:t>contoh</a:t>
            </a:r>
            <a:r>
              <a:rPr lang="en-US" dirty="0" smtClean="0"/>
              <a:t> : DESC </a:t>
            </a:r>
            <a:r>
              <a:rPr lang="en-US" dirty="0" err="1" smtClean="0"/>
              <a:t>mahasiswa</a:t>
            </a:r>
            <a:r>
              <a:rPr lang="en-US" dirty="0" smtClean="0"/>
              <a:t>; 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143" y="2342711"/>
            <a:ext cx="9239891" cy="416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0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9006"/>
            <a:ext cx="10515600" cy="744583"/>
          </a:xfrm>
        </p:spPr>
        <p:txBody>
          <a:bodyPr/>
          <a:lstStyle/>
          <a:p>
            <a:pPr algn="ctr"/>
            <a:r>
              <a:rPr lang="en-US" dirty="0" smtClean="0"/>
              <a:t>CREATE / INSERT DATA BARU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4846"/>
            <a:ext cx="10970623" cy="5643154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INSERT 1 DATA</a:t>
            </a:r>
          </a:p>
          <a:p>
            <a:pPr marL="0" indent="0">
              <a:buNone/>
            </a:pPr>
            <a:r>
              <a:rPr lang="en-US" sz="3500" dirty="0" smtClean="0"/>
              <a:t>   INSERT INTO </a:t>
            </a:r>
            <a:r>
              <a:rPr lang="en-US" sz="3500" dirty="0" err="1" smtClean="0"/>
              <a:t>mahasiswa</a:t>
            </a:r>
            <a:r>
              <a:rPr lang="en-US" sz="3500" dirty="0" smtClean="0"/>
              <a:t> </a:t>
            </a:r>
            <a:r>
              <a:rPr lang="en-US" sz="3500" dirty="0"/>
              <a:t>(</a:t>
            </a:r>
            <a:r>
              <a:rPr lang="en-US" sz="3500" dirty="0" err="1"/>
              <a:t>nim</a:t>
            </a:r>
            <a:r>
              <a:rPr lang="en-US" sz="3500" dirty="0"/>
              <a:t>, </a:t>
            </a:r>
            <a:r>
              <a:rPr lang="en-US" sz="3500" dirty="0" err="1"/>
              <a:t>nama</a:t>
            </a:r>
            <a:r>
              <a:rPr lang="en-US" sz="3500" dirty="0"/>
              <a:t>, </a:t>
            </a:r>
            <a:r>
              <a:rPr lang="en-US" sz="3500" dirty="0" err="1"/>
              <a:t>umur</a:t>
            </a:r>
            <a:r>
              <a:rPr lang="en-US" sz="3500" dirty="0"/>
              <a:t>, </a:t>
            </a:r>
            <a:r>
              <a:rPr lang="en-US" sz="3500" dirty="0" err="1"/>
              <a:t>jurusan</a:t>
            </a:r>
            <a:r>
              <a:rPr lang="en-US" sz="3500" dirty="0"/>
              <a:t>, </a:t>
            </a:r>
            <a:r>
              <a:rPr lang="en-US" sz="3500" dirty="0" err="1"/>
              <a:t>alamat</a:t>
            </a:r>
            <a:r>
              <a:rPr lang="en-US" sz="3500" dirty="0"/>
              <a:t>)</a:t>
            </a:r>
          </a:p>
          <a:p>
            <a:pPr marL="0" indent="0">
              <a:buNone/>
            </a:pPr>
            <a:r>
              <a:rPr lang="en-US" sz="3500" dirty="0"/>
              <a:t>   VALUES (‘1234567890’, ‘</a:t>
            </a:r>
            <a:r>
              <a:rPr lang="en-US" sz="3500" dirty="0" err="1"/>
              <a:t>Andi</a:t>
            </a:r>
            <a:r>
              <a:rPr lang="en-US" sz="3500" dirty="0"/>
              <a:t>’, 18, ‘</a:t>
            </a:r>
            <a:r>
              <a:rPr lang="en-US" sz="3500" dirty="0" err="1"/>
              <a:t>Informatika</a:t>
            </a:r>
            <a:r>
              <a:rPr lang="en-US" sz="3500" dirty="0"/>
              <a:t>’, ‘</a:t>
            </a:r>
            <a:r>
              <a:rPr lang="en-US" sz="3500" dirty="0" err="1"/>
              <a:t>Depok</a:t>
            </a:r>
            <a:r>
              <a:rPr lang="en-US" sz="3500" dirty="0"/>
              <a:t>’);</a:t>
            </a:r>
          </a:p>
          <a:p>
            <a:pPr marL="0" indent="0">
              <a:buNone/>
            </a:pPr>
            <a:endParaRPr lang="en-US" sz="3500" dirty="0" smtClean="0"/>
          </a:p>
          <a:p>
            <a:r>
              <a:rPr lang="en-US" sz="3500" dirty="0" smtClean="0"/>
              <a:t>INSERT </a:t>
            </a:r>
            <a:r>
              <a:rPr lang="en-US" sz="3500" dirty="0" err="1" smtClean="0"/>
              <a:t>lebih</a:t>
            </a:r>
            <a:r>
              <a:rPr lang="en-US" sz="3500" dirty="0" smtClean="0"/>
              <a:t> </a:t>
            </a:r>
            <a:r>
              <a:rPr lang="en-US" sz="3500" dirty="0" err="1" smtClean="0"/>
              <a:t>dari</a:t>
            </a:r>
            <a:r>
              <a:rPr lang="en-US" sz="3500" dirty="0" smtClean="0"/>
              <a:t> 1 Data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INSERT INTO </a:t>
            </a:r>
            <a:r>
              <a:rPr lang="en-US" sz="3500" dirty="0" err="1" smtClean="0"/>
              <a:t>mahasiswa</a:t>
            </a:r>
            <a:r>
              <a:rPr lang="en-US" sz="3500" dirty="0" smtClean="0"/>
              <a:t> </a:t>
            </a:r>
            <a:r>
              <a:rPr lang="en-US" sz="3500" dirty="0"/>
              <a:t>(</a:t>
            </a:r>
            <a:r>
              <a:rPr lang="en-US" sz="3500" dirty="0" err="1"/>
              <a:t>nim</a:t>
            </a:r>
            <a:r>
              <a:rPr lang="en-US" sz="3500" dirty="0"/>
              <a:t>, </a:t>
            </a:r>
            <a:r>
              <a:rPr lang="en-US" sz="3500" dirty="0" err="1"/>
              <a:t>nama</a:t>
            </a:r>
            <a:r>
              <a:rPr lang="en-US" sz="3500" dirty="0"/>
              <a:t>, </a:t>
            </a:r>
            <a:r>
              <a:rPr lang="en-US" sz="3500" dirty="0" err="1"/>
              <a:t>umur</a:t>
            </a:r>
            <a:r>
              <a:rPr lang="en-US" sz="3500" dirty="0"/>
              <a:t>, </a:t>
            </a:r>
            <a:r>
              <a:rPr lang="en-US" sz="3500" dirty="0" err="1"/>
              <a:t>jurusan</a:t>
            </a:r>
            <a:r>
              <a:rPr lang="en-US" sz="3500" dirty="0"/>
              <a:t>, </a:t>
            </a:r>
            <a:r>
              <a:rPr lang="en-US" sz="3500" dirty="0" err="1"/>
              <a:t>alamat</a:t>
            </a:r>
            <a:r>
              <a:rPr lang="en-US" sz="3500" dirty="0"/>
              <a:t>)</a:t>
            </a:r>
          </a:p>
          <a:p>
            <a:pPr marL="0" indent="0">
              <a:buNone/>
            </a:pPr>
            <a:r>
              <a:rPr lang="en-US" sz="3500" dirty="0"/>
              <a:t>   VALUES </a:t>
            </a:r>
            <a:endParaRPr lang="en-US" sz="3500" dirty="0" smtClean="0"/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(‘</a:t>
            </a:r>
            <a:r>
              <a:rPr lang="en-US" sz="3500" dirty="0"/>
              <a:t>1234567890’, ‘</a:t>
            </a:r>
            <a:r>
              <a:rPr lang="en-US" sz="3500" dirty="0" err="1"/>
              <a:t>Andi</a:t>
            </a:r>
            <a:r>
              <a:rPr lang="en-US" sz="3500" dirty="0"/>
              <a:t>’, 18, ‘</a:t>
            </a:r>
            <a:r>
              <a:rPr lang="en-US" sz="3500" dirty="0" err="1"/>
              <a:t>Informatika</a:t>
            </a:r>
            <a:r>
              <a:rPr lang="en-US" sz="3500" dirty="0"/>
              <a:t>’, ‘</a:t>
            </a:r>
            <a:r>
              <a:rPr lang="en-US" sz="3500" dirty="0" err="1"/>
              <a:t>Depok</a:t>
            </a:r>
            <a:r>
              <a:rPr lang="en-US" sz="3500" dirty="0" smtClean="0"/>
              <a:t>’),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(‘1234567891’, ‘Benita’, 19, ‘</a:t>
            </a:r>
            <a:r>
              <a:rPr lang="en-US" sz="3500" dirty="0" err="1" smtClean="0"/>
              <a:t>Matematika</a:t>
            </a:r>
            <a:r>
              <a:rPr lang="en-US" sz="3500" dirty="0" smtClean="0"/>
              <a:t>’, ‘Jakarta’),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(‘1234567892’, ‘Carly’, 20, ‘</a:t>
            </a:r>
            <a:r>
              <a:rPr lang="en-US" sz="3500" dirty="0" err="1" smtClean="0"/>
              <a:t>Fisika</a:t>
            </a:r>
            <a:r>
              <a:rPr lang="en-US" sz="3500" dirty="0" smtClean="0"/>
              <a:t>’, ‘Bogor’);</a:t>
            </a:r>
            <a:endParaRPr lang="en-US" sz="3500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671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CONTOH </a:t>
            </a:r>
            <a:r>
              <a:rPr lang="en-US" dirty="0"/>
              <a:t>CREATE / INSERT DATA BARU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9977"/>
            <a:ext cx="10515600" cy="4726986"/>
          </a:xfrm>
        </p:spPr>
        <p:txBody>
          <a:bodyPr/>
          <a:lstStyle/>
          <a:p>
            <a:r>
              <a:rPr lang="en-US" dirty="0" smtClean="0"/>
              <a:t>INSERT 1 Data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INSERT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98" y="1918601"/>
            <a:ext cx="7039957" cy="1105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00" y="4121490"/>
            <a:ext cx="9333644" cy="216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1154"/>
          </a:xfrm>
        </p:spPr>
        <p:txBody>
          <a:bodyPr/>
          <a:lstStyle/>
          <a:p>
            <a:pPr algn="ctr"/>
            <a:r>
              <a:rPr lang="en-US" dirty="0" smtClean="0"/>
              <a:t>READ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seluruh</a:t>
            </a:r>
            <a:r>
              <a:rPr lang="en-US" dirty="0" smtClean="0"/>
              <a:t> </a:t>
            </a:r>
            <a:r>
              <a:rPr lang="en-US" dirty="0" err="1" smtClean="0"/>
              <a:t>isi</a:t>
            </a:r>
            <a:r>
              <a:rPr lang="en-US" dirty="0" smtClean="0"/>
              <a:t> data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r>
              <a:rPr lang="en-US" dirty="0" smtClean="0"/>
              <a:t>SELECT * FROM </a:t>
            </a:r>
            <a:r>
              <a:rPr lang="en-US" dirty="0" err="1" smtClean="0"/>
              <a:t>NamaTabel</a:t>
            </a:r>
            <a:r>
              <a:rPr lang="en-US" dirty="0"/>
              <a:t>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 : SELECT * FROM </a:t>
            </a:r>
            <a:r>
              <a:rPr lang="en-US" dirty="0" err="1" smtClean="0"/>
              <a:t>mahasiswa</a:t>
            </a:r>
            <a:r>
              <a:rPr lang="en-US" dirty="0" smtClean="0"/>
              <a:t>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85" y="2497243"/>
            <a:ext cx="9929051" cy="42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7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Read Data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 err="1" smtClean="0"/>
              <a:t>NamaKolom</a:t>
            </a:r>
            <a:r>
              <a:rPr lang="en-US" dirty="0" smtClean="0"/>
              <a:t> FROM </a:t>
            </a:r>
            <a:r>
              <a:rPr lang="en-US" dirty="0" err="1" smtClean="0"/>
              <a:t>NamaTabel</a:t>
            </a:r>
            <a:r>
              <a:rPr lang="en-US" dirty="0" smtClean="0"/>
              <a:t>;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: SELECT </a:t>
            </a:r>
            <a:r>
              <a:rPr lang="en-US" dirty="0" err="1" smtClean="0"/>
              <a:t>nim</a:t>
            </a:r>
            <a:r>
              <a:rPr lang="en-US" dirty="0" smtClean="0"/>
              <a:t>, </a:t>
            </a:r>
            <a:r>
              <a:rPr lang="en-US" dirty="0" err="1" smtClean="0"/>
              <a:t>nama</a:t>
            </a:r>
            <a:r>
              <a:rPr lang="en-US" dirty="0" smtClean="0"/>
              <a:t> FROM </a:t>
            </a:r>
            <a:r>
              <a:rPr lang="en-US" dirty="0" err="1" smtClean="0"/>
              <a:t>mahasiswa</a:t>
            </a:r>
            <a:r>
              <a:rPr lang="en-US" dirty="0" smtClean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65" y="2464245"/>
            <a:ext cx="10665926" cy="42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7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9714"/>
          </a:xfrm>
        </p:spPr>
        <p:txBody>
          <a:bodyPr/>
          <a:lstStyle/>
          <a:p>
            <a:pPr algn="ctr"/>
            <a:r>
              <a:rPr lang="en-US" dirty="0" smtClean="0"/>
              <a:t>UPDATE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8537"/>
            <a:ext cx="10515600" cy="4818426"/>
          </a:xfrm>
        </p:spPr>
        <p:txBody>
          <a:bodyPr/>
          <a:lstStyle/>
          <a:p>
            <a:r>
              <a:rPr lang="en-US" dirty="0"/>
              <a:t>UPDATE </a:t>
            </a:r>
            <a:r>
              <a:rPr lang="en-US" dirty="0" err="1" smtClean="0"/>
              <a:t>NamaTabel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SET namakolom1 </a:t>
            </a:r>
            <a:r>
              <a:rPr lang="en-US" dirty="0"/>
              <a:t>= </a:t>
            </a:r>
            <a:r>
              <a:rPr lang="en-US" dirty="0" err="1" smtClean="0"/>
              <a:t>nilai_baru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 smtClean="0"/>
              <a:t>kondisi</a:t>
            </a:r>
            <a:r>
              <a:rPr lang="en-US" dirty="0" smtClean="0"/>
              <a:t>;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: Kita </a:t>
            </a:r>
            <a:r>
              <a:rPr lang="en-US" dirty="0" err="1" smtClean="0"/>
              <a:t>mau</a:t>
            </a:r>
            <a:r>
              <a:rPr lang="en-US" dirty="0" smtClean="0"/>
              <a:t> update data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UPDATE </a:t>
            </a:r>
            <a:r>
              <a:rPr lang="en-US" dirty="0" err="1" smtClean="0"/>
              <a:t>mahasiswa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SET </a:t>
            </a:r>
            <a:r>
              <a:rPr lang="en-US" dirty="0" err="1" smtClean="0"/>
              <a:t>jurusan</a:t>
            </a:r>
            <a:r>
              <a:rPr lang="en-US" dirty="0" smtClean="0"/>
              <a:t> = ‘Management’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WHERE </a:t>
            </a:r>
            <a:r>
              <a:rPr lang="en-US" dirty="0" err="1" smtClean="0"/>
              <a:t>nama</a:t>
            </a:r>
            <a:r>
              <a:rPr lang="en-US" dirty="0" smtClean="0"/>
              <a:t> = ‘</a:t>
            </a:r>
            <a:r>
              <a:rPr lang="en-US" dirty="0" err="1" smtClean="0"/>
              <a:t>Andi</a:t>
            </a:r>
            <a:r>
              <a:rPr lang="en-US" dirty="0" smtClean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114310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630" y="1"/>
            <a:ext cx="10515600" cy="705394"/>
          </a:xfrm>
        </p:spPr>
        <p:txBody>
          <a:bodyPr/>
          <a:lstStyle/>
          <a:p>
            <a:pPr algn="ctr"/>
            <a:r>
              <a:rPr lang="en-US" dirty="0" err="1" smtClean="0"/>
              <a:t>Contoh</a:t>
            </a:r>
            <a:r>
              <a:rPr lang="en-US" dirty="0" smtClean="0"/>
              <a:t> Update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5395"/>
            <a:ext cx="10515600" cy="5471568"/>
          </a:xfrm>
        </p:spPr>
        <p:txBody>
          <a:bodyPr/>
          <a:lstStyle/>
          <a:p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Andi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 </a:t>
            </a:r>
            <a:r>
              <a:rPr lang="en-US" dirty="0" err="1" smtClean="0"/>
              <a:t>Informatika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Management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07" y="1278854"/>
            <a:ext cx="8227487" cy="533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57646"/>
          </a:xfrm>
        </p:spPr>
        <p:txBody>
          <a:bodyPr/>
          <a:lstStyle/>
          <a:p>
            <a:pPr algn="ctr"/>
            <a:r>
              <a:rPr lang="en-US" dirty="0" smtClean="0"/>
              <a:t>DELETE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7647"/>
            <a:ext cx="10515600" cy="5419316"/>
          </a:xfrm>
        </p:spPr>
        <p:txBody>
          <a:bodyPr/>
          <a:lstStyle/>
          <a:p>
            <a:r>
              <a:rPr lang="en-US" dirty="0"/>
              <a:t>DELETE FROM </a:t>
            </a:r>
            <a:r>
              <a:rPr lang="en-US" dirty="0" err="1"/>
              <a:t>nama_tabel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WHERE </a:t>
            </a:r>
            <a:r>
              <a:rPr lang="en-US" dirty="0" err="1"/>
              <a:t>kondisi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 :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mahasiswa</a:t>
            </a:r>
            <a:r>
              <a:rPr lang="en-US" dirty="0" smtClean="0"/>
              <a:t> yang </a:t>
            </a:r>
            <a:r>
              <a:rPr lang="en-US" dirty="0" err="1" smtClean="0"/>
              <a:t>bernama</a:t>
            </a:r>
            <a:r>
              <a:rPr lang="en-US" dirty="0" smtClean="0"/>
              <a:t>            	        Carly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687" y="2744675"/>
            <a:ext cx="7216885" cy="391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23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 smtClean="0"/>
              <a:t>Cara </a:t>
            </a:r>
            <a:r>
              <a:rPr lang="en-US" dirty="0" err="1" smtClean="0"/>
              <a:t>Menggunakan</a:t>
            </a:r>
            <a:r>
              <a:rPr lang="en-US" dirty="0" smtClean="0"/>
              <a:t> PHPMYADMIN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82" y="1325563"/>
            <a:ext cx="11466235" cy="4968142"/>
          </a:xfrm>
        </p:spPr>
      </p:pic>
    </p:spTree>
    <p:extLst>
      <p:ext uri="{BB962C8B-B14F-4D97-AF65-F5344CB8AC3E}">
        <p14:creationId xmlns:p14="http://schemas.microsoft.com/office/powerpoint/2010/main" val="132268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Komponen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→ </a:t>
            </a:r>
            <a:r>
              <a:rPr lang="en-US" dirty="0" err="1" smtClean="0"/>
              <a:t>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basis data (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harga</a:t>
            </a:r>
            <a:r>
              <a:rPr lang="en-US" dirty="0" smtClean="0"/>
              <a:t>, </a:t>
            </a:r>
            <a:r>
              <a:rPr lang="en-US" dirty="0" err="1" smtClean="0"/>
              <a:t>stok</a:t>
            </a:r>
            <a:r>
              <a:rPr lang="en-US" dirty="0" smtClean="0"/>
              <a:t>).</a:t>
            </a:r>
          </a:p>
          <a:p>
            <a:r>
              <a:rPr lang="en-US" dirty="0" smtClean="0"/>
              <a:t>DBMS (Database Management System) → software yang </a:t>
            </a:r>
            <a:r>
              <a:rPr lang="en-US" dirty="0" err="1" smtClean="0"/>
              <a:t>mengelola</a:t>
            </a:r>
            <a:r>
              <a:rPr lang="en-US" dirty="0" smtClean="0"/>
              <a:t> basis data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Contoh</a:t>
            </a:r>
            <a:r>
              <a:rPr lang="en-US" dirty="0" smtClean="0"/>
              <a:t>: MySQL, PostgreSQL, Oracle, SQL Server.</a:t>
            </a:r>
          </a:p>
          <a:p>
            <a:r>
              <a:rPr lang="en-US" dirty="0" smtClean="0"/>
              <a:t>User → orang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yang </a:t>
            </a:r>
            <a:r>
              <a:rPr lang="en-US" dirty="0" err="1" smtClean="0"/>
              <a:t>mengakses</a:t>
            </a:r>
            <a:r>
              <a:rPr lang="en-US" dirty="0" smtClean="0"/>
              <a:t> data.</a:t>
            </a:r>
          </a:p>
          <a:p>
            <a:r>
              <a:rPr lang="en-US" dirty="0" smtClean="0"/>
              <a:t>Hardware &amp; Software → server, </a:t>
            </a:r>
            <a:r>
              <a:rPr lang="en-US" dirty="0" err="1" smtClean="0"/>
              <a:t>komputer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0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2149"/>
          </a:xfrm>
        </p:spPr>
        <p:txBody>
          <a:bodyPr/>
          <a:lstStyle/>
          <a:p>
            <a:pPr algn="ctr"/>
            <a:r>
              <a:rPr lang="en-US" dirty="0" smtClean="0"/>
              <a:t>BACKUP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862149"/>
            <a:ext cx="10826931" cy="5995851"/>
          </a:xfrm>
        </p:spPr>
        <p:txBody>
          <a:bodyPr>
            <a:normAutofit/>
          </a:bodyPr>
          <a:lstStyle/>
          <a:p>
            <a:r>
              <a:rPr lang="en-US" dirty="0" err="1" smtClean="0"/>
              <a:t>Sebelum</a:t>
            </a:r>
            <a:r>
              <a:rPr lang="en-US" dirty="0" smtClean="0"/>
              <a:t> backup </a:t>
            </a:r>
            <a:r>
              <a:rPr lang="en-US" dirty="0" err="1" smtClean="0"/>
              <a:t>kita</a:t>
            </a:r>
            <a:r>
              <a:rPr lang="en-US" dirty="0" smtClean="0"/>
              <a:t> exit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 err="1" smtClean="0"/>
              <a:t>terlebih</a:t>
            </a:r>
            <a:r>
              <a:rPr lang="en-US" dirty="0"/>
              <a:t> </a:t>
            </a:r>
            <a:r>
              <a:rPr lang="en-US" dirty="0" err="1" smtClean="0"/>
              <a:t>dahulu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EXIT;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mysqldump</a:t>
            </a:r>
            <a:r>
              <a:rPr lang="en-US" dirty="0" smtClean="0"/>
              <a:t> </a:t>
            </a:r>
            <a:r>
              <a:rPr lang="en-US" dirty="0"/>
              <a:t>-u root -p </a:t>
            </a:r>
            <a:r>
              <a:rPr lang="en-US" dirty="0" err="1"/>
              <a:t>namadatabase</a:t>
            </a:r>
            <a:r>
              <a:rPr lang="en-US" dirty="0"/>
              <a:t> &gt; </a:t>
            </a:r>
            <a:r>
              <a:rPr lang="en-US" dirty="0" err="1" smtClean="0"/>
              <a:t>nama_backup_databasenya.sql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jika</a:t>
            </a:r>
            <a:r>
              <a:rPr lang="en-US" dirty="0" smtClean="0"/>
              <a:t> di </a:t>
            </a:r>
            <a:r>
              <a:rPr lang="en-US" dirty="0" err="1" smtClean="0"/>
              <a:t>minta</a:t>
            </a:r>
            <a:r>
              <a:rPr lang="en-US" dirty="0" smtClean="0"/>
              <a:t> password </a:t>
            </a:r>
            <a:r>
              <a:rPr lang="en-US" dirty="0" err="1" smtClean="0"/>
              <a:t>abaikan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enter)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6" y="1724298"/>
            <a:ext cx="4576116" cy="1686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956" y="5355165"/>
            <a:ext cx="9187152" cy="12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3673"/>
            <a:ext cx="10515600" cy="783771"/>
          </a:xfrm>
        </p:spPr>
        <p:txBody>
          <a:bodyPr/>
          <a:lstStyle/>
          <a:p>
            <a:pPr algn="ctr"/>
            <a:r>
              <a:rPr lang="en-US" dirty="0" smtClean="0"/>
              <a:t>RESTORE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0526"/>
            <a:ext cx="10515600" cy="5236437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mysql</a:t>
            </a:r>
            <a:r>
              <a:rPr lang="en-US" dirty="0" smtClean="0"/>
              <a:t> </a:t>
            </a:r>
            <a:r>
              <a:rPr lang="en-US" dirty="0"/>
              <a:t>-u root -p </a:t>
            </a:r>
            <a:r>
              <a:rPr lang="en-US" dirty="0" err="1" smtClean="0"/>
              <a:t>namadatabase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namafielbackup.sql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74" y="2110018"/>
            <a:ext cx="9959203" cy="84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7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https://www.w3schools.com/sql/default.asp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https://www.w3schools.com/mysql/default.asp</a:t>
            </a:r>
            <a:endParaRPr lang="en-US" dirty="0" smtClean="0"/>
          </a:p>
          <a:p>
            <a:r>
              <a:rPr lang="en-US" dirty="0" smtClean="0"/>
              <a:t>https://dev.mysql.com/doc/</a:t>
            </a:r>
          </a:p>
        </p:txBody>
      </p:sp>
    </p:spTree>
    <p:extLst>
      <p:ext uri="{BB962C8B-B14F-4D97-AF65-F5344CB8AC3E}">
        <p14:creationId xmlns:p14="http://schemas.microsoft.com/office/powerpoint/2010/main" val="2347590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→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data (</a:t>
            </a:r>
            <a:r>
              <a:rPr lang="en-US" dirty="0" err="1" smtClean="0"/>
              <a:t>baris</a:t>
            </a:r>
            <a:r>
              <a:rPr lang="en-US" dirty="0" smtClean="0"/>
              <a:t> = record, </a:t>
            </a:r>
            <a:r>
              <a:rPr lang="en-US" dirty="0" err="1" smtClean="0"/>
              <a:t>kolom</a:t>
            </a:r>
            <a:r>
              <a:rPr lang="en-US" dirty="0" smtClean="0"/>
              <a:t> = field)</a:t>
            </a:r>
          </a:p>
          <a:p>
            <a:r>
              <a:rPr lang="en-US" dirty="0" smtClean="0"/>
              <a:t>Primary Key → </a:t>
            </a:r>
            <a:r>
              <a:rPr lang="en-US" dirty="0" err="1" smtClean="0"/>
              <a:t>kunci</a:t>
            </a:r>
            <a:r>
              <a:rPr lang="en-US" dirty="0" smtClean="0"/>
              <a:t> </a:t>
            </a:r>
            <a:r>
              <a:rPr lang="en-US" dirty="0" err="1" smtClean="0"/>
              <a:t>unik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membedakan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Foreign Key →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menghubungkan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 smtClean="0"/>
          </a:p>
          <a:p>
            <a:r>
              <a:rPr lang="en-US" dirty="0" err="1" smtClean="0"/>
              <a:t>Relasi</a:t>
            </a:r>
            <a:r>
              <a:rPr lang="en-US" dirty="0" smtClean="0"/>
              <a:t> → </a:t>
            </a:r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(One-to-One, One-to-Many, Many-to-Many)</a:t>
            </a:r>
          </a:p>
          <a:p>
            <a:r>
              <a:rPr lang="en-US" dirty="0" smtClean="0"/>
              <a:t>Query →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mengambil</a:t>
            </a:r>
            <a:r>
              <a:rPr lang="en-US" dirty="0" smtClean="0"/>
              <a:t>, </a:t>
            </a:r>
            <a:r>
              <a:rPr lang="en-US" dirty="0" err="1" smtClean="0"/>
              <a:t>menambah</a:t>
            </a:r>
            <a:r>
              <a:rPr lang="en-US" dirty="0" smtClean="0"/>
              <a:t>, </a:t>
            </a:r>
            <a:r>
              <a:rPr lang="en-US" dirty="0" err="1" smtClean="0"/>
              <a:t>mengubah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data (</a:t>
            </a:r>
            <a:r>
              <a:rPr lang="en-US" dirty="0" err="1" smtClean="0"/>
              <a:t>misalnya</a:t>
            </a:r>
            <a:r>
              <a:rPr lang="en-US" dirty="0" smtClean="0"/>
              <a:t> SQL)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Jenis-Jenis</a:t>
            </a:r>
            <a:r>
              <a:rPr lang="en-US" dirty="0" smtClean="0"/>
              <a:t> Basis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Relasional</a:t>
            </a:r>
            <a:r>
              <a:rPr lang="en-US" dirty="0" smtClean="0"/>
              <a:t> →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(paling </a:t>
            </a:r>
            <a:r>
              <a:rPr lang="en-US" dirty="0" err="1" smtClean="0"/>
              <a:t>umum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 MySQL, PostgreSQL)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Relasional</a:t>
            </a:r>
            <a:r>
              <a:rPr lang="en-US" dirty="0" smtClean="0"/>
              <a:t> / NoSQL → </a:t>
            </a:r>
            <a:r>
              <a:rPr lang="en-US" dirty="0" err="1" smtClean="0"/>
              <a:t>berbasis</a:t>
            </a:r>
            <a:r>
              <a:rPr lang="en-US" dirty="0" smtClean="0"/>
              <a:t> </a:t>
            </a:r>
            <a:r>
              <a:rPr lang="en-US" dirty="0" err="1" smtClean="0"/>
              <a:t>dokumen</a:t>
            </a:r>
            <a:r>
              <a:rPr lang="en-US" dirty="0" smtClean="0"/>
              <a:t>, key-value, </a:t>
            </a:r>
            <a:r>
              <a:rPr lang="en-US" dirty="0" err="1" smtClean="0"/>
              <a:t>atau</a:t>
            </a:r>
            <a:r>
              <a:rPr lang="en-US" dirty="0" smtClean="0"/>
              <a:t> graph (</a:t>
            </a:r>
            <a:r>
              <a:rPr lang="en-US" dirty="0" err="1" smtClean="0"/>
              <a:t>contoh</a:t>
            </a:r>
            <a:r>
              <a:rPr lang="en-US" dirty="0" smtClean="0"/>
              <a:t>: MongoDB, </a:t>
            </a:r>
            <a:r>
              <a:rPr lang="en-US" dirty="0" err="1" smtClean="0"/>
              <a:t>Redis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9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6094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Macam-Macam</a:t>
            </a:r>
            <a:r>
              <a:rPr lang="en-US" dirty="0" smtClean="0"/>
              <a:t> Database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61" y="1598981"/>
            <a:ext cx="2143125" cy="214312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9" y="4124582"/>
            <a:ext cx="3548636" cy="19286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106" y="4335462"/>
            <a:ext cx="3162300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035" y="4535487"/>
            <a:ext cx="3667125" cy="1247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760" y="1386503"/>
            <a:ext cx="2348993" cy="2353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76" y="1690688"/>
            <a:ext cx="3919424" cy="195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44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Setup Dan </a:t>
            </a:r>
            <a:r>
              <a:rPr lang="en-US" dirty="0" err="1" smtClean="0"/>
              <a:t>Installasi</a:t>
            </a:r>
            <a:r>
              <a:rPr lang="en-US" dirty="0" smtClean="0"/>
              <a:t> MySQL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XAMPP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https://www.apachefriends.org/download.html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download </a:t>
            </a:r>
            <a:r>
              <a:rPr lang="en-US" dirty="0" err="1" smtClean="0"/>
              <a:t>bisa</a:t>
            </a:r>
            <a:r>
              <a:rPr lang="en-US" dirty="0" smtClean="0"/>
              <a:t> install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 </a:t>
            </a:r>
            <a:r>
              <a:rPr lang="en-US" dirty="0" err="1" smtClean="0"/>
              <a:t>menginstall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682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496389"/>
            <a:ext cx="10515600" cy="610918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Setelah</a:t>
            </a:r>
            <a:r>
              <a:rPr lang="en-US" dirty="0" smtClean="0"/>
              <a:t> install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buka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XAMPP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Kalo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kilk</a:t>
            </a:r>
            <a:r>
              <a:rPr lang="en-US" dirty="0" smtClean="0"/>
              <a:t> start Apache &amp; MySQL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52" y="1553731"/>
            <a:ext cx="5878285" cy="385735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8273"/>
          </a:xfrm>
        </p:spPr>
        <p:txBody>
          <a:bodyPr/>
          <a:lstStyle/>
          <a:p>
            <a:pPr algn="ctr"/>
            <a:r>
              <a:rPr lang="en-US" dirty="0" smtClean="0"/>
              <a:t>XAMPP WINDOWS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3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2594"/>
          </a:xfrm>
        </p:spPr>
        <p:txBody>
          <a:bodyPr/>
          <a:lstStyle/>
          <a:p>
            <a:pPr algn="ctr"/>
            <a:r>
              <a:rPr lang="en-US" dirty="0" smtClean="0"/>
              <a:t>XAMPP MAC OS &amp; LINUX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1069255"/>
            <a:ext cx="5058481" cy="348663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66" y="1069255"/>
            <a:ext cx="5077534" cy="347711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4781005"/>
            <a:ext cx="10515600" cy="1395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 smtClean="0"/>
              <a:t>Klik</a:t>
            </a:r>
            <a:r>
              <a:rPr lang="en-US" dirty="0" smtClean="0"/>
              <a:t> menu manage server Start MySQL Database </a:t>
            </a:r>
            <a:r>
              <a:rPr lang="en-US" dirty="0" err="1" smtClean="0"/>
              <a:t>dan</a:t>
            </a:r>
            <a:r>
              <a:rPr lang="en-US" dirty="0" smtClean="0"/>
              <a:t> Apache Web Server -&gt; </a:t>
            </a:r>
            <a:r>
              <a:rPr lang="en-US" dirty="0" err="1" smtClean="0"/>
              <a:t>klik</a:t>
            </a:r>
            <a:r>
              <a:rPr lang="en-US" dirty="0" smtClean="0"/>
              <a:t> Go to Application / di browser </a:t>
            </a:r>
            <a:r>
              <a:rPr lang="en-US" dirty="0" err="1" smtClean="0"/>
              <a:t>ketik</a:t>
            </a:r>
            <a:r>
              <a:rPr lang="en-US" dirty="0" smtClean="0"/>
              <a:t> </a:t>
            </a:r>
            <a:r>
              <a:rPr lang="en-US" dirty="0" err="1" smtClean="0"/>
              <a:t>localhost</a:t>
            </a:r>
            <a:r>
              <a:rPr lang="en-US" dirty="0" smtClean="0"/>
              <a:t>/</a:t>
            </a:r>
            <a:r>
              <a:rPr lang="en-US" dirty="0" err="1" smtClean="0"/>
              <a:t>phpmyadmin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51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823</Words>
  <Application>Microsoft Office PowerPoint</Application>
  <PresentationFormat>Widescreen</PresentationFormat>
  <Paragraphs>163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BASIS DATA | SQL | MYSQL</vt:lpstr>
      <vt:lpstr>Pengertian Basis Data</vt:lpstr>
      <vt:lpstr>Komponen Basis Data</vt:lpstr>
      <vt:lpstr>Konsep Penting dalam Basis Data</vt:lpstr>
      <vt:lpstr>Jenis-Jenis Basis Data</vt:lpstr>
      <vt:lpstr>Macam-Macam Database </vt:lpstr>
      <vt:lpstr>Setup Dan Installasi MySQL</vt:lpstr>
      <vt:lpstr>XAMPP WINDOWS</vt:lpstr>
      <vt:lpstr>XAMPP MAC OS &amp; LINUX</vt:lpstr>
      <vt:lpstr>SQL (Structured Query Language)</vt:lpstr>
      <vt:lpstr>Cara menggunakan SQL pada MySQL</vt:lpstr>
      <vt:lpstr>PowerPoint Presentation</vt:lpstr>
      <vt:lpstr>Menampilkan Database</vt:lpstr>
      <vt:lpstr>Membuat Database Baru</vt:lpstr>
      <vt:lpstr>Masuk Ke dalam Database Tertentu</vt:lpstr>
      <vt:lpstr>Contoh Table Mahasiswa</vt:lpstr>
      <vt:lpstr>Membuat Table Baru</vt:lpstr>
      <vt:lpstr>Delete Table</vt:lpstr>
      <vt:lpstr>TYPE DATA MySQL</vt:lpstr>
      <vt:lpstr>Melihat Seluruh Table </vt:lpstr>
      <vt:lpstr>Melihat Isi Kolom Table Mahasiswa</vt:lpstr>
      <vt:lpstr>CREATE / INSERT DATA BARU</vt:lpstr>
      <vt:lpstr>CONTOH CREATE / INSERT DATA BARU</vt:lpstr>
      <vt:lpstr>READ DATA</vt:lpstr>
      <vt:lpstr>Read Data Kolom Tertentu</vt:lpstr>
      <vt:lpstr>UPDATE DATA</vt:lpstr>
      <vt:lpstr>Contoh Update Data</vt:lpstr>
      <vt:lpstr>DELETE DATA</vt:lpstr>
      <vt:lpstr>Cara Menggunakan PHPMYADMIN DATABASE</vt:lpstr>
      <vt:lpstr>BACKUP DATABASE</vt:lpstr>
      <vt:lpstr>RESTORE DATABASE</vt:lpstr>
      <vt:lpstr>Sumber Belajar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BASIS DATA</dc:title>
  <dc:creator>WEB-PROG</dc:creator>
  <cp:lastModifiedBy>WEB-PROG</cp:lastModifiedBy>
  <cp:revision>53</cp:revision>
  <dcterms:created xsi:type="dcterms:W3CDTF">2025-09-04T03:28:32Z</dcterms:created>
  <dcterms:modified xsi:type="dcterms:W3CDTF">2025-09-08T04:08:04Z</dcterms:modified>
</cp:coreProperties>
</file>