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Override PartName="/ppt/slides/slide2.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slides/slide13.xml" ContentType="application/vnd.openxmlformats-officedocument.presentationml.slid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2.xml" ContentType="application/vnd.openxmlformats-officedocument.them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67" r:id="rId4"/>
    <p:sldId id="268"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65BFEF-83C4-4A69-A07B-5DF6D0B4D1D0}"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8A99C9F-7F48-48C1-9D3F-E2B67739DEEB}"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0B61476-2623-41A3-A970-409269D80F85}"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7DD4B94-68F3-4453-B933-C381FA853A6F}"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CE967E7-E398-4206-950F-3AA76626F171}"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65BFEF-83C4-4A69-A07B-5DF6D0B4D1D0}"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65BFEF-83C4-4A69-A07B-5DF6D0B4D1D0}"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FF08C36-F831-4B13-9F99-876E1FC76401}"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9054EA6-48F9-4050-BC7E-B32928A03035}"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2237917-C15E-494F-90E4-265DBAB5D534}"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7BD70B4-19C1-4CD5-9217-AE191F552CB5}"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D00390A-7C82-4503-8EBC-5744EA4600A0}"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96D68AD-905D-4454-8B43-1C3230D245DC}"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noEditPoints="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4" name="Date Placeholder 3"/>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US"/>
          </a:p>
        </p:txBody>
      </p:sp>
      <p:sp>
        <p:nvSpPr>
          <p:cNvPr id="3" name="Vertical Text Placeholder 2"/>
          <p:cNvSpPr>
            <a:spLocks noGrp="1" noEditPoints="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noEditPoints="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noEditPoints="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noEditPoints="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noEditPoints="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noEditPoints="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noEditPoints="1"/>
          </p:cNvSpPr>
          <p:nvPr>
            <p:ph type="ftr" sz="quarter" idx="11"/>
          </p:nvPr>
        </p:nvSpPr>
        <p:spPr/>
        <p:txBody>
          <a:bodyPr/>
          <a:lstStyle/>
          <a:p>
            <a:endParaRPr lang="en-GB"/>
          </a:p>
        </p:txBody>
      </p:sp>
      <p:sp>
        <p:nvSpPr>
          <p:cNvPr id="7" name="Slide Number Placeholder 6"/>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noEditPoints="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noEditPoints="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noEditPoints="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noEditPoints="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8" name="Footer Placeholder 7"/>
          <p:cNvSpPr>
            <a:spLocks noGrp="1" noEditPoints="1"/>
          </p:cNvSpPr>
          <p:nvPr>
            <p:ph type="ftr" sz="quarter" idx="11"/>
          </p:nvPr>
        </p:nvSpPr>
        <p:spPr/>
        <p:txBody>
          <a:bodyPr/>
          <a:lstStyle/>
          <a:p>
            <a:endParaRPr lang="en-GB"/>
          </a:p>
        </p:txBody>
      </p:sp>
      <p:sp>
        <p:nvSpPr>
          <p:cNvPr id="9" name="Slide Number Placeholder 8"/>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4" name="Footer Placeholder 3"/>
          <p:cNvSpPr>
            <a:spLocks noGrp="1" noEditPoints="1"/>
          </p:cNvSpPr>
          <p:nvPr>
            <p:ph type="ftr" sz="quarter" idx="11"/>
          </p:nvPr>
        </p:nvSpPr>
        <p:spPr/>
        <p:txBody>
          <a:bodyPr/>
          <a:lstStyle/>
          <a:p>
            <a:endParaRPr lang="en-GB"/>
          </a:p>
        </p:txBody>
      </p:sp>
      <p:sp>
        <p:nvSpPr>
          <p:cNvPr id="5" name="Slide Number Placeholder 4"/>
          <p:cNvSpPr>
            <a:spLocks noGrp="1" noEditPoints="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1"/>
          <a:srcRect/>
          <a:stretch>
            <a:fillRect/>
          </a:stretch>
        </p:blipFill>
        <p:spPr bwMode="auto">
          <a:xfrm>
            <a:off x="2505209" y="139874"/>
            <a:ext cx="9686793" cy="698326"/>
          </a:xfrm>
          <a:prstGeom prst="rect">
            <a:avLst/>
          </a:prstGeom>
          <a:noFill/>
        </p:spPr>
      </p:pic>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3" name="Footer Placeholder 2"/>
          <p:cNvSpPr>
            <a:spLocks noGrp="1" noEditPoints="1"/>
          </p:cNvSpPr>
          <p:nvPr>
            <p:ph type="ftr" sz="quarter" idx="11"/>
          </p:nvPr>
        </p:nvSpPr>
        <p:spPr/>
        <p:txBody>
          <a:bodyPr/>
          <a:lstStyle/>
          <a:p>
            <a:endParaRPr lang="en-GB"/>
          </a:p>
        </p:txBody>
      </p:sp>
      <p:sp>
        <p:nvSpPr>
          <p:cNvPr id="4" name="Slide Number Placeholder 3"/>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noEditPoints="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noEditPoints="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noEditPoints="1"/>
          </p:cNvSpPr>
          <p:nvPr>
            <p:ph type="ftr" sz="quarter" idx="11"/>
          </p:nvPr>
        </p:nvSpPr>
        <p:spPr/>
        <p:txBody>
          <a:bodyPr/>
          <a:lstStyle/>
          <a:p>
            <a:endParaRPr lang="en-GB"/>
          </a:p>
        </p:txBody>
      </p:sp>
      <p:sp>
        <p:nvSpPr>
          <p:cNvPr id="7" name="Slide Number Placeholder 6"/>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noEditPoints="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smtClean="0"/>
              <a:t>Click icon to add picture</a:t>
            </a:r>
            <a:endParaRPr lang="en-US" dirty="0"/>
          </a:p>
        </p:txBody>
      </p:sp>
      <p:sp>
        <p:nvSpPr>
          <p:cNvPr id="4" name="Text Placeholder 3"/>
          <p:cNvSpPr>
            <a:spLocks noGrp="1" noEditPoints="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noEditPoints="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noEditPoints="1"/>
          </p:cNvSpPr>
          <p:nvPr>
            <p:ph type="ftr" sz="quarter" idx="11"/>
          </p:nvPr>
        </p:nvSpPr>
        <p:spPr/>
        <p:txBody>
          <a:bodyPr/>
          <a:lstStyle/>
          <a:p>
            <a:endParaRPr lang="en-GB"/>
          </a:p>
        </p:txBody>
      </p:sp>
      <p:sp>
        <p:nvSpPr>
          <p:cNvPr id="7" name="Slide Number Placeholder 6"/>
          <p:cNvSpPr>
            <a:spLocks noGrp="1" noEditPoints="1"/>
          </p:cNvSpPr>
          <p:nvPr>
            <p:ph type="sldNum" sz="quarter" idx="12"/>
          </p:nvPr>
        </p:nvSpPr>
        <p:spPr/>
        <p:txBody>
          <a:bodyPr/>
          <a:lstStyle/>
          <a:p>
            <a:fld id="{1BCD3F7E-62B3-4FB9-95CE-D1B0CC271B85}" type="slidenum">
              <a:rPr lang="en-GB" smtClean="0"/>
              <a:t>‹#›</a:t>
            </a:fld>
            <a:endParaRPr lang="en-GB"/>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noEditPoints="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noEditPoints="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08/01/2024</a:t>
            </a:fld>
            <a:endParaRPr lang="en-GB"/>
          </a:p>
        </p:txBody>
      </p:sp>
      <p:sp>
        <p:nvSpPr>
          <p:cNvPr id="5" name="Footer Placeholder 4"/>
          <p:cNvSpPr>
            <a:spLocks noGrp="1" noEditPoints="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noEditPoints="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endParaRPr lang="en-IN" sz="1800"/>
          </a:p>
        </p:txBody>
      </p:sp>
      <p:pic>
        <p:nvPicPr>
          <p:cNvPr id="7" name="Picture 7"/>
          <p:cNvPicPr>
            <a:picLocks noChangeAspect="1"/>
          </p:cNvPicPr>
          <p:nvPr/>
        </p:nvPicPr>
        <p:blipFill>
          <a:blip r:embed="rId1"/>
          <a:srcRect b="18045"/>
          <a:stretch/>
        </p:blipFill>
        <p:spPr bwMode="auto">
          <a:xfrm>
            <a:off x="0" y="5991366"/>
            <a:ext cx="12192000" cy="866633"/>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sldNum="0" hdr="0" ftr="0"/>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790469" y="1069102"/>
            <a:ext cx="10363200" cy="1470025"/>
          </a:xfrm>
        </p:spPr>
        <p:txBody>
          <a:bodyPr/>
          <a:lstStyle/>
          <a:p>
            <a:r>
              <a:rPr lang="en-US" dirty="0"/>
              <a:t>SUPPLEMENTARY TACTILE MATERIALS FOR VIB INDIVIDUALS USING IMAGE SEGMENTATION AND 2.5D PRINTING</a:t>
            </a:r>
            <a:endParaRPr lang="en-GB" dirty="0"/>
          </a:p>
        </p:txBody>
      </p:sp>
      <p:sp>
        <p:nvSpPr>
          <p:cNvPr id="3" name="Subtitle 2"/>
          <p:cNvSpPr>
            <a:spLocks noGrp="1" noEditPoints="1"/>
          </p:cNvSpPr>
          <p:nvPr>
            <p:ph type="subTitle" idx="1"/>
          </p:nvPr>
        </p:nvSpPr>
        <p:spPr>
          <a:xfrm>
            <a:off x="790469" y="2721956"/>
            <a:ext cx="3970594" cy="552184"/>
          </a:xfrm>
        </p:spPr>
        <p:txBody>
          <a:bodyPr/>
          <a:lstStyle/>
          <a:p>
            <a:pPr algn="l"/>
            <a:r>
              <a:rPr lang="en-GB" dirty="0" smtClean="0"/>
              <a:t>Batch Number:</a:t>
            </a:r>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gridCol w="3333666"/>
              </a:tblGrid>
              <a:tr h="370840">
                <a:tc>
                  <a:txBody>
                    <a:bodyPr anchor="ct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r>
                        <a:rPr lang="en-US" dirty="0"/>
                        <a:t>20201CAI0134</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r>
                        <a:rPr lang="en-US" dirty="0"/>
                        <a:t>D. HARISA FAIZA</a:t>
                      </a: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sp>
        <p:nvSpPr>
          <p:cNvPr id="19" name="TextBox 18"/>
          <p:cNvSpPr txBox="1"/>
          <p:nvPr/>
        </p:nvSpPr>
        <p:spPr>
          <a:xfrm rot="21600000">
            <a:off x="7191575" y="3854193"/>
            <a:ext cx="4510187" cy="2007546"/>
          </a:xfrm>
          <a:prstGeom prst="rect">
            <a:avLst/>
          </a:prstGeom>
          <a:noFill/>
        </p:spPr>
        <p:txBody>
          <a:bodyPr wrap="square" rtlCol="0">
            <a:spAutoFit/>
          </a:bodyPr>
          <a:lstStyle/>
          <a:p>
            <a:r>
              <a:rPr lang="en-US">
                <a:latin typeface="Times New Roman" pitchFamily="18" charset="0"/>
                <a:ea typeface="Times New Roman" pitchFamily="18" charset="0"/>
                <a:cs typeface="Times New Roman" pitchFamily="18" charset="0"/>
              </a:rPr>
              <a:t>-</a:t>
            </a:r>
            <a:r>
              <a:rPr lang="en-US" b="1">
                <a:latin typeface="Times New Roman" pitchFamily="18" charset="0"/>
                <a:ea typeface="Times New Roman" pitchFamily="18" charset="0"/>
                <a:cs typeface="Times New Roman" pitchFamily="18" charset="0"/>
              </a:rPr>
              <a:t> Dr. Aaron Raymond See</a:t>
            </a:r>
          </a:p>
          <a:p>
            <a:r>
              <a:rPr lang="en-US" b="1">
                <a:latin typeface="Times New Roman" pitchFamily="18" charset="0"/>
                <a:ea typeface="Times New Roman" pitchFamily="18" charset="0"/>
                <a:cs typeface="Times New Roman" pitchFamily="18" charset="0"/>
              </a:rPr>
              <a:t>Associate Professor &amp; Director of Student Affairs - Office of International Affairs,</a:t>
            </a:r>
          </a:p>
          <a:p>
            <a:r>
              <a:rPr lang="en-US" b="1">
                <a:latin typeface="Times New Roman" pitchFamily="18" charset="0"/>
                <a:ea typeface="Times New Roman" pitchFamily="18" charset="0"/>
                <a:cs typeface="Times New Roman" pitchFamily="18" charset="0"/>
              </a:rPr>
              <a:t>Department of Electrical Engineering,</a:t>
            </a:r>
          </a:p>
          <a:p>
            <a:r>
              <a:rPr lang="en-US" b="1">
                <a:latin typeface="Times New Roman" pitchFamily="18" charset="0"/>
                <a:ea typeface="Times New Roman" pitchFamily="18" charset="0"/>
                <a:cs typeface="Times New Roman" pitchFamily="18" charset="0"/>
              </a:rPr>
              <a:t>HEAD Laboratory,</a:t>
            </a:r>
          </a:p>
          <a:p>
            <a:r>
              <a:rPr lang="en-US" b="1">
                <a:latin typeface="Times New Roman" pitchFamily="18" charset="0"/>
                <a:ea typeface="Times New Roman" pitchFamily="18" charset="0"/>
                <a:cs typeface="Times New Roman" pitchFamily="18" charset="0"/>
              </a:rPr>
              <a:t>Southern Taiwan University of Science and Technology, Tainan City, Taiwan.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Expected Outcomes</a:t>
            </a:r>
          </a:p>
        </p:txBody>
      </p:sp>
      <p:sp>
        <p:nvSpPr>
          <p:cNvPr id="3" name="Content Placeholder 2"/>
          <p:cNvSpPr>
            <a:spLocks noGrp="1" noEditPoints="1"/>
          </p:cNvSpPr>
          <p:nvPr>
            <p:ph idx="1"/>
          </p:nvPr>
        </p:nvSpPr>
        <p:spPr/>
        <p:txBody>
          <a:bodyPr/>
          <a:lstStyle/>
          <a:p>
            <a:pPr marL="457200" indent="-457200">
              <a:buFont typeface="+mj-lt"/>
              <a:buAutoNum type="arabicPeriod"/>
            </a:pPr>
            <a:r>
              <a:rPr lang="en-US" sz="1600"/>
              <a:t>Developing the output in the Tac-tale software</a:t>
            </a:r>
          </a:p>
          <a:p>
            <a:pPr marL="457200" indent="-457200">
              <a:buFont typeface="+mj-lt"/>
              <a:buAutoNum type="arabicPeriod"/>
            </a:pPr>
            <a:r>
              <a:rPr lang="en-US" sz="1600"/>
              <a:t>Making a 2.5D printing of that output with Chinese braille</a:t>
            </a:r>
          </a:p>
          <a:p>
            <a:pPr marL="457200" indent="-457200">
              <a:buFont typeface="+mj-lt"/>
              <a:buAutoNum type="arabicPeriod"/>
            </a:pPr>
            <a:r>
              <a:rPr lang="en-US" sz="1600"/>
              <a:t>Testing the 2.5D printed output with a blind person to ensure it is readable and understandable</a:t>
            </a:r>
          </a:p>
          <a:p>
            <a:pPr marL="457200" indent="-457200">
              <a:buFont typeface="+mj-lt"/>
              <a:buAutoNum type="arabicPeriod"/>
            </a:pPr>
            <a:r>
              <a:rPr lang="en-US" sz="1600"/>
              <a:t>Making any necessary adjustments to the image segmentation, Tac-tale software, or 2.5D printing process based on feedback from the blind person</a:t>
            </a:r>
          </a:p>
          <a:p>
            <a:pPr marL="457200" indent="-457200">
              <a:buFont typeface="+mj-lt"/>
              <a:buAutoNum type="arabicPeriod"/>
            </a:pPr>
            <a:r>
              <a:rPr lang="en-US" sz="1600"/>
              <a:t>Repeating steps 1-5 until the output is satisfactory for the blind person</a:t>
            </a:r>
          </a:p>
          <a:p>
            <a:pPr marL="457200" indent="-457200">
              <a:buFont typeface="+mj-lt"/>
              <a:buAutoNum type="arabicPeriod"/>
            </a:pPr>
            <a:r>
              <a:rPr lang="en-US" sz="1600"/>
              <a:t>Documenting the entire process for future reference and replication</a:t>
            </a:r>
          </a:p>
          <a:p>
            <a:pPr marL="457200" indent="-457200">
              <a:buFont typeface="+mj-lt"/>
              <a:buAutoNum type="arabicPeriod"/>
            </a:pPr>
            <a:endParaRPr lang="en-US" sz="1600"/>
          </a:p>
          <a:p>
            <a:pPr marL="457200" indent="-457200">
              <a:buFont typeface="+mj-lt"/>
              <a:buAutoNum type="arabicPeriod"/>
            </a:pPr>
            <a:endParaRPr lang="en-GB" sz="1600"/>
          </a:p>
          <a:p>
            <a:pPr marL="457200" indent="-457200">
              <a:buFont typeface="+mj-lt"/>
              <a:buAutoNum type="arabicPeriod"/>
            </a:pPr>
            <a:endParaRPr lang="en-GB"/>
          </a:p>
        </p:txBody>
      </p:sp>
      <p:pic>
        <p:nvPicPr>
          <p:cNvPr id="7" name="Picture 6"/>
          <p:cNvPicPr>
            <a:picLocks noChangeAspect="1"/>
          </p:cNvPicPr>
          <p:nvPr/>
        </p:nvPicPr>
        <p:blipFill>
          <a:blip r:embed="rId1"/>
          <a:srcRect/>
          <a:stretch>
            <a:fillRect/>
          </a:stretch>
        </p:blipFill>
        <p:spPr>
          <a:xfrm>
            <a:off x="388257" y="3266254"/>
            <a:ext cx="3313294" cy="2308279"/>
          </a:xfrm>
          <a:prstGeom prst="rect">
            <a:avLst/>
          </a:prstGeom>
        </p:spPr>
      </p:pic>
      <p:pic>
        <p:nvPicPr>
          <p:cNvPr id="8" name="Picture 7"/>
          <p:cNvPicPr>
            <a:picLocks noChangeAspect="1"/>
          </p:cNvPicPr>
          <p:nvPr/>
        </p:nvPicPr>
        <p:blipFill>
          <a:blip r:embed="rId2"/>
          <a:srcRect/>
          <a:stretch>
            <a:fillRect/>
          </a:stretch>
        </p:blipFill>
        <p:spPr>
          <a:xfrm>
            <a:off x="3990430" y="3266254"/>
            <a:ext cx="3385977" cy="2308279"/>
          </a:xfrm>
          <a:prstGeom prst="rect">
            <a:avLst/>
          </a:prstGeom>
        </p:spPr>
      </p:pic>
      <p:pic>
        <p:nvPicPr>
          <p:cNvPr id="9" name="Picture 8"/>
          <p:cNvPicPr>
            <a:picLocks noChangeAspect="1"/>
          </p:cNvPicPr>
          <p:nvPr/>
        </p:nvPicPr>
        <p:blipFill>
          <a:blip r:embed="rId3"/>
          <a:srcRect/>
          <a:stretch>
            <a:fillRect/>
          </a:stretch>
        </p:blipFill>
        <p:spPr>
          <a:xfrm>
            <a:off x="8976379" y="2429874"/>
            <a:ext cx="2504421" cy="36661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Conclusion</a:t>
            </a:r>
          </a:p>
        </p:txBody>
      </p:sp>
      <p:sp>
        <p:nvSpPr>
          <p:cNvPr id="3" name="Content Placeholder 2"/>
          <p:cNvSpPr>
            <a:spLocks noGrp="1" noEditPoints="1"/>
          </p:cNvSpPr>
          <p:nvPr>
            <p:ph idx="1"/>
          </p:nvPr>
        </p:nvSpPr>
        <p:spPr/>
        <p:txBody>
          <a:bodyPr/>
          <a:lstStyle/>
          <a:p>
            <a:pPr marL="0" indent="0">
              <a:buNone/>
            </a:pPr>
            <a:r>
              <a:rPr lang="en-GB" sz="1600"/>
              <a:t>By testing the output with a blind person and making necessary adjustments based on their feedback, the methodology can be refined to ensure the materials are readable and understandable for the intended audience. Documenting the entire process for future reference and sharing it with others will help expand access to these supplementary tactile materials.</a:t>
            </a:r>
          </a:p>
          <a:p>
            <a:pPr marL="0" indent="0">
              <a:buNone/>
            </a:pPr>
            <a:endParaRPr lang="en-GB" sz="1600"/>
          </a:p>
          <a:p>
            <a:pPr marL="0" indent="0">
              <a:buNone/>
            </a:pPr>
            <a:r>
              <a:rPr lang="en-GB" sz="1600"/>
              <a:t>In conclusion, this methodology has the potential to greatly improve the quality of life for visually blind individuals by providing them with more accessible visual information through tactile materials. With continued refinement and adaptation, the possibilities for enhancing the lives of the visually impaired through supplementary tactile materials are endless.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References</a:t>
            </a:r>
          </a:p>
        </p:txBody>
      </p:sp>
      <p:sp>
        <p:nvSpPr>
          <p:cNvPr id="3" name="Content Placeholder 2"/>
          <p:cNvSpPr>
            <a:spLocks noGrp="1" noEditPoints="1"/>
          </p:cNvSpPr>
          <p:nvPr>
            <p:ph idx="1"/>
          </p:nvPr>
        </p:nvSpPr>
        <p:spPr/>
        <p:txBody>
          <a:bodyPr/>
          <a:lstStyle/>
          <a:p>
            <a:pPr marL="342900" indent="-342900">
              <a:buFont typeface="+mj-lt"/>
              <a:buAutoNum type="arabicPeriod"/>
            </a:pPr>
            <a:r>
              <a:rPr lang="en-GB" sz="1200"/>
              <a:t>Li, Y., Chen, T., &amp; Yang, H. (2023). Tactile displays for Chinese characters: A review of current technologies and future directions. Journal of Visual Impairment &amp; Blindness, 117(4), 412-427.​</a:t>
            </a:r>
            <a:endParaRPr lang="en-US" sz="1200"/>
          </a:p>
          <a:p>
            <a:pPr marL="342900" indent="-342900">
              <a:buFont typeface="+mj-lt"/>
              <a:buAutoNum type="arabicPeriod"/>
            </a:pPr>
            <a:r>
              <a:rPr lang="en-US" sz="1200" b="0" i="0" u="none" strike="noStrike">
                <a:solidFill>
                  <a:srgbClr val="000000"/>
                </a:solidFill>
                <a:latin typeface="Verdana" pitchFamily="34" charset="0"/>
                <a:ea typeface="Verdana" pitchFamily="34" charset="0"/>
                <a:cs typeface="Verdana" pitchFamily="34" charset="0"/>
              </a:rPr>
              <a:t>A. R. See and W. D. Advincula, "Creating Tactile Educational Materials for the Visually Impaired and Blind Students Using AI Cloud Computing," Applied Sciences, vol. 11, no. 16, p. 7552, 2021. </a:t>
            </a:r>
            <a:endParaRPr lang="en-US" sz="1200">
              <a:latin typeface="Verdana" pitchFamily="34" charset="0"/>
              <a:ea typeface="Verdana" pitchFamily="34" charset="0"/>
              <a:cs typeface="Verdana" pitchFamily="34" charset="0"/>
            </a:endParaRPr>
          </a:p>
          <a:p>
            <a:pPr marL="342900" indent="-342900">
              <a:buFont typeface="+mj-lt"/>
              <a:buAutoNum type="arabicPeriod"/>
            </a:pPr>
            <a:r>
              <a:rPr lang="en-US" sz="1200"/>
              <a:t>Zhang, M., Liu, Y., &amp; Gao, H. (2022). Developing a tactile display for Chinese characters using raised dots and lines. IEEE Transactions on Haptics, 15(4), 576-588.​</a:t>
            </a:r>
          </a:p>
          <a:p>
            <a:pPr marL="342900" indent="-342900">
              <a:buFont typeface="+mj-lt"/>
              <a:buAutoNum type="arabicPeriod"/>
            </a:pPr>
            <a:r>
              <a:rPr lang="en-US" sz="1200"/>
              <a:t>Chen, S., Wang, H., &amp; Chen, Y. (2020). A study on the effectiveness of a tactile display for Chinese characters based on raised dots and lines. Chinese Journal of Special Education, 29(4), 62-69.​</a:t>
            </a:r>
          </a:p>
          <a:p>
            <a:pPr marL="342900" indent="-342900">
              <a:buFont typeface="+mj-lt"/>
              <a:buAutoNum type="arabicPeriod"/>
            </a:pPr>
            <a:r>
              <a:rPr lang="en-US" sz="1200"/>
              <a:t>Bentzen, B. M. (2017). Tactile Displays for the Blind and Visually Impaired. Springer.​</a:t>
            </a:r>
          </a:p>
          <a:p>
            <a:pPr marL="342900" indent="-342900">
              <a:buFont typeface="+mj-lt"/>
              <a:buAutoNum type="arabicPeriod"/>
            </a:pPr>
            <a:r>
              <a:rPr lang="en-US" sz="1200"/>
              <a:t> L. Li, W. Zhao, and Z. Zhang(2019), A Tactile Display for Chinese Characters Based on Embossed Lines, Journal of Computer-Aided Design &amp; Graphics, vol. 33, no. 1.</a:t>
            </a:r>
          </a:p>
          <a:p>
            <a:pPr marL="342900" indent="-342900">
              <a:buFont typeface="+mj-lt"/>
              <a:buAutoNum type="arabicPeriod"/>
            </a:pPr>
            <a:r>
              <a:rPr lang="en-US" sz="1200"/>
              <a:t>H. Liu, D. Guo, X. Zhang, W. Zhu, B. Fang, and F. Sun( 2020), "Toward Image-to-Tactile Cross-Modal Perception for Visually Impaired People," IEEE Transactions on Human-Machine Systems, vol. 50, no. 6.</a:t>
            </a:r>
          </a:p>
          <a:p>
            <a:pPr marL="342900" indent="-342900">
              <a:buFont typeface="+mj-lt"/>
              <a:buAutoNum type="arabicPeriod"/>
            </a:pPr>
            <a:r>
              <a:rPr lang="en-US" sz="1200"/>
              <a:t>L. C. Chen et al.(2018), Deep Lab: Semantic Image Segmentation with Deep Convolutional Nets, Atrous Convolution, and Fully Connected CRFs.​</a:t>
            </a:r>
          </a:p>
          <a:p>
            <a:pPr marL="342900" indent="-342900">
              <a:buFont typeface="+mj-lt"/>
              <a:buAutoNum type="arabicPeriod"/>
            </a:pPr>
            <a:r>
              <a:rPr lang="en-US" sz="1200"/>
              <a:t>Zhang, Y., Liu, Y., &amp; Wang, Z. (2020). Deep tacpic: A deep learning-based algorithm for converting animated images to tacpics. IEEE Transactions on Image Processing, 29(11), 6483-6496.​</a:t>
            </a:r>
          </a:p>
          <a:p>
            <a:pPr marL="342900" indent="-342900">
              <a:buFont typeface="+mj-lt"/>
              <a:buAutoNum type="arabicPeriod"/>
            </a:pPr>
            <a:r>
              <a:rPr lang="en-US" sz="1200"/>
              <a:t>J. Shopf and M. Olano, "Procedural haptic texture", Symposium on User Interface Software and Technology Proceedings of the 19th Annual ACM Symposium on User Interface Software and Technology.​</a:t>
            </a:r>
          </a:p>
          <a:p>
            <a:pPr marL="342900" indent="-342900">
              <a:buFont typeface="+mj-lt"/>
              <a:buAutoNum type="arabicPeriod"/>
            </a:pPr>
            <a:r>
              <a:rPr lang="en-US" sz="1200"/>
              <a:t>P. S. Tsai and M. Shah, "Shape from shading using linear approximation", Image and Vision computing, vol. 12.​</a:t>
            </a:r>
          </a:p>
          <a:p>
            <a:pPr marL="342900" indent="-342900">
              <a:buFont typeface="+mj-lt"/>
              <a:buAutoNum type="arabicPeriod"/>
            </a:pPr>
            <a:r>
              <a:rPr lang="en-US" sz="1200"/>
              <a:t>H. Vasudevan and M Manivannan, "Tangible images: runtime generation of haptic textures from images", 16th Symposium on Haptics Interfaces for Virtual Environment and Teleoperator Systems.​</a:t>
            </a:r>
          </a:p>
          <a:p>
            <a:pPr marL="342900" indent="-342900">
              <a:buFont typeface="+mj-lt"/>
              <a:buAutoNum type="arabicPeriod"/>
            </a:pPr>
            <a:endParaRPr 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lang="en-GB"/>
          </a:p>
        </p:txBody>
      </p:sp>
      <p:sp>
        <p:nvSpPr>
          <p:cNvPr id="3" name="Content Placeholder 2"/>
          <p:cNvSpPr>
            <a:spLocks noGrp="1" noEditPoints="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790469" y="1069102"/>
            <a:ext cx="10363200" cy="1470025"/>
          </a:xfrm>
        </p:spPr>
        <p:txBody>
          <a:bodyPr/>
          <a:lstStyle/>
          <a:p>
            <a:r>
              <a:rPr lang="en-US" dirty="0"/>
              <a:t>SUPPLEMENTARY TACTILE MATERIALS FOR VIB INDIVIDUALS USING IMAGE SEGMENTATION AND 2.5D PRINTING</a:t>
            </a:r>
            <a:endParaRPr lang="en-GB" dirty="0"/>
          </a:p>
        </p:txBody>
      </p:sp>
      <p:sp>
        <p:nvSpPr>
          <p:cNvPr id="3" name="Subtitle 2"/>
          <p:cNvSpPr>
            <a:spLocks noGrp="1" noEditPoints="1"/>
          </p:cNvSpPr>
          <p:nvPr>
            <p:ph type="subTitle" idx="1"/>
          </p:nvPr>
        </p:nvSpPr>
        <p:spPr>
          <a:xfrm>
            <a:off x="790469" y="2721956"/>
            <a:ext cx="3970594" cy="552184"/>
          </a:xfrm>
        </p:spPr>
        <p:txBody>
          <a:bodyPr/>
          <a:lstStyle/>
          <a:p>
            <a:pPr algn="l"/>
            <a:r>
              <a:rPr lang="en-GB" dirty="0" smtClean="0"/>
              <a:t>Batch Number:</a:t>
            </a:r>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gridCol w="3333666"/>
              </a:tblGrid>
              <a:tr h="370840">
                <a:tc>
                  <a:txBody>
                    <a:bodyPr anchor="ct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r>
                        <a:rPr lang="en-US" dirty="0"/>
                        <a:t>20201CAI0134</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r>
                        <a:rPr lang="en-US" dirty="0"/>
                        <a:t>D. HARISA FAIZA</a:t>
                      </a: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a:t>
            </a:r>
            <a:r>
              <a:rPr lang="en-US" dirty="0" smtClean="0"/>
              <a:t>2</a:t>
            </a:r>
            <a:endParaRPr lang="en-GB" dirty="0"/>
          </a:p>
        </p:txBody>
      </p:sp>
      <p:sp>
        <p:nvSpPr>
          <p:cNvPr id="19" name="TextBox 18"/>
          <p:cNvSpPr txBox="1"/>
          <p:nvPr/>
        </p:nvSpPr>
        <p:spPr>
          <a:xfrm rot="21600000">
            <a:off x="7191575" y="3854193"/>
            <a:ext cx="4510187" cy="2281866"/>
          </a:xfrm>
          <a:prstGeom prst="rect">
            <a:avLst/>
          </a:prstGeom>
          <a:noFill/>
        </p:spPr>
        <p:txBody>
          <a:bodyPr wrap="square" rtlCol="0">
            <a:spAutoFit/>
          </a:bodyPr>
          <a:lstStyle/>
          <a:p>
            <a:r>
              <a:rPr lang="en-US">
                <a:latin typeface="Times New Roman" pitchFamily="18" charset="0"/>
                <a:ea typeface="Times New Roman" pitchFamily="18" charset="0"/>
                <a:cs typeface="Times New Roman" pitchFamily="18" charset="0"/>
              </a:rPr>
              <a:t>-</a:t>
            </a:r>
            <a:r>
              <a:rPr lang="en-US" b="1">
                <a:latin typeface="Times New Roman" pitchFamily="18" charset="0"/>
                <a:ea typeface="Times New Roman" pitchFamily="18" charset="0"/>
                <a:cs typeface="Times New Roman" pitchFamily="18" charset="0"/>
              </a:rPr>
              <a:t>Dr Mohammadi Akheela Khanum</a:t>
            </a:r>
          </a:p>
          <a:p>
            <a:r>
              <a:rPr lang="en-US" b="1">
                <a:latin typeface="Times New Roman" pitchFamily="18" charset="0"/>
                <a:ea typeface="Times New Roman" pitchFamily="18" charset="0"/>
                <a:cs typeface="Times New Roman" pitchFamily="18" charset="0"/>
              </a:rPr>
              <a:t>Dr. Aaron Raymond See</a:t>
            </a:r>
          </a:p>
          <a:p>
            <a:r>
              <a:rPr lang="en-US" b="1">
                <a:latin typeface="Times New Roman" pitchFamily="18" charset="0"/>
                <a:ea typeface="Times New Roman" pitchFamily="18" charset="0"/>
                <a:cs typeface="Times New Roman" pitchFamily="18" charset="0"/>
              </a:rPr>
              <a:t>Associate Professor &amp; Director of Student Affairs - Office of International Affairs,</a:t>
            </a:r>
          </a:p>
          <a:p>
            <a:r>
              <a:rPr lang="en-US" b="1">
                <a:latin typeface="Times New Roman" pitchFamily="18" charset="0"/>
                <a:ea typeface="Times New Roman" pitchFamily="18" charset="0"/>
                <a:cs typeface="Times New Roman" pitchFamily="18" charset="0"/>
              </a:rPr>
              <a:t>Department of Electrical Engineering,</a:t>
            </a:r>
          </a:p>
          <a:p>
            <a:r>
              <a:rPr lang="en-US" b="1">
                <a:latin typeface="Times New Roman" pitchFamily="18" charset="0"/>
                <a:ea typeface="Times New Roman" pitchFamily="18" charset="0"/>
                <a:cs typeface="Times New Roman" pitchFamily="18" charset="0"/>
              </a:rPr>
              <a:t>HEAD Laboratory,</a:t>
            </a:r>
          </a:p>
          <a:p>
            <a:r>
              <a:rPr lang="en-US" b="1">
                <a:latin typeface="Times New Roman" pitchFamily="18" charset="0"/>
                <a:ea typeface="Times New Roman" pitchFamily="18" charset="0"/>
                <a:cs typeface="Times New Roman" pitchFamily="18" charset="0"/>
              </a:rPr>
              <a:t>Southern Taiwan University of Science and Technology, Tainan City, Taiwan.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790469" y="1069102"/>
            <a:ext cx="10363200" cy="1470025"/>
          </a:xfrm>
        </p:spPr>
        <p:txBody>
          <a:bodyPr/>
          <a:lstStyle/>
          <a:p>
            <a:r>
              <a:rPr lang="en-US" dirty="0"/>
              <a:t>SUPPLEMENTARY TACTILE MATERIALS FOR VIB INDIVIDUALS USING IMAGE SEGMENTATION AND 2.5D PRINTING</a:t>
            </a:r>
            <a:endParaRPr lang="en-GB" dirty="0"/>
          </a:p>
        </p:txBody>
      </p:sp>
      <p:sp>
        <p:nvSpPr>
          <p:cNvPr id="3" name="Subtitle 2"/>
          <p:cNvSpPr>
            <a:spLocks noGrp="1" noEditPoints="1"/>
          </p:cNvSpPr>
          <p:nvPr>
            <p:ph type="subTitle" idx="1"/>
          </p:nvPr>
        </p:nvSpPr>
        <p:spPr>
          <a:xfrm>
            <a:off x="790469" y="2721956"/>
            <a:ext cx="3970594" cy="552184"/>
          </a:xfrm>
        </p:spPr>
        <p:txBody>
          <a:bodyPr/>
          <a:lstStyle/>
          <a:p>
            <a:pPr algn="l"/>
            <a:r>
              <a:rPr lang="en-GB" dirty="0" smtClean="0"/>
              <a:t>Batch Number:</a:t>
            </a:r>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gridCol w="3333666"/>
              </a:tblGrid>
              <a:tr h="370840">
                <a:tc>
                  <a:txBody>
                    <a:bodyPr anchor="ct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r>
                        <a:rPr lang="en-US" dirty="0"/>
                        <a:t>20201CAI0134</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r>
                        <a:rPr lang="en-US" dirty="0"/>
                        <a:t>D. HARISA FAIZA</a:t>
                      </a: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nchor="ct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nchor="ct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a:t>
            </a:r>
            <a:r>
              <a:rPr lang="en-US" dirty="0" smtClean="0"/>
              <a:t>3</a:t>
            </a:r>
            <a:endParaRPr lang="en-GB" dirty="0"/>
          </a:p>
        </p:txBody>
      </p:sp>
      <p:sp>
        <p:nvSpPr>
          <p:cNvPr id="19" name="TextBox 18"/>
          <p:cNvSpPr txBox="1"/>
          <p:nvPr/>
        </p:nvSpPr>
        <p:spPr>
          <a:xfrm rot="21600000">
            <a:off x="7191575" y="3854193"/>
            <a:ext cx="4510187" cy="2281866"/>
          </a:xfrm>
          <a:prstGeom prst="rect">
            <a:avLst/>
          </a:prstGeom>
          <a:noFill/>
        </p:spPr>
        <p:txBody>
          <a:bodyPr wrap="square" rtlCol="0">
            <a:spAutoFit/>
          </a:bodyPr>
          <a:lstStyle/>
          <a:p>
            <a:r>
              <a:rPr lang="en-US">
                <a:latin typeface="Times New Roman" pitchFamily="18" charset="0"/>
                <a:ea typeface="Times New Roman" pitchFamily="18" charset="0"/>
                <a:cs typeface="Times New Roman" pitchFamily="18" charset="0"/>
              </a:rPr>
              <a:t>-</a:t>
            </a:r>
            <a:r>
              <a:rPr lang="en-US" b="1">
                <a:latin typeface="Times New Roman" pitchFamily="18" charset="0"/>
                <a:ea typeface="Times New Roman" pitchFamily="18" charset="0"/>
                <a:cs typeface="Times New Roman" pitchFamily="18" charset="0"/>
              </a:rPr>
              <a:t> Dr Mohammadi Akheela Khanum</a:t>
            </a:r>
          </a:p>
          <a:p>
            <a:r>
              <a:rPr lang="en-US" b="1">
                <a:latin typeface="Times New Roman" pitchFamily="18" charset="0"/>
                <a:ea typeface="Times New Roman" pitchFamily="18" charset="0"/>
                <a:cs typeface="Times New Roman" pitchFamily="18" charset="0"/>
              </a:rPr>
              <a:t> </a:t>
            </a:r>
            <a:r>
              <a:rPr lang="en-US" b="1">
                <a:latin typeface="Times New Roman" pitchFamily="18" charset="0"/>
                <a:ea typeface="Times New Roman" pitchFamily="18" charset="0"/>
                <a:cs typeface="Times New Roman" pitchFamily="18" charset="0"/>
              </a:rPr>
              <a:t>Dr. Aaron Raymond See</a:t>
            </a:r>
          </a:p>
          <a:p>
            <a:r>
              <a:rPr lang="en-US" b="1">
                <a:latin typeface="Times New Roman" pitchFamily="18" charset="0"/>
                <a:ea typeface="Times New Roman" pitchFamily="18" charset="0"/>
                <a:cs typeface="Times New Roman" pitchFamily="18" charset="0"/>
              </a:rPr>
              <a:t>Associate Professor &amp; Director of Student Affairs - Office of International Affairs,</a:t>
            </a:r>
          </a:p>
          <a:p>
            <a:r>
              <a:rPr lang="en-US" b="1">
                <a:latin typeface="Times New Roman" pitchFamily="18" charset="0"/>
                <a:ea typeface="Times New Roman" pitchFamily="18" charset="0"/>
                <a:cs typeface="Times New Roman" pitchFamily="18" charset="0"/>
              </a:rPr>
              <a:t>Department of Electrical Engineering,</a:t>
            </a:r>
          </a:p>
          <a:p>
            <a:r>
              <a:rPr lang="en-US" b="1">
                <a:latin typeface="Times New Roman" pitchFamily="18" charset="0"/>
                <a:ea typeface="Times New Roman" pitchFamily="18" charset="0"/>
                <a:cs typeface="Times New Roman" pitchFamily="18" charset="0"/>
              </a:rPr>
              <a:t>HEAD Laboratory,</a:t>
            </a:r>
          </a:p>
          <a:p>
            <a:r>
              <a:rPr lang="en-US" b="1">
                <a:latin typeface="Times New Roman" pitchFamily="18" charset="0"/>
                <a:ea typeface="Times New Roman" pitchFamily="18" charset="0"/>
                <a:cs typeface="Times New Roman" pitchFamily="18" charset="0"/>
              </a:rPr>
              <a:t>Southern Taiwan University of Science and Technology, Tainan City, Taiwan.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smtClean="0"/>
              <a:t>Introduction</a:t>
            </a:r>
            <a:endParaRPr lang="en-GB" dirty="0"/>
          </a:p>
        </p:txBody>
      </p:sp>
      <p:sp>
        <p:nvSpPr>
          <p:cNvPr id="3" name="Content Placeholder 2"/>
          <p:cNvSpPr>
            <a:spLocks noGrp="1" noEditPoints="1"/>
          </p:cNvSpPr>
          <p:nvPr>
            <p:ph idx="1"/>
          </p:nvPr>
        </p:nvSpPr>
        <p:spPr/>
        <p:txBody>
          <a:bodyPr/>
          <a:lstStyle/>
          <a:p>
            <a:r>
              <a:rPr lang="en-GB" sz="1600"/>
              <a:t>In a world dominated by visual information, individuals with visual impairments face unique challenges in accessing and understanding knowledge. Supplementary tactile materials, also known as haptic aids or tactile graphics, have emerged as powerful tools to bridge this gap and enhance accessibility for visually blind individuals. These materials provide a tactile representation of visual information, allowing individuals with visual impairments to perceive and comprehend concepts that are typically conveyed through sight.</a:t>
            </a:r>
            <a:endParaRPr lang="en-US" sz="1600"/>
          </a:p>
          <a:p>
            <a:r>
              <a:rPr lang="en-US" sz="1600"/>
              <a:t>For those with complete blindness, the world is primarily experienced through touch, hearing, and other senses. While traditional methods like Braille and audiobooks have played a significant role in education and communication, they fall short in providing a comprehensive understanding of visual concepts.</a:t>
            </a:r>
          </a:p>
          <a:p>
            <a:r>
              <a:rPr lang="en-US" sz="1600"/>
              <a:t>Supplementary tactile materials address this limitation by offering a tangible representation of visual information. They transform abstract concepts, diagrams, illustrations, and even art into tactile experiences, allowing individuals with visual impairments to explore and understand the world through touch.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Literature Review</a:t>
            </a:r>
          </a:p>
        </p:txBody>
      </p:sp>
      <p:sp>
        <p:nvSpPr>
          <p:cNvPr id="3" name="Content Placeholder 2"/>
          <p:cNvSpPr>
            <a:spLocks noGrp="1" noEditPoints="1"/>
          </p:cNvSpPr>
          <p:nvPr>
            <p:ph idx="1"/>
          </p:nvPr>
        </p:nvSpPr>
        <p:spPr/>
        <p:txBody>
          <a:bodyPr/>
          <a:lstStyle/>
          <a:p>
            <a:r>
              <a:rPr lang="en-GB" sz="1600"/>
              <a:t>Supplementary tactile materials, also known as haptic aids or tactile graphics, have emerged as a critical tool for enhancing accessibility and communication for visually impaired individuals. These materials provide a tactile representation of visual information, allowing individuals with visual impairments to perceive and comprehend concepts that are typically conveyed through sight. This literature review aims to explore the current landscape of research on supplementary tactile materials, delving into their efficacy, limitations, and future directions.</a:t>
            </a:r>
            <a:endParaRPr lang="en-US" sz="1600"/>
          </a:p>
          <a:p>
            <a:r>
              <a:rPr lang="en-US" sz="1600"/>
              <a:t>A study by Loomis et al. (2010) demonstrated that tactile models enhanced spatial reasoning skills in visually impaired students.</a:t>
            </a:r>
          </a:p>
          <a:p>
            <a:r>
              <a:rPr lang="en-US" sz="1600"/>
              <a:t>Beyond education, tactile materials have also shown positive impacts on communication and personal development. A study by Maiden and Ingram (2007) revealed that tactile illustrations facilitated understanding and engagement in shared experiences between visually impaired and sighted individuals. Additionally, a study by Lupton et al. (2013) found that the use of tactile maps promoted independence and self-reliance among visually impaired individuals.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Proposed Method</a:t>
            </a:r>
          </a:p>
        </p:txBody>
      </p:sp>
      <p:sp>
        <p:nvSpPr>
          <p:cNvPr id="3" name="Content Placeholder 2"/>
          <p:cNvSpPr>
            <a:spLocks noGrp="1" noEditPoints="1"/>
          </p:cNvSpPr>
          <p:nvPr>
            <p:ph idx="1"/>
          </p:nvPr>
        </p:nvSpPr>
        <p:spPr/>
        <p:txBody>
          <a:bodyPr/>
          <a:lstStyle/>
          <a:p>
            <a:r>
              <a:rPr lang="en-GB" sz="1600"/>
              <a:t>Tactile maps and tactile Chinese characters are two important types of supplementary tactile materials that play a crucial role in enhancing accessibility and communication for visually impaired individuals. These materials provide tactile representations of visual information, allowing individuals with visual impairments to perceive and comprehend concepts that are typically conveyed through sight.</a:t>
            </a:r>
            <a:endParaRPr lang="en-US" sz="1600"/>
          </a:p>
          <a:p>
            <a:pPr marL="0" indent="0">
              <a:buNone/>
            </a:pPr>
            <a:r>
              <a:rPr lang="en-US" sz="1600"/>
              <a:t>The Proposed Method involves the following methods in image segmentation process:</a:t>
            </a:r>
          </a:p>
          <a:p>
            <a:pPr>
              <a:buFont typeface="Arial" pitchFamily="34" charset="0"/>
              <a:buChar char="•"/>
            </a:pPr>
            <a:r>
              <a:rPr lang="en-US" sz="1600"/>
              <a:t>Fuzzy Logic Edge Detection</a:t>
            </a:r>
          </a:p>
          <a:p>
            <a:pPr>
              <a:buFont typeface="Arial" pitchFamily="34" charset="0"/>
              <a:buChar char="•"/>
            </a:pPr>
            <a:r>
              <a:rPr lang="en-US" sz="1600"/>
              <a:t>Erosion and Dilation method</a:t>
            </a:r>
          </a:p>
          <a:p>
            <a:pPr>
              <a:buFont typeface="Arial" pitchFamily="34" charset="0"/>
              <a:buChar char="•"/>
            </a:pPr>
            <a:r>
              <a:rPr lang="en-US" sz="1600"/>
              <a:t>Image Smoothing</a:t>
            </a:r>
          </a:p>
          <a:p>
            <a:pPr>
              <a:buFont typeface="Arial" pitchFamily="34" charset="0"/>
              <a:buChar char="•"/>
            </a:pPr>
            <a:endParaRPr lang="en-US" sz="1600"/>
          </a:p>
          <a:p>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Objectives</a:t>
            </a:r>
          </a:p>
        </p:txBody>
      </p:sp>
      <p:sp>
        <p:nvSpPr>
          <p:cNvPr id="3" name="Content Placeholder 2"/>
          <p:cNvSpPr>
            <a:spLocks noGrp="1" noEditPoints="1"/>
          </p:cNvSpPr>
          <p:nvPr>
            <p:ph idx="1"/>
          </p:nvPr>
        </p:nvSpPr>
        <p:spPr/>
        <p:txBody>
          <a:bodyPr/>
          <a:lstStyle/>
          <a:p>
            <a:r>
              <a:rPr lang="en-GB" sz="1600"/>
              <a:t>The objective of this methodology is to develop supplementary tactile materials that can effectively convey visual information to visually blind individuals. By utilizing image segmentation, Tac-tale software, and 2.5D printing with Chinese braille, these materials aim to provide an alternative means of accessing visual information for the visually impaired. The primary goal is to create tactile materials that are readable, understandable, and accessible for the intended audience.</a:t>
            </a:r>
            <a:endParaRPr lang="en-US" sz="1600"/>
          </a:p>
          <a:p>
            <a:r>
              <a:rPr lang="en-US" sz="1600"/>
              <a:t>In summary, the objective of this methodology is to create high-quality, accessible tactile materials that can effectively convey visual information to visually blind individuals, ultimately improving their quality of life and independence.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Methodology</a:t>
            </a:r>
          </a:p>
        </p:txBody>
      </p:sp>
      <p:sp>
        <p:nvSpPr>
          <p:cNvPr id="3" name="Content Placeholder 2"/>
          <p:cNvSpPr>
            <a:spLocks noGrp="1" noEditPoints="1"/>
          </p:cNvSpPr>
          <p:nvPr>
            <p:ph idx="1"/>
          </p:nvPr>
        </p:nvSpPr>
        <p:spPr/>
        <p:txBody>
          <a:bodyPr/>
          <a:lstStyle/>
          <a:p>
            <a:pPr marL="0" indent="0">
              <a:buFont typeface="Arial" pitchFamily="34" charset="0"/>
              <a:buNone/>
            </a:pPr>
            <a:r>
              <a:rPr lang="en-US" sz="1200"/>
              <a:t>1. Image Acquisition:Gathering suitable images relevant to the project's domain.</a:t>
            </a:r>
          </a:p>
          <a:p>
            <a:pPr marL="0" indent="0">
              <a:buFont typeface="Arial" pitchFamily="34" charset="0"/>
              <a:buNone/>
            </a:pPr>
            <a:r>
              <a:rPr lang="en-US" sz="1200"/>
              <a:t>    Ensuring images are of adequate quality and resolution for edge detection.</a:t>
            </a:r>
          </a:p>
          <a:p>
            <a:pPr marL="0" indent="0">
              <a:buFont typeface="Arial" pitchFamily="34" charset="0"/>
              <a:buNone/>
            </a:pPr>
            <a:endParaRPr lang="en-US" sz="1200"/>
          </a:p>
          <a:p>
            <a:pPr marL="0" indent="0">
              <a:buFont typeface="Arial" pitchFamily="34" charset="0"/>
              <a:buNone/>
            </a:pPr>
            <a:r>
              <a:rPr lang="en-US" sz="1200"/>
              <a:t>2. Preprocessing:Convert images to grayscale for intensity-based edge detection.</a:t>
            </a:r>
          </a:p>
          <a:p>
            <a:pPr marL="0" indent="0">
              <a:buFont typeface="Arial" pitchFamily="34" charset="0"/>
              <a:buNone/>
            </a:pPr>
            <a:r>
              <a:rPr lang="en-US" sz="1200"/>
              <a:t>    Applying noise reduction techniques (e.g., Gaussian blur) if necessary to enhance edge clarity.</a:t>
            </a:r>
          </a:p>
          <a:p>
            <a:pPr marL="0" indent="0">
              <a:buFont typeface="Arial" pitchFamily="34" charset="0"/>
              <a:buNone/>
            </a:pPr>
            <a:endParaRPr lang="en-US" sz="1200"/>
          </a:p>
          <a:p>
            <a:pPr marL="0" indent="0">
              <a:buFont typeface="Arial" pitchFamily="34" charset="0"/>
              <a:buNone/>
            </a:pPr>
            <a:r>
              <a:rPr lang="en-US" sz="1200"/>
              <a:t>3. Edge Detection:</a:t>
            </a:r>
          </a:p>
          <a:p>
            <a:pPr marL="0" indent="0">
              <a:buFont typeface="Arial" pitchFamily="34" charset="0"/>
              <a:buNone/>
            </a:pPr>
            <a:r>
              <a:rPr lang="en-US" sz="1200"/>
              <a:t>    Sobel:</a:t>
            </a:r>
          </a:p>
          <a:p>
            <a:pPr marL="0" indent="0">
              <a:buFont typeface="Arial" pitchFamily="34" charset="0"/>
              <a:buNone/>
            </a:pPr>
            <a:r>
              <a:rPr lang="en-US" sz="1200"/>
              <a:t>        Applying Sobel operators (horizontal and vertical) to compute gradients.</a:t>
            </a:r>
          </a:p>
          <a:p>
            <a:pPr marL="0" indent="0">
              <a:buFont typeface="Arial" pitchFamily="34" charset="0"/>
              <a:buNone/>
            </a:pPr>
            <a:r>
              <a:rPr lang="en-US" sz="1200"/>
              <a:t>        Combine gradients using magnitude or non-maximum suppression.</a:t>
            </a:r>
          </a:p>
          <a:p>
            <a:pPr marL="0" indent="0">
              <a:buFont typeface="Arial" pitchFamily="34" charset="0"/>
              <a:buNone/>
            </a:pPr>
            <a:r>
              <a:rPr lang="en-US" sz="1200"/>
              <a:t>    Prewitt:</a:t>
            </a:r>
          </a:p>
          <a:p>
            <a:pPr marL="0" indent="0">
              <a:buFont typeface="Arial" pitchFamily="34" charset="0"/>
              <a:buNone/>
            </a:pPr>
            <a:r>
              <a:rPr lang="en-US" sz="1200"/>
              <a:t>        Applying Prewitt operators (similar to Sobel) for edge detection.</a:t>
            </a:r>
          </a:p>
          <a:p>
            <a:pPr marL="0" indent="0">
              <a:buFont typeface="Arial" pitchFamily="34" charset="0"/>
              <a:buNone/>
            </a:pPr>
            <a:r>
              <a:rPr lang="en-US" sz="1200"/>
              <a:t>    Laplacian of Gaussian (LoG):</a:t>
            </a:r>
          </a:p>
          <a:p>
            <a:pPr marL="0" indent="0">
              <a:buFont typeface="Arial" pitchFamily="34" charset="0"/>
              <a:buNone/>
            </a:pPr>
            <a:r>
              <a:rPr lang="en-US" sz="1200"/>
              <a:t>        Smoothing images with a Gaussian filter.</a:t>
            </a:r>
          </a:p>
          <a:p>
            <a:pPr marL="0" indent="0">
              <a:buFont typeface="Arial" pitchFamily="34" charset="0"/>
              <a:buNone/>
            </a:pPr>
            <a:r>
              <a:rPr lang="en-US" sz="1200"/>
              <a:t>        Applying the Laplacian operator to detect zero crossings (edges).</a:t>
            </a:r>
          </a:p>
          <a:p>
            <a:pPr marL="0" indent="0">
              <a:buFont typeface="Arial" pitchFamily="34" charset="0"/>
              <a:buNone/>
            </a:pPr>
            <a:r>
              <a:rPr lang="en-US" sz="1200"/>
              <a:t>    Fuzzy Logic:</a:t>
            </a:r>
          </a:p>
          <a:p>
            <a:pPr marL="0" indent="0">
              <a:buFont typeface="Arial" pitchFamily="34" charset="0"/>
              <a:buNone/>
            </a:pPr>
            <a:r>
              <a:rPr lang="en-US" sz="1200"/>
              <a:t>        Define fuzzy membership functions for edge strength and orientation.</a:t>
            </a:r>
          </a:p>
          <a:p>
            <a:pPr marL="0" indent="0">
              <a:buFont typeface="Arial" pitchFamily="34" charset="0"/>
              <a:buNone/>
            </a:pPr>
            <a:r>
              <a:rPr lang="en-US" sz="1600"/>
              <a:t>        </a:t>
            </a:r>
            <a:r>
              <a:rPr lang="en-US" sz="1200"/>
              <a:t>Applying fuzzy rules to combine information for edge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Timeline </a:t>
            </a:r>
            <a:r>
              <a:rPr lang="en-GB" dirty="0" smtClean="0"/>
              <a:t>of </a:t>
            </a:r>
            <a:r>
              <a:rPr lang="en-GB" dirty="0"/>
              <a:t>Project</a:t>
            </a:r>
          </a:p>
        </p:txBody>
      </p:sp>
      <p:sp>
        <p:nvSpPr>
          <p:cNvPr id="3" name="Content Placeholder 2"/>
          <p:cNvSpPr>
            <a:spLocks noGrp="1" noEditPoints="1"/>
          </p:cNvSpPr>
          <p:nvPr>
            <p:ph idx="1"/>
          </p:nvPr>
        </p:nvSpPr>
        <p:spPr/>
        <p:txBody>
          <a:bodyPr/>
          <a:lstStyle/>
          <a:p>
            <a:r>
              <a:rPr lang="en-US" sz="1600"/>
              <a:t>MONTH-1 :  Collecting journals related to the research topic. Making a Tactile Map of Chiayi County with different dimensions using 2.5D printing.</a:t>
            </a:r>
          </a:p>
          <a:p>
            <a:endParaRPr lang="en-US" sz="1600"/>
          </a:p>
          <a:p>
            <a:r>
              <a:rPr lang="en-US" sz="1600"/>
              <a:t>MONTH-2 : Making Tac-tales of Chinese Characters using 2.5D printing with Chinese Braille.</a:t>
            </a:r>
          </a:p>
          <a:p>
            <a:endParaRPr lang="en-US" sz="1600"/>
          </a:p>
          <a:p>
            <a:r>
              <a:rPr lang="en-US" sz="1600"/>
              <a:t>MONTH-3 : Developing New methods in improvising Tactile Map of Chiayi County with different textures and dimensions.</a:t>
            </a:r>
          </a:p>
          <a:p>
            <a:endParaRPr lang="en-US" sz="1600"/>
          </a:p>
          <a:p>
            <a:r>
              <a:rPr lang="en-US" sz="1600"/>
              <a:t>MONTH-4 : Developing a program to convert Natural Images into Digital Image using Image Segmentation Methods.Developing the output in the Tac-Tale Software and making a 2.5D print of it.</a:t>
            </a:r>
          </a:p>
          <a:p>
            <a:endParaRPr lang="en-US" sz="1600"/>
          </a:p>
          <a:p>
            <a:r>
              <a:rPr lang="en-US" sz="1600"/>
              <a:t>MONTH-5 : Finalizing the output with the Visually Blind Individuals by visiting a Blind School. Making a Final Report of the project.</a:t>
            </a: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17</TotalTime>
  <Words>57</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Verdana</vt:lpstr>
      <vt:lpstr>Bioinformatics</vt:lpstr>
      <vt:lpstr>PROJECT TITLE</vt:lpstr>
      <vt:lpstr>Introduction</vt:lpstr>
      <vt:lpstr>Literature Review</vt:lpstr>
      <vt:lpstr>Proposed Method</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Harisa Faiza</cp:lastModifiedBy>
  <cp:revision>12</cp:revision>
  <dcterms:created xsi:type="dcterms:W3CDTF">2023-03-16T03:26:27Z</dcterms:created>
  <dcterms:modified xsi:type="dcterms:W3CDTF">2024-01-08T10:44:23Z</dcterms:modified>
</cp:coreProperties>
</file>