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6729C9-3AE6-4020-B198-5C8278406A18}">
  <a:tblStyle styleId="{656729C9-3AE6-4020-B198-5C8278406A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958e891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958e89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a49e5264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a49e5264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Fewer delays	</a:t>
            </a:r>
            <a:endParaRPr/>
          </a:p>
          <a:p>
            <a:pPr indent="-298450" lvl="1" marL="914400" rtl="0" algn="l">
              <a:spcBef>
                <a:spcPts val="0"/>
              </a:spcBef>
              <a:spcAft>
                <a:spcPts val="0"/>
              </a:spcAft>
              <a:buSzPts val="1100"/>
              <a:buChar char="○"/>
            </a:pPr>
            <a:r>
              <a:rPr lang="en"/>
              <a:t>Relevant data only, easy data entry, fast bookings maximize productivity for the staff</a:t>
            </a:r>
            <a:endParaRPr/>
          </a:p>
          <a:p>
            <a:pPr indent="-298450" lvl="0" marL="457200" rtl="0" algn="l">
              <a:spcBef>
                <a:spcPts val="0"/>
              </a:spcBef>
              <a:spcAft>
                <a:spcPts val="0"/>
              </a:spcAft>
              <a:buSzPts val="1100"/>
              <a:buChar char="●"/>
            </a:pPr>
            <a:r>
              <a:rPr lang="en"/>
              <a:t>Better organization</a:t>
            </a:r>
            <a:endParaRPr/>
          </a:p>
          <a:p>
            <a:pPr indent="-298450" lvl="1" marL="914400" rtl="0" algn="l">
              <a:spcBef>
                <a:spcPts val="0"/>
              </a:spcBef>
              <a:spcAft>
                <a:spcPts val="0"/>
              </a:spcAft>
              <a:buSzPts val="1100"/>
              <a:buChar char="○"/>
            </a:pPr>
            <a:r>
              <a:rPr lang="en"/>
              <a:t> </a:t>
            </a:r>
            <a:r>
              <a:rPr lang="en"/>
              <a:t>easy to use interface highlighting key details about the booking with few clicks</a:t>
            </a:r>
            <a:endParaRPr/>
          </a:p>
          <a:p>
            <a:pPr indent="-298450" lvl="0" marL="457200" rtl="0" algn="l">
              <a:spcBef>
                <a:spcPts val="0"/>
              </a:spcBef>
              <a:spcAft>
                <a:spcPts val="0"/>
              </a:spcAft>
              <a:buSzPts val="1100"/>
              <a:buChar char="●"/>
            </a:pPr>
            <a:r>
              <a:rPr lang="en"/>
              <a:t>Overall better service</a:t>
            </a:r>
            <a:endParaRPr/>
          </a:p>
          <a:p>
            <a:pPr indent="-298450" lvl="1" marL="914400" rtl="0" algn="l">
              <a:spcBef>
                <a:spcPts val="0"/>
              </a:spcBef>
              <a:spcAft>
                <a:spcPts val="0"/>
              </a:spcAft>
              <a:buSzPts val="1100"/>
              <a:buChar char="○"/>
            </a:pPr>
            <a:r>
              <a:rPr lang="en"/>
              <a:t>To conclude ease of use and obtaining relevant information for the system helps to provide better service from front line </a:t>
            </a:r>
            <a:r>
              <a:rPr lang="en"/>
              <a:t>staff</a:t>
            </a:r>
            <a:r>
              <a:rPr lang="en"/>
              <a:t> standpoint.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a49e5264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a49e5264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ba5f234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ba5f234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958e891a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958e891a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requirements we’ve gathered from the two interviews we’ve conducted, and we believe these are the important and </a:t>
            </a:r>
            <a:r>
              <a:rPr lang="en"/>
              <a:t>unimportant</a:t>
            </a:r>
            <a:r>
              <a:rPr lang="en"/>
              <a:t> requirements.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Must Include</a:t>
            </a:r>
            <a:endParaRPr/>
          </a:p>
          <a:p>
            <a:pPr indent="-298450" lvl="1" marL="914400" rtl="0" algn="l">
              <a:spcBef>
                <a:spcPts val="0"/>
              </a:spcBef>
              <a:spcAft>
                <a:spcPts val="0"/>
              </a:spcAft>
              <a:buSzPts val="1100"/>
              <a:buChar char="○"/>
            </a:pPr>
            <a:r>
              <a:rPr lang="en"/>
              <a:t>Appointment bookings</a:t>
            </a:r>
            <a:endParaRPr/>
          </a:p>
          <a:p>
            <a:pPr indent="-298450" lvl="2" marL="1371600" rtl="0" algn="l">
              <a:spcBef>
                <a:spcPts val="0"/>
              </a:spcBef>
              <a:spcAft>
                <a:spcPts val="0"/>
              </a:spcAft>
              <a:buSzPts val="1100"/>
              <a:buChar char="■"/>
            </a:pPr>
            <a:r>
              <a:rPr lang="en"/>
              <a:t>This is the main point of the program, as we’re attempting to design/improve and replace an existing scheduling program, with a better program.</a:t>
            </a:r>
            <a:endParaRPr/>
          </a:p>
          <a:p>
            <a:pPr indent="-298450" lvl="1" marL="914400" rtl="0" algn="l">
              <a:spcBef>
                <a:spcPts val="0"/>
              </a:spcBef>
              <a:spcAft>
                <a:spcPts val="0"/>
              </a:spcAft>
              <a:buSzPts val="1100"/>
              <a:buChar char="○"/>
            </a:pPr>
            <a:r>
              <a:rPr lang="en"/>
              <a:t>Patient Information</a:t>
            </a:r>
            <a:endParaRPr/>
          </a:p>
          <a:p>
            <a:pPr indent="-298450" lvl="2" marL="1371600" rtl="0" algn="l">
              <a:spcBef>
                <a:spcPts val="0"/>
              </a:spcBef>
              <a:spcAft>
                <a:spcPts val="0"/>
              </a:spcAft>
              <a:buSzPts val="1100"/>
              <a:buChar char="■"/>
            </a:pPr>
            <a:r>
              <a:rPr lang="en"/>
              <a:t>The software will store patient information, such as {examples above}, as this is required information for the frontline medical staff to have. </a:t>
            </a:r>
            <a:endParaRPr/>
          </a:p>
          <a:p>
            <a:pPr indent="-298450" lvl="1" marL="914400" rtl="0" algn="l">
              <a:spcBef>
                <a:spcPts val="0"/>
              </a:spcBef>
              <a:spcAft>
                <a:spcPts val="0"/>
              </a:spcAft>
              <a:buSzPts val="1100"/>
              <a:buChar char="○"/>
            </a:pPr>
            <a:r>
              <a:rPr lang="en"/>
              <a:t>Calendar</a:t>
            </a:r>
            <a:endParaRPr/>
          </a:p>
          <a:p>
            <a:pPr indent="-298450" lvl="2" marL="1371600" rtl="0" algn="l">
              <a:spcBef>
                <a:spcPts val="0"/>
              </a:spcBef>
              <a:spcAft>
                <a:spcPts val="0"/>
              </a:spcAft>
              <a:buSzPts val="1100"/>
              <a:buChar char="■"/>
            </a:pPr>
            <a:r>
              <a:rPr lang="en"/>
              <a:t>An overall view of the currently booked appointments, which can show day, week, or month at a time. They can view all the appointments booked for certain doctors also.</a:t>
            </a:r>
            <a:endParaRPr/>
          </a:p>
          <a:p>
            <a:pPr indent="-298450" lvl="1" marL="914400" rtl="0" algn="l">
              <a:spcBef>
                <a:spcPts val="0"/>
              </a:spcBef>
              <a:spcAft>
                <a:spcPts val="0"/>
              </a:spcAft>
              <a:buSzPts val="1100"/>
              <a:buChar char="○"/>
            </a:pPr>
            <a:r>
              <a:rPr lang="en"/>
              <a:t>Previous medical records</a:t>
            </a:r>
            <a:endParaRPr/>
          </a:p>
          <a:p>
            <a:pPr indent="-298450" lvl="2" marL="1371600" rtl="0" algn="l">
              <a:spcBef>
                <a:spcPts val="0"/>
              </a:spcBef>
              <a:spcAft>
                <a:spcPts val="0"/>
              </a:spcAft>
              <a:buSzPts val="1100"/>
              <a:buChar char="■"/>
            </a:pPr>
            <a:r>
              <a:rPr lang="en"/>
              <a:t>This is also a must for frontline medical staff to have, as this will let them know of any information they might need to know in regards to the patient they’re attempting to schedule in.</a:t>
            </a:r>
            <a:endParaRPr/>
          </a:p>
          <a:p>
            <a:pPr indent="-298450" lvl="0" marL="457200" rtl="0" algn="l">
              <a:spcBef>
                <a:spcPts val="0"/>
              </a:spcBef>
              <a:spcAft>
                <a:spcPts val="0"/>
              </a:spcAft>
              <a:buSzPts val="1100"/>
              <a:buChar char="●"/>
            </a:pPr>
            <a:r>
              <a:rPr lang="en"/>
              <a:t>Should Include</a:t>
            </a:r>
            <a:endParaRPr/>
          </a:p>
          <a:p>
            <a:pPr indent="-298450" lvl="1" marL="914400" rtl="0" algn="l">
              <a:spcBef>
                <a:spcPts val="0"/>
              </a:spcBef>
              <a:spcAft>
                <a:spcPts val="0"/>
              </a:spcAft>
              <a:buSzPts val="1100"/>
              <a:buChar char="○"/>
            </a:pPr>
            <a:r>
              <a:rPr lang="en"/>
              <a:t>These can be important pieces of info but not required in all cases.</a:t>
            </a:r>
            <a:endParaRPr/>
          </a:p>
          <a:p>
            <a:pPr indent="-298450" lvl="1" marL="914400" rtl="0" algn="l">
              <a:spcBef>
                <a:spcPts val="0"/>
              </a:spcBef>
              <a:spcAft>
                <a:spcPts val="0"/>
              </a:spcAft>
              <a:buSzPts val="1100"/>
              <a:buChar char="○"/>
            </a:pPr>
            <a:r>
              <a:rPr lang="en"/>
              <a:t>Example: Health care number</a:t>
            </a:r>
            <a:endParaRPr/>
          </a:p>
          <a:p>
            <a:pPr indent="-298450" lvl="2" marL="1371600" rtl="0" algn="l">
              <a:spcBef>
                <a:spcPts val="0"/>
              </a:spcBef>
              <a:spcAft>
                <a:spcPts val="0"/>
              </a:spcAft>
              <a:buSzPts val="1100"/>
              <a:buChar char="■"/>
            </a:pPr>
            <a:r>
              <a:rPr lang="en"/>
              <a:t>This doesn’t apply to all situations, so it falls into the should include category. As an example, an individual who doesn’t live in the province will not have a health care number for that province, </a:t>
            </a:r>
            <a:r>
              <a:rPr lang="en"/>
              <a:t>therefore</a:t>
            </a:r>
            <a:r>
              <a:rPr lang="en"/>
              <a:t> they’ll just end up paying.</a:t>
            </a:r>
            <a:endParaRPr/>
          </a:p>
          <a:p>
            <a:pPr indent="-298450" lvl="0" marL="457200" rtl="0" algn="l">
              <a:spcBef>
                <a:spcPts val="0"/>
              </a:spcBef>
              <a:spcAft>
                <a:spcPts val="0"/>
              </a:spcAft>
              <a:buSzPts val="1100"/>
              <a:buChar char="●"/>
            </a:pPr>
            <a:r>
              <a:rPr lang="en"/>
              <a:t>Might Include</a:t>
            </a:r>
            <a:endParaRPr/>
          </a:p>
          <a:p>
            <a:pPr indent="-298450" lvl="1" marL="9144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Exclude</a:t>
            </a:r>
            <a:endParaRPr/>
          </a:p>
          <a:p>
            <a:pPr indent="-298450" lvl="1" marL="914400" rtl="0" algn="l">
              <a:spcBef>
                <a:spcPts val="0"/>
              </a:spcBef>
              <a:spcAft>
                <a:spcPts val="0"/>
              </a:spcAft>
              <a:buSzPts val="1100"/>
              <a:buChar char="○"/>
            </a:pPr>
            <a:r>
              <a:rPr lang="en"/>
              <a:t>Self bookings</a:t>
            </a:r>
            <a:endParaRPr/>
          </a:p>
          <a:p>
            <a:pPr indent="-298450" lvl="2" marL="1371600" rtl="0" algn="l">
              <a:spcBef>
                <a:spcPts val="0"/>
              </a:spcBef>
              <a:spcAft>
                <a:spcPts val="0"/>
              </a:spcAft>
              <a:buSzPts val="1100"/>
              <a:buChar char="■"/>
            </a:pPr>
            <a:r>
              <a:rPr lang="en"/>
              <a:t>We’ve decided to exclude this, as our primary target is frontline staff, so attempting to implement this wouldn’t make sense for our primary target audience. </a:t>
            </a:r>
            <a:endParaRPr/>
          </a:p>
          <a:p>
            <a:pPr indent="-298450" lvl="1" marL="914400" rtl="0" algn="l">
              <a:spcBef>
                <a:spcPts val="0"/>
              </a:spcBef>
              <a:spcAft>
                <a:spcPts val="0"/>
              </a:spcAft>
              <a:buSzPts val="1100"/>
              <a:buChar char="○"/>
            </a:pPr>
            <a:r>
              <a:rPr lang="en"/>
              <a:t>Appointment room number</a:t>
            </a:r>
            <a:endParaRPr/>
          </a:p>
          <a:p>
            <a:pPr indent="-298450" lvl="2" marL="1371600" rtl="0" algn="l">
              <a:spcBef>
                <a:spcPts val="0"/>
              </a:spcBef>
              <a:spcAft>
                <a:spcPts val="0"/>
              </a:spcAft>
              <a:buSzPts val="1100"/>
              <a:buChar char="■"/>
            </a:pPr>
            <a:r>
              <a:rPr lang="en"/>
              <a:t>This piece of information isn’t important at all in regards to scheduling an appointment, so we’ve decided it should not be included when an appointment is being scheduled.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100"/>
              <a:t>CalCare</a:t>
            </a:r>
            <a:endParaRPr sz="51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Ricky, Vardhini, Quyanna, Farhan, and Haris </a:t>
            </a:r>
            <a:endParaRPr/>
          </a:p>
        </p:txBody>
      </p:sp>
      <p:pic>
        <p:nvPicPr>
          <p:cNvPr id="279" name="Google Shape;279;p13"/>
          <p:cNvPicPr preferRelativeResize="0"/>
          <p:nvPr/>
        </p:nvPicPr>
        <p:blipFill rotWithShape="1">
          <a:blip r:embed="rId3">
            <a:alphaModFix/>
          </a:blip>
          <a:srcRect b="19017" l="14812" r="12964" t="9864"/>
          <a:stretch/>
        </p:blipFill>
        <p:spPr>
          <a:xfrm>
            <a:off x="5652200" y="600950"/>
            <a:ext cx="2109175" cy="2076850"/>
          </a:xfrm>
          <a:prstGeom prst="rect">
            <a:avLst/>
          </a:prstGeom>
          <a:noFill/>
          <a:ln cap="flat" cmpd="sng" w="28575">
            <a:solidFill>
              <a:srgbClr val="4A86E8"/>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CF3"/>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685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Who</a:t>
            </a:r>
            <a:r>
              <a:rPr lang="en">
                <a:solidFill>
                  <a:srgbClr val="202124"/>
                </a:solidFill>
              </a:rPr>
              <a:t> We Are</a:t>
            </a:r>
            <a:endParaRPr>
              <a:solidFill>
                <a:srgbClr val="202124"/>
              </a:solidFill>
            </a:endParaRPr>
          </a:p>
        </p:txBody>
      </p:sp>
      <p:sp>
        <p:nvSpPr>
          <p:cNvPr id="285" name="Google Shape;285;p14"/>
          <p:cNvSpPr txBox="1"/>
          <p:nvPr>
            <p:ph idx="1" type="body"/>
          </p:nvPr>
        </p:nvSpPr>
        <p:spPr>
          <a:xfrm>
            <a:off x="1303800" y="1468800"/>
            <a:ext cx="7348200" cy="33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434343"/>
                </a:solidFill>
              </a:rPr>
              <a:t>Where will it be used?</a:t>
            </a:r>
            <a:endParaRPr sz="1400">
              <a:solidFill>
                <a:srgbClr val="434343"/>
              </a:solidFill>
            </a:endParaRPr>
          </a:p>
          <a:p>
            <a:pPr indent="-317500" lvl="0" marL="457200" rtl="0" algn="l">
              <a:lnSpc>
                <a:spcPct val="100000"/>
              </a:lnSpc>
              <a:spcBef>
                <a:spcPts val="1200"/>
              </a:spcBef>
              <a:spcAft>
                <a:spcPts val="0"/>
              </a:spcAft>
              <a:buClr>
                <a:srgbClr val="434343"/>
              </a:buClr>
              <a:buSzPts val="1400"/>
              <a:buChar char="-"/>
            </a:pPr>
            <a:r>
              <a:rPr lang="en" sz="1400">
                <a:solidFill>
                  <a:srgbClr val="434343"/>
                </a:solidFill>
              </a:rPr>
              <a:t>Medical Clinics</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Hospitals</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Laboratories</a:t>
            </a:r>
            <a:endParaRPr sz="1400">
              <a:solidFill>
                <a:srgbClr val="434343"/>
              </a:solidFill>
            </a:endParaRPr>
          </a:p>
          <a:p>
            <a:pPr indent="0" lvl="0" marL="0" rtl="0" algn="l">
              <a:lnSpc>
                <a:spcPct val="100000"/>
              </a:lnSpc>
              <a:spcBef>
                <a:spcPts val="1200"/>
              </a:spcBef>
              <a:spcAft>
                <a:spcPts val="0"/>
              </a:spcAft>
              <a:buNone/>
            </a:pPr>
            <a:r>
              <a:rPr lang="en" sz="1400">
                <a:solidFill>
                  <a:srgbClr val="434343"/>
                </a:solidFill>
              </a:rPr>
              <a:t>Who will be using it?</a:t>
            </a:r>
            <a:endParaRPr sz="1400">
              <a:solidFill>
                <a:srgbClr val="434343"/>
              </a:solidFill>
            </a:endParaRPr>
          </a:p>
          <a:p>
            <a:pPr indent="-317500" lvl="0" marL="457200" rtl="0" algn="l">
              <a:lnSpc>
                <a:spcPct val="100000"/>
              </a:lnSpc>
              <a:spcBef>
                <a:spcPts val="1200"/>
              </a:spcBef>
              <a:spcAft>
                <a:spcPts val="0"/>
              </a:spcAft>
              <a:buClr>
                <a:srgbClr val="434343"/>
              </a:buClr>
              <a:buSzPts val="1400"/>
              <a:buChar char="-"/>
            </a:pPr>
            <a:r>
              <a:rPr lang="en" sz="1400">
                <a:solidFill>
                  <a:srgbClr val="434343"/>
                </a:solidFill>
              </a:rPr>
              <a:t>Frontline staff, </a:t>
            </a:r>
            <a:r>
              <a:rPr lang="en" sz="1400">
                <a:solidFill>
                  <a:srgbClr val="434343"/>
                </a:solidFill>
              </a:rPr>
              <a:t>laboratory</a:t>
            </a:r>
            <a:r>
              <a:rPr lang="en" sz="1400">
                <a:solidFill>
                  <a:srgbClr val="434343"/>
                </a:solidFill>
              </a:rPr>
              <a:t> staff, nurses, medical administrators, and receptionists</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Designated audience is anyone in the workfield, so on average ages 18-55</a:t>
            </a:r>
            <a:endParaRPr sz="1400">
              <a:solidFill>
                <a:srgbClr val="434343"/>
              </a:solidFill>
            </a:endParaRPr>
          </a:p>
          <a:p>
            <a:pPr indent="0" lvl="0" marL="0" rtl="0" algn="l">
              <a:lnSpc>
                <a:spcPct val="100000"/>
              </a:lnSpc>
              <a:spcBef>
                <a:spcPts val="1200"/>
              </a:spcBef>
              <a:spcAft>
                <a:spcPts val="0"/>
              </a:spcAft>
              <a:buNone/>
            </a:pPr>
            <a:r>
              <a:rPr lang="en" sz="1400">
                <a:solidFill>
                  <a:srgbClr val="434343"/>
                </a:solidFill>
              </a:rPr>
              <a:t>Current functions of the applications in the industry</a:t>
            </a:r>
            <a:endParaRPr sz="1400">
              <a:solidFill>
                <a:srgbClr val="434343"/>
              </a:solidFill>
            </a:endParaRPr>
          </a:p>
          <a:p>
            <a:pPr indent="-317500" lvl="0" marL="457200" rtl="0" algn="l">
              <a:lnSpc>
                <a:spcPct val="100000"/>
              </a:lnSpc>
              <a:spcBef>
                <a:spcPts val="1200"/>
              </a:spcBef>
              <a:spcAft>
                <a:spcPts val="0"/>
              </a:spcAft>
              <a:buClr>
                <a:srgbClr val="434343"/>
              </a:buClr>
              <a:buSzPts val="1400"/>
              <a:buChar char="-"/>
            </a:pPr>
            <a:r>
              <a:rPr lang="en" sz="1400">
                <a:solidFill>
                  <a:srgbClr val="434343"/>
                </a:solidFill>
              </a:rPr>
              <a:t>Another software is currently in place </a:t>
            </a:r>
            <a:endParaRPr sz="1400">
              <a:solidFill>
                <a:srgbClr val="434343"/>
              </a:solidFill>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CF3"/>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711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Why</a:t>
            </a:r>
            <a:r>
              <a:rPr lang="en">
                <a:solidFill>
                  <a:srgbClr val="202124"/>
                </a:solidFill>
              </a:rPr>
              <a:t> CalCare?</a:t>
            </a:r>
            <a:endParaRPr>
              <a:solidFill>
                <a:srgbClr val="202124"/>
              </a:solidFill>
            </a:endParaRPr>
          </a:p>
        </p:txBody>
      </p:sp>
      <p:sp>
        <p:nvSpPr>
          <p:cNvPr id="291" name="Google Shape;291;p15"/>
          <p:cNvSpPr txBox="1"/>
          <p:nvPr>
            <p:ph idx="1" type="body"/>
          </p:nvPr>
        </p:nvSpPr>
        <p:spPr>
          <a:xfrm>
            <a:off x="1303800" y="15006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Using simplified and enhanced software, we provide a modern, more efficient, and more organized scheduling system</a:t>
            </a:r>
            <a:endParaRPr sz="1500"/>
          </a:p>
          <a:p>
            <a:pPr indent="0" lvl="0" marL="0" rtl="0" algn="l">
              <a:spcBef>
                <a:spcPts val="1200"/>
              </a:spcBef>
              <a:spcAft>
                <a:spcPts val="0"/>
              </a:spcAft>
              <a:buNone/>
            </a:pPr>
            <a:r>
              <a:rPr lang="en" sz="1500"/>
              <a:t>Resulting in:</a:t>
            </a:r>
            <a:endParaRPr sz="1500"/>
          </a:p>
          <a:p>
            <a:pPr indent="-323850" lvl="0" marL="457200" rtl="0" algn="l">
              <a:spcBef>
                <a:spcPts val="1200"/>
              </a:spcBef>
              <a:spcAft>
                <a:spcPts val="0"/>
              </a:spcAft>
              <a:buSzPts val="1500"/>
              <a:buChar char="-"/>
            </a:pPr>
            <a:r>
              <a:rPr lang="en" sz="1500"/>
              <a:t>Fewer delays</a:t>
            </a:r>
            <a:endParaRPr sz="1500"/>
          </a:p>
          <a:p>
            <a:pPr indent="-323850" lvl="0" marL="457200" rtl="0" algn="l">
              <a:spcBef>
                <a:spcPts val="0"/>
              </a:spcBef>
              <a:spcAft>
                <a:spcPts val="0"/>
              </a:spcAft>
              <a:buSzPts val="1500"/>
              <a:buChar char="-"/>
            </a:pPr>
            <a:r>
              <a:rPr lang="en" sz="1500"/>
              <a:t>Better organization</a:t>
            </a:r>
            <a:endParaRPr sz="1500"/>
          </a:p>
          <a:p>
            <a:pPr indent="-323850" lvl="0" marL="457200" rtl="0" algn="l">
              <a:spcBef>
                <a:spcPts val="0"/>
              </a:spcBef>
              <a:spcAft>
                <a:spcPts val="0"/>
              </a:spcAft>
              <a:buSzPts val="1500"/>
              <a:buChar char="-"/>
            </a:pPr>
            <a:r>
              <a:rPr lang="en" sz="1500"/>
              <a:t>Overall better service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CF3"/>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Sample Task #1</a:t>
            </a:r>
            <a:endParaRPr>
              <a:solidFill>
                <a:srgbClr val="202124"/>
              </a:solidFill>
            </a:endParaRPr>
          </a:p>
        </p:txBody>
      </p:sp>
      <p:sp>
        <p:nvSpPr>
          <p:cNvPr id="297" name="Google Shape;297;p16"/>
          <p:cNvSpPr txBox="1"/>
          <p:nvPr>
            <p:ph idx="1" type="body"/>
          </p:nvPr>
        </p:nvSpPr>
        <p:spPr>
          <a:xfrm>
            <a:off x="1303800" y="1407925"/>
            <a:ext cx="7030500" cy="30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434343"/>
                </a:solidFill>
              </a:rPr>
              <a:t>Sarah works at the medical clinic and is a receptionist at the front desk working with prospective patients directly. When a patient walks in, Sarah asks for the following information: the patient's phone number, birth date, and full legal name. After obtaining them from the patient she uses all the collected patient details to book an appointment at a future scheduled time in 10–15-minute slots in the calendar as that can be extended depending on each patient's request. Sarah must choose a doctor who is available or assigned to the patient and then book the patient successfully under the doctor. The patient details can be obtained in two minutes for future requests or appointments. </a:t>
            </a:r>
            <a:endParaRPr sz="1600">
              <a:solidFill>
                <a:srgbClr val="434343"/>
              </a:solidFill>
            </a:endParaRPr>
          </a:p>
          <a:p>
            <a:pPr indent="0" lvl="0" marL="0" rtl="0" algn="l">
              <a:spcBef>
                <a:spcPts val="0"/>
              </a:spcBef>
              <a:spcAft>
                <a:spcPts val="1200"/>
              </a:spcAft>
              <a:buNone/>
            </a:pPr>
            <a:r>
              <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CF3"/>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rPr>
              <a:t>Sample Task #2</a:t>
            </a:r>
            <a:endParaRPr>
              <a:solidFill>
                <a:srgbClr val="202124"/>
              </a:solidFill>
            </a:endParaRPr>
          </a:p>
        </p:txBody>
      </p:sp>
      <p:sp>
        <p:nvSpPr>
          <p:cNvPr id="303" name="Google Shape;303;p17"/>
          <p:cNvSpPr txBox="1"/>
          <p:nvPr>
            <p:ph idx="1" type="body"/>
          </p:nvPr>
        </p:nvSpPr>
        <p:spPr>
          <a:xfrm>
            <a:off x="1303800" y="1450450"/>
            <a:ext cx="7030500" cy="31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Emma deals with individuals who have not attended their appointments in the past and want to schedule/reschedule an appointment. In this scenario, the patient walks into the clinic. Emma then asks for the patient's phone number to pull up their file. After verifying she has the correct file and that the patient indeed has not shown up in the past, she informs them that they must pay a no-show fee of $30 before she is able to reschedule them. Once Emma has collected the no-show payment from the patient, Emma is able to reschedule their appointment. To do so, she will provide the available times of the available doctors to the patient. Once the patient has chosen a time, she will schedule them in with the chosen doctor.</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CF3"/>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solidFill>
                  <a:srgbClr val="202124"/>
                </a:solidFill>
              </a:rPr>
              <a:t>Requirements </a:t>
            </a:r>
            <a:endParaRPr>
              <a:solidFill>
                <a:srgbClr val="202124"/>
              </a:solidFil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309" name="Google Shape;309;p18"/>
          <p:cNvGraphicFramePr/>
          <p:nvPr/>
        </p:nvGraphicFramePr>
        <p:xfrm>
          <a:off x="1303800" y="1464325"/>
          <a:ext cx="3000000" cy="3000000"/>
        </p:xfrm>
        <a:graphic>
          <a:graphicData uri="http://schemas.openxmlformats.org/drawingml/2006/table">
            <a:tbl>
              <a:tblPr>
                <a:noFill/>
                <a:tableStyleId>{656729C9-3AE6-4020-B198-5C8278406A18}</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sz="1200"/>
                        <a:t>Must Include</a:t>
                      </a:r>
                      <a:endParaRPr b="1" sz="1200"/>
                    </a:p>
                  </a:txBody>
                  <a:tcPr marT="91425" marB="91425" marR="91425" marL="91425"/>
                </a:tc>
                <a:tc>
                  <a:txBody>
                    <a:bodyPr/>
                    <a:lstStyle/>
                    <a:p>
                      <a:pPr indent="0" lvl="0" marL="0" rtl="0" algn="ctr">
                        <a:spcBef>
                          <a:spcPts val="0"/>
                        </a:spcBef>
                        <a:spcAft>
                          <a:spcPts val="0"/>
                        </a:spcAft>
                        <a:buNone/>
                      </a:pPr>
                      <a:r>
                        <a:rPr b="1" lang="en" sz="1200"/>
                        <a:t>Should Include </a:t>
                      </a:r>
                      <a:endParaRPr b="1" sz="1200"/>
                    </a:p>
                  </a:txBody>
                  <a:tcPr marT="91425" marB="91425" marR="91425" marL="91425"/>
                </a:tc>
                <a:tc>
                  <a:txBody>
                    <a:bodyPr/>
                    <a:lstStyle/>
                    <a:p>
                      <a:pPr indent="0" lvl="0" marL="0" rtl="0" algn="ctr">
                        <a:spcBef>
                          <a:spcPts val="0"/>
                        </a:spcBef>
                        <a:spcAft>
                          <a:spcPts val="0"/>
                        </a:spcAft>
                        <a:buNone/>
                      </a:pPr>
                      <a:r>
                        <a:rPr b="1" lang="en" sz="1200"/>
                        <a:t>Might Include </a:t>
                      </a:r>
                      <a:endParaRPr b="1" sz="1200"/>
                    </a:p>
                  </a:txBody>
                  <a:tcPr marT="91425" marB="91425" marR="91425" marL="91425"/>
                </a:tc>
                <a:tc>
                  <a:txBody>
                    <a:bodyPr/>
                    <a:lstStyle/>
                    <a:p>
                      <a:pPr indent="0" lvl="0" marL="0" rtl="0" algn="ctr">
                        <a:spcBef>
                          <a:spcPts val="0"/>
                        </a:spcBef>
                        <a:spcAft>
                          <a:spcPts val="0"/>
                        </a:spcAft>
                        <a:buNone/>
                      </a:pPr>
                      <a:r>
                        <a:rPr b="1" lang="en" sz="1200"/>
                        <a:t>Exclude </a:t>
                      </a:r>
                      <a:endParaRPr b="1" sz="1200"/>
                    </a:p>
                  </a:txBody>
                  <a:tcPr marT="91425" marB="91425" marR="91425" marL="91425"/>
                </a:tc>
              </a:tr>
              <a:tr h="381000">
                <a:tc>
                  <a:txBody>
                    <a:bodyPr/>
                    <a:lstStyle/>
                    <a:p>
                      <a:pPr indent="0" lvl="0" marL="0" rtl="0" algn="ctr">
                        <a:spcBef>
                          <a:spcPts val="0"/>
                        </a:spcBef>
                        <a:spcAft>
                          <a:spcPts val="0"/>
                        </a:spcAft>
                        <a:buNone/>
                      </a:pPr>
                      <a:r>
                        <a:rPr lang="en" sz="1200"/>
                        <a:t>Appointment bookings</a:t>
                      </a:r>
                      <a:endParaRPr sz="1200"/>
                    </a:p>
                  </a:txBody>
                  <a:tcPr marT="91425" marB="91425" marR="91425" marL="91425" anchor="ctr"/>
                </a:tc>
                <a:tc>
                  <a:txBody>
                    <a:bodyPr/>
                    <a:lstStyle/>
                    <a:p>
                      <a:pPr indent="0" lvl="0" marL="0" rtl="0" algn="ctr">
                        <a:spcBef>
                          <a:spcPts val="0"/>
                        </a:spcBef>
                        <a:spcAft>
                          <a:spcPts val="0"/>
                        </a:spcAft>
                        <a:buNone/>
                      </a:pPr>
                      <a:r>
                        <a:rPr lang="en" sz="1200"/>
                        <a:t>Appointment reminders</a:t>
                      </a:r>
                      <a:endParaRPr sz="1200"/>
                    </a:p>
                    <a:p>
                      <a:pPr indent="0" lvl="0" marL="0" rtl="0" algn="ctr">
                        <a:spcBef>
                          <a:spcPts val="0"/>
                        </a:spcBef>
                        <a:spcAft>
                          <a:spcPts val="0"/>
                        </a:spcAft>
                        <a:buNone/>
                      </a:pPr>
                      <a:r>
                        <a:rPr lang="en" sz="1200"/>
                        <a:t>(via email or text msg)</a:t>
                      </a:r>
                      <a:endParaRPr sz="1200"/>
                    </a:p>
                  </a:txBody>
                  <a:tcPr marT="91425" marB="91425" marR="91425" marL="91425" anchor="ctr"/>
                </a:tc>
                <a:tc>
                  <a:txBody>
                    <a:bodyPr/>
                    <a:lstStyle/>
                    <a:p>
                      <a:pPr indent="0" lvl="0" marL="0" rtl="0" algn="ctr">
                        <a:spcBef>
                          <a:spcPts val="0"/>
                        </a:spcBef>
                        <a:spcAft>
                          <a:spcPts val="0"/>
                        </a:spcAft>
                        <a:buNone/>
                      </a:pPr>
                      <a:r>
                        <a:rPr lang="en" sz="1200"/>
                        <a:t>Desk worker ID that booked appointment</a:t>
                      </a:r>
                      <a:endParaRPr sz="1200"/>
                    </a:p>
                  </a:txBody>
                  <a:tcPr marT="91425" marB="91425" marR="91425" marL="91425" anchor="ctr"/>
                </a:tc>
                <a:tc>
                  <a:txBody>
                    <a:bodyPr/>
                    <a:lstStyle/>
                    <a:p>
                      <a:pPr indent="0" lvl="0" marL="0" rtl="0" algn="ctr">
                        <a:spcBef>
                          <a:spcPts val="0"/>
                        </a:spcBef>
                        <a:spcAft>
                          <a:spcPts val="0"/>
                        </a:spcAft>
                        <a:buNone/>
                      </a:pPr>
                      <a:r>
                        <a:rPr lang="en" sz="1200"/>
                        <a:t>Self bookings</a:t>
                      </a:r>
                      <a:endParaRPr sz="1200"/>
                    </a:p>
                  </a:txBody>
                  <a:tcPr marT="91425" marB="91425" marR="91425" marL="91425" anchor="ctr"/>
                </a:tc>
              </a:tr>
              <a:tr h="381000">
                <a:tc>
                  <a:txBody>
                    <a:bodyPr/>
                    <a:lstStyle/>
                    <a:p>
                      <a:pPr indent="0" lvl="0" marL="0" rtl="0" algn="ctr">
                        <a:spcBef>
                          <a:spcPts val="0"/>
                        </a:spcBef>
                        <a:spcAft>
                          <a:spcPts val="0"/>
                        </a:spcAft>
                        <a:buNone/>
                      </a:pPr>
                      <a:r>
                        <a:rPr lang="en" sz="1200"/>
                        <a:t>Patient information</a:t>
                      </a:r>
                      <a:endParaRPr sz="1200"/>
                    </a:p>
                    <a:p>
                      <a:pPr indent="0" lvl="0" marL="0" rtl="0" algn="ctr">
                        <a:spcBef>
                          <a:spcPts val="0"/>
                        </a:spcBef>
                        <a:spcAft>
                          <a:spcPts val="0"/>
                        </a:spcAft>
                        <a:buNone/>
                      </a:pPr>
                      <a:r>
                        <a:rPr lang="en" sz="1200"/>
                        <a:t>(Phone #, birthday, name, </a:t>
                      </a:r>
                      <a:r>
                        <a:rPr lang="en" sz="1200"/>
                        <a:t>address)</a:t>
                      </a:r>
                      <a:endParaRPr sz="1200"/>
                    </a:p>
                  </a:txBody>
                  <a:tcPr marT="91425" marB="91425" marR="91425" marL="91425" anchor="ctr"/>
                </a:tc>
                <a:tc>
                  <a:txBody>
                    <a:bodyPr/>
                    <a:lstStyle/>
                    <a:p>
                      <a:pPr indent="0" lvl="0" marL="0" rtl="0" algn="ctr">
                        <a:spcBef>
                          <a:spcPts val="0"/>
                        </a:spcBef>
                        <a:spcAft>
                          <a:spcPts val="0"/>
                        </a:spcAft>
                        <a:buNone/>
                      </a:pPr>
                      <a:r>
                        <a:rPr lang="en" sz="1200"/>
                        <a:t>Health care number</a:t>
                      </a:r>
                      <a:endParaRPr sz="1200"/>
                    </a:p>
                  </a:txBody>
                  <a:tcPr marT="91425" marB="91425" marR="91425" marL="91425" anchor="ctr"/>
                </a:tc>
                <a:tc>
                  <a:txBody>
                    <a:bodyPr/>
                    <a:lstStyle/>
                    <a:p>
                      <a:pPr indent="0" lvl="0" marL="0" rtl="0" algn="ctr">
                        <a:spcBef>
                          <a:spcPts val="0"/>
                        </a:spcBef>
                        <a:spcAft>
                          <a:spcPts val="0"/>
                        </a:spcAft>
                        <a:buNone/>
                      </a:pPr>
                      <a:r>
                        <a:rPr lang="en" sz="1200"/>
                        <a:t>Optional patient notes</a:t>
                      </a:r>
                      <a:endParaRPr sz="1200"/>
                    </a:p>
                    <a:p>
                      <a:pPr indent="0" lvl="0" marL="0" rtl="0" algn="ctr">
                        <a:spcBef>
                          <a:spcPts val="0"/>
                        </a:spcBef>
                        <a:spcAft>
                          <a:spcPts val="0"/>
                        </a:spcAft>
                        <a:buNone/>
                      </a:pPr>
                      <a:r>
                        <a:rPr lang="en" sz="1200"/>
                        <a:t>(i.e: out of country patient)</a:t>
                      </a:r>
                      <a:endParaRPr sz="1200"/>
                    </a:p>
                  </a:txBody>
                  <a:tcPr marT="91425" marB="91425" marR="91425" marL="91425" anchor="ctr"/>
                </a:tc>
                <a:tc>
                  <a:txBody>
                    <a:bodyPr/>
                    <a:lstStyle/>
                    <a:p>
                      <a:pPr indent="0" lvl="0" marL="0" rtl="0" algn="ctr">
                        <a:spcBef>
                          <a:spcPts val="0"/>
                        </a:spcBef>
                        <a:spcAft>
                          <a:spcPts val="0"/>
                        </a:spcAft>
                        <a:buNone/>
                      </a:pPr>
                      <a:r>
                        <a:rPr lang="en" sz="1200"/>
                        <a:t>Appointment room number</a:t>
                      </a:r>
                      <a:endParaRPr sz="1200"/>
                    </a:p>
                  </a:txBody>
                  <a:tcPr marT="91425" marB="91425" marR="91425" marL="91425" anchor="ctr"/>
                </a:tc>
              </a:tr>
              <a:tr h="381000">
                <a:tc>
                  <a:txBody>
                    <a:bodyPr/>
                    <a:lstStyle/>
                    <a:p>
                      <a:pPr indent="0" lvl="0" marL="0" rtl="0" algn="ctr">
                        <a:spcBef>
                          <a:spcPts val="0"/>
                        </a:spcBef>
                        <a:spcAft>
                          <a:spcPts val="0"/>
                        </a:spcAft>
                        <a:buNone/>
                      </a:pPr>
                      <a:r>
                        <a:rPr lang="en" sz="1200"/>
                        <a:t>Calendar</a:t>
                      </a:r>
                      <a:endParaRPr sz="1200"/>
                    </a:p>
                  </a:txBody>
                  <a:tcPr marT="91425" marB="91425" marR="91425" marL="91425" anchor="ctr"/>
                </a:tc>
                <a:tc>
                  <a:txBody>
                    <a:bodyPr/>
                    <a:lstStyle/>
                    <a:p>
                      <a:pPr indent="0" lvl="0" marL="0" rtl="0" algn="ctr">
                        <a:spcBef>
                          <a:spcPts val="0"/>
                        </a:spcBef>
                        <a:spcAft>
                          <a:spcPts val="0"/>
                        </a:spcAft>
                        <a:buNone/>
                      </a:pPr>
                      <a:r>
                        <a:rPr lang="en" sz="1200"/>
                        <a:t>Doctors, and patient appointments </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r h="381000">
                <a:tc>
                  <a:txBody>
                    <a:bodyPr/>
                    <a:lstStyle/>
                    <a:p>
                      <a:pPr indent="0" lvl="0" marL="0" rtl="0" algn="ctr">
                        <a:spcBef>
                          <a:spcPts val="0"/>
                        </a:spcBef>
                        <a:spcAft>
                          <a:spcPts val="0"/>
                        </a:spcAft>
                        <a:buNone/>
                      </a:pPr>
                      <a:r>
                        <a:rPr lang="en" sz="1200"/>
                        <a:t>Previous medical records</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