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3" r:id="rId3"/>
    <p:sldId id="271" r:id="rId4"/>
    <p:sldId id="275" r:id="rId5"/>
    <p:sldId id="274" r:id="rId6"/>
    <p:sldId id="276" r:id="rId7"/>
    <p:sldId id="277" r:id="rId8"/>
    <p:sldId id="278" r:id="rId9"/>
    <p:sldId id="259" r:id="rId10"/>
    <p:sldId id="256" r:id="rId11"/>
    <p:sldId id="265" r:id="rId12"/>
    <p:sldId id="258" r:id="rId13"/>
    <p:sldId id="261" r:id="rId14"/>
    <p:sldId id="262" r:id="rId15"/>
    <p:sldId id="267" r:id="rId16"/>
    <p:sldId id="270" r:id="rId17"/>
    <p:sldId id="260" r:id="rId18"/>
    <p:sldId id="268" r:id="rId19"/>
    <p:sldId id="263" r:id="rId20"/>
    <p:sldId id="266" r:id="rId21"/>
    <p:sldId id="264"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8" d="100"/>
          <a:sy n="118" d="100"/>
        </p:scale>
        <p:origin x="79"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84DF-BD5C-ED50-F795-FA962FFB1C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98A91C-B820-7E14-2755-3EDBA6F440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4DB9DE-EF1D-C4B1-CBE5-C9FB1465408D}"/>
              </a:ext>
            </a:extLst>
          </p:cNvPr>
          <p:cNvSpPr>
            <a:spLocks noGrp="1"/>
          </p:cNvSpPr>
          <p:nvPr>
            <p:ph type="dt" sz="half" idx="10"/>
          </p:nvPr>
        </p:nvSpPr>
        <p:spPr/>
        <p:txBody>
          <a:bodyPr/>
          <a:lstStyle/>
          <a:p>
            <a:fld id="{9BF2BB71-A97C-4280-9E78-B646F3312370}" type="datetimeFigureOut">
              <a:rPr lang="en-IN" smtClean="0"/>
              <a:t>22-03-2024</a:t>
            </a:fld>
            <a:endParaRPr lang="en-IN"/>
          </a:p>
        </p:txBody>
      </p:sp>
      <p:sp>
        <p:nvSpPr>
          <p:cNvPr id="5" name="Footer Placeholder 4">
            <a:extLst>
              <a:ext uri="{FF2B5EF4-FFF2-40B4-BE49-F238E27FC236}">
                <a16:creationId xmlns:a16="http://schemas.microsoft.com/office/drawing/2014/main" id="{8F7FC201-9403-EFDA-41F2-09905A2E8D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23AF91-28CC-9CD6-132C-E3D3FE73D79C}"/>
              </a:ext>
            </a:extLst>
          </p:cNvPr>
          <p:cNvSpPr>
            <a:spLocks noGrp="1"/>
          </p:cNvSpPr>
          <p:nvPr>
            <p:ph type="sldNum" sz="quarter" idx="12"/>
          </p:nvPr>
        </p:nvSpPr>
        <p:spPr/>
        <p:txBody>
          <a:bodyPr/>
          <a:lstStyle/>
          <a:p>
            <a:fld id="{946B0302-C9F9-4DA7-9DA5-22375A5D8049}" type="slidenum">
              <a:rPr lang="en-IN" smtClean="0"/>
              <a:t>‹#›</a:t>
            </a:fld>
            <a:endParaRPr lang="en-IN"/>
          </a:p>
        </p:txBody>
      </p:sp>
    </p:spTree>
    <p:extLst>
      <p:ext uri="{BB962C8B-B14F-4D97-AF65-F5344CB8AC3E}">
        <p14:creationId xmlns:p14="http://schemas.microsoft.com/office/powerpoint/2010/main" val="1771100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1FEF5-4656-179E-109B-FCFD138922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99E8E8-89EC-D6CA-4DE4-1C4680E5A0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9FFBD5-DBB9-2931-228A-07889ECBFB60}"/>
              </a:ext>
            </a:extLst>
          </p:cNvPr>
          <p:cNvSpPr>
            <a:spLocks noGrp="1"/>
          </p:cNvSpPr>
          <p:nvPr>
            <p:ph type="dt" sz="half" idx="10"/>
          </p:nvPr>
        </p:nvSpPr>
        <p:spPr/>
        <p:txBody>
          <a:bodyPr/>
          <a:lstStyle/>
          <a:p>
            <a:fld id="{9BF2BB71-A97C-4280-9E78-B646F3312370}" type="datetimeFigureOut">
              <a:rPr lang="en-IN" smtClean="0"/>
              <a:t>22-03-2024</a:t>
            </a:fld>
            <a:endParaRPr lang="en-IN"/>
          </a:p>
        </p:txBody>
      </p:sp>
      <p:sp>
        <p:nvSpPr>
          <p:cNvPr id="5" name="Footer Placeholder 4">
            <a:extLst>
              <a:ext uri="{FF2B5EF4-FFF2-40B4-BE49-F238E27FC236}">
                <a16:creationId xmlns:a16="http://schemas.microsoft.com/office/drawing/2014/main" id="{9ACD1F2B-7D7E-67EC-8DD9-A4901D37BF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D96A72-06F6-28F5-6FD2-D4A9436C0FF6}"/>
              </a:ext>
            </a:extLst>
          </p:cNvPr>
          <p:cNvSpPr>
            <a:spLocks noGrp="1"/>
          </p:cNvSpPr>
          <p:nvPr>
            <p:ph type="sldNum" sz="quarter" idx="12"/>
          </p:nvPr>
        </p:nvSpPr>
        <p:spPr/>
        <p:txBody>
          <a:bodyPr/>
          <a:lstStyle/>
          <a:p>
            <a:fld id="{946B0302-C9F9-4DA7-9DA5-22375A5D8049}" type="slidenum">
              <a:rPr lang="en-IN" smtClean="0"/>
              <a:t>‹#›</a:t>
            </a:fld>
            <a:endParaRPr lang="en-IN"/>
          </a:p>
        </p:txBody>
      </p:sp>
    </p:spTree>
    <p:extLst>
      <p:ext uri="{BB962C8B-B14F-4D97-AF65-F5344CB8AC3E}">
        <p14:creationId xmlns:p14="http://schemas.microsoft.com/office/powerpoint/2010/main" val="2153838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0CCE8E-F9B5-9C60-2C10-4FABC59FCB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BF7C06-4BE1-E386-63D2-811BC74BDC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A439D4-4494-94B8-F125-1C00BDBEF0FA}"/>
              </a:ext>
            </a:extLst>
          </p:cNvPr>
          <p:cNvSpPr>
            <a:spLocks noGrp="1"/>
          </p:cNvSpPr>
          <p:nvPr>
            <p:ph type="dt" sz="half" idx="10"/>
          </p:nvPr>
        </p:nvSpPr>
        <p:spPr/>
        <p:txBody>
          <a:bodyPr/>
          <a:lstStyle/>
          <a:p>
            <a:fld id="{9BF2BB71-A97C-4280-9E78-B646F3312370}" type="datetimeFigureOut">
              <a:rPr lang="en-IN" smtClean="0"/>
              <a:t>22-03-2024</a:t>
            </a:fld>
            <a:endParaRPr lang="en-IN"/>
          </a:p>
        </p:txBody>
      </p:sp>
      <p:sp>
        <p:nvSpPr>
          <p:cNvPr id="5" name="Footer Placeholder 4">
            <a:extLst>
              <a:ext uri="{FF2B5EF4-FFF2-40B4-BE49-F238E27FC236}">
                <a16:creationId xmlns:a16="http://schemas.microsoft.com/office/drawing/2014/main" id="{F31AE83E-19DC-B208-4BE6-486A4A506B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90F656-5740-DB7F-A01E-0BC7F7416910}"/>
              </a:ext>
            </a:extLst>
          </p:cNvPr>
          <p:cNvSpPr>
            <a:spLocks noGrp="1"/>
          </p:cNvSpPr>
          <p:nvPr>
            <p:ph type="sldNum" sz="quarter" idx="12"/>
          </p:nvPr>
        </p:nvSpPr>
        <p:spPr/>
        <p:txBody>
          <a:bodyPr/>
          <a:lstStyle/>
          <a:p>
            <a:fld id="{946B0302-C9F9-4DA7-9DA5-22375A5D8049}" type="slidenum">
              <a:rPr lang="en-IN" smtClean="0"/>
              <a:t>‹#›</a:t>
            </a:fld>
            <a:endParaRPr lang="en-IN"/>
          </a:p>
        </p:txBody>
      </p:sp>
    </p:spTree>
    <p:extLst>
      <p:ext uri="{BB962C8B-B14F-4D97-AF65-F5344CB8AC3E}">
        <p14:creationId xmlns:p14="http://schemas.microsoft.com/office/powerpoint/2010/main" val="1245929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11C4-C2A7-22E7-7346-5D50D05008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68991F-16AC-DB0D-29EC-8988ACA4DA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626948-EFA7-9FE3-F6D9-1A2D9EEFBBBA}"/>
              </a:ext>
            </a:extLst>
          </p:cNvPr>
          <p:cNvSpPr>
            <a:spLocks noGrp="1"/>
          </p:cNvSpPr>
          <p:nvPr>
            <p:ph type="dt" sz="half" idx="10"/>
          </p:nvPr>
        </p:nvSpPr>
        <p:spPr/>
        <p:txBody>
          <a:bodyPr/>
          <a:lstStyle/>
          <a:p>
            <a:fld id="{9BF2BB71-A97C-4280-9E78-B646F3312370}" type="datetimeFigureOut">
              <a:rPr lang="en-IN" smtClean="0"/>
              <a:t>22-03-2024</a:t>
            </a:fld>
            <a:endParaRPr lang="en-IN"/>
          </a:p>
        </p:txBody>
      </p:sp>
      <p:sp>
        <p:nvSpPr>
          <p:cNvPr id="5" name="Footer Placeholder 4">
            <a:extLst>
              <a:ext uri="{FF2B5EF4-FFF2-40B4-BE49-F238E27FC236}">
                <a16:creationId xmlns:a16="http://schemas.microsoft.com/office/drawing/2014/main" id="{8D61A591-B781-6EF8-C43B-D8B4D02054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D4B127-DBB0-3A36-09F3-9398B92331BC}"/>
              </a:ext>
            </a:extLst>
          </p:cNvPr>
          <p:cNvSpPr>
            <a:spLocks noGrp="1"/>
          </p:cNvSpPr>
          <p:nvPr>
            <p:ph type="sldNum" sz="quarter" idx="12"/>
          </p:nvPr>
        </p:nvSpPr>
        <p:spPr/>
        <p:txBody>
          <a:bodyPr/>
          <a:lstStyle/>
          <a:p>
            <a:fld id="{946B0302-C9F9-4DA7-9DA5-22375A5D8049}" type="slidenum">
              <a:rPr lang="en-IN" smtClean="0"/>
              <a:t>‹#›</a:t>
            </a:fld>
            <a:endParaRPr lang="en-IN"/>
          </a:p>
        </p:txBody>
      </p:sp>
    </p:spTree>
    <p:extLst>
      <p:ext uri="{BB962C8B-B14F-4D97-AF65-F5344CB8AC3E}">
        <p14:creationId xmlns:p14="http://schemas.microsoft.com/office/powerpoint/2010/main" val="2956830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5F572-F4A7-9894-D659-2F417D5A40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2E1784-9C98-351E-2683-9C4DA474A1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DF9B1C-44AF-A977-A05B-12055A7AF469}"/>
              </a:ext>
            </a:extLst>
          </p:cNvPr>
          <p:cNvSpPr>
            <a:spLocks noGrp="1"/>
          </p:cNvSpPr>
          <p:nvPr>
            <p:ph type="dt" sz="half" idx="10"/>
          </p:nvPr>
        </p:nvSpPr>
        <p:spPr/>
        <p:txBody>
          <a:bodyPr/>
          <a:lstStyle/>
          <a:p>
            <a:fld id="{9BF2BB71-A97C-4280-9E78-B646F3312370}" type="datetimeFigureOut">
              <a:rPr lang="en-IN" smtClean="0"/>
              <a:t>22-03-2024</a:t>
            </a:fld>
            <a:endParaRPr lang="en-IN"/>
          </a:p>
        </p:txBody>
      </p:sp>
      <p:sp>
        <p:nvSpPr>
          <p:cNvPr id="5" name="Footer Placeholder 4">
            <a:extLst>
              <a:ext uri="{FF2B5EF4-FFF2-40B4-BE49-F238E27FC236}">
                <a16:creationId xmlns:a16="http://schemas.microsoft.com/office/drawing/2014/main" id="{ECA31CEC-B80B-8FA1-1548-F87293B97F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5C72BD-8F73-082E-AE01-46E61325A36D}"/>
              </a:ext>
            </a:extLst>
          </p:cNvPr>
          <p:cNvSpPr>
            <a:spLocks noGrp="1"/>
          </p:cNvSpPr>
          <p:nvPr>
            <p:ph type="sldNum" sz="quarter" idx="12"/>
          </p:nvPr>
        </p:nvSpPr>
        <p:spPr/>
        <p:txBody>
          <a:bodyPr/>
          <a:lstStyle/>
          <a:p>
            <a:fld id="{946B0302-C9F9-4DA7-9DA5-22375A5D8049}" type="slidenum">
              <a:rPr lang="en-IN" smtClean="0"/>
              <a:t>‹#›</a:t>
            </a:fld>
            <a:endParaRPr lang="en-IN"/>
          </a:p>
        </p:txBody>
      </p:sp>
    </p:spTree>
    <p:extLst>
      <p:ext uri="{BB962C8B-B14F-4D97-AF65-F5344CB8AC3E}">
        <p14:creationId xmlns:p14="http://schemas.microsoft.com/office/powerpoint/2010/main" val="176983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EDB1F-51C6-938A-1775-BBA15E6634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6DBFAC-2B5F-DDCD-38BA-25C1316721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A83CF6-B224-7322-9D06-7294FF1752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B448A1-A91D-45F2-E2B6-D37DC71C1C3D}"/>
              </a:ext>
            </a:extLst>
          </p:cNvPr>
          <p:cNvSpPr>
            <a:spLocks noGrp="1"/>
          </p:cNvSpPr>
          <p:nvPr>
            <p:ph type="dt" sz="half" idx="10"/>
          </p:nvPr>
        </p:nvSpPr>
        <p:spPr/>
        <p:txBody>
          <a:bodyPr/>
          <a:lstStyle/>
          <a:p>
            <a:fld id="{9BF2BB71-A97C-4280-9E78-B646F3312370}" type="datetimeFigureOut">
              <a:rPr lang="en-IN" smtClean="0"/>
              <a:t>22-03-2024</a:t>
            </a:fld>
            <a:endParaRPr lang="en-IN"/>
          </a:p>
        </p:txBody>
      </p:sp>
      <p:sp>
        <p:nvSpPr>
          <p:cNvPr id="6" name="Footer Placeholder 5">
            <a:extLst>
              <a:ext uri="{FF2B5EF4-FFF2-40B4-BE49-F238E27FC236}">
                <a16:creationId xmlns:a16="http://schemas.microsoft.com/office/drawing/2014/main" id="{3CFDFA5F-851B-2852-C000-94B7FC90F9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4AA8F2-314F-DC07-5AED-4AEDCDCE6731}"/>
              </a:ext>
            </a:extLst>
          </p:cNvPr>
          <p:cNvSpPr>
            <a:spLocks noGrp="1"/>
          </p:cNvSpPr>
          <p:nvPr>
            <p:ph type="sldNum" sz="quarter" idx="12"/>
          </p:nvPr>
        </p:nvSpPr>
        <p:spPr/>
        <p:txBody>
          <a:bodyPr/>
          <a:lstStyle/>
          <a:p>
            <a:fld id="{946B0302-C9F9-4DA7-9DA5-22375A5D8049}" type="slidenum">
              <a:rPr lang="en-IN" smtClean="0"/>
              <a:t>‹#›</a:t>
            </a:fld>
            <a:endParaRPr lang="en-IN"/>
          </a:p>
        </p:txBody>
      </p:sp>
    </p:spTree>
    <p:extLst>
      <p:ext uri="{BB962C8B-B14F-4D97-AF65-F5344CB8AC3E}">
        <p14:creationId xmlns:p14="http://schemas.microsoft.com/office/powerpoint/2010/main" val="982531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2EE58-7CCE-D0A8-0B51-B5C1AEEFC2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2DDADB-BC68-3A09-E9CF-C280D2C522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C86E4B-64C3-4E66-E69D-DFDD5F9690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846EBB-5168-354E-4FD4-5F54B9954D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4B21B-7F8A-DDBF-D9AA-5592169528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91D061-3B93-117B-9DF6-1E93FFA747A0}"/>
              </a:ext>
            </a:extLst>
          </p:cNvPr>
          <p:cNvSpPr>
            <a:spLocks noGrp="1"/>
          </p:cNvSpPr>
          <p:nvPr>
            <p:ph type="dt" sz="half" idx="10"/>
          </p:nvPr>
        </p:nvSpPr>
        <p:spPr/>
        <p:txBody>
          <a:bodyPr/>
          <a:lstStyle/>
          <a:p>
            <a:fld id="{9BF2BB71-A97C-4280-9E78-B646F3312370}" type="datetimeFigureOut">
              <a:rPr lang="en-IN" smtClean="0"/>
              <a:t>22-03-2024</a:t>
            </a:fld>
            <a:endParaRPr lang="en-IN"/>
          </a:p>
        </p:txBody>
      </p:sp>
      <p:sp>
        <p:nvSpPr>
          <p:cNvPr id="8" name="Footer Placeholder 7">
            <a:extLst>
              <a:ext uri="{FF2B5EF4-FFF2-40B4-BE49-F238E27FC236}">
                <a16:creationId xmlns:a16="http://schemas.microsoft.com/office/drawing/2014/main" id="{2F11FECE-6501-479F-C5B4-AEE05E2D93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39BC82-983A-967A-5BB2-18488C160582}"/>
              </a:ext>
            </a:extLst>
          </p:cNvPr>
          <p:cNvSpPr>
            <a:spLocks noGrp="1"/>
          </p:cNvSpPr>
          <p:nvPr>
            <p:ph type="sldNum" sz="quarter" idx="12"/>
          </p:nvPr>
        </p:nvSpPr>
        <p:spPr/>
        <p:txBody>
          <a:bodyPr/>
          <a:lstStyle/>
          <a:p>
            <a:fld id="{946B0302-C9F9-4DA7-9DA5-22375A5D8049}" type="slidenum">
              <a:rPr lang="en-IN" smtClean="0"/>
              <a:t>‹#›</a:t>
            </a:fld>
            <a:endParaRPr lang="en-IN"/>
          </a:p>
        </p:txBody>
      </p:sp>
    </p:spTree>
    <p:extLst>
      <p:ext uri="{BB962C8B-B14F-4D97-AF65-F5344CB8AC3E}">
        <p14:creationId xmlns:p14="http://schemas.microsoft.com/office/powerpoint/2010/main" val="2180221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FB77B-4D3B-3D59-C667-32916FE99F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5D954B-1F0E-8313-F659-84CFED5A4DB5}"/>
              </a:ext>
            </a:extLst>
          </p:cNvPr>
          <p:cNvSpPr>
            <a:spLocks noGrp="1"/>
          </p:cNvSpPr>
          <p:nvPr>
            <p:ph type="dt" sz="half" idx="10"/>
          </p:nvPr>
        </p:nvSpPr>
        <p:spPr/>
        <p:txBody>
          <a:bodyPr/>
          <a:lstStyle/>
          <a:p>
            <a:fld id="{9BF2BB71-A97C-4280-9E78-B646F3312370}" type="datetimeFigureOut">
              <a:rPr lang="en-IN" smtClean="0"/>
              <a:t>22-03-2024</a:t>
            </a:fld>
            <a:endParaRPr lang="en-IN"/>
          </a:p>
        </p:txBody>
      </p:sp>
      <p:sp>
        <p:nvSpPr>
          <p:cNvPr id="4" name="Footer Placeholder 3">
            <a:extLst>
              <a:ext uri="{FF2B5EF4-FFF2-40B4-BE49-F238E27FC236}">
                <a16:creationId xmlns:a16="http://schemas.microsoft.com/office/drawing/2014/main" id="{C487E095-FD63-9448-7404-F61D5031E9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AEC0FD-0B7E-0AD3-C27F-4314C5EE7936}"/>
              </a:ext>
            </a:extLst>
          </p:cNvPr>
          <p:cNvSpPr>
            <a:spLocks noGrp="1"/>
          </p:cNvSpPr>
          <p:nvPr>
            <p:ph type="sldNum" sz="quarter" idx="12"/>
          </p:nvPr>
        </p:nvSpPr>
        <p:spPr/>
        <p:txBody>
          <a:bodyPr/>
          <a:lstStyle/>
          <a:p>
            <a:fld id="{946B0302-C9F9-4DA7-9DA5-22375A5D8049}" type="slidenum">
              <a:rPr lang="en-IN" smtClean="0"/>
              <a:t>‹#›</a:t>
            </a:fld>
            <a:endParaRPr lang="en-IN"/>
          </a:p>
        </p:txBody>
      </p:sp>
    </p:spTree>
    <p:extLst>
      <p:ext uri="{BB962C8B-B14F-4D97-AF65-F5344CB8AC3E}">
        <p14:creationId xmlns:p14="http://schemas.microsoft.com/office/powerpoint/2010/main" val="386039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7D59B7-3FDB-062B-CE45-5F42B50EBAA5}"/>
              </a:ext>
            </a:extLst>
          </p:cNvPr>
          <p:cNvSpPr>
            <a:spLocks noGrp="1"/>
          </p:cNvSpPr>
          <p:nvPr>
            <p:ph type="dt" sz="half" idx="10"/>
          </p:nvPr>
        </p:nvSpPr>
        <p:spPr/>
        <p:txBody>
          <a:bodyPr/>
          <a:lstStyle/>
          <a:p>
            <a:fld id="{9BF2BB71-A97C-4280-9E78-B646F3312370}" type="datetimeFigureOut">
              <a:rPr lang="en-IN" smtClean="0"/>
              <a:t>22-03-2024</a:t>
            </a:fld>
            <a:endParaRPr lang="en-IN"/>
          </a:p>
        </p:txBody>
      </p:sp>
      <p:sp>
        <p:nvSpPr>
          <p:cNvPr id="3" name="Footer Placeholder 2">
            <a:extLst>
              <a:ext uri="{FF2B5EF4-FFF2-40B4-BE49-F238E27FC236}">
                <a16:creationId xmlns:a16="http://schemas.microsoft.com/office/drawing/2014/main" id="{326D0D61-0216-AEF5-D5EA-ACFC8DCC62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550780-C530-12BB-0E7E-F98E37ECA83E}"/>
              </a:ext>
            </a:extLst>
          </p:cNvPr>
          <p:cNvSpPr>
            <a:spLocks noGrp="1"/>
          </p:cNvSpPr>
          <p:nvPr>
            <p:ph type="sldNum" sz="quarter" idx="12"/>
          </p:nvPr>
        </p:nvSpPr>
        <p:spPr/>
        <p:txBody>
          <a:bodyPr/>
          <a:lstStyle/>
          <a:p>
            <a:fld id="{946B0302-C9F9-4DA7-9DA5-22375A5D8049}" type="slidenum">
              <a:rPr lang="en-IN" smtClean="0"/>
              <a:t>‹#›</a:t>
            </a:fld>
            <a:endParaRPr lang="en-IN"/>
          </a:p>
        </p:txBody>
      </p:sp>
    </p:spTree>
    <p:extLst>
      <p:ext uri="{BB962C8B-B14F-4D97-AF65-F5344CB8AC3E}">
        <p14:creationId xmlns:p14="http://schemas.microsoft.com/office/powerpoint/2010/main" val="695641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088A5-F346-FB34-F679-DB3391DD7D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5D6908-954E-60F8-EFA8-B7F31B5A80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F3FFBA-7594-DF68-4903-B3BB39B8F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8B71A-F177-D5D4-2307-76F747D0F6D8}"/>
              </a:ext>
            </a:extLst>
          </p:cNvPr>
          <p:cNvSpPr>
            <a:spLocks noGrp="1"/>
          </p:cNvSpPr>
          <p:nvPr>
            <p:ph type="dt" sz="half" idx="10"/>
          </p:nvPr>
        </p:nvSpPr>
        <p:spPr/>
        <p:txBody>
          <a:bodyPr/>
          <a:lstStyle/>
          <a:p>
            <a:fld id="{9BF2BB71-A97C-4280-9E78-B646F3312370}" type="datetimeFigureOut">
              <a:rPr lang="en-IN" smtClean="0"/>
              <a:t>22-03-2024</a:t>
            </a:fld>
            <a:endParaRPr lang="en-IN"/>
          </a:p>
        </p:txBody>
      </p:sp>
      <p:sp>
        <p:nvSpPr>
          <p:cNvPr id="6" name="Footer Placeholder 5">
            <a:extLst>
              <a:ext uri="{FF2B5EF4-FFF2-40B4-BE49-F238E27FC236}">
                <a16:creationId xmlns:a16="http://schemas.microsoft.com/office/drawing/2014/main" id="{7097393A-7EC6-4F49-DD03-A608DDE46B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6026CC-D9F1-F962-D17A-00EDB0B2CCB3}"/>
              </a:ext>
            </a:extLst>
          </p:cNvPr>
          <p:cNvSpPr>
            <a:spLocks noGrp="1"/>
          </p:cNvSpPr>
          <p:nvPr>
            <p:ph type="sldNum" sz="quarter" idx="12"/>
          </p:nvPr>
        </p:nvSpPr>
        <p:spPr/>
        <p:txBody>
          <a:bodyPr/>
          <a:lstStyle/>
          <a:p>
            <a:fld id="{946B0302-C9F9-4DA7-9DA5-22375A5D8049}" type="slidenum">
              <a:rPr lang="en-IN" smtClean="0"/>
              <a:t>‹#›</a:t>
            </a:fld>
            <a:endParaRPr lang="en-IN"/>
          </a:p>
        </p:txBody>
      </p:sp>
    </p:spTree>
    <p:extLst>
      <p:ext uri="{BB962C8B-B14F-4D97-AF65-F5344CB8AC3E}">
        <p14:creationId xmlns:p14="http://schemas.microsoft.com/office/powerpoint/2010/main" val="320212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EAEEA-425F-2BAD-A846-B5F31600EC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F4ED00D-67E2-932A-847D-2EA42243DC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8F4DAB-0A0C-73C3-95A0-BBBED73C8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C5D8E1-F4DF-91FF-13B3-FD8316839F0B}"/>
              </a:ext>
            </a:extLst>
          </p:cNvPr>
          <p:cNvSpPr>
            <a:spLocks noGrp="1"/>
          </p:cNvSpPr>
          <p:nvPr>
            <p:ph type="dt" sz="half" idx="10"/>
          </p:nvPr>
        </p:nvSpPr>
        <p:spPr/>
        <p:txBody>
          <a:bodyPr/>
          <a:lstStyle/>
          <a:p>
            <a:fld id="{9BF2BB71-A97C-4280-9E78-B646F3312370}" type="datetimeFigureOut">
              <a:rPr lang="en-IN" smtClean="0"/>
              <a:t>22-03-2024</a:t>
            </a:fld>
            <a:endParaRPr lang="en-IN"/>
          </a:p>
        </p:txBody>
      </p:sp>
      <p:sp>
        <p:nvSpPr>
          <p:cNvPr id="6" name="Footer Placeholder 5">
            <a:extLst>
              <a:ext uri="{FF2B5EF4-FFF2-40B4-BE49-F238E27FC236}">
                <a16:creationId xmlns:a16="http://schemas.microsoft.com/office/drawing/2014/main" id="{4ADB2C5F-8DEE-67F3-9F79-AF4901AD7D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E98960-4411-8F94-B203-872C75FB51A2}"/>
              </a:ext>
            </a:extLst>
          </p:cNvPr>
          <p:cNvSpPr>
            <a:spLocks noGrp="1"/>
          </p:cNvSpPr>
          <p:nvPr>
            <p:ph type="sldNum" sz="quarter" idx="12"/>
          </p:nvPr>
        </p:nvSpPr>
        <p:spPr/>
        <p:txBody>
          <a:bodyPr/>
          <a:lstStyle/>
          <a:p>
            <a:fld id="{946B0302-C9F9-4DA7-9DA5-22375A5D8049}" type="slidenum">
              <a:rPr lang="en-IN" smtClean="0"/>
              <a:t>‹#›</a:t>
            </a:fld>
            <a:endParaRPr lang="en-IN"/>
          </a:p>
        </p:txBody>
      </p:sp>
    </p:spTree>
    <p:extLst>
      <p:ext uri="{BB962C8B-B14F-4D97-AF65-F5344CB8AC3E}">
        <p14:creationId xmlns:p14="http://schemas.microsoft.com/office/powerpoint/2010/main" val="2303574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B5F8B9-5F4A-1F71-AA44-10C969A5C4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01D98B-0547-4334-2208-A80A28C711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F9EFD9-8635-19DE-17B3-8BAB706975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F2BB71-A97C-4280-9E78-B646F3312370}" type="datetimeFigureOut">
              <a:rPr lang="en-IN" smtClean="0"/>
              <a:t>22-03-2024</a:t>
            </a:fld>
            <a:endParaRPr lang="en-IN"/>
          </a:p>
        </p:txBody>
      </p:sp>
      <p:sp>
        <p:nvSpPr>
          <p:cNvPr id="5" name="Footer Placeholder 4">
            <a:extLst>
              <a:ext uri="{FF2B5EF4-FFF2-40B4-BE49-F238E27FC236}">
                <a16:creationId xmlns:a16="http://schemas.microsoft.com/office/drawing/2014/main" id="{9609AF50-7EE9-CAA3-2357-567440E169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4EDDCCE-4BB1-7271-FFBA-8F102E336C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6B0302-C9F9-4DA7-9DA5-22375A5D8049}" type="slidenum">
              <a:rPr lang="en-IN" smtClean="0"/>
              <a:t>‹#›</a:t>
            </a:fld>
            <a:endParaRPr lang="en-IN"/>
          </a:p>
        </p:txBody>
      </p:sp>
    </p:spTree>
    <p:extLst>
      <p:ext uri="{BB962C8B-B14F-4D97-AF65-F5344CB8AC3E}">
        <p14:creationId xmlns:p14="http://schemas.microsoft.com/office/powerpoint/2010/main" val="517141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jp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6.jpg"/><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jpeg"/></Relationships>
</file>

<file path=ppt/slides/_rels/slide1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6.jpg"/><Relationship Id="rId4" Type="http://schemas.openxmlformats.org/officeDocument/2006/relationships/image" Target="../media/image25.jpg"/></Relationships>
</file>

<file path=ppt/slides/_rels/slide1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8.jpg"/></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1.jpeg"/><Relationship Id="rId4" Type="http://schemas.openxmlformats.org/officeDocument/2006/relationships/image" Target="../media/image30.jpeg"/></Relationships>
</file>

<file path=ppt/slides/_rels/slide2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4.jpeg"/><Relationship Id="rId4" Type="http://schemas.openxmlformats.org/officeDocument/2006/relationships/image" Target="../media/image33.jpeg"/></Relationships>
</file>

<file path=ppt/slides/_rels/slide2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7.jpeg"/><Relationship Id="rId4" Type="http://schemas.openxmlformats.org/officeDocument/2006/relationships/image" Target="../media/image36.jp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7E60D7-07A0-BF33-3E66-E2F8C99B0E41}"/>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73598CB1-43FE-F616-74FA-6AEE59FA6BF1}"/>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B3B51A12-2089-4E83-A185-4C70C9350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10418"/>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87C7729E-193F-258C-8EF4-20F3CCBF18C9}"/>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22-03-2024</a:t>
            </a:fld>
            <a:endParaRPr lang="en-IN" dirty="0">
              <a:solidFill>
                <a:srgbClr val="FF33CC"/>
              </a:solidFill>
            </a:endParaRPr>
          </a:p>
        </p:txBody>
      </p:sp>
      <p:sp>
        <p:nvSpPr>
          <p:cNvPr id="12" name="Footer Placeholder 11">
            <a:extLst>
              <a:ext uri="{FF2B5EF4-FFF2-40B4-BE49-F238E27FC236}">
                <a16:creationId xmlns:a16="http://schemas.microsoft.com/office/drawing/2014/main" id="{D814EF05-CC25-9D43-57B5-90EDB1ED147B}"/>
              </a:ext>
            </a:extLst>
          </p:cNvPr>
          <p:cNvSpPr>
            <a:spLocks noGrp="1"/>
          </p:cNvSpPr>
          <p:nvPr>
            <p:ph type="ftr" sz="quarter" idx="11"/>
          </p:nvPr>
        </p:nvSpPr>
        <p:spPr>
          <a:xfrm>
            <a:off x="3999271" y="64609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AC4BF904-2B4D-1986-6D4C-27CBD9A5EFA4}"/>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a:t>
            </a:fld>
            <a:endParaRPr lang="en-IN" dirty="0">
              <a:solidFill>
                <a:srgbClr val="FF33CC"/>
              </a:solidFill>
            </a:endParaRPr>
          </a:p>
        </p:txBody>
      </p:sp>
      <p:sp>
        <p:nvSpPr>
          <p:cNvPr id="15" name="TextBox 14">
            <a:extLst>
              <a:ext uri="{FF2B5EF4-FFF2-40B4-BE49-F238E27FC236}">
                <a16:creationId xmlns:a16="http://schemas.microsoft.com/office/drawing/2014/main" id="{D13CE1DE-D210-C7A2-61C0-FF7B6B511F8A}"/>
              </a:ext>
            </a:extLst>
          </p:cNvPr>
          <p:cNvSpPr txBox="1"/>
          <p:nvPr/>
        </p:nvSpPr>
        <p:spPr>
          <a:xfrm flipH="1">
            <a:off x="348110" y="889693"/>
            <a:ext cx="11418066" cy="6647974"/>
          </a:xfrm>
          <a:prstGeom prst="rect">
            <a:avLst/>
          </a:prstGeom>
          <a:noFill/>
        </p:spPr>
        <p:txBody>
          <a:bodyPr wrap="square" rtlCol="0">
            <a:spAutoFit/>
          </a:bodyPr>
          <a:lstStyle/>
          <a:p>
            <a:pPr marL="285750" indent="-285750">
              <a:buFont typeface="Wingdings" panose="05000000000000000000" pitchFamily="2" charset="2"/>
              <a:buChar char="v"/>
            </a:pPr>
            <a:endParaRPr lang="en-GB" dirty="0">
              <a:solidFill>
                <a:srgbClr val="111111"/>
              </a:solidFill>
              <a:latin typeface="-apple-system"/>
            </a:endParaRPr>
          </a:p>
          <a:p>
            <a:r>
              <a:rPr lang="en-GB" sz="4000" b="1" dirty="0">
                <a:solidFill>
                  <a:srgbClr val="111111"/>
                </a:solidFill>
                <a:latin typeface="-apple-system"/>
              </a:rPr>
              <a:t>Project Title:</a:t>
            </a:r>
          </a:p>
          <a:p>
            <a:r>
              <a:rPr lang="en-US" sz="4000" dirty="0"/>
              <a:t>FOODSNAP: A Deep Learning Based Dietary Management and Food Analysis Application</a:t>
            </a:r>
          </a:p>
          <a:p>
            <a:endParaRPr lang="en-GB" dirty="0">
              <a:solidFill>
                <a:srgbClr val="111111"/>
              </a:solidFill>
              <a:latin typeface="-apple-system"/>
            </a:endParaRPr>
          </a:p>
          <a:p>
            <a:pPr marL="285750" indent="-285750">
              <a:buFont typeface="Wingdings" panose="05000000000000000000" pitchFamily="2" charset="2"/>
              <a:buChar char="v"/>
            </a:pPr>
            <a:endParaRPr lang="en-GB" dirty="0">
              <a:solidFill>
                <a:srgbClr val="111111"/>
              </a:solidFill>
              <a:latin typeface="-apple-system"/>
            </a:endParaRPr>
          </a:p>
          <a:p>
            <a:r>
              <a:rPr lang="en-GB" b="1" dirty="0">
                <a:solidFill>
                  <a:srgbClr val="111111"/>
                </a:solidFill>
                <a:latin typeface="-apple-system"/>
              </a:rPr>
              <a:t>TEAM MEMBERS:</a:t>
            </a:r>
          </a:p>
          <a:p>
            <a:pPr marL="285750" indent="-285750">
              <a:buFont typeface="Wingdings" panose="05000000000000000000" pitchFamily="2" charset="2"/>
              <a:buChar char="v"/>
            </a:pPr>
            <a:r>
              <a:rPr lang="en-IN" dirty="0"/>
              <a:t> 21BQ5A4206 – Sk. Esub</a:t>
            </a:r>
          </a:p>
          <a:p>
            <a:pPr marL="285750" indent="-285750">
              <a:buFont typeface="Wingdings" panose="05000000000000000000" pitchFamily="2" charset="2"/>
              <a:buChar char="v"/>
            </a:pPr>
            <a:r>
              <a:rPr lang="en-IN" dirty="0"/>
              <a:t> 21BQ5A4204  P. Sattar Khan</a:t>
            </a:r>
          </a:p>
          <a:p>
            <a:pPr marL="285750" indent="-285750">
              <a:buFont typeface="Wingdings" panose="05000000000000000000" pitchFamily="2" charset="2"/>
              <a:buChar char="v"/>
            </a:pPr>
            <a:r>
              <a:rPr lang="en-IN" dirty="0"/>
              <a:t> 21BQ5A4205 – P. Sandeep </a:t>
            </a:r>
          </a:p>
          <a:p>
            <a:pPr marL="285750" indent="-285750">
              <a:buFont typeface="Wingdings" panose="05000000000000000000" pitchFamily="2" charset="2"/>
              <a:buChar char="v"/>
            </a:pPr>
            <a:r>
              <a:rPr lang="en-IN" dirty="0"/>
              <a:t> 21BQ5A4201 – A. Sai </a:t>
            </a:r>
            <a:r>
              <a:rPr lang="en-IN" dirty="0" err="1"/>
              <a:t>Srija</a:t>
            </a:r>
            <a:endParaRPr lang="en-IN" dirty="0"/>
          </a:p>
          <a:p>
            <a:pPr marL="285750" indent="-285750">
              <a:buFont typeface="Wingdings" panose="05000000000000000000" pitchFamily="2" charset="2"/>
              <a:buChar char="v"/>
            </a:pPr>
            <a:endParaRPr lang="en-IN" dirty="0"/>
          </a:p>
          <a:p>
            <a:r>
              <a:rPr lang="en-GB" b="1" dirty="0">
                <a:solidFill>
                  <a:srgbClr val="111111"/>
                </a:solidFill>
                <a:latin typeface="-apple-system"/>
              </a:rPr>
              <a:t>Under the Guidance of:</a:t>
            </a:r>
          </a:p>
          <a:p>
            <a:endParaRPr lang="en-GB" dirty="0">
              <a:solidFill>
                <a:srgbClr val="111111"/>
              </a:solidFill>
              <a:latin typeface="-apple-system"/>
            </a:endParaRPr>
          </a:p>
          <a:p>
            <a:r>
              <a:rPr lang="en-GB" b="1" dirty="0">
                <a:solidFill>
                  <a:srgbClr val="111111"/>
                </a:solidFill>
                <a:latin typeface="-apple-system"/>
              </a:rPr>
              <a:t>(Project Guide)</a:t>
            </a:r>
            <a:r>
              <a:rPr lang="en-GB" dirty="0">
                <a:solidFill>
                  <a:srgbClr val="111111"/>
                </a:solidFill>
                <a:latin typeface="-apple-system"/>
              </a:rPr>
              <a:t>									</a:t>
            </a:r>
            <a:r>
              <a:rPr lang="en-GB" b="1" dirty="0">
                <a:solidFill>
                  <a:srgbClr val="111111"/>
                </a:solidFill>
                <a:latin typeface="-apple-system"/>
              </a:rPr>
              <a:t>  HOD-CSM</a:t>
            </a:r>
            <a:r>
              <a:rPr lang="en-GB" dirty="0">
                <a:solidFill>
                  <a:srgbClr val="111111"/>
                </a:solidFill>
                <a:latin typeface="-apple-system"/>
              </a:rPr>
              <a:t>,</a:t>
            </a:r>
          </a:p>
          <a:p>
            <a:r>
              <a:rPr lang="en-IN" dirty="0" err="1"/>
              <a:t>Dr.V.Muralidhar</a:t>
            </a:r>
            <a:r>
              <a:rPr lang="en-GB" dirty="0">
                <a:solidFill>
                  <a:srgbClr val="111111"/>
                </a:solidFill>
                <a:latin typeface="-apple-system"/>
              </a:rPr>
              <a:t>								             Dr.K.Suresh Babu</a:t>
            </a: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endParaRPr lang="en-IN" dirty="0"/>
          </a:p>
        </p:txBody>
      </p:sp>
      <p:sp>
        <p:nvSpPr>
          <p:cNvPr id="2" name="TextBox 1">
            <a:extLst>
              <a:ext uri="{FF2B5EF4-FFF2-40B4-BE49-F238E27FC236}">
                <a16:creationId xmlns:a16="http://schemas.microsoft.com/office/drawing/2014/main" id="{3DCE0033-3720-944C-E599-B069BFF36DAF}"/>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Team:BATCH17</a:t>
            </a:r>
          </a:p>
          <a:p>
            <a:r>
              <a:rPr lang="en-IN" sz="1200" dirty="0">
                <a:solidFill>
                  <a:srgbClr val="FFFF00"/>
                </a:solidFill>
                <a:latin typeface="Times New Roman" panose="02020603050405020304" pitchFamily="18" charset="0"/>
                <a:cs typeface="Times New Roman" panose="02020603050405020304" pitchFamily="18" charset="0"/>
              </a:rPr>
              <a:t>21BQ5A4206,                         21BQ5A4204,</a:t>
            </a:r>
          </a:p>
          <a:p>
            <a:r>
              <a:rPr lang="en-IN" sz="1200" dirty="0">
                <a:solidFill>
                  <a:srgbClr val="FFFF00"/>
                </a:solidFill>
                <a:latin typeface="Times New Roman" panose="02020603050405020304" pitchFamily="18" charset="0"/>
                <a:cs typeface="Times New Roman" panose="02020603050405020304" pitchFamily="18" charset="0"/>
              </a:rPr>
              <a:t>21BQ5A4205,                          21BQ5A4201</a:t>
            </a:r>
            <a:endParaRPr lang="en-IN" dirty="0"/>
          </a:p>
        </p:txBody>
      </p:sp>
    </p:spTree>
    <p:extLst>
      <p:ext uri="{BB962C8B-B14F-4D97-AF65-F5344CB8AC3E}">
        <p14:creationId xmlns:p14="http://schemas.microsoft.com/office/powerpoint/2010/main" val="789802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7E60D7-07A0-BF33-3E66-E2F8C99B0E41}"/>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73598CB1-43FE-F616-74FA-6AEE59FA6BF1}"/>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B3B51A12-2089-4E83-A185-4C70C9350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87C7729E-193F-258C-8EF4-20F3CCBF18C9}"/>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22-03-2024</a:t>
            </a:fld>
            <a:endParaRPr lang="en-IN" dirty="0">
              <a:solidFill>
                <a:srgbClr val="FF33CC"/>
              </a:solidFill>
            </a:endParaRPr>
          </a:p>
        </p:txBody>
      </p:sp>
      <p:sp>
        <p:nvSpPr>
          <p:cNvPr id="12" name="Footer Placeholder 11">
            <a:extLst>
              <a:ext uri="{FF2B5EF4-FFF2-40B4-BE49-F238E27FC236}">
                <a16:creationId xmlns:a16="http://schemas.microsoft.com/office/drawing/2014/main" id="{D814EF05-CC25-9D43-57B5-90EDB1ED147B}"/>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AC4BF904-2B4D-1986-6D4C-27CBD9A5EFA4}"/>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10</a:t>
            </a:fld>
            <a:endParaRPr lang="en-IN" dirty="0">
              <a:solidFill>
                <a:srgbClr val="FF33CC"/>
              </a:solidFill>
            </a:endParaRPr>
          </a:p>
        </p:txBody>
      </p:sp>
      <p:sp>
        <p:nvSpPr>
          <p:cNvPr id="15" name="TextBox 14">
            <a:extLst>
              <a:ext uri="{FF2B5EF4-FFF2-40B4-BE49-F238E27FC236}">
                <a16:creationId xmlns:a16="http://schemas.microsoft.com/office/drawing/2014/main" id="{D13CE1DE-D210-C7A2-61C0-FF7B6B511F8A}"/>
              </a:ext>
            </a:extLst>
          </p:cNvPr>
          <p:cNvSpPr txBox="1"/>
          <p:nvPr/>
        </p:nvSpPr>
        <p:spPr>
          <a:xfrm flipH="1">
            <a:off x="348110" y="889693"/>
            <a:ext cx="11418066" cy="769441"/>
          </a:xfrm>
          <a:prstGeom prst="rect">
            <a:avLst/>
          </a:prstGeom>
          <a:noFill/>
        </p:spPr>
        <p:txBody>
          <a:bodyPr wrap="square" rtlCol="0">
            <a:spAutoFit/>
          </a:bodyPr>
          <a:lstStyle/>
          <a:p>
            <a:pPr marL="285750" indent="-285750">
              <a:buFont typeface="Wingdings" panose="05000000000000000000" pitchFamily="2" charset="2"/>
              <a:buChar char="v"/>
            </a:pPr>
            <a:r>
              <a:rPr lang="en-US" sz="2400" b="1" dirty="0">
                <a:effectLst/>
                <a:latin typeface="Calibri" panose="020F0502020204030204" pitchFamily="34" charset="0"/>
                <a:ea typeface="Calibri" panose="020F0502020204030204" pitchFamily="34" charset="0"/>
              </a:rPr>
              <a:t>User</a:t>
            </a:r>
            <a:r>
              <a:rPr lang="en-US" sz="2400" b="1" spc="-20" dirty="0">
                <a:effectLst/>
                <a:latin typeface="Calibri" panose="020F0502020204030204" pitchFamily="34" charset="0"/>
                <a:ea typeface="Calibri" panose="020F0502020204030204" pitchFamily="34" charset="0"/>
              </a:rPr>
              <a:t> </a:t>
            </a:r>
            <a:r>
              <a:rPr lang="en-US" sz="2400" b="1" dirty="0">
                <a:effectLst/>
                <a:latin typeface="Calibri" panose="020F0502020204030204" pitchFamily="34" charset="0"/>
                <a:ea typeface="Calibri" panose="020F0502020204030204" pitchFamily="34" charset="0"/>
              </a:rPr>
              <a:t>Registration</a:t>
            </a:r>
            <a:r>
              <a:rPr lang="en-US" sz="2400" b="1" spc="-5" dirty="0">
                <a:effectLst/>
                <a:latin typeface="Calibri" panose="020F0502020204030204" pitchFamily="34" charset="0"/>
                <a:ea typeface="Calibri" panose="020F0502020204030204" pitchFamily="34" charset="0"/>
              </a:rPr>
              <a:t> </a:t>
            </a:r>
            <a:r>
              <a:rPr lang="en-US" sz="2400" b="1" dirty="0">
                <a:effectLst/>
                <a:latin typeface="Calibri" panose="020F0502020204030204" pitchFamily="34" charset="0"/>
                <a:ea typeface="Calibri" panose="020F0502020204030204" pitchFamily="34" charset="0"/>
              </a:rPr>
              <a:t>and</a:t>
            </a:r>
            <a:r>
              <a:rPr lang="en-US" sz="2400" b="1" spc="-10" dirty="0">
                <a:effectLst/>
                <a:latin typeface="Calibri" panose="020F0502020204030204" pitchFamily="34" charset="0"/>
                <a:ea typeface="Calibri" panose="020F0502020204030204" pitchFamily="34" charset="0"/>
              </a:rPr>
              <a:t> </a:t>
            </a:r>
            <a:r>
              <a:rPr lang="en-US" sz="2400" b="1" dirty="0">
                <a:effectLst/>
                <a:latin typeface="Calibri" panose="020F0502020204030204" pitchFamily="34" charset="0"/>
                <a:ea typeface="Calibri" panose="020F0502020204030204" pitchFamily="34" charset="0"/>
              </a:rPr>
              <a:t>Profile:</a:t>
            </a:r>
            <a:r>
              <a:rPr lang="en-US" sz="2400" dirty="0"/>
              <a:t> </a:t>
            </a:r>
            <a:r>
              <a:rPr lang="en-US" sz="2000" dirty="0"/>
              <a:t>The feature allows users to create accounts and personalize profiles with dietary preferences and personal information, facilitating a tailored experience.</a:t>
            </a:r>
            <a:endParaRPr lang="en-IN" sz="2000" dirty="0"/>
          </a:p>
        </p:txBody>
      </p:sp>
      <p:sp>
        <p:nvSpPr>
          <p:cNvPr id="2" name="TextBox 1">
            <a:extLst>
              <a:ext uri="{FF2B5EF4-FFF2-40B4-BE49-F238E27FC236}">
                <a16:creationId xmlns:a16="http://schemas.microsoft.com/office/drawing/2014/main" id="{3DCE0033-3720-944C-E599-B069BFF36DAF}"/>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Team:BATCH17</a:t>
            </a:r>
          </a:p>
          <a:p>
            <a:r>
              <a:rPr lang="en-IN" sz="1200" dirty="0">
                <a:solidFill>
                  <a:srgbClr val="FFFF00"/>
                </a:solidFill>
                <a:latin typeface="Times New Roman" panose="02020603050405020304" pitchFamily="18" charset="0"/>
                <a:cs typeface="Times New Roman" panose="02020603050405020304" pitchFamily="18" charset="0"/>
              </a:rPr>
              <a:t>21BQ5A4206,                         21BQ5A4204,</a:t>
            </a:r>
          </a:p>
          <a:p>
            <a:r>
              <a:rPr lang="en-IN" sz="1200" dirty="0">
                <a:solidFill>
                  <a:srgbClr val="FFFF00"/>
                </a:solidFill>
                <a:latin typeface="Times New Roman" panose="02020603050405020304" pitchFamily="18" charset="0"/>
                <a:cs typeface="Times New Roman" panose="02020603050405020304" pitchFamily="18" charset="0"/>
              </a:rPr>
              <a:t>21BQ5A4205,                          21BQ5A4201</a:t>
            </a:r>
            <a:endParaRPr lang="en-IN" dirty="0"/>
          </a:p>
        </p:txBody>
      </p:sp>
      <p:pic>
        <p:nvPicPr>
          <p:cNvPr id="6" name="Picture 5">
            <a:extLst>
              <a:ext uri="{FF2B5EF4-FFF2-40B4-BE49-F238E27FC236}">
                <a16:creationId xmlns:a16="http://schemas.microsoft.com/office/drawing/2014/main" id="{07C4BC6A-4C1B-0509-911F-6F83A63A86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7880" y="1659134"/>
            <a:ext cx="2091690" cy="4648200"/>
          </a:xfrm>
          <a:prstGeom prst="rect">
            <a:avLst/>
          </a:prstGeom>
        </p:spPr>
      </p:pic>
      <p:pic>
        <p:nvPicPr>
          <p:cNvPr id="9" name="Picture 8">
            <a:extLst>
              <a:ext uri="{FF2B5EF4-FFF2-40B4-BE49-F238E27FC236}">
                <a16:creationId xmlns:a16="http://schemas.microsoft.com/office/drawing/2014/main" id="{64541239-7EA0-2B2E-58CB-9D0036DEC3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6543" y="1735927"/>
            <a:ext cx="2061845" cy="4581877"/>
          </a:xfrm>
          <a:prstGeom prst="rect">
            <a:avLst/>
          </a:prstGeom>
        </p:spPr>
      </p:pic>
      <p:pic>
        <p:nvPicPr>
          <p:cNvPr id="18" name="Picture 17">
            <a:extLst>
              <a:ext uri="{FF2B5EF4-FFF2-40B4-BE49-F238E27FC236}">
                <a16:creationId xmlns:a16="http://schemas.microsoft.com/office/drawing/2014/main" id="{1295A349-8885-6958-22AB-1A29D4D024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07289" y="1669604"/>
            <a:ext cx="2091690" cy="4648200"/>
          </a:xfrm>
          <a:prstGeom prst="rect">
            <a:avLst/>
          </a:prstGeom>
        </p:spPr>
      </p:pic>
    </p:spTree>
    <p:extLst>
      <p:ext uri="{BB962C8B-B14F-4D97-AF65-F5344CB8AC3E}">
        <p14:creationId xmlns:p14="http://schemas.microsoft.com/office/powerpoint/2010/main" val="3082776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4FFD9-C02C-2315-043E-4CEAB3652FF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9A79FFC-5437-7873-BD86-BE16D6B20113}"/>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3E83BC39-DB9B-E418-D58E-7E41334B2246}"/>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41C8A767-BAA8-E0C0-AB3D-5529223445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3BC950E0-8F7D-D62A-D1A5-385390468263}"/>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22-03-2024</a:t>
            </a:fld>
            <a:endParaRPr lang="en-IN" dirty="0">
              <a:solidFill>
                <a:srgbClr val="FF33CC"/>
              </a:solidFill>
            </a:endParaRPr>
          </a:p>
        </p:txBody>
      </p:sp>
      <p:sp>
        <p:nvSpPr>
          <p:cNvPr id="12" name="Footer Placeholder 11">
            <a:extLst>
              <a:ext uri="{FF2B5EF4-FFF2-40B4-BE49-F238E27FC236}">
                <a16:creationId xmlns:a16="http://schemas.microsoft.com/office/drawing/2014/main" id="{9E358FCA-5AED-37C7-E2E2-FD733C2E1E7D}"/>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07CD3BA0-C447-CF28-0EC1-89C1840BB088}"/>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11</a:t>
            </a:fld>
            <a:endParaRPr lang="en-IN" dirty="0">
              <a:solidFill>
                <a:srgbClr val="FF33CC"/>
              </a:solidFill>
            </a:endParaRPr>
          </a:p>
        </p:txBody>
      </p:sp>
      <p:sp>
        <p:nvSpPr>
          <p:cNvPr id="2" name="TextBox 1">
            <a:extLst>
              <a:ext uri="{FF2B5EF4-FFF2-40B4-BE49-F238E27FC236}">
                <a16:creationId xmlns:a16="http://schemas.microsoft.com/office/drawing/2014/main" id="{BF065374-2821-1CA4-3F09-9997D8482ABA}"/>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Team:BATCH17</a:t>
            </a:r>
          </a:p>
          <a:p>
            <a:r>
              <a:rPr lang="en-IN" sz="1200" dirty="0">
                <a:solidFill>
                  <a:srgbClr val="FFFF00"/>
                </a:solidFill>
                <a:latin typeface="Times New Roman" panose="02020603050405020304" pitchFamily="18" charset="0"/>
                <a:cs typeface="Times New Roman" panose="02020603050405020304" pitchFamily="18" charset="0"/>
              </a:rPr>
              <a:t>21BQ5A4206,                         21BQ5A4204,</a:t>
            </a:r>
          </a:p>
          <a:p>
            <a:r>
              <a:rPr lang="en-IN" sz="1200" dirty="0">
                <a:solidFill>
                  <a:srgbClr val="FFFF00"/>
                </a:solidFill>
                <a:latin typeface="Times New Roman" panose="02020603050405020304" pitchFamily="18" charset="0"/>
                <a:cs typeface="Times New Roman" panose="02020603050405020304" pitchFamily="18" charset="0"/>
              </a:rPr>
              <a:t>21BQ5A4205,                          21BQ5A4201</a:t>
            </a:r>
            <a:endParaRPr lang="en-IN" dirty="0"/>
          </a:p>
        </p:txBody>
      </p:sp>
      <p:pic>
        <p:nvPicPr>
          <p:cNvPr id="6" name="Picture 5">
            <a:extLst>
              <a:ext uri="{FF2B5EF4-FFF2-40B4-BE49-F238E27FC236}">
                <a16:creationId xmlns:a16="http://schemas.microsoft.com/office/drawing/2014/main" id="{4452A8E6-116E-0210-8D64-9E11F8F5BE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3541" y="1317168"/>
            <a:ext cx="2091692" cy="4648204"/>
          </a:xfrm>
          <a:prstGeom prst="rect">
            <a:avLst/>
          </a:prstGeom>
        </p:spPr>
      </p:pic>
      <p:pic>
        <p:nvPicPr>
          <p:cNvPr id="3" name="Picture 2">
            <a:extLst>
              <a:ext uri="{FF2B5EF4-FFF2-40B4-BE49-F238E27FC236}">
                <a16:creationId xmlns:a16="http://schemas.microsoft.com/office/drawing/2014/main" id="{5B828C2F-955D-A05C-7803-6D60D10561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7580" y="1279614"/>
            <a:ext cx="2091691" cy="4648202"/>
          </a:xfrm>
          <a:prstGeom prst="rect">
            <a:avLst/>
          </a:prstGeom>
        </p:spPr>
      </p:pic>
      <p:pic>
        <p:nvPicPr>
          <p:cNvPr id="9" name="Picture 8">
            <a:extLst>
              <a:ext uri="{FF2B5EF4-FFF2-40B4-BE49-F238E27FC236}">
                <a16:creationId xmlns:a16="http://schemas.microsoft.com/office/drawing/2014/main" id="{F37ABBF9-DC5D-2D04-4FC1-0BD9D7BC97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0825" y="1317169"/>
            <a:ext cx="2091691" cy="4648202"/>
          </a:xfrm>
          <a:prstGeom prst="rect">
            <a:avLst/>
          </a:prstGeom>
        </p:spPr>
      </p:pic>
    </p:spTree>
    <p:extLst>
      <p:ext uri="{BB962C8B-B14F-4D97-AF65-F5344CB8AC3E}">
        <p14:creationId xmlns:p14="http://schemas.microsoft.com/office/powerpoint/2010/main" val="462789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5396D-D84A-0932-21F5-539B2E3C516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D80EA70-865E-FB68-2D02-7A0B99AC5277}"/>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48F5F079-698C-6E93-EB31-8DDFAF58A0D2}"/>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EDCC31A6-9F51-9925-BE96-720A5FB39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747C15B2-B838-3300-53B5-4FF34CFA6DDF}"/>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22-03-2024</a:t>
            </a:fld>
            <a:endParaRPr lang="en-IN" dirty="0">
              <a:solidFill>
                <a:srgbClr val="FF33CC"/>
              </a:solidFill>
            </a:endParaRPr>
          </a:p>
        </p:txBody>
      </p:sp>
      <p:sp>
        <p:nvSpPr>
          <p:cNvPr id="12" name="Footer Placeholder 11">
            <a:extLst>
              <a:ext uri="{FF2B5EF4-FFF2-40B4-BE49-F238E27FC236}">
                <a16:creationId xmlns:a16="http://schemas.microsoft.com/office/drawing/2014/main" id="{0457C69B-FFEF-DFBF-F1CD-FD6999E16679}"/>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1112235F-6AD4-FC8C-A0DE-38F2B4750256}"/>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12</a:t>
            </a:fld>
            <a:endParaRPr lang="en-IN" dirty="0">
              <a:solidFill>
                <a:srgbClr val="FF33CC"/>
              </a:solidFill>
            </a:endParaRPr>
          </a:p>
        </p:txBody>
      </p:sp>
      <p:sp>
        <p:nvSpPr>
          <p:cNvPr id="15" name="TextBox 14">
            <a:extLst>
              <a:ext uri="{FF2B5EF4-FFF2-40B4-BE49-F238E27FC236}">
                <a16:creationId xmlns:a16="http://schemas.microsoft.com/office/drawing/2014/main" id="{49E45900-24A2-FA68-633A-F4AC0BB0C73D}"/>
              </a:ext>
            </a:extLst>
          </p:cNvPr>
          <p:cNvSpPr txBox="1"/>
          <p:nvPr/>
        </p:nvSpPr>
        <p:spPr>
          <a:xfrm flipH="1">
            <a:off x="348110" y="889693"/>
            <a:ext cx="11418066" cy="1077218"/>
          </a:xfrm>
          <a:prstGeom prst="rect">
            <a:avLst/>
          </a:prstGeom>
          <a:noFill/>
        </p:spPr>
        <p:txBody>
          <a:bodyPr wrap="square" rtlCol="0">
            <a:spAutoFit/>
          </a:bodyPr>
          <a:lstStyle/>
          <a:p>
            <a:pPr marL="285750" indent="-285750">
              <a:buFont typeface="Wingdings" panose="05000000000000000000" pitchFamily="2" charset="2"/>
              <a:buChar char="v"/>
            </a:pPr>
            <a:r>
              <a:rPr lang="en-US" sz="2400" b="1" dirty="0">
                <a:effectLst/>
                <a:latin typeface="Calibri" panose="020F0502020204030204" pitchFamily="34" charset="0"/>
                <a:ea typeface="Calibri" panose="020F0502020204030204" pitchFamily="34" charset="0"/>
              </a:rPr>
              <a:t>Nutritional Analysis:</a:t>
            </a:r>
            <a:r>
              <a:rPr lang="en-US" sz="2400" dirty="0"/>
              <a:t>: </a:t>
            </a:r>
            <a:r>
              <a:rPr lang="en-US" sz="2000" dirty="0"/>
              <a:t>Through advanced Deep Learning algorithms and a vast food database the application provides detailed nutritional information for food items, including calories, macronutrients, micronutrients composition, ensuring users have comprehensive insights into their dietary intake. </a:t>
            </a:r>
            <a:endParaRPr lang="en-IN" sz="2000" dirty="0"/>
          </a:p>
        </p:txBody>
      </p:sp>
      <p:sp>
        <p:nvSpPr>
          <p:cNvPr id="2" name="TextBox 1">
            <a:extLst>
              <a:ext uri="{FF2B5EF4-FFF2-40B4-BE49-F238E27FC236}">
                <a16:creationId xmlns:a16="http://schemas.microsoft.com/office/drawing/2014/main" id="{9E9DFDCF-B4FD-7FAC-EB95-641366F0D34F}"/>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Team:BATCH17</a:t>
            </a:r>
          </a:p>
          <a:p>
            <a:r>
              <a:rPr lang="en-IN" sz="1200" dirty="0">
                <a:solidFill>
                  <a:srgbClr val="FFFF00"/>
                </a:solidFill>
                <a:latin typeface="Times New Roman" panose="02020603050405020304" pitchFamily="18" charset="0"/>
                <a:cs typeface="Times New Roman" panose="02020603050405020304" pitchFamily="18" charset="0"/>
              </a:rPr>
              <a:t>21BQ5A4206,                         21BQ5A4204,</a:t>
            </a:r>
          </a:p>
          <a:p>
            <a:r>
              <a:rPr lang="en-IN" sz="1200" dirty="0">
                <a:solidFill>
                  <a:srgbClr val="FFFF00"/>
                </a:solidFill>
                <a:latin typeface="Times New Roman" panose="02020603050405020304" pitchFamily="18" charset="0"/>
                <a:cs typeface="Times New Roman" panose="02020603050405020304" pitchFamily="18" charset="0"/>
              </a:rPr>
              <a:t>21BQ5A4205,                          21BQ5A4201</a:t>
            </a:r>
            <a:endParaRPr lang="en-IN" dirty="0"/>
          </a:p>
        </p:txBody>
      </p:sp>
      <p:pic>
        <p:nvPicPr>
          <p:cNvPr id="8" name="Picture 7">
            <a:extLst>
              <a:ext uri="{FF2B5EF4-FFF2-40B4-BE49-F238E27FC236}">
                <a16:creationId xmlns:a16="http://schemas.microsoft.com/office/drawing/2014/main" id="{61A835D1-3A03-4FCE-DF2F-F61E73B73A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499" y="1925672"/>
            <a:ext cx="2008846" cy="4464101"/>
          </a:xfrm>
          <a:prstGeom prst="rect">
            <a:avLst/>
          </a:prstGeom>
        </p:spPr>
      </p:pic>
      <p:pic>
        <p:nvPicPr>
          <p:cNvPr id="17" name="Picture 16">
            <a:extLst>
              <a:ext uri="{FF2B5EF4-FFF2-40B4-BE49-F238E27FC236}">
                <a16:creationId xmlns:a16="http://schemas.microsoft.com/office/drawing/2014/main" id="{AE2F21A7-24E8-17C5-21E9-5D507D7983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0897" y="2020190"/>
            <a:ext cx="1951537" cy="4336748"/>
          </a:xfrm>
          <a:prstGeom prst="rect">
            <a:avLst/>
          </a:prstGeom>
        </p:spPr>
      </p:pic>
      <p:pic>
        <p:nvPicPr>
          <p:cNvPr id="6" name="Picture 5">
            <a:extLst>
              <a:ext uri="{FF2B5EF4-FFF2-40B4-BE49-F238E27FC236}">
                <a16:creationId xmlns:a16="http://schemas.microsoft.com/office/drawing/2014/main" id="{39E7124F-1267-8CEE-0E5C-1D04BED6C7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0337" y="1925672"/>
            <a:ext cx="2008846" cy="4464101"/>
          </a:xfrm>
          <a:prstGeom prst="rect">
            <a:avLst/>
          </a:prstGeom>
        </p:spPr>
      </p:pic>
    </p:spTree>
    <p:extLst>
      <p:ext uri="{BB962C8B-B14F-4D97-AF65-F5344CB8AC3E}">
        <p14:creationId xmlns:p14="http://schemas.microsoft.com/office/powerpoint/2010/main" val="2896562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8F690-CCA6-8947-B576-C6B2B4CCB77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740D5DB-4061-3BDA-6440-53AB2E0C111B}"/>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5B60960F-D4B0-0552-2482-D0194BA2D626}"/>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C9246B78-0F80-B926-3B29-4A77BD91E8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924619F2-564F-2441-699E-CDE1100605CD}"/>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22-03-2024</a:t>
            </a:fld>
            <a:endParaRPr lang="en-IN" dirty="0">
              <a:solidFill>
                <a:srgbClr val="FF33CC"/>
              </a:solidFill>
            </a:endParaRPr>
          </a:p>
        </p:txBody>
      </p:sp>
      <p:sp>
        <p:nvSpPr>
          <p:cNvPr id="12" name="Footer Placeholder 11">
            <a:extLst>
              <a:ext uri="{FF2B5EF4-FFF2-40B4-BE49-F238E27FC236}">
                <a16:creationId xmlns:a16="http://schemas.microsoft.com/office/drawing/2014/main" id="{3B9B6670-0B79-97FA-6685-AB94A554CF7B}"/>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1D957C2E-6B06-0385-C496-41A5DF4806C7}"/>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13</a:t>
            </a:fld>
            <a:endParaRPr lang="en-IN" dirty="0">
              <a:solidFill>
                <a:srgbClr val="FF33CC"/>
              </a:solidFill>
            </a:endParaRPr>
          </a:p>
        </p:txBody>
      </p:sp>
      <p:sp>
        <p:nvSpPr>
          <p:cNvPr id="15" name="TextBox 14">
            <a:extLst>
              <a:ext uri="{FF2B5EF4-FFF2-40B4-BE49-F238E27FC236}">
                <a16:creationId xmlns:a16="http://schemas.microsoft.com/office/drawing/2014/main" id="{141A36DF-FDE4-1040-9DBD-3E28AC1F0D83}"/>
              </a:ext>
            </a:extLst>
          </p:cNvPr>
          <p:cNvSpPr txBox="1"/>
          <p:nvPr/>
        </p:nvSpPr>
        <p:spPr>
          <a:xfrm flipH="1">
            <a:off x="348110" y="889693"/>
            <a:ext cx="11418066" cy="1077218"/>
          </a:xfrm>
          <a:prstGeom prst="rect">
            <a:avLst/>
          </a:prstGeom>
          <a:noFill/>
        </p:spPr>
        <p:txBody>
          <a:bodyPr wrap="square" rtlCol="0">
            <a:spAutoFit/>
          </a:bodyPr>
          <a:lstStyle/>
          <a:p>
            <a:pPr marL="571500" indent="-571500">
              <a:buFont typeface="Wingdings" panose="05000000000000000000" pitchFamily="2" charset="2"/>
              <a:buChar char="v"/>
            </a:pPr>
            <a:r>
              <a:rPr lang="en-IN" sz="2400" b="1" dirty="0"/>
              <a:t>Meal History and Tracking:</a:t>
            </a:r>
            <a:r>
              <a:rPr lang="en-US" sz="2000" dirty="0"/>
              <a:t>With this feature users can easily track their food intake over time, accessing a detailed history of meals consumed, aiding in understanding eating patterns and making informed dietary choices.</a:t>
            </a:r>
            <a:endParaRPr lang="en-IN" sz="2000" b="1" dirty="0"/>
          </a:p>
        </p:txBody>
      </p:sp>
      <p:sp>
        <p:nvSpPr>
          <p:cNvPr id="2" name="TextBox 1">
            <a:extLst>
              <a:ext uri="{FF2B5EF4-FFF2-40B4-BE49-F238E27FC236}">
                <a16:creationId xmlns:a16="http://schemas.microsoft.com/office/drawing/2014/main" id="{AF0A1B47-7EDA-DC10-5577-7E40EEA4FCA4}"/>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Team:BATCH17</a:t>
            </a:r>
          </a:p>
          <a:p>
            <a:r>
              <a:rPr lang="en-IN" sz="1200" dirty="0">
                <a:solidFill>
                  <a:srgbClr val="FFFF00"/>
                </a:solidFill>
                <a:latin typeface="Times New Roman" panose="02020603050405020304" pitchFamily="18" charset="0"/>
                <a:cs typeface="Times New Roman" panose="02020603050405020304" pitchFamily="18" charset="0"/>
              </a:rPr>
              <a:t>21BQ5A4206,                         21BQ5A4204,</a:t>
            </a:r>
          </a:p>
          <a:p>
            <a:r>
              <a:rPr lang="en-IN" sz="1200" dirty="0">
                <a:solidFill>
                  <a:srgbClr val="FFFF00"/>
                </a:solidFill>
                <a:latin typeface="Times New Roman" panose="02020603050405020304" pitchFamily="18" charset="0"/>
                <a:cs typeface="Times New Roman" panose="02020603050405020304" pitchFamily="18" charset="0"/>
              </a:rPr>
              <a:t>21BQ5A4205,                          21BQ5A4201</a:t>
            </a:r>
            <a:endParaRPr lang="en-IN" dirty="0"/>
          </a:p>
        </p:txBody>
      </p:sp>
      <p:pic>
        <p:nvPicPr>
          <p:cNvPr id="8" name="Picture 7">
            <a:extLst>
              <a:ext uri="{FF2B5EF4-FFF2-40B4-BE49-F238E27FC236}">
                <a16:creationId xmlns:a16="http://schemas.microsoft.com/office/drawing/2014/main" id="{139A4BFE-68E1-469F-FC02-986C0834A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8071" y="1966911"/>
            <a:ext cx="2015346" cy="4478547"/>
          </a:xfrm>
          <a:prstGeom prst="rect">
            <a:avLst/>
          </a:prstGeom>
        </p:spPr>
      </p:pic>
      <p:pic>
        <p:nvPicPr>
          <p:cNvPr id="14" name="Picture 13">
            <a:extLst>
              <a:ext uri="{FF2B5EF4-FFF2-40B4-BE49-F238E27FC236}">
                <a16:creationId xmlns:a16="http://schemas.microsoft.com/office/drawing/2014/main" id="{EC5E6B18-52B8-0233-B08D-6904E0369F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6802" y="1842885"/>
            <a:ext cx="2071158" cy="4602573"/>
          </a:xfrm>
          <a:prstGeom prst="rect">
            <a:avLst/>
          </a:prstGeom>
        </p:spPr>
      </p:pic>
    </p:spTree>
    <p:extLst>
      <p:ext uri="{BB962C8B-B14F-4D97-AF65-F5344CB8AC3E}">
        <p14:creationId xmlns:p14="http://schemas.microsoft.com/office/powerpoint/2010/main" val="3564281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C3C6F-8590-294F-A256-D5A37C7DF9B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4BC3529-A01F-6EE8-A537-46AFE8C4EB0F}"/>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6F0DC9C8-570F-63CD-8F61-F3611BE17973}"/>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B8D5D641-8501-5C00-E82A-034AC800C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E2E9EE0D-99C9-855B-2ACB-E9192F1C742E}"/>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22-03-2024</a:t>
            </a:fld>
            <a:endParaRPr lang="en-IN" dirty="0">
              <a:solidFill>
                <a:srgbClr val="FF33CC"/>
              </a:solidFill>
            </a:endParaRPr>
          </a:p>
        </p:txBody>
      </p:sp>
      <p:sp>
        <p:nvSpPr>
          <p:cNvPr id="12" name="Footer Placeholder 11">
            <a:extLst>
              <a:ext uri="{FF2B5EF4-FFF2-40B4-BE49-F238E27FC236}">
                <a16:creationId xmlns:a16="http://schemas.microsoft.com/office/drawing/2014/main" id="{22E9AB4B-0F2C-A489-AED6-18BC2E1CB9E1}"/>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B98BECAE-D623-93B9-6D9A-AE0D4C72390D}"/>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14</a:t>
            </a:fld>
            <a:endParaRPr lang="en-IN" dirty="0">
              <a:solidFill>
                <a:srgbClr val="FF33CC"/>
              </a:solidFill>
            </a:endParaRPr>
          </a:p>
        </p:txBody>
      </p:sp>
      <p:sp>
        <p:nvSpPr>
          <p:cNvPr id="15" name="TextBox 14">
            <a:extLst>
              <a:ext uri="{FF2B5EF4-FFF2-40B4-BE49-F238E27FC236}">
                <a16:creationId xmlns:a16="http://schemas.microsoft.com/office/drawing/2014/main" id="{7C65A162-F986-2A45-60F8-F318CC3E7479}"/>
              </a:ext>
            </a:extLst>
          </p:cNvPr>
          <p:cNvSpPr txBox="1"/>
          <p:nvPr/>
        </p:nvSpPr>
        <p:spPr>
          <a:xfrm flipH="1">
            <a:off x="348110" y="889693"/>
            <a:ext cx="11418066" cy="1077218"/>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latin typeface="Calibri" panose="020F0502020204030204" pitchFamily="34" charset="0"/>
                <a:ea typeface="Calibri" panose="020F0502020204030204" pitchFamily="34" charset="0"/>
              </a:rPr>
              <a:t>Goals Setting and Tracking: </a:t>
            </a:r>
            <a:r>
              <a:rPr lang="en-US" sz="2000" dirty="0"/>
              <a:t>This feature empowers users to set dietary goals such as calorie intake, macronutrient distribution, or specific dietary targets, and tracks their progress towards achieving these goals, fostering accountability and motivation.</a:t>
            </a:r>
            <a:endParaRPr lang="en-IN" sz="2000" dirty="0"/>
          </a:p>
        </p:txBody>
      </p:sp>
      <p:sp>
        <p:nvSpPr>
          <p:cNvPr id="2" name="TextBox 1">
            <a:extLst>
              <a:ext uri="{FF2B5EF4-FFF2-40B4-BE49-F238E27FC236}">
                <a16:creationId xmlns:a16="http://schemas.microsoft.com/office/drawing/2014/main" id="{7CE9D2BA-C540-D9A8-2CED-ED97AF50CBC9}"/>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Team:BATCH17</a:t>
            </a:r>
          </a:p>
          <a:p>
            <a:r>
              <a:rPr lang="en-IN" sz="1200" dirty="0">
                <a:solidFill>
                  <a:srgbClr val="FFFF00"/>
                </a:solidFill>
                <a:latin typeface="Times New Roman" panose="02020603050405020304" pitchFamily="18" charset="0"/>
                <a:cs typeface="Times New Roman" panose="02020603050405020304" pitchFamily="18" charset="0"/>
              </a:rPr>
              <a:t>21BQ5A4206,                         21BQ5A4204,</a:t>
            </a:r>
          </a:p>
          <a:p>
            <a:r>
              <a:rPr lang="en-IN" sz="1200" dirty="0">
                <a:solidFill>
                  <a:srgbClr val="FFFF00"/>
                </a:solidFill>
                <a:latin typeface="Times New Roman" panose="02020603050405020304" pitchFamily="18" charset="0"/>
                <a:cs typeface="Times New Roman" panose="02020603050405020304" pitchFamily="18" charset="0"/>
              </a:rPr>
              <a:t>21BQ5A4205,                          21BQ5A4201</a:t>
            </a:r>
            <a:endParaRPr lang="en-IN" dirty="0"/>
          </a:p>
        </p:txBody>
      </p:sp>
      <p:pic>
        <p:nvPicPr>
          <p:cNvPr id="17" name="Picture 16">
            <a:extLst>
              <a:ext uri="{FF2B5EF4-FFF2-40B4-BE49-F238E27FC236}">
                <a16:creationId xmlns:a16="http://schemas.microsoft.com/office/drawing/2014/main" id="{DC7957B3-5C4D-4061-F213-8C240237E7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3273" y="2000036"/>
            <a:ext cx="1992492" cy="4427760"/>
          </a:xfrm>
          <a:prstGeom prst="rect">
            <a:avLst/>
          </a:prstGeom>
        </p:spPr>
      </p:pic>
      <p:pic>
        <p:nvPicPr>
          <p:cNvPr id="19" name="Picture 18">
            <a:extLst>
              <a:ext uri="{FF2B5EF4-FFF2-40B4-BE49-F238E27FC236}">
                <a16:creationId xmlns:a16="http://schemas.microsoft.com/office/drawing/2014/main" id="{1904D202-8F03-10D1-7566-D671BB49F9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1498" y="1966911"/>
            <a:ext cx="1992493" cy="4427763"/>
          </a:xfrm>
          <a:prstGeom prst="rect">
            <a:avLst/>
          </a:prstGeom>
        </p:spPr>
      </p:pic>
      <p:pic>
        <p:nvPicPr>
          <p:cNvPr id="23" name="Picture 22">
            <a:extLst>
              <a:ext uri="{FF2B5EF4-FFF2-40B4-BE49-F238E27FC236}">
                <a16:creationId xmlns:a16="http://schemas.microsoft.com/office/drawing/2014/main" id="{C8E7A835-44D6-E956-9769-185EB2A16E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49724" y="1966910"/>
            <a:ext cx="1992494" cy="4427764"/>
          </a:xfrm>
          <a:prstGeom prst="rect">
            <a:avLst/>
          </a:prstGeom>
        </p:spPr>
      </p:pic>
    </p:spTree>
    <p:extLst>
      <p:ext uri="{BB962C8B-B14F-4D97-AF65-F5344CB8AC3E}">
        <p14:creationId xmlns:p14="http://schemas.microsoft.com/office/powerpoint/2010/main" val="389370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2FCE8-3741-05E9-7824-4DB815455F9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3906A27-17A2-4939-E165-7D245D496DFE}"/>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C61C4F5E-406E-8951-55F4-1D96A79854E7}"/>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9EA8D578-3DE6-796A-12DB-48D84B7159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0E20FC7B-0FD9-A058-6BF8-CAD25B6DCBA2}"/>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22-03-2024</a:t>
            </a:fld>
            <a:endParaRPr lang="en-IN" dirty="0">
              <a:solidFill>
                <a:srgbClr val="FF33CC"/>
              </a:solidFill>
            </a:endParaRPr>
          </a:p>
        </p:txBody>
      </p:sp>
      <p:sp>
        <p:nvSpPr>
          <p:cNvPr id="12" name="Footer Placeholder 11">
            <a:extLst>
              <a:ext uri="{FF2B5EF4-FFF2-40B4-BE49-F238E27FC236}">
                <a16:creationId xmlns:a16="http://schemas.microsoft.com/office/drawing/2014/main" id="{37719914-B02A-DB69-EB01-29560EFFF734}"/>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433BF957-F220-C9A9-A786-11DDFDE6F36A}"/>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15</a:t>
            </a:fld>
            <a:endParaRPr lang="en-IN" dirty="0">
              <a:solidFill>
                <a:srgbClr val="FF33CC"/>
              </a:solidFill>
            </a:endParaRPr>
          </a:p>
        </p:txBody>
      </p:sp>
      <p:sp>
        <p:nvSpPr>
          <p:cNvPr id="2" name="TextBox 1">
            <a:extLst>
              <a:ext uri="{FF2B5EF4-FFF2-40B4-BE49-F238E27FC236}">
                <a16:creationId xmlns:a16="http://schemas.microsoft.com/office/drawing/2014/main" id="{F0AED3AF-DC47-D2F7-5675-BBC292D407D1}"/>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Team:BATCH17</a:t>
            </a:r>
          </a:p>
          <a:p>
            <a:r>
              <a:rPr lang="en-IN" sz="1200" dirty="0">
                <a:solidFill>
                  <a:srgbClr val="FFFF00"/>
                </a:solidFill>
                <a:latin typeface="Times New Roman" panose="02020603050405020304" pitchFamily="18" charset="0"/>
                <a:cs typeface="Times New Roman" panose="02020603050405020304" pitchFamily="18" charset="0"/>
              </a:rPr>
              <a:t>21BQ5A4206,                         21BQ5A4204,</a:t>
            </a:r>
          </a:p>
          <a:p>
            <a:r>
              <a:rPr lang="en-IN" sz="1200" dirty="0">
                <a:solidFill>
                  <a:srgbClr val="FFFF00"/>
                </a:solidFill>
                <a:latin typeface="Times New Roman" panose="02020603050405020304" pitchFamily="18" charset="0"/>
                <a:cs typeface="Times New Roman" panose="02020603050405020304" pitchFamily="18" charset="0"/>
              </a:rPr>
              <a:t>21BQ5A4205,                          21BQ5A4201</a:t>
            </a:r>
            <a:endParaRPr lang="en-IN" dirty="0"/>
          </a:p>
        </p:txBody>
      </p:sp>
      <p:pic>
        <p:nvPicPr>
          <p:cNvPr id="6" name="Picture 5">
            <a:extLst>
              <a:ext uri="{FF2B5EF4-FFF2-40B4-BE49-F238E27FC236}">
                <a16:creationId xmlns:a16="http://schemas.microsoft.com/office/drawing/2014/main" id="{40AE9DDA-9D18-1FBA-442E-C0C28C81D1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988" y="1004317"/>
            <a:ext cx="2304835" cy="5121855"/>
          </a:xfrm>
          <a:prstGeom prst="rect">
            <a:avLst/>
          </a:prstGeom>
        </p:spPr>
      </p:pic>
      <p:pic>
        <p:nvPicPr>
          <p:cNvPr id="9" name="Picture 8">
            <a:extLst>
              <a:ext uri="{FF2B5EF4-FFF2-40B4-BE49-F238E27FC236}">
                <a16:creationId xmlns:a16="http://schemas.microsoft.com/office/drawing/2014/main" id="{5B6965D9-F716-59A2-C6CC-9DA3F02B3B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2252" y="1004317"/>
            <a:ext cx="2304835" cy="5121856"/>
          </a:xfrm>
          <a:prstGeom prst="rect">
            <a:avLst/>
          </a:prstGeom>
        </p:spPr>
      </p:pic>
      <p:pic>
        <p:nvPicPr>
          <p:cNvPr id="16" name="Picture 15">
            <a:extLst>
              <a:ext uri="{FF2B5EF4-FFF2-40B4-BE49-F238E27FC236}">
                <a16:creationId xmlns:a16="http://schemas.microsoft.com/office/drawing/2014/main" id="{8A76B401-FA7D-5FCD-1B78-1CEEF38571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4516" y="1004316"/>
            <a:ext cx="2304835" cy="5121856"/>
          </a:xfrm>
          <a:prstGeom prst="rect">
            <a:avLst/>
          </a:prstGeom>
        </p:spPr>
      </p:pic>
      <p:pic>
        <p:nvPicPr>
          <p:cNvPr id="18" name="Picture 17">
            <a:extLst>
              <a:ext uri="{FF2B5EF4-FFF2-40B4-BE49-F238E27FC236}">
                <a16:creationId xmlns:a16="http://schemas.microsoft.com/office/drawing/2014/main" id="{56311D50-D9FC-0FFA-4967-589932BB62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66780" y="1004316"/>
            <a:ext cx="2304835" cy="5121856"/>
          </a:xfrm>
          <a:prstGeom prst="rect">
            <a:avLst/>
          </a:prstGeom>
        </p:spPr>
      </p:pic>
    </p:spTree>
    <p:extLst>
      <p:ext uri="{BB962C8B-B14F-4D97-AF65-F5344CB8AC3E}">
        <p14:creationId xmlns:p14="http://schemas.microsoft.com/office/powerpoint/2010/main" val="2485118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981DC-42C6-BD26-8814-1A0E2A73EF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4A9CF4E-FF04-4905-C8D8-EF9CF044241E}"/>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A958A220-7407-769B-A977-55B667B03670}"/>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D79A5A6F-C2BC-7718-D3BC-4D102D760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32CAC30C-CDAE-9822-03A1-073287413372}"/>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22-03-2024</a:t>
            </a:fld>
            <a:endParaRPr lang="en-IN" dirty="0">
              <a:solidFill>
                <a:srgbClr val="FF33CC"/>
              </a:solidFill>
            </a:endParaRPr>
          </a:p>
        </p:txBody>
      </p:sp>
      <p:sp>
        <p:nvSpPr>
          <p:cNvPr id="12" name="Footer Placeholder 11">
            <a:extLst>
              <a:ext uri="{FF2B5EF4-FFF2-40B4-BE49-F238E27FC236}">
                <a16:creationId xmlns:a16="http://schemas.microsoft.com/office/drawing/2014/main" id="{264200B5-0D04-7F1A-74CC-799C8721252F}"/>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0266EB03-B04B-0ED3-38D2-02BB8EBE25E8}"/>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16</a:t>
            </a:fld>
            <a:endParaRPr lang="en-IN" dirty="0">
              <a:solidFill>
                <a:srgbClr val="FF33CC"/>
              </a:solidFill>
            </a:endParaRPr>
          </a:p>
        </p:txBody>
      </p:sp>
      <p:sp>
        <p:nvSpPr>
          <p:cNvPr id="2" name="TextBox 1">
            <a:extLst>
              <a:ext uri="{FF2B5EF4-FFF2-40B4-BE49-F238E27FC236}">
                <a16:creationId xmlns:a16="http://schemas.microsoft.com/office/drawing/2014/main" id="{F0CC0194-85C1-1122-6E59-3CBA414CDC85}"/>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Team:BATCH17</a:t>
            </a:r>
          </a:p>
          <a:p>
            <a:r>
              <a:rPr lang="en-IN" sz="1200" dirty="0">
                <a:solidFill>
                  <a:srgbClr val="FFFF00"/>
                </a:solidFill>
                <a:latin typeface="Times New Roman" panose="02020603050405020304" pitchFamily="18" charset="0"/>
                <a:cs typeface="Times New Roman" panose="02020603050405020304" pitchFamily="18" charset="0"/>
              </a:rPr>
              <a:t>21BQ5A4206,                         21BQ5A4204,</a:t>
            </a:r>
          </a:p>
          <a:p>
            <a:r>
              <a:rPr lang="en-IN" sz="1200" dirty="0">
                <a:solidFill>
                  <a:srgbClr val="FFFF00"/>
                </a:solidFill>
                <a:latin typeface="Times New Roman" panose="02020603050405020304" pitchFamily="18" charset="0"/>
                <a:cs typeface="Times New Roman" panose="02020603050405020304" pitchFamily="18" charset="0"/>
              </a:rPr>
              <a:t>21BQ5A4205,                          21BQ5A4201</a:t>
            </a:r>
            <a:endParaRPr lang="en-IN" dirty="0"/>
          </a:p>
        </p:txBody>
      </p:sp>
      <p:sp>
        <p:nvSpPr>
          <p:cNvPr id="3" name="TextBox 2">
            <a:extLst>
              <a:ext uri="{FF2B5EF4-FFF2-40B4-BE49-F238E27FC236}">
                <a16:creationId xmlns:a16="http://schemas.microsoft.com/office/drawing/2014/main" id="{2D3815B2-9D51-40A5-833A-873022744F3D}"/>
              </a:ext>
            </a:extLst>
          </p:cNvPr>
          <p:cNvSpPr txBox="1"/>
          <p:nvPr/>
        </p:nvSpPr>
        <p:spPr>
          <a:xfrm flipH="1">
            <a:off x="348110" y="889693"/>
            <a:ext cx="11418066" cy="1077218"/>
          </a:xfrm>
          <a:prstGeom prst="rect">
            <a:avLst/>
          </a:prstGeom>
          <a:noFill/>
        </p:spPr>
        <p:txBody>
          <a:bodyPr wrap="square" rtlCol="0">
            <a:spAutoFit/>
          </a:bodyPr>
          <a:lstStyle/>
          <a:p>
            <a:pPr marL="285750" indent="-285750">
              <a:buFont typeface="Wingdings" panose="05000000000000000000" pitchFamily="2" charset="2"/>
              <a:buChar char="v"/>
            </a:pPr>
            <a:r>
              <a:rPr lang="en-US" sz="2400" b="1" dirty="0">
                <a:effectLst/>
                <a:latin typeface="Calibri" panose="020F0502020204030204" pitchFamily="34" charset="0"/>
                <a:ea typeface="Calibri" panose="020F0502020204030204" pitchFamily="34" charset="0"/>
              </a:rPr>
              <a:t>Offline Functionality</a:t>
            </a:r>
            <a:r>
              <a:rPr lang="en-US" sz="2000" dirty="0">
                <a:effectLst/>
                <a:latin typeface="Calibri" panose="020F0502020204030204" pitchFamily="34" charset="0"/>
                <a:ea typeface="Calibri" panose="020F0502020204030204" pitchFamily="34" charset="0"/>
              </a:rPr>
              <a:t>:  We included an Offline Functionality feature to log food data even when a user is not connected to the internet. It uploads the data to the cloud once an internet connection is established. </a:t>
            </a:r>
            <a:endParaRPr lang="en-IN" sz="2000" dirty="0"/>
          </a:p>
        </p:txBody>
      </p:sp>
      <p:pic>
        <p:nvPicPr>
          <p:cNvPr id="7" name="Picture 6">
            <a:extLst>
              <a:ext uri="{FF2B5EF4-FFF2-40B4-BE49-F238E27FC236}">
                <a16:creationId xmlns:a16="http://schemas.microsoft.com/office/drawing/2014/main" id="{69BBDAC9-40AA-370B-FCF7-BAF2E7948C5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8859" y="1966911"/>
            <a:ext cx="1911549" cy="4248593"/>
          </a:xfrm>
          <a:prstGeom prst="rect">
            <a:avLst/>
          </a:prstGeom>
          <a:noFill/>
          <a:ln>
            <a:noFill/>
          </a:ln>
        </p:spPr>
      </p:pic>
      <p:pic>
        <p:nvPicPr>
          <p:cNvPr id="8" name="Picture 7">
            <a:extLst>
              <a:ext uri="{FF2B5EF4-FFF2-40B4-BE49-F238E27FC236}">
                <a16:creationId xmlns:a16="http://schemas.microsoft.com/office/drawing/2014/main" id="{FC56CE38-4B70-DB26-A445-70A3616B734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0970" y="1982018"/>
            <a:ext cx="1911548" cy="4248590"/>
          </a:xfrm>
          <a:prstGeom prst="rect">
            <a:avLst/>
          </a:prstGeom>
          <a:noFill/>
          <a:ln>
            <a:noFill/>
          </a:ln>
        </p:spPr>
      </p:pic>
      <p:pic>
        <p:nvPicPr>
          <p:cNvPr id="14" name="Picture 13">
            <a:extLst>
              <a:ext uri="{FF2B5EF4-FFF2-40B4-BE49-F238E27FC236}">
                <a16:creationId xmlns:a16="http://schemas.microsoft.com/office/drawing/2014/main" id="{A93BAC0C-A1A5-3DBA-51C8-D68A2C14CC8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43080" y="1982811"/>
            <a:ext cx="1911548" cy="4247797"/>
          </a:xfrm>
          <a:prstGeom prst="rect">
            <a:avLst/>
          </a:prstGeom>
          <a:noFill/>
          <a:ln>
            <a:noFill/>
          </a:ln>
        </p:spPr>
      </p:pic>
    </p:spTree>
    <p:extLst>
      <p:ext uri="{BB962C8B-B14F-4D97-AF65-F5344CB8AC3E}">
        <p14:creationId xmlns:p14="http://schemas.microsoft.com/office/powerpoint/2010/main" val="750684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6DF86-D3DC-58BD-F6DE-733D8133B2E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C131E99-C29C-6956-E512-B0B6D03C018F}"/>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0F9F92FF-62E3-90C4-2D7A-F2AF13E8DB85}"/>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58E81CE9-3CF8-8EAE-B4D0-62F9317D6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27E9B177-67EF-6301-60D8-14F54A7375C4}"/>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22-03-2024</a:t>
            </a:fld>
            <a:endParaRPr lang="en-IN" dirty="0">
              <a:solidFill>
                <a:srgbClr val="FF33CC"/>
              </a:solidFill>
            </a:endParaRPr>
          </a:p>
        </p:txBody>
      </p:sp>
      <p:sp>
        <p:nvSpPr>
          <p:cNvPr id="12" name="Footer Placeholder 11">
            <a:extLst>
              <a:ext uri="{FF2B5EF4-FFF2-40B4-BE49-F238E27FC236}">
                <a16:creationId xmlns:a16="http://schemas.microsoft.com/office/drawing/2014/main" id="{52BEEECE-6751-4198-B296-24BE311DF73F}"/>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4F85BB9F-002E-16E7-93A9-131AA0008C0E}"/>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17</a:t>
            </a:fld>
            <a:endParaRPr lang="en-IN" dirty="0">
              <a:solidFill>
                <a:srgbClr val="FF33CC"/>
              </a:solidFill>
            </a:endParaRPr>
          </a:p>
        </p:txBody>
      </p:sp>
      <p:sp>
        <p:nvSpPr>
          <p:cNvPr id="15" name="TextBox 14">
            <a:extLst>
              <a:ext uri="{FF2B5EF4-FFF2-40B4-BE49-F238E27FC236}">
                <a16:creationId xmlns:a16="http://schemas.microsoft.com/office/drawing/2014/main" id="{E97FC548-D132-557D-92AC-DB82ACA2055E}"/>
              </a:ext>
            </a:extLst>
          </p:cNvPr>
          <p:cNvSpPr txBox="1"/>
          <p:nvPr/>
        </p:nvSpPr>
        <p:spPr>
          <a:xfrm flipH="1">
            <a:off x="348110" y="889693"/>
            <a:ext cx="11418066" cy="1077218"/>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latin typeface="Calibri" panose="020F0502020204030204" pitchFamily="34" charset="0"/>
                <a:ea typeface="Calibri" panose="020F0502020204030204" pitchFamily="34" charset="0"/>
              </a:rPr>
              <a:t>Personalized </a:t>
            </a:r>
            <a:r>
              <a:rPr lang="en-US" sz="2400" b="1" dirty="0" err="1">
                <a:latin typeface="Calibri" panose="020F0502020204030204" pitchFamily="34" charset="0"/>
                <a:ea typeface="Calibri" panose="020F0502020204030204" pitchFamily="34" charset="0"/>
              </a:rPr>
              <a:t>Recommendations:</a:t>
            </a:r>
            <a:r>
              <a:rPr lang="en-US" sz="2000" dirty="0" err="1"/>
              <a:t>Leveraging</a:t>
            </a:r>
            <a:r>
              <a:rPr lang="en-US" sz="2000" dirty="0"/>
              <a:t> user profiles and dietary data, the application generates personalized meal suggestions and dietary recommendations tailored to individual preferences and nutritional needs, guiding users towards healthier eating habits.</a:t>
            </a:r>
            <a:endParaRPr lang="en-IN" sz="2000" dirty="0"/>
          </a:p>
        </p:txBody>
      </p:sp>
      <p:sp>
        <p:nvSpPr>
          <p:cNvPr id="2" name="TextBox 1">
            <a:extLst>
              <a:ext uri="{FF2B5EF4-FFF2-40B4-BE49-F238E27FC236}">
                <a16:creationId xmlns:a16="http://schemas.microsoft.com/office/drawing/2014/main" id="{E845F714-DBA9-E726-2C6C-CABFEE7967B0}"/>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Team:BATCH17</a:t>
            </a:r>
          </a:p>
          <a:p>
            <a:r>
              <a:rPr lang="en-IN" sz="1200" dirty="0">
                <a:solidFill>
                  <a:srgbClr val="FFFF00"/>
                </a:solidFill>
                <a:latin typeface="Times New Roman" panose="02020603050405020304" pitchFamily="18" charset="0"/>
                <a:cs typeface="Times New Roman" panose="02020603050405020304" pitchFamily="18" charset="0"/>
              </a:rPr>
              <a:t>21BQ5A4206,                         21BQ5A4204,</a:t>
            </a:r>
          </a:p>
          <a:p>
            <a:r>
              <a:rPr lang="en-IN" sz="1200" dirty="0">
                <a:solidFill>
                  <a:srgbClr val="FFFF00"/>
                </a:solidFill>
                <a:latin typeface="Times New Roman" panose="02020603050405020304" pitchFamily="18" charset="0"/>
                <a:cs typeface="Times New Roman" panose="02020603050405020304" pitchFamily="18" charset="0"/>
              </a:rPr>
              <a:t>21BQ5A4205,                          21BQ5A4201</a:t>
            </a:r>
            <a:endParaRPr lang="en-IN" dirty="0"/>
          </a:p>
        </p:txBody>
      </p:sp>
      <p:pic>
        <p:nvPicPr>
          <p:cNvPr id="8" name="Picture 7">
            <a:extLst>
              <a:ext uri="{FF2B5EF4-FFF2-40B4-BE49-F238E27FC236}">
                <a16:creationId xmlns:a16="http://schemas.microsoft.com/office/drawing/2014/main" id="{F1B072FF-A888-6C36-BFB5-75E3A7F2A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6584" y="1966911"/>
            <a:ext cx="1928687" cy="4285971"/>
          </a:xfrm>
          <a:prstGeom prst="rect">
            <a:avLst/>
          </a:prstGeom>
        </p:spPr>
      </p:pic>
      <p:pic>
        <p:nvPicPr>
          <p:cNvPr id="14" name="Picture 13">
            <a:extLst>
              <a:ext uri="{FF2B5EF4-FFF2-40B4-BE49-F238E27FC236}">
                <a16:creationId xmlns:a16="http://schemas.microsoft.com/office/drawing/2014/main" id="{16A3BD55-D327-0AFC-0F81-D6271CC29C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2951" y="1966910"/>
            <a:ext cx="1928687" cy="4285971"/>
          </a:xfrm>
          <a:prstGeom prst="rect">
            <a:avLst/>
          </a:prstGeom>
        </p:spPr>
      </p:pic>
      <p:pic>
        <p:nvPicPr>
          <p:cNvPr id="17" name="Picture 16">
            <a:extLst>
              <a:ext uri="{FF2B5EF4-FFF2-40B4-BE49-F238E27FC236}">
                <a16:creationId xmlns:a16="http://schemas.microsoft.com/office/drawing/2014/main" id="{31FD3F1E-A1AD-615D-6045-7396CC5985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59318" y="1850922"/>
            <a:ext cx="1928687" cy="4285970"/>
          </a:xfrm>
          <a:prstGeom prst="rect">
            <a:avLst/>
          </a:prstGeom>
        </p:spPr>
      </p:pic>
    </p:spTree>
    <p:extLst>
      <p:ext uri="{BB962C8B-B14F-4D97-AF65-F5344CB8AC3E}">
        <p14:creationId xmlns:p14="http://schemas.microsoft.com/office/powerpoint/2010/main" val="16159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D9F406-DA9F-5250-59B2-4167F4E9AFF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F970FEB-7A87-319D-6B15-1430C087E540}"/>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6A7DAFB6-C22C-3A89-487C-378417FA9CAF}"/>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CC412305-A944-183C-4C45-26C8B50A7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DFFC0E04-4275-51D8-07DC-1B4EC8EAEC91}"/>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22-03-2024</a:t>
            </a:fld>
            <a:endParaRPr lang="en-IN" dirty="0">
              <a:solidFill>
                <a:srgbClr val="FF33CC"/>
              </a:solidFill>
            </a:endParaRPr>
          </a:p>
        </p:txBody>
      </p:sp>
      <p:sp>
        <p:nvSpPr>
          <p:cNvPr id="12" name="Footer Placeholder 11">
            <a:extLst>
              <a:ext uri="{FF2B5EF4-FFF2-40B4-BE49-F238E27FC236}">
                <a16:creationId xmlns:a16="http://schemas.microsoft.com/office/drawing/2014/main" id="{BE72E54D-05A5-18B7-589E-0D4412D9CBE7}"/>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1D9A1B15-35C6-AECD-ECCF-2F30E3404977}"/>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18</a:t>
            </a:fld>
            <a:endParaRPr lang="en-IN" dirty="0">
              <a:solidFill>
                <a:srgbClr val="FF33CC"/>
              </a:solidFill>
            </a:endParaRPr>
          </a:p>
        </p:txBody>
      </p:sp>
      <p:sp>
        <p:nvSpPr>
          <p:cNvPr id="2" name="TextBox 1">
            <a:extLst>
              <a:ext uri="{FF2B5EF4-FFF2-40B4-BE49-F238E27FC236}">
                <a16:creationId xmlns:a16="http://schemas.microsoft.com/office/drawing/2014/main" id="{46487019-66AC-FDD8-45C5-8CA4ED0A5586}"/>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Team:BATCH17</a:t>
            </a:r>
          </a:p>
          <a:p>
            <a:r>
              <a:rPr lang="en-IN" sz="1200" dirty="0">
                <a:solidFill>
                  <a:srgbClr val="FFFF00"/>
                </a:solidFill>
                <a:latin typeface="Times New Roman" panose="02020603050405020304" pitchFamily="18" charset="0"/>
                <a:cs typeface="Times New Roman" panose="02020603050405020304" pitchFamily="18" charset="0"/>
              </a:rPr>
              <a:t>21BQ5A4206,                         21BQ5A4204,</a:t>
            </a:r>
          </a:p>
          <a:p>
            <a:r>
              <a:rPr lang="en-IN" sz="1200" dirty="0">
                <a:solidFill>
                  <a:srgbClr val="FFFF00"/>
                </a:solidFill>
                <a:latin typeface="Times New Roman" panose="02020603050405020304" pitchFamily="18" charset="0"/>
                <a:cs typeface="Times New Roman" panose="02020603050405020304" pitchFamily="18" charset="0"/>
              </a:rPr>
              <a:t>21BQ5A4205,                          21BQ5A4201</a:t>
            </a:r>
            <a:endParaRPr lang="en-IN" dirty="0"/>
          </a:p>
        </p:txBody>
      </p:sp>
      <p:pic>
        <p:nvPicPr>
          <p:cNvPr id="14" name="Picture 13">
            <a:extLst>
              <a:ext uri="{FF2B5EF4-FFF2-40B4-BE49-F238E27FC236}">
                <a16:creationId xmlns:a16="http://schemas.microsoft.com/office/drawing/2014/main" id="{7B77B0CD-330F-1D51-F323-D6BC6A72D4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738" y="1114293"/>
            <a:ext cx="2257089" cy="5015753"/>
          </a:xfrm>
          <a:prstGeom prst="rect">
            <a:avLst/>
          </a:prstGeom>
        </p:spPr>
      </p:pic>
      <p:pic>
        <p:nvPicPr>
          <p:cNvPr id="17" name="Picture 16">
            <a:extLst>
              <a:ext uri="{FF2B5EF4-FFF2-40B4-BE49-F238E27FC236}">
                <a16:creationId xmlns:a16="http://schemas.microsoft.com/office/drawing/2014/main" id="{1B0179C3-C3E1-5076-2D3F-7B6A0AA5DC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6625" y="1133394"/>
            <a:ext cx="2257089" cy="5015753"/>
          </a:xfrm>
          <a:prstGeom prst="rect">
            <a:avLst/>
          </a:prstGeom>
        </p:spPr>
      </p:pic>
    </p:spTree>
    <p:extLst>
      <p:ext uri="{BB962C8B-B14F-4D97-AF65-F5344CB8AC3E}">
        <p14:creationId xmlns:p14="http://schemas.microsoft.com/office/powerpoint/2010/main" val="4156257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36ED3-9B45-D5A5-A7CC-B3B71A239B3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C5E6570-55F4-D109-F1DA-E3CC5C179CA3}"/>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511E1A99-248A-7902-9485-CF0F3F77C73C}"/>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A03FA6BD-8675-2D9A-D962-F88874ED96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F659F45F-D827-A16F-D7A6-78B7B4142723}"/>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22-03-2024</a:t>
            </a:fld>
            <a:endParaRPr lang="en-IN" dirty="0">
              <a:solidFill>
                <a:srgbClr val="FF33CC"/>
              </a:solidFill>
            </a:endParaRPr>
          </a:p>
        </p:txBody>
      </p:sp>
      <p:sp>
        <p:nvSpPr>
          <p:cNvPr id="12" name="Footer Placeholder 11">
            <a:extLst>
              <a:ext uri="{FF2B5EF4-FFF2-40B4-BE49-F238E27FC236}">
                <a16:creationId xmlns:a16="http://schemas.microsoft.com/office/drawing/2014/main" id="{4742C53E-DDF4-77EB-06E4-5024E7AAF8B4}"/>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7A2F7E7C-7935-A20E-72B7-04DEB9FF8494}"/>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19</a:t>
            </a:fld>
            <a:endParaRPr lang="en-IN" dirty="0">
              <a:solidFill>
                <a:srgbClr val="FF33CC"/>
              </a:solidFill>
            </a:endParaRPr>
          </a:p>
        </p:txBody>
      </p:sp>
      <p:sp>
        <p:nvSpPr>
          <p:cNvPr id="15" name="TextBox 14">
            <a:extLst>
              <a:ext uri="{FF2B5EF4-FFF2-40B4-BE49-F238E27FC236}">
                <a16:creationId xmlns:a16="http://schemas.microsoft.com/office/drawing/2014/main" id="{5AFA9D21-2645-6495-8347-556ACBD06B0B}"/>
              </a:ext>
            </a:extLst>
          </p:cNvPr>
          <p:cNvSpPr txBox="1"/>
          <p:nvPr/>
        </p:nvSpPr>
        <p:spPr>
          <a:xfrm flipH="1">
            <a:off x="348110" y="889693"/>
            <a:ext cx="11418066" cy="1077218"/>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latin typeface="Calibri" panose="020F0502020204030204" pitchFamily="34" charset="0"/>
                <a:ea typeface="Calibri" panose="020F0502020204030204" pitchFamily="34" charset="0"/>
              </a:rPr>
              <a:t>Visual Analytics: : </a:t>
            </a:r>
            <a:r>
              <a:rPr lang="en-US" sz="2000" dirty="0"/>
              <a:t>The analytics are displayed in Pie charts for each food intake. The intuitive navigation feature enables us to retrieve information with just a single click, and changes the charts and graphs dynamically based on the selected date.</a:t>
            </a:r>
            <a:endParaRPr lang="en-IN" sz="2000" dirty="0"/>
          </a:p>
        </p:txBody>
      </p:sp>
      <p:sp>
        <p:nvSpPr>
          <p:cNvPr id="2" name="TextBox 1">
            <a:extLst>
              <a:ext uri="{FF2B5EF4-FFF2-40B4-BE49-F238E27FC236}">
                <a16:creationId xmlns:a16="http://schemas.microsoft.com/office/drawing/2014/main" id="{E3B74CCB-FA24-F7AD-08E9-0A83373C9A2A}"/>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Team:BATCH17</a:t>
            </a:r>
          </a:p>
          <a:p>
            <a:r>
              <a:rPr lang="en-IN" sz="1200" dirty="0">
                <a:solidFill>
                  <a:srgbClr val="FFFF00"/>
                </a:solidFill>
                <a:latin typeface="Times New Roman" panose="02020603050405020304" pitchFamily="18" charset="0"/>
                <a:cs typeface="Times New Roman" panose="02020603050405020304" pitchFamily="18" charset="0"/>
              </a:rPr>
              <a:t>21BQ5A4206,                         21BQ5A4204,</a:t>
            </a:r>
          </a:p>
          <a:p>
            <a:r>
              <a:rPr lang="en-IN" sz="1200" dirty="0">
                <a:solidFill>
                  <a:srgbClr val="FFFF00"/>
                </a:solidFill>
                <a:latin typeface="Times New Roman" panose="02020603050405020304" pitchFamily="18" charset="0"/>
                <a:cs typeface="Times New Roman" panose="02020603050405020304" pitchFamily="18" charset="0"/>
              </a:rPr>
              <a:t>21BQ5A4205,                          21BQ5A4201</a:t>
            </a:r>
            <a:endParaRPr lang="en-IN" dirty="0"/>
          </a:p>
        </p:txBody>
      </p:sp>
      <p:pic>
        <p:nvPicPr>
          <p:cNvPr id="18" name="Picture 17">
            <a:extLst>
              <a:ext uri="{FF2B5EF4-FFF2-40B4-BE49-F238E27FC236}">
                <a16:creationId xmlns:a16="http://schemas.microsoft.com/office/drawing/2014/main" id="{23DBA55A-4845-EB52-0395-B15A1B4B4D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6092" y="1957378"/>
            <a:ext cx="2008846" cy="4464102"/>
          </a:xfrm>
          <a:prstGeom prst="rect">
            <a:avLst/>
          </a:prstGeom>
        </p:spPr>
      </p:pic>
      <p:pic>
        <p:nvPicPr>
          <p:cNvPr id="3" name="Picture 2">
            <a:extLst>
              <a:ext uri="{FF2B5EF4-FFF2-40B4-BE49-F238E27FC236}">
                <a16:creationId xmlns:a16="http://schemas.microsoft.com/office/drawing/2014/main" id="{047F18BB-0C51-628B-43C3-11A16C9DAF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7549" y="1929460"/>
            <a:ext cx="2008846" cy="4464101"/>
          </a:xfrm>
          <a:prstGeom prst="rect">
            <a:avLst/>
          </a:prstGeom>
        </p:spPr>
      </p:pic>
    </p:spTree>
    <p:extLst>
      <p:ext uri="{BB962C8B-B14F-4D97-AF65-F5344CB8AC3E}">
        <p14:creationId xmlns:p14="http://schemas.microsoft.com/office/powerpoint/2010/main" val="3540534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981DC-42C6-BD26-8814-1A0E2A73EF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4A9CF4E-FF04-4905-C8D8-EF9CF044241E}"/>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A958A220-7407-769B-A977-55B667B03670}"/>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D79A5A6F-C2BC-7718-D3BC-4D102D760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32CAC30C-CDAE-9822-03A1-073287413372}"/>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22-03-2024</a:t>
            </a:fld>
            <a:endParaRPr lang="en-IN" dirty="0">
              <a:solidFill>
                <a:srgbClr val="FF33CC"/>
              </a:solidFill>
            </a:endParaRPr>
          </a:p>
        </p:txBody>
      </p:sp>
      <p:sp>
        <p:nvSpPr>
          <p:cNvPr id="12" name="Footer Placeholder 11">
            <a:extLst>
              <a:ext uri="{FF2B5EF4-FFF2-40B4-BE49-F238E27FC236}">
                <a16:creationId xmlns:a16="http://schemas.microsoft.com/office/drawing/2014/main" id="{264200B5-0D04-7F1A-74CC-799C8721252F}"/>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0266EB03-B04B-0ED3-38D2-02BB8EBE25E8}"/>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2</a:t>
            </a:fld>
            <a:endParaRPr lang="en-IN" dirty="0">
              <a:solidFill>
                <a:srgbClr val="FF33CC"/>
              </a:solidFill>
            </a:endParaRPr>
          </a:p>
        </p:txBody>
      </p:sp>
      <p:sp>
        <p:nvSpPr>
          <p:cNvPr id="2" name="TextBox 1">
            <a:extLst>
              <a:ext uri="{FF2B5EF4-FFF2-40B4-BE49-F238E27FC236}">
                <a16:creationId xmlns:a16="http://schemas.microsoft.com/office/drawing/2014/main" id="{F0CC0194-85C1-1122-6E59-3CBA414CDC85}"/>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Team:BATCH17</a:t>
            </a:r>
          </a:p>
          <a:p>
            <a:r>
              <a:rPr lang="en-IN" sz="1200" dirty="0">
                <a:solidFill>
                  <a:srgbClr val="FFFF00"/>
                </a:solidFill>
                <a:latin typeface="Times New Roman" panose="02020603050405020304" pitchFamily="18" charset="0"/>
                <a:cs typeface="Times New Roman" panose="02020603050405020304" pitchFamily="18" charset="0"/>
              </a:rPr>
              <a:t>21BQ5A4206,                         21BQ5A4204,</a:t>
            </a:r>
          </a:p>
          <a:p>
            <a:r>
              <a:rPr lang="en-IN" sz="1200" dirty="0">
                <a:solidFill>
                  <a:srgbClr val="FFFF00"/>
                </a:solidFill>
                <a:latin typeface="Times New Roman" panose="02020603050405020304" pitchFamily="18" charset="0"/>
                <a:cs typeface="Times New Roman" panose="02020603050405020304" pitchFamily="18" charset="0"/>
              </a:rPr>
              <a:t>21BQ5A4205,                          21BQ5A4201</a:t>
            </a:r>
            <a:endParaRPr lang="en-IN" dirty="0"/>
          </a:p>
        </p:txBody>
      </p:sp>
      <p:sp>
        <p:nvSpPr>
          <p:cNvPr id="3" name="TextBox 2">
            <a:extLst>
              <a:ext uri="{FF2B5EF4-FFF2-40B4-BE49-F238E27FC236}">
                <a16:creationId xmlns:a16="http://schemas.microsoft.com/office/drawing/2014/main" id="{986741DA-896C-65F5-66BA-78C4B23789EB}"/>
              </a:ext>
            </a:extLst>
          </p:cNvPr>
          <p:cNvSpPr txBox="1"/>
          <p:nvPr/>
        </p:nvSpPr>
        <p:spPr>
          <a:xfrm flipH="1">
            <a:off x="348109" y="889693"/>
            <a:ext cx="11140884" cy="4893647"/>
          </a:xfrm>
          <a:prstGeom prst="rect">
            <a:avLst/>
          </a:prstGeom>
          <a:noFill/>
        </p:spPr>
        <p:txBody>
          <a:bodyPr wrap="square" rtlCol="0">
            <a:spAutoFit/>
          </a:bodyPr>
          <a:lstStyle/>
          <a:p>
            <a:pPr marL="285750" indent="-285750">
              <a:buFont typeface="Wingdings" panose="05000000000000000000" pitchFamily="2" charset="2"/>
              <a:buChar char="v"/>
            </a:pPr>
            <a:endParaRPr lang="en-GB" dirty="0">
              <a:solidFill>
                <a:srgbClr val="111111"/>
              </a:solidFill>
              <a:latin typeface="-apple-system"/>
            </a:endParaRPr>
          </a:p>
          <a:p>
            <a:r>
              <a:rPr lang="en-US" sz="2400" b="1" dirty="0">
                <a:solidFill>
                  <a:srgbClr val="111111"/>
                </a:solidFill>
                <a:latin typeface="-apple-system"/>
              </a:rPr>
              <a:t>Abstract:</a:t>
            </a:r>
          </a:p>
          <a:p>
            <a:pPr algn="just"/>
            <a:r>
              <a:rPr lang="en-US" dirty="0">
                <a:solidFill>
                  <a:srgbClr val="111111"/>
                </a:solidFill>
                <a:latin typeface="-apple-system"/>
              </a:rPr>
              <a:t>The "Mobile Application for Diet Recall" is an innovative and comprehensive project that aims to revolutionize dietary management through the use of Deep Learning and Natural Language Processing (NLP) techniques. The application functions as an AI-based smart food analyzer and dietary tracking tool, allowing users to accurately record and monitor their food intake using a user-friendly diet recall approach. The app's advanced Deep Learning algorithms delve into a vast food database to provide users with detailed nutritional information, including calories, carbohydrates, fats, and proteins. Additionally, the application utilizes NLP to enhance user interaction, allowing for seamless customization of profiles with personal information and dietary preferences. With personalized dietary recommendations, meal suggestions, and advanced </a:t>
            </a:r>
            <a:r>
              <a:rPr lang="en-US" dirty="0" err="1">
                <a:solidFill>
                  <a:srgbClr val="111111"/>
                </a:solidFill>
                <a:latin typeface="-apple-system"/>
              </a:rPr>
              <a:t>analytics,the</a:t>
            </a:r>
            <a:r>
              <a:rPr lang="en-US" dirty="0">
                <a:solidFill>
                  <a:srgbClr val="111111"/>
                </a:solidFill>
                <a:latin typeface="-apple-system"/>
              </a:rPr>
              <a:t> project empowers users to make informed choices about their dietary habits and health.</a:t>
            </a:r>
            <a:endParaRPr lang="en-GB" dirty="0">
              <a:solidFill>
                <a:srgbClr val="111111"/>
              </a:solidFill>
              <a:latin typeface="-apple-system"/>
            </a:endParaRPr>
          </a:p>
          <a:p>
            <a:endParaRPr lang="en-IN" dirty="0"/>
          </a:p>
          <a:p>
            <a:pPr algn="just"/>
            <a:r>
              <a:rPr lang="en-US" dirty="0"/>
              <a:t>The existing system faces several key problems. First, traditional calorie trackers rely on manual food recording, which can be time-consuming and tedious for users. Second, the lack of ease-of-use in entering food names or recording unnamed foods hinders the accuracy of data input. Third, the application's inability to handle regional language pronunciations limits its accessibility to users from diverse linguistic backgrounds. Additionally, the existing system lacks crucial alerts related to dietary tracking and allergens, compromising </a:t>
            </a:r>
            <a:r>
              <a:rPr lang="en-US" dirty="0" err="1"/>
              <a:t>usersafety</a:t>
            </a:r>
            <a:r>
              <a:rPr lang="en-US" dirty="0"/>
              <a:t> and awareness. </a:t>
            </a:r>
            <a:endParaRPr lang="en-IN" dirty="0"/>
          </a:p>
        </p:txBody>
      </p:sp>
    </p:spTree>
    <p:extLst>
      <p:ext uri="{BB962C8B-B14F-4D97-AF65-F5344CB8AC3E}">
        <p14:creationId xmlns:p14="http://schemas.microsoft.com/office/powerpoint/2010/main" val="1174943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981DC-42C6-BD26-8814-1A0E2A73EF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4A9CF4E-FF04-4905-C8D8-EF9CF044241E}"/>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A958A220-7407-769B-A977-55B667B03670}"/>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D79A5A6F-C2BC-7718-D3BC-4D102D760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32CAC30C-CDAE-9822-03A1-073287413372}"/>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22-03-2024</a:t>
            </a:fld>
            <a:endParaRPr lang="en-IN" dirty="0">
              <a:solidFill>
                <a:srgbClr val="FF33CC"/>
              </a:solidFill>
            </a:endParaRPr>
          </a:p>
        </p:txBody>
      </p:sp>
      <p:sp>
        <p:nvSpPr>
          <p:cNvPr id="12" name="Footer Placeholder 11">
            <a:extLst>
              <a:ext uri="{FF2B5EF4-FFF2-40B4-BE49-F238E27FC236}">
                <a16:creationId xmlns:a16="http://schemas.microsoft.com/office/drawing/2014/main" id="{264200B5-0D04-7F1A-74CC-799C8721252F}"/>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0266EB03-B04B-0ED3-38D2-02BB8EBE25E8}"/>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20</a:t>
            </a:fld>
            <a:endParaRPr lang="en-IN" dirty="0">
              <a:solidFill>
                <a:srgbClr val="FF33CC"/>
              </a:solidFill>
            </a:endParaRPr>
          </a:p>
        </p:txBody>
      </p:sp>
      <p:sp>
        <p:nvSpPr>
          <p:cNvPr id="2" name="TextBox 1">
            <a:extLst>
              <a:ext uri="{FF2B5EF4-FFF2-40B4-BE49-F238E27FC236}">
                <a16:creationId xmlns:a16="http://schemas.microsoft.com/office/drawing/2014/main" id="{F0CC0194-85C1-1122-6E59-3CBA414CDC85}"/>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Team:BATCH17</a:t>
            </a:r>
          </a:p>
          <a:p>
            <a:r>
              <a:rPr lang="en-IN" sz="1200" dirty="0">
                <a:solidFill>
                  <a:srgbClr val="FFFF00"/>
                </a:solidFill>
                <a:latin typeface="Times New Roman" panose="02020603050405020304" pitchFamily="18" charset="0"/>
                <a:cs typeface="Times New Roman" panose="02020603050405020304" pitchFamily="18" charset="0"/>
              </a:rPr>
              <a:t>21BQ5A4206,                         21BQ5A4204,</a:t>
            </a:r>
          </a:p>
          <a:p>
            <a:r>
              <a:rPr lang="en-IN" sz="1200" dirty="0">
                <a:solidFill>
                  <a:srgbClr val="FFFF00"/>
                </a:solidFill>
                <a:latin typeface="Times New Roman" panose="02020603050405020304" pitchFamily="18" charset="0"/>
                <a:cs typeface="Times New Roman" panose="02020603050405020304" pitchFamily="18" charset="0"/>
              </a:rPr>
              <a:t>21BQ5A4205,                          21BQ5A4201</a:t>
            </a:r>
            <a:endParaRPr lang="en-IN" dirty="0"/>
          </a:p>
        </p:txBody>
      </p:sp>
      <p:sp>
        <p:nvSpPr>
          <p:cNvPr id="3" name="TextBox 2">
            <a:extLst>
              <a:ext uri="{FF2B5EF4-FFF2-40B4-BE49-F238E27FC236}">
                <a16:creationId xmlns:a16="http://schemas.microsoft.com/office/drawing/2014/main" id="{2BDDE37B-65FC-213E-847D-A70C61AFB695}"/>
              </a:ext>
            </a:extLst>
          </p:cNvPr>
          <p:cNvSpPr txBox="1"/>
          <p:nvPr/>
        </p:nvSpPr>
        <p:spPr>
          <a:xfrm flipH="1">
            <a:off x="348110" y="889693"/>
            <a:ext cx="11418066"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t>Reports and Reminders: </a:t>
            </a:r>
            <a:r>
              <a:rPr lang="en-US" sz="2000" dirty="0"/>
              <a:t>Reports Feature allows users to generate a diet report that include Protein: Fat: Carbohydrate Ratio, Personal Details and Analytical Information with our required Start and End dates. The Reminders allows the user to get alerts when a food item is not recommended to eat based on our health condition and to notify about the food log to the user</a:t>
            </a:r>
            <a:endParaRPr lang="en-IN" sz="2000" dirty="0"/>
          </a:p>
        </p:txBody>
      </p:sp>
      <p:pic>
        <p:nvPicPr>
          <p:cNvPr id="7" name="Picture 6">
            <a:extLst>
              <a:ext uri="{FF2B5EF4-FFF2-40B4-BE49-F238E27FC236}">
                <a16:creationId xmlns:a16="http://schemas.microsoft.com/office/drawing/2014/main" id="{20F75E96-C0F1-75CF-B7F6-27357A2DAB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160" y="2189411"/>
            <a:ext cx="1898985" cy="4219894"/>
          </a:xfrm>
          <a:prstGeom prst="rect">
            <a:avLst/>
          </a:prstGeom>
        </p:spPr>
      </p:pic>
      <p:pic>
        <p:nvPicPr>
          <p:cNvPr id="8" name="Picture 7">
            <a:extLst>
              <a:ext uri="{FF2B5EF4-FFF2-40B4-BE49-F238E27FC236}">
                <a16:creationId xmlns:a16="http://schemas.microsoft.com/office/drawing/2014/main" id="{A79A3E67-2971-C4BB-1DE2-D196379BA0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86601" y="2213723"/>
            <a:ext cx="1894524" cy="4210999"/>
          </a:xfrm>
          <a:prstGeom prst="rect">
            <a:avLst/>
          </a:prstGeom>
        </p:spPr>
      </p:pic>
      <p:pic>
        <p:nvPicPr>
          <p:cNvPr id="14" name="Picture 13">
            <a:extLst>
              <a:ext uri="{FF2B5EF4-FFF2-40B4-BE49-F238E27FC236}">
                <a16:creationId xmlns:a16="http://schemas.microsoft.com/office/drawing/2014/main" id="{1707B091-73DB-517A-91BB-D98345FAD60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434" b="5412"/>
          <a:stretch/>
        </p:blipFill>
        <p:spPr bwMode="auto">
          <a:xfrm>
            <a:off x="6210581" y="2210371"/>
            <a:ext cx="1898985" cy="4210999"/>
          </a:xfrm>
          <a:prstGeom prst="rect">
            <a:avLst/>
          </a:prstGeom>
          <a:ln>
            <a:noFill/>
          </a:ln>
          <a:extLst>
            <a:ext uri="{53640926-AAD7-44D8-BBD7-CCE9431645EC}">
              <a14:shadowObscured xmlns:a14="http://schemas.microsoft.com/office/drawing/2010/main"/>
            </a:ext>
          </a:extLst>
        </p:spPr>
      </p:pic>
      <p:pic>
        <p:nvPicPr>
          <p:cNvPr id="15" name="Picture 14">
            <a:extLst>
              <a:ext uri="{FF2B5EF4-FFF2-40B4-BE49-F238E27FC236}">
                <a16:creationId xmlns:a16="http://schemas.microsoft.com/office/drawing/2014/main" id="{1707B091-73DB-517A-91BB-D98345FAD60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434" b="5412"/>
          <a:stretch/>
        </p:blipFill>
        <p:spPr bwMode="auto">
          <a:xfrm>
            <a:off x="8934561" y="2210371"/>
            <a:ext cx="1898985" cy="4210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75390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20CC7-F7B4-0AB6-9902-58E0C7E773B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D5297B6-D8C1-9235-5534-99F0FDB1C49B}"/>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04467613-E67A-24F8-9575-98214A84943B}"/>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9192A42F-2E5C-B112-98D0-3A335A680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A6A661A7-D5FE-1F28-8555-551291EE5FB7}"/>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22-03-2024</a:t>
            </a:fld>
            <a:endParaRPr lang="en-IN" dirty="0">
              <a:solidFill>
                <a:srgbClr val="FF33CC"/>
              </a:solidFill>
            </a:endParaRPr>
          </a:p>
        </p:txBody>
      </p:sp>
      <p:sp>
        <p:nvSpPr>
          <p:cNvPr id="12" name="Footer Placeholder 11">
            <a:extLst>
              <a:ext uri="{FF2B5EF4-FFF2-40B4-BE49-F238E27FC236}">
                <a16:creationId xmlns:a16="http://schemas.microsoft.com/office/drawing/2014/main" id="{B98C9272-79B5-3F95-64F2-A5406627ED6F}"/>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88860273-9BF6-9AAB-F872-FEC93351B7A4}"/>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21</a:t>
            </a:fld>
            <a:endParaRPr lang="en-IN" dirty="0">
              <a:solidFill>
                <a:srgbClr val="FF33CC"/>
              </a:solidFill>
            </a:endParaRPr>
          </a:p>
        </p:txBody>
      </p:sp>
      <p:sp>
        <p:nvSpPr>
          <p:cNvPr id="15" name="TextBox 14">
            <a:extLst>
              <a:ext uri="{FF2B5EF4-FFF2-40B4-BE49-F238E27FC236}">
                <a16:creationId xmlns:a16="http://schemas.microsoft.com/office/drawing/2014/main" id="{58EC635E-021D-6BEC-E01A-1747E9E1DE59}"/>
              </a:ext>
            </a:extLst>
          </p:cNvPr>
          <p:cNvSpPr txBox="1"/>
          <p:nvPr/>
        </p:nvSpPr>
        <p:spPr>
          <a:xfrm flipH="1">
            <a:off x="348110" y="889693"/>
            <a:ext cx="11418066"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t>Optional Features: </a:t>
            </a:r>
            <a:r>
              <a:rPr lang="en-US" sz="2000" dirty="0"/>
              <a:t>The Profile page allows the user to update their personal details, The support page is used to describe any issues or difficulties they face while using the application to the developers/administrators and it also provides meal plans to follow for users and Community achievement points to encourage user participation. </a:t>
            </a:r>
            <a:endParaRPr lang="en-IN" sz="2000" b="1" dirty="0"/>
          </a:p>
        </p:txBody>
      </p:sp>
      <p:sp>
        <p:nvSpPr>
          <p:cNvPr id="2" name="TextBox 1">
            <a:extLst>
              <a:ext uri="{FF2B5EF4-FFF2-40B4-BE49-F238E27FC236}">
                <a16:creationId xmlns:a16="http://schemas.microsoft.com/office/drawing/2014/main" id="{C6C6A6E7-712E-3336-794B-0B96C8CC1F43}"/>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Team:BATCH17</a:t>
            </a:r>
          </a:p>
          <a:p>
            <a:r>
              <a:rPr lang="en-IN" sz="1200" dirty="0">
                <a:solidFill>
                  <a:srgbClr val="FFFF00"/>
                </a:solidFill>
                <a:latin typeface="Times New Roman" panose="02020603050405020304" pitchFamily="18" charset="0"/>
                <a:cs typeface="Times New Roman" panose="02020603050405020304" pitchFamily="18" charset="0"/>
              </a:rPr>
              <a:t>21BQ5A4206,                         21BQ5A4204,</a:t>
            </a:r>
          </a:p>
          <a:p>
            <a:r>
              <a:rPr lang="en-IN" sz="1200" dirty="0">
                <a:solidFill>
                  <a:srgbClr val="FFFF00"/>
                </a:solidFill>
                <a:latin typeface="Times New Roman" panose="02020603050405020304" pitchFamily="18" charset="0"/>
                <a:cs typeface="Times New Roman" panose="02020603050405020304" pitchFamily="18" charset="0"/>
              </a:rPr>
              <a:t>21BQ5A4205,                          21BQ5A4201</a:t>
            </a:r>
            <a:endParaRPr lang="en-IN" dirty="0"/>
          </a:p>
        </p:txBody>
      </p:sp>
      <p:pic>
        <p:nvPicPr>
          <p:cNvPr id="3" name="Picture 2">
            <a:extLst>
              <a:ext uri="{FF2B5EF4-FFF2-40B4-BE49-F238E27FC236}">
                <a16:creationId xmlns:a16="http://schemas.microsoft.com/office/drawing/2014/main" id="{01488C6F-EA8D-2E85-A21F-067C348204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2287" y="2273218"/>
            <a:ext cx="1867845" cy="4152129"/>
          </a:xfrm>
          <a:prstGeom prst="rect">
            <a:avLst/>
          </a:prstGeom>
        </p:spPr>
      </p:pic>
      <p:pic>
        <p:nvPicPr>
          <p:cNvPr id="6" name="Picture 5">
            <a:extLst>
              <a:ext uri="{FF2B5EF4-FFF2-40B4-BE49-F238E27FC236}">
                <a16:creationId xmlns:a16="http://schemas.microsoft.com/office/drawing/2014/main" id="{EEE2DEBF-8809-EC0F-6194-F0E7284920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97421" y="2311037"/>
            <a:ext cx="1867845" cy="4151779"/>
          </a:xfrm>
          <a:prstGeom prst="rect">
            <a:avLst/>
          </a:prstGeom>
        </p:spPr>
      </p:pic>
      <p:pic>
        <p:nvPicPr>
          <p:cNvPr id="7" name="Picture 6">
            <a:extLst>
              <a:ext uri="{FF2B5EF4-FFF2-40B4-BE49-F238E27FC236}">
                <a16:creationId xmlns:a16="http://schemas.microsoft.com/office/drawing/2014/main" id="{95E7B14E-EC53-72CE-F191-DE9351F48D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07840" y="2273218"/>
            <a:ext cx="1868527" cy="4151779"/>
          </a:xfrm>
          <a:prstGeom prst="rect">
            <a:avLst/>
          </a:prstGeom>
        </p:spPr>
      </p:pic>
    </p:spTree>
    <p:extLst>
      <p:ext uri="{BB962C8B-B14F-4D97-AF65-F5344CB8AC3E}">
        <p14:creationId xmlns:p14="http://schemas.microsoft.com/office/powerpoint/2010/main" val="891461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981DC-42C6-BD26-8814-1A0E2A73EF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4A9CF4E-FF04-4905-C8D8-EF9CF044241E}"/>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A958A220-7407-769B-A977-55B667B03670}"/>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D79A5A6F-C2BC-7718-D3BC-4D102D760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32CAC30C-CDAE-9822-03A1-073287413372}"/>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22-03-2024</a:t>
            </a:fld>
            <a:endParaRPr lang="en-IN" dirty="0">
              <a:solidFill>
                <a:srgbClr val="FF33CC"/>
              </a:solidFill>
            </a:endParaRPr>
          </a:p>
        </p:txBody>
      </p:sp>
      <p:sp>
        <p:nvSpPr>
          <p:cNvPr id="12" name="Footer Placeholder 11">
            <a:extLst>
              <a:ext uri="{FF2B5EF4-FFF2-40B4-BE49-F238E27FC236}">
                <a16:creationId xmlns:a16="http://schemas.microsoft.com/office/drawing/2014/main" id="{264200B5-0D04-7F1A-74CC-799C8721252F}"/>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0266EB03-B04B-0ED3-38D2-02BB8EBE25E8}"/>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22</a:t>
            </a:fld>
            <a:endParaRPr lang="en-IN" dirty="0">
              <a:solidFill>
                <a:srgbClr val="FF33CC"/>
              </a:solidFill>
            </a:endParaRPr>
          </a:p>
        </p:txBody>
      </p:sp>
      <p:sp>
        <p:nvSpPr>
          <p:cNvPr id="2" name="TextBox 1">
            <a:extLst>
              <a:ext uri="{FF2B5EF4-FFF2-40B4-BE49-F238E27FC236}">
                <a16:creationId xmlns:a16="http://schemas.microsoft.com/office/drawing/2014/main" id="{F0CC0194-85C1-1122-6E59-3CBA414CDC85}"/>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Team:BATCH17</a:t>
            </a:r>
          </a:p>
          <a:p>
            <a:r>
              <a:rPr lang="en-IN" sz="1200" dirty="0">
                <a:solidFill>
                  <a:srgbClr val="FFFF00"/>
                </a:solidFill>
                <a:latin typeface="Times New Roman" panose="02020603050405020304" pitchFamily="18" charset="0"/>
                <a:cs typeface="Times New Roman" panose="02020603050405020304" pitchFamily="18" charset="0"/>
              </a:rPr>
              <a:t>21BQ5A4206,                         21BQ5A4204,</a:t>
            </a:r>
          </a:p>
          <a:p>
            <a:r>
              <a:rPr lang="en-IN" sz="1200" dirty="0">
                <a:solidFill>
                  <a:srgbClr val="FFFF00"/>
                </a:solidFill>
                <a:latin typeface="Times New Roman" panose="02020603050405020304" pitchFamily="18" charset="0"/>
                <a:cs typeface="Times New Roman" panose="02020603050405020304" pitchFamily="18" charset="0"/>
              </a:rPr>
              <a:t>21BQ5A4205,                          21BQ5A4201</a:t>
            </a:r>
            <a:endParaRPr lang="en-IN" dirty="0"/>
          </a:p>
        </p:txBody>
      </p:sp>
      <p:pic>
        <p:nvPicPr>
          <p:cNvPr id="3" name="Picture 2">
            <a:extLst>
              <a:ext uri="{FF2B5EF4-FFF2-40B4-BE49-F238E27FC236}">
                <a16:creationId xmlns:a16="http://schemas.microsoft.com/office/drawing/2014/main" id="{7B77B0CD-330F-1D51-F323-D6BC6A72D4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4204" y="1256163"/>
            <a:ext cx="2129603" cy="4732013"/>
          </a:xfrm>
          <a:prstGeom prst="rect">
            <a:avLst/>
          </a:prstGeom>
        </p:spPr>
      </p:pic>
      <p:pic>
        <p:nvPicPr>
          <p:cNvPr id="7" name="Picture 6">
            <a:extLst>
              <a:ext uri="{FF2B5EF4-FFF2-40B4-BE49-F238E27FC236}">
                <a16:creationId xmlns:a16="http://schemas.microsoft.com/office/drawing/2014/main" id="{D8225C71-AB79-031D-FC1F-D0CEABFECE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3833" y="1256163"/>
            <a:ext cx="2129603" cy="4733587"/>
          </a:xfrm>
          <a:prstGeom prst="rect">
            <a:avLst/>
          </a:prstGeom>
        </p:spPr>
      </p:pic>
      <p:pic>
        <p:nvPicPr>
          <p:cNvPr id="8" name="Picture 7">
            <a:extLst>
              <a:ext uri="{FF2B5EF4-FFF2-40B4-BE49-F238E27FC236}">
                <a16:creationId xmlns:a16="http://schemas.microsoft.com/office/drawing/2014/main" id="{9CB756DD-0BD3-FDA9-6951-A54E5C6BBC6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83462" y="1238323"/>
            <a:ext cx="2129603" cy="4732277"/>
          </a:xfrm>
          <a:prstGeom prst="rect">
            <a:avLst/>
          </a:prstGeom>
        </p:spPr>
      </p:pic>
    </p:spTree>
    <p:extLst>
      <p:ext uri="{BB962C8B-B14F-4D97-AF65-F5344CB8AC3E}">
        <p14:creationId xmlns:p14="http://schemas.microsoft.com/office/powerpoint/2010/main" val="1052109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981DC-42C6-BD26-8814-1A0E2A73EF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4A9CF4E-FF04-4905-C8D8-EF9CF044241E}"/>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A958A220-7407-769B-A977-55B667B03670}"/>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D79A5A6F-C2BC-7718-D3BC-4D102D760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32CAC30C-CDAE-9822-03A1-073287413372}"/>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22-03-2024</a:t>
            </a:fld>
            <a:endParaRPr lang="en-IN" dirty="0">
              <a:solidFill>
                <a:srgbClr val="FF33CC"/>
              </a:solidFill>
            </a:endParaRPr>
          </a:p>
        </p:txBody>
      </p:sp>
      <p:sp>
        <p:nvSpPr>
          <p:cNvPr id="12" name="Footer Placeholder 11">
            <a:extLst>
              <a:ext uri="{FF2B5EF4-FFF2-40B4-BE49-F238E27FC236}">
                <a16:creationId xmlns:a16="http://schemas.microsoft.com/office/drawing/2014/main" id="{264200B5-0D04-7F1A-74CC-799C8721252F}"/>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0266EB03-B04B-0ED3-38D2-02BB8EBE25E8}"/>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3</a:t>
            </a:fld>
            <a:endParaRPr lang="en-IN" dirty="0">
              <a:solidFill>
                <a:srgbClr val="FF33CC"/>
              </a:solidFill>
            </a:endParaRPr>
          </a:p>
        </p:txBody>
      </p:sp>
      <p:sp>
        <p:nvSpPr>
          <p:cNvPr id="2" name="TextBox 1">
            <a:extLst>
              <a:ext uri="{FF2B5EF4-FFF2-40B4-BE49-F238E27FC236}">
                <a16:creationId xmlns:a16="http://schemas.microsoft.com/office/drawing/2014/main" id="{F0CC0194-85C1-1122-6E59-3CBA414CDC85}"/>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Team:BATCH17</a:t>
            </a:r>
          </a:p>
          <a:p>
            <a:r>
              <a:rPr lang="en-IN" sz="1200" dirty="0">
                <a:solidFill>
                  <a:srgbClr val="FFFF00"/>
                </a:solidFill>
                <a:latin typeface="Times New Roman" panose="02020603050405020304" pitchFamily="18" charset="0"/>
                <a:cs typeface="Times New Roman" panose="02020603050405020304" pitchFamily="18" charset="0"/>
              </a:rPr>
              <a:t>21BQ5A4206,                         21BQ5A4204,</a:t>
            </a:r>
          </a:p>
          <a:p>
            <a:r>
              <a:rPr lang="en-IN" sz="1200" dirty="0">
                <a:solidFill>
                  <a:srgbClr val="FFFF00"/>
                </a:solidFill>
                <a:latin typeface="Times New Roman" panose="02020603050405020304" pitchFamily="18" charset="0"/>
                <a:cs typeface="Times New Roman" panose="02020603050405020304" pitchFamily="18" charset="0"/>
              </a:rPr>
              <a:t>21BQ5A4205,                          21BQ5A4201</a:t>
            </a:r>
            <a:endParaRPr lang="en-IN" dirty="0"/>
          </a:p>
        </p:txBody>
      </p:sp>
      <p:sp>
        <p:nvSpPr>
          <p:cNvPr id="8" name="TextBox 7">
            <a:extLst>
              <a:ext uri="{FF2B5EF4-FFF2-40B4-BE49-F238E27FC236}">
                <a16:creationId xmlns:a16="http://schemas.microsoft.com/office/drawing/2014/main" id="{A84C803D-4F39-4EE9-C8DE-78491DC5A2EE}"/>
              </a:ext>
            </a:extLst>
          </p:cNvPr>
          <p:cNvSpPr txBox="1"/>
          <p:nvPr/>
        </p:nvSpPr>
        <p:spPr>
          <a:xfrm flipH="1">
            <a:off x="348110" y="889693"/>
            <a:ext cx="11418066" cy="5724644"/>
          </a:xfrm>
          <a:prstGeom prst="rect">
            <a:avLst/>
          </a:prstGeom>
          <a:noFill/>
        </p:spPr>
        <p:txBody>
          <a:bodyPr wrap="square" rtlCol="0">
            <a:spAutoFit/>
          </a:bodyPr>
          <a:lstStyle/>
          <a:p>
            <a:r>
              <a:rPr lang="en-US" dirty="0"/>
              <a:t>The proposed solution addresses these issues comprehensively. By employing Deep Learning and image recognition, users can record their meals effortlessly by simply taking a picture, eliminating the need for manual data entry. The app's auto-suggestion feature streamlines food recording with optimized text input. Moreover, the integration of NLP enables the app to understand food names pronounced in regional languages, ensuring inclusivity and ease of use. The proposed solution also implements diet tracking alerts and allergen alerts, promoting user safety and health-conscious decision-making. Overall, the project's proposed solution promises to provide a seamless and comprehensive dietary management experience, fostering healthier eating habits and improved well-being for users. </a:t>
            </a:r>
          </a:p>
          <a:p>
            <a:endParaRPr lang="en-US" dirty="0"/>
          </a:p>
          <a:p>
            <a:r>
              <a:rPr lang="en-IN" sz="2400" b="1" dirty="0"/>
              <a:t>Functional Requirements :</a:t>
            </a:r>
          </a:p>
          <a:p>
            <a:pPr marL="342900" indent="-342900">
              <a:buFont typeface="+mj-lt"/>
              <a:buAutoNum type="arabicPeriod"/>
            </a:pPr>
            <a:r>
              <a:rPr lang="en-US" b="1" i="1" dirty="0"/>
              <a:t>User Registration and Profile: </a:t>
            </a:r>
          </a:p>
          <a:p>
            <a:pPr marL="342900" indent="-342900">
              <a:buFont typeface="Arial" panose="020B0604020202020204" pitchFamily="34" charset="0"/>
              <a:buChar char="•"/>
            </a:pPr>
            <a:r>
              <a:rPr lang="en-US" dirty="0"/>
              <a:t>Allow users to create accounts using email or social media accounts.</a:t>
            </a:r>
          </a:p>
          <a:p>
            <a:pPr marL="342900" indent="-342900">
              <a:buFont typeface="Arial" panose="020B0604020202020204" pitchFamily="34" charset="0"/>
              <a:buChar char="•"/>
            </a:pPr>
            <a:r>
              <a:rPr lang="en-US" dirty="0"/>
              <a:t>Implement password recovery and account verification processes. </a:t>
            </a:r>
          </a:p>
          <a:p>
            <a:pPr marL="342900" indent="-342900">
              <a:buFont typeface="Arial" panose="020B0604020202020204" pitchFamily="34" charset="0"/>
              <a:buChar char="•"/>
            </a:pPr>
            <a:r>
              <a:rPr lang="en-US" dirty="0"/>
              <a:t>Provide options for users to customize their profiles with personal information and dietary preferences. </a:t>
            </a:r>
          </a:p>
          <a:p>
            <a:pPr marL="285750" indent="-285750">
              <a:buFont typeface="Arial" panose="020B0604020202020204" pitchFamily="34" charset="0"/>
              <a:buChar char="•"/>
            </a:pPr>
            <a:r>
              <a:rPr lang="en-US" dirty="0"/>
              <a:t>Enable users to set their dietary goals and fitness objectives in their profiles.</a:t>
            </a:r>
          </a:p>
          <a:p>
            <a:pPr marL="342900" indent="-342900">
              <a:buFont typeface="+mj-lt"/>
              <a:buAutoNum type="arabicPeriod" startAt="2"/>
            </a:pPr>
            <a:r>
              <a:rPr lang="en-US" b="1" i="1" dirty="0"/>
              <a:t>Nutritional Analysis:</a:t>
            </a:r>
          </a:p>
          <a:p>
            <a:pPr marL="342900" indent="-342900">
              <a:buFont typeface="Arial" panose="020B0604020202020204" pitchFamily="34" charset="0"/>
              <a:buChar char="•"/>
            </a:pPr>
            <a:r>
              <a:rPr lang="en-US" dirty="0"/>
              <a:t>Utilize a vast food database to accurately analyze the nutritional content of food items.</a:t>
            </a:r>
          </a:p>
          <a:p>
            <a:pPr marL="342900" indent="-342900">
              <a:buFont typeface="Arial" panose="020B0604020202020204" pitchFamily="34" charset="0"/>
              <a:buChar char="•"/>
            </a:pPr>
            <a:r>
              <a:rPr lang="en-US" dirty="0"/>
              <a:t>Display detailed information about calories, carbohydrates, fats, and proteins for each food entry.</a:t>
            </a:r>
          </a:p>
          <a:p>
            <a:pPr marL="342900" indent="-342900">
              <a:buFont typeface="Arial" panose="020B0604020202020204" pitchFamily="34" charset="0"/>
              <a:buChar char="•"/>
            </a:pPr>
            <a:r>
              <a:rPr lang="en-US" dirty="0"/>
              <a:t>Calculate and display the daily recommended intake of nutrients based on the user's profile and goals.</a:t>
            </a:r>
          </a:p>
          <a:p>
            <a:pPr marL="342900" indent="-342900">
              <a:buFont typeface="Arial" panose="020B0604020202020204" pitchFamily="34" charset="0"/>
              <a:buChar char="•"/>
            </a:pPr>
            <a:r>
              <a:rPr lang="en-US" dirty="0"/>
              <a:t>Provide a breakdown of nutritional information in charts and graphs for better visualization.</a:t>
            </a:r>
            <a:endParaRPr lang="en-IN" dirty="0"/>
          </a:p>
          <a:p>
            <a:endParaRPr lang="en-US" b="1" i="1" dirty="0"/>
          </a:p>
        </p:txBody>
      </p:sp>
    </p:spTree>
    <p:extLst>
      <p:ext uri="{BB962C8B-B14F-4D97-AF65-F5344CB8AC3E}">
        <p14:creationId xmlns:p14="http://schemas.microsoft.com/office/powerpoint/2010/main" val="1141679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981DC-42C6-BD26-8814-1A0E2A73EF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4A9CF4E-FF04-4905-C8D8-EF9CF044241E}"/>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A958A220-7407-769B-A977-55B667B03670}"/>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D79A5A6F-C2BC-7718-D3BC-4D102D760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32CAC30C-CDAE-9822-03A1-073287413372}"/>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22-03-2024</a:t>
            </a:fld>
            <a:endParaRPr lang="en-IN" dirty="0">
              <a:solidFill>
                <a:srgbClr val="FF33CC"/>
              </a:solidFill>
            </a:endParaRPr>
          </a:p>
        </p:txBody>
      </p:sp>
      <p:sp>
        <p:nvSpPr>
          <p:cNvPr id="12" name="Footer Placeholder 11">
            <a:extLst>
              <a:ext uri="{FF2B5EF4-FFF2-40B4-BE49-F238E27FC236}">
                <a16:creationId xmlns:a16="http://schemas.microsoft.com/office/drawing/2014/main" id="{264200B5-0D04-7F1A-74CC-799C8721252F}"/>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0266EB03-B04B-0ED3-38D2-02BB8EBE25E8}"/>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4</a:t>
            </a:fld>
            <a:endParaRPr lang="en-IN" dirty="0">
              <a:solidFill>
                <a:srgbClr val="FF33CC"/>
              </a:solidFill>
            </a:endParaRPr>
          </a:p>
        </p:txBody>
      </p:sp>
      <p:sp>
        <p:nvSpPr>
          <p:cNvPr id="2" name="TextBox 1">
            <a:extLst>
              <a:ext uri="{FF2B5EF4-FFF2-40B4-BE49-F238E27FC236}">
                <a16:creationId xmlns:a16="http://schemas.microsoft.com/office/drawing/2014/main" id="{F0CC0194-85C1-1122-6E59-3CBA414CDC85}"/>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Team:BATCH17</a:t>
            </a:r>
          </a:p>
          <a:p>
            <a:r>
              <a:rPr lang="en-IN" sz="1200" dirty="0">
                <a:solidFill>
                  <a:srgbClr val="FFFF00"/>
                </a:solidFill>
                <a:latin typeface="Times New Roman" panose="02020603050405020304" pitchFamily="18" charset="0"/>
                <a:cs typeface="Times New Roman" panose="02020603050405020304" pitchFamily="18" charset="0"/>
              </a:rPr>
              <a:t>21BQ5A4206,                         21BQ5A4204,</a:t>
            </a:r>
          </a:p>
          <a:p>
            <a:r>
              <a:rPr lang="en-IN" sz="1200" dirty="0">
                <a:solidFill>
                  <a:srgbClr val="FFFF00"/>
                </a:solidFill>
                <a:latin typeface="Times New Roman" panose="02020603050405020304" pitchFamily="18" charset="0"/>
                <a:cs typeface="Times New Roman" panose="02020603050405020304" pitchFamily="18" charset="0"/>
              </a:rPr>
              <a:t>21BQ5A4205,                          21BQ5A4201</a:t>
            </a:r>
            <a:endParaRPr lang="en-IN" dirty="0"/>
          </a:p>
        </p:txBody>
      </p:sp>
      <p:sp>
        <p:nvSpPr>
          <p:cNvPr id="6" name="TextBox 5">
            <a:extLst>
              <a:ext uri="{FF2B5EF4-FFF2-40B4-BE49-F238E27FC236}">
                <a16:creationId xmlns:a16="http://schemas.microsoft.com/office/drawing/2014/main" id="{5B1AD4C8-9B71-2EFE-B00A-47F19B920EAF}"/>
              </a:ext>
            </a:extLst>
          </p:cNvPr>
          <p:cNvSpPr txBox="1"/>
          <p:nvPr/>
        </p:nvSpPr>
        <p:spPr>
          <a:xfrm>
            <a:off x="282388" y="954430"/>
            <a:ext cx="11456894" cy="4801314"/>
          </a:xfrm>
          <a:prstGeom prst="rect">
            <a:avLst/>
          </a:prstGeom>
          <a:noFill/>
        </p:spPr>
        <p:txBody>
          <a:bodyPr wrap="square">
            <a:spAutoFit/>
          </a:bodyPr>
          <a:lstStyle/>
          <a:p>
            <a:pPr marL="342900" indent="-342900">
              <a:buFont typeface="+mj-lt"/>
              <a:buAutoNum type="arabicPeriod" startAt="3"/>
            </a:pPr>
            <a:r>
              <a:rPr lang="en-US" b="1" i="1" dirty="0"/>
              <a:t>Meal History and Tracking:</a:t>
            </a:r>
          </a:p>
          <a:p>
            <a:pPr marL="342900" indent="-342900">
              <a:buFont typeface="Arial" panose="020B0604020202020204" pitchFamily="34" charset="0"/>
              <a:buChar char="•"/>
            </a:pPr>
            <a:r>
              <a:rPr lang="en-US" dirty="0"/>
              <a:t>Maintain a comprehensive meal history, allowing users to review their past food entries.</a:t>
            </a:r>
          </a:p>
          <a:p>
            <a:pPr marL="342900" indent="-342900">
              <a:buFont typeface="Arial" panose="020B0604020202020204" pitchFamily="34" charset="0"/>
              <a:buChar char="•"/>
            </a:pPr>
            <a:r>
              <a:rPr lang="en-US" dirty="0"/>
              <a:t>Implement a search and filter functionality to easily find specific meals within the history.</a:t>
            </a:r>
          </a:p>
          <a:p>
            <a:pPr marL="342900" indent="-342900">
              <a:buFont typeface="Arial" panose="020B0604020202020204" pitchFamily="34" charset="0"/>
              <a:buChar char="•"/>
            </a:pPr>
            <a:r>
              <a:rPr lang="en-US" dirty="0"/>
              <a:t>Enable users to add notes or comments to individual meal entries for better context.</a:t>
            </a:r>
          </a:p>
          <a:p>
            <a:pPr marL="342900" indent="-342900">
              <a:buFont typeface="Arial" panose="020B0604020202020204" pitchFamily="34" charset="0"/>
              <a:buChar char="•"/>
            </a:pPr>
            <a:r>
              <a:rPr lang="en-US" dirty="0"/>
              <a:t>Provide a timeline view for users to track their eating patterns and habits over time.</a:t>
            </a:r>
          </a:p>
          <a:p>
            <a:pPr marL="342900" indent="-342900">
              <a:buFont typeface="+mj-lt"/>
              <a:buAutoNum type="arabicPeriod" startAt="4"/>
            </a:pPr>
            <a:r>
              <a:rPr lang="en-US" b="1" i="1" dirty="0"/>
              <a:t>Goals Setting and Tracking:</a:t>
            </a:r>
          </a:p>
          <a:p>
            <a:pPr marL="342900" indent="-342900">
              <a:buFont typeface="Arial" panose="020B0604020202020204" pitchFamily="34" charset="0"/>
              <a:buChar char="•"/>
            </a:pPr>
            <a:r>
              <a:rPr lang="en-US" dirty="0"/>
              <a:t>Allow users to set specific health and dietary goals, such as weight loss, muscle gain, or nutrient intake targets.</a:t>
            </a:r>
          </a:p>
          <a:p>
            <a:pPr marL="342900" indent="-342900">
              <a:buFont typeface="Arial" panose="020B0604020202020204" pitchFamily="34" charset="0"/>
              <a:buChar char="•"/>
            </a:pPr>
            <a:r>
              <a:rPr lang="en-US" dirty="0"/>
              <a:t>Provide progress tracking for each goal with visual indicators of achievements.</a:t>
            </a:r>
          </a:p>
          <a:p>
            <a:pPr marL="342900" indent="-342900">
              <a:buFont typeface="Arial" panose="020B0604020202020204" pitchFamily="34" charset="0"/>
              <a:buChar char="•"/>
            </a:pPr>
            <a:r>
              <a:rPr lang="en-US" dirty="0"/>
              <a:t>Send periodic progress </a:t>
            </a:r>
            <a:r>
              <a:rPr lang="en-US" dirty="0" err="1"/>
              <a:t>updatesto</a:t>
            </a:r>
            <a:r>
              <a:rPr lang="en-US" dirty="0"/>
              <a:t> users and congratulate them on reaching milestones.</a:t>
            </a:r>
          </a:p>
          <a:p>
            <a:pPr marL="342900" indent="-342900">
              <a:buFont typeface="Arial" panose="020B0604020202020204" pitchFamily="34" charset="0"/>
              <a:buChar char="•"/>
            </a:pPr>
            <a:r>
              <a:rPr lang="en-US" dirty="0"/>
              <a:t>Allow users to modify or update their goals as needed based on their progress.</a:t>
            </a:r>
          </a:p>
          <a:p>
            <a:pPr marL="342900" indent="-342900">
              <a:buFont typeface="+mj-lt"/>
              <a:buAutoNum type="arabicPeriod" startAt="5"/>
            </a:pPr>
            <a:r>
              <a:rPr lang="en-US" b="1" i="1" dirty="0"/>
              <a:t>Offline Functionality:</a:t>
            </a:r>
          </a:p>
          <a:p>
            <a:pPr marL="342900" indent="-342900">
              <a:buFont typeface="Arial" panose="020B0604020202020204" pitchFamily="34" charset="0"/>
              <a:buChar char="•"/>
            </a:pPr>
            <a:r>
              <a:rPr lang="en-US" dirty="0"/>
              <a:t>Implement offline access to the application, allowing users to record meals and view previous entries without an internet connection.</a:t>
            </a:r>
          </a:p>
          <a:p>
            <a:pPr marL="342900" indent="-342900">
              <a:buFont typeface="Arial" panose="020B0604020202020204" pitchFamily="34" charset="0"/>
              <a:buChar char="•"/>
            </a:pPr>
            <a:r>
              <a:rPr lang="en-US" dirty="0"/>
              <a:t>Sync data with the cloud once the internet connection is restored.</a:t>
            </a:r>
          </a:p>
          <a:p>
            <a:pPr marL="342900" indent="-342900">
              <a:buFont typeface="Arial" panose="020B0604020202020204" pitchFamily="34" charset="0"/>
              <a:buChar char="•"/>
            </a:pPr>
            <a:r>
              <a:rPr lang="en-US" dirty="0"/>
              <a:t>Provide real-time feedback on nutritional analysis and dietary recommendations even when offline.</a:t>
            </a:r>
          </a:p>
          <a:p>
            <a:pPr marL="342900" indent="-342900">
              <a:buFont typeface="Arial" panose="020B0604020202020204" pitchFamily="34" charset="0"/>
              <a:buChar char="•"/>
            </a:pPr>
            <a:r>
              <a:rPr lang="en-US" dirty="0"/>
              <a:t>Store user settings and preferences locally to ensure a seamless experience when offline.</a:t>
            </a:r>
          </a:p>
          <a:p>
            <a:pPr marL="342900" indent="-342900">
              <a:buFont typeface="+mj-lt"/>
              <a:buAutoNum type="arabicPeriod" startAt="5"/>
            </a:pPr>
            <a:endParaRPr lang="en-IN" dirty="0"/>
          </a:p>
        </p:txBody>
      </p:sp>
    </p:spTree>
    <p:extLst>
      <p:ext uri="{BB962C8B-B14F-4D97-AF65-F5344CB8AC3E}">
        <p14:creationId xmlns:p14="http://schemas.microsoft.com/office/powerpoint/2010/main" val="229953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981DC-42C6-BD26-8814-1A0E2A73EF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4A9CF4E-FF04-4905-C8D8-EF9CF044241E}"/>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A958A220-7407-769B-A977-55B667B03670}"/>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D79A5A6F-C2BC-7718-D3BC-4D102D760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32CAC30C-CDAE-9822-03A1-073287413372}"/>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22-03-2024</a:t>
            </a:fld>
            <a:endParaRPr lang="en-IN" dirty="0">
              <a:solidFill>
                <a:srgbClr val="FF33CC"/>
              </a:solidFill>
            </a:endParaRPr>
          </a:p>
        </p:txBody>
      </p:sp>
      <p:sp>
        <p:nvSpPr>
          <p:cNvPr id="12" name="Footer Placeholder 11">
            <a:extLst>
              <a:ext uri="{FF2B5EF4-FFF2-40B4-BE49-F238E27FC236}">
                <a16:creationId xmlns:a16="http://schemas.microsoft.com/office/drawing/2014/main" id="{264200B5-0D04-7F1A-74CC-799C8721252F}"/>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0266EB03-B04B-0ED3-38D2-02BB8EBE25E8}"/>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5</a:t>
            </a:fld>
            <a:endParaRPr lang="en-IN" dirty="0">
              <a:solidFill>
                <a:srgbClr val="FF33CC"/>
              </a:solidFill>
            </a:endParaRPr>
          </a:p>
        </p:txBody>
      </p:sp>
      <p:sp>
        <p:nvSpPr>
          <p:cNvPr id="2" name="TextBox 1">
            <a:extLst>
              <a:ext uri="{FF2B5EF4-FFF2-40B4-BE49-F238E27FC236}">
                <a16:creationId xmlns:a16="http://schemas.microsoft.com/office/drawing/2014/main" id="{F0CC0194-85C1-1122-6E59-3CBA414CDC85}"/>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Team:BATCH17</a:t>
            </a:r>
          </a:p>
          <a:p>
            <a:r>
              <a:rPr lang="en-IN" sz="1200" dirty="0">
                <a:solidFill>
                  <a:srgbClr val="FFFF00"/>
                </a:solidFill>
                <a:latin typeface="Times New Roman" panose="02020603050405020304" pitchFamily="18" charset="0"/>
                <a:cs typeface="Times New Roman" panose="02020603050405020304" pitchFamily="18" charset="0"/>
              </a:rPr>
              <a:t>21BQ5A4206,                         21BQ5A4204,</a:t>
            </a:r>
          </a:p>
          <a:p>
            <a:r>
              <a:rPr lang="en-IN" sz="1200" dirty="0">
                <a:solidFill>
                  <a:srgbClr val="FFFF00"/>
                </a:solidFill>
                <a:latin typeface="Times New Roman" panose="02020603050405020304" pitchFamily="18" charset="0"/>
                <a:cs typeface="Times New Roman" panose="02020603050405020304" pitchFamily="18" charset="0"/>
              </a:rPr>
              <a:t>21BQ5A4205,                          21BQ5A4201</a:t>
            </a:r>
            <a:endParaRPr lang="en-IN" dirty="0"/>
          </a:p>
        </p:txBody>
      </p:sp>
      <p:sp>
        <p:nvSpPr>
          <p:cNvPr id="7" name="TextBox 6">
            <a:extLst>
              <a:ext uri="{FF2B5EF4-FFF2-40B4-BE49-F238E27FC236}">
                <a16:creationId xmlns:a16="http://schemas.microsoft.com/office/drawing/2014/main" id="{15D6291C-8120-9BF2-17C1-4BDD0B9B90E4}"/>
              </a:ext>
            </a:extLst>
          </p:cNvPr>
          <p:cNvSpPr txBox="1"/>
          <p:nvPr/>
        </p:nvSpPr>
        <p:spPr>
          <a:xfrm>
            <a:off x="282388" y="954430"/>
            <a:ext cx="11456894" cy="4524315"/>
          </a:xfrm>
          <a:prstGeom prst="rect">
            <a:avLst/>
          </a:prstGeom>
          <a:noFill/>
        </p:spPr>
        <p:txBody>
          <a:bodyPr wrap="square">
            <a:spAutoFit/>
          </a:bodyPr>
          <a:lstStyle/>
          <a:p>
            <a:pPr marL="342900" indent="-342900">
              <a:buFont typeface="+mj-lt"/>
              <a:buAutoNum type="arabicPeriod" startAt="6"/>
            </a:pPr>
            <a:r>
              <a:rPr lang="en-US" b="1" i="1" dirty="0"/>
              <a:t>Personalized Recommendations:</a:t>
            </a:r>
          </a:p>
          <a:p>
            <a:pPr marL="342900" indent="-342900">
              <a:buFont typeface="Arial" panose="020B0604020202020204" pitchFamily="34" charset="0"/>
              <a:buChar char="•"/>
            </a:pPr>
            <a:r>
              <a:rPr lang="en-US" dirty="0"/>
              <a:t>Analyze user data, dietary habits, and nutritional intake to generate personalized dietary recommendations.</a:t>
            </a:r>
          </a:p>
          <a:p>
            <a:pPr marL="342900" indent="-342900">
              <a:buFont typeface="Arial" panose="020B0604020202020204" pitchFamily="34" charset="0"/>
              <a:buChar char="•"/>
            </a:pPr>
            <a:r>
              <a:rPr lang="en-US" dirty="0"/>
              <a:t>Offer meal suggestions and recipe ideas based on the user's dietary preferences and restrictions.</a:t>
            </a:r>
          </a:p>
          <a:p>
            <a:pPr marL="342900" indent="-342900">
              <a:buFont typeface="Arial" panose="020B0604020202020204" pitchFamily="34" charset="0"/>
              <a:buChar char="•"/>
            </a:pPr>
            <a:r>
              <a:rPr lang="en-US" dirty="0"/>
              <a:t>Provide tailored nutritional advice to address specific health concerns or conditions.</a:t>
            </a:r>
          </a:p>
          <a:p>
            <a:pPr marL="342900" indent="-342900">
              <a:buFont typeface="Arial" panose="020B0604020202020204" pitchFamily="34" charset="0"/>
              <a:buChar char="•"/>
            </a:pPr>
            <a:r>
              <a:rPr lang="en-US" dirty="0"/>
              <a:t>Offer personalized goal-setting based on the user's current health status and future objectives.</a:t>
            </a:r>
          </a:p>
          <a:p>
            <a:pPr marL="342900" indent="-342900">
              <a:buFont typeface="+mj-lt"/>
              <a:buAutoNum type="arabicPeriod" startAt="7"/>
            </a:pPr>
            <a:r>
              <a:rPr lang="en-US" b="1" i="1" dirty="0"/>
              <a:t>Visual Analytics:</a:t>
            </a:r>
          </a:p>
          <a:p>
            <a:pPr marL="342900" indent="-342900">
              <a:buFont typeface="Arial" panose="020B0604020202020204" pitchFamily="34" charset="0"/>
              <a:buChar char="•"/>
            </a:pPr>
            <a:r>
              <a:rPr lang="en-US" dirty="0"/>
              <a:t>Generate comprehensive analytics on the user's overall nutritional intake and eating patterns.</a:t>
            </a:r>
          </a:p>
          <a:p>
            <a:pPr marL="342900" indent="-342900">
              <a:buFont typeface="Arial" panose="020B0604020202020204" pitchFamily="34" charset="0"/>
              <a:buChar char="•"/>
            </a:pPr>
            <a:r>
              <a:rPr lang="en-US" dirty="0"/>
              <a:t>Display data in interactive charts and graphs for easy understanding and analysis.</a:t>
            </a:r>
          </a:p>
          <a:p>
            <a:pPr marL="342900" indent="-342900">
              <a:buFont typeface="Arial" panose="020B0604020202020204" pitchFamily="34" charset="0"/>
              <a:buChar char="•"/>
            </a:pPr>
            <a:r>
              <a:rPr lang="en-US" dirty="0"/>
              <a:t>Offer insights and trends based on the user's eating habits over time.</a:t>
            </a:r>
          </a:p>
          <a:p>
            <a:pPr marL="342900" indent="-342900">
              <a:buFont typeface="Arial" panose="020B0604020202020204" pitchFamily="34" charset="0"/>
              <a:buChar char="•"/>
            </a:pPr>
            <a:r>
              <a:rPr lang="en-US" dirty="0"/>
              <a:t>Provide comparisons between actual intake and recommended dietary guidelines.</a:t>
            </a:r>
          </a:p>
          <a:p>
            <a:pPr marL="342900" indent="-342900">
              <a:buFont typeface="+mj-lt"/>
              <a:buAutoNum type="arabicPeriod" startAt="8"/>
            </a:pPr>
            <a:r>
              <a:rPr lang="en-US" b="1" i="1" dirty="0"/>
              <a:t>Reports and Reminders:</a:t>
            </a:r>
          </a:p>
          <a:p>
            <a:pPr marL="342900" indent="-342900">
              <a:buFont typeface="Arial" panose="020B0604020202020204" pitchFamily="34" charset="0"/>
              <a:buChar char="•"/>
            </a:pPr>
            <a:r>
              <a:rPr lang="en-US" dirty="0"/>
              <a:t>Send timely reports &amp; notifications to remind users to log their meals and snacks.</a:t>
            </a:r>
          </a:p>
          <a:p>
            <a:pPr marL="342900" indent="-342900">
              <a:buFont typeface="Arial" panose="020B0604020202020204" pitchFamily="34" charset="0"/>
              <a:buChar char="•"/>
            </a:pPr>
            <a:r>
              <a:rPr lang="en-US" dirty="0"/>
              <a:t>Provide alerts for missed or delayed meal tracking to maintain consistency.</a:t>
            </a:r>
          </a:p>
          <a:p>
            <a:pPr marL="342900" indent="-342900">
              <a:buFont typeface="Arial" panose="020B0604020202020204" pitchFamily="34" charset="0"/>
              <a:buChar char="•"/>
            </a:pPr>
            <a:r>
              <a:rPr lang="en-US" dirty="0"/>
              <a:t>Offer personalized reminders for upcoming goal deadlines and tracking milestones.</a:t>
            </a:r>
          </a:p>
          <a:p>
            <a:pPr marL="342900" indent="-342900">
              <a:buFont typeface="Arial" panose="020B0604020202020204" pitchFamily="34" charset="0"/>
              <a:buChar char="•"/>
            </a:pPr>
            <a:r>
              <a:rPr lang="en-US" dirty="0"/>
              <a:t>Allow users to customize notification preferences, such as timing and frequency.</a:t>
            </a:r>
          </a:p>
          <a:p>
            <a:endParaRPr lang="en-IN" dirty="0"/>
          </a:p>
        </p:txBody>
      </p:sp>
    </p:spTree>
    <p:extLst>
      <p:ext uri="{BB962C8B-B14F-4D97-AF65-F5344CB8AC3E}">
        <p14:creationId xmlns:p14="http://schemas.microsoft.com/office/powerpoint/2010/main" val="13560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981DC-42C6-BD26-8814-1A0E2A73EF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4A9CF4E-FF04-4905-C8D8-EF9CF044241E}"/>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A958A220-7407-769B-A977-55B667B03670}"/>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D79A5A6F-C2BC-7718-D3BC-4D102D760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32CAC30C-CDAE-9822-03A1-073287413372}"/>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22-03-2024</a:t>
            </a:fld>
            <a:endParaRPr lang="en-IN" dirty="0">
              <a:solidFill>
                <a:srgbClr val="FF33CC"/>
              </a:solidFill>
            </a:endParaRPr>
          </a:p>
        </p:txBody>
      </p:sp>
      <p:sp>
        <p:nvSpPr>
          <p:cNvPr id="12" name="Footer Placeholder 11">
            <a:extLst>
              <a:ext uri="{FF2B5EF4-FFF2-40B4-BE49-F238E27FC236}">
                <a16:creationId xmlns:a16="http://schemas.microsoft.com/office/drawing/2014/main" id="{264200B5-0D04-7F1A-74CC-799C8721252F}"/>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0266EB03-B04B-0ED3-38D2-02BB8EBE25E8}"/>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6</a:t>
            </a:fld>
            <a:endParaRPr lang="en-IN" dirty="0">
              <a:solidFill>
                <a:srgbClr val="FF33CC"/>
              </a:solidFill>
            </a:endParaRPr>
          </a:p>
        </p:txBody>
      </p:sp>
      <p:sp>
        <p:nvSpPr>
          <p:cNvPr id="2" name="TextBox 1">
            <a:extLst>
              <a:ext uri="{FF2B5EF4-FFF2-40B4-BE49-F238E27FC236}">
                <a16:creationId xmlns:a16="http://schemas.microsoft.com/office/drawing/2014/main" id="{F0CC0194-85C1-1122-6E59-3CBA414CDC85}"/>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Team:BATCH17</a:t>
            </a:r>
          </a:p>
          <a:p>
            <a:r>
              <a:rPr lang="en-IN" sz="1200" dirty="0">
                <a:solidFill>
                  <a:srgbClr val="FFFF00"/>
                </a:solidFill>
                <a:latin typeface="Times New Roman" panose="02020603050405020304" pitchFamily="18" charset="0"/>
                <a:cs typeface="Times New Roman" panose="02020603050405020304" pitchFamily="18" charset="0"/>
              </a:rPr>
              <a:t>21BQ5A4206,                         21BQ5A4204,</a:t>
            </a:r>
          </a:p>
          <a:p>
            <a:r>
              <a:rPr lang="en-IN" sz="1200" dirty="0">
                <a:solidFill>
                  <a:srgbClr val="FFFF00"/>
                </a:solidFill>
                <a:latin typeface="Times New Roman" panose="02020603050405020304" pitchFamily="18" charset="0"/>
                <a:cs typeface="Times New Roman" panose="02020603050405020304" pitchFamily="18" charset="0"/>
              </a:rPr>
              <a:t>21BQ5A4205,                          21BQ5A4201</a:t>
            </a:r>
            <a:endParaRPr lang="en-IN" dirty="0"/>
          </a:p>
        </p:txBody>
      </p:sp>
      <p:sp>
        <p:nvSpPr>
          <p:cNvPr id="6" name="TextBox 5">
            <a:extLst>
              <a:ext uri="{FF2B5EF4-FFF2-40B4-BE49-F238E27FC236}">
                <a16:creationId xmlns:a16="http://schemas.microsoft.com/office/drawing/2014/main" id="{5956C63E-66A0-555E-3B9F-7EA14F269265}"/>
              </a:ext>
            </a:extLst>
          </p:cNvPr>
          <p:cNvSpPr txBox="1"/>
          <p:nvPr/>
        </p:nvSpPr>
        <p:spPr>
          <a:xfrm>
            <a:off x="282388" y="954430"/>
            <a:ext cx="11456894" cy="4524315"/>
          </a:xfrm>
          <a:prstGeom prst="rect">
            <a:avLst/>
          </a:prstGeom>
          <a:noFill/>
        </p:spPr>
        <p:txBody>
          <a:bodyPr wrap="square">
            <a:spAutoFit/>
          </a:bodyPr>
          <a:lstStyle/>
          <a:p>
            <a:r>
              <a:rPr lang="en-IN" b="1" i="1" dirty="0"/>
              <a:t>Software Requirements:</a:t>
            </a:r>
          </a:p>
          <a:p>
            <a:r>
              <a:rPr lang="en-IN" dirty="0"/>
              <a:t>1. UI Design: Figma</a:t>
            </a:r>
          </a:p>
          <a:p>
            <a:r>
              <a:rPr lang="en-IN" dirty="0"/>
              <a:t>2. Visual Studio Code</a:t>
            </a:r>
          </a:p>
          <a:p>
            <a:r>
              <a:rPr lang="en-IN" dirty="0"/>
              <a:t>3. Programming Languages: React Native, Node </a:t>
            </a:r>
            <a:r>
              <a:rPr lang="en-IN" dirty="0" err="1"/>
              <a:t>JS,Python</a:t>
            </a:r>
            <a:endParaRPr lang="en-IN" dirty="0"/>
          </a:p>
          <a:p>
            <a:r>
              <a:rPr lang="en-IN" dirty="0"/>
              <a:t>4. XML</a:t>
            </a:r>
          </a:p>
          <a:p>
            <a:r>
              <a:rPr lang="en-IN" dirty="0"/>
              <a:t>5. JSON</a:t>
            </a:r>
          </a:p>
          <a:p>
            <a:r>
              <a:rPr lang="en-IN" dirty="0"/>
              <a:t>6. </a:t>
            </a:r>
            <a:r>
              <a:rPr lang="en-IN" dirty="0" err="1"/>
              <a:t>RoboFlow</a:t>
            </a:r>
            <a:endParaRPr lang="en-IN" dirty="0"/>
          </a:p>
          <a:p>
            <a:r>
              <a:rPr lang="en-IN" dirty="0"/>
              <a:t>7. AWS Sage maker Notebooks</a:t>
            </a:r>
          </a:p>
          <a:p>
            <a:r>
              <a:rPr lang="en-IN" dirty="0"/>
              <a:t>8. Alerts, Notifications, Weekly and Monthly Reports: AWS</a:t>
            </a:r>
          </a:p>
          <a:p>
            <a:r>
              <a:rPr lang="en-IN" dirty="0"/>
              <a:t>Lambda Functions</a:t>
            </a:r>
          </a:p>
          <a:p>
            <a:r>
              <a:rPr lang="en-IN" dirty="0"/>
              <a:t>9. Tracking User Activity: Google Analytics</a:t>
            </a:r>
          </a:p>
          <a:p>
            <a:r>
              <a:rPr lang="en-IN" dirty="0"/>
              <a:t>10. Communication &amp; Support: Twilio</a:t>
            </a:r>
          </a:p>
          <a:p>
            <a:r>
              <a:rPr lang="en-IN" dirty="0"/>
              <a:t>11. Social media sharing API (WhatsApp Sharing API, Facebook</a:t>
            </a:r>
          </a:p>
          <a:p>
            <a:r>
              <a:rPr lang="en-IN" dirty="0"/>
              <a:t>Sharing API)</a:t>
            </a:r>
          </a:p>
          <a:p>
            <a:r>
              <a:rPr lang="en-IN" dirty="0"/>
              <a:t>12. Database: MongoDB</a:t>
            </a:r>
          </a:p>
          <a:p>
            <a:r>
              <a:rPr lang="en-IN" dirty="0"/>
              <a:t>13. API Testing: Postman Application</a:t>
            </a:r>
          </a:p>
        </p:txBody>
      </p:sp>
    </p:spTree>
    <p:extLst>
      <p:ext uri="{BB962C8B-B14F-4D97-AF65-F5344CB8AC3E}">
        <p14:creationId xmlns:p14="http://schemas.microsoft.com/office/powerpoint/2010/main" val="1696441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981DC-42C6-BD26-8814-1A0E2A73EF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4A9CF4E-FF04-4905-C8D8-EF9CF044241E}"/>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A958A220-7407-769B-A977-55B667B03670}"/>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D79A5A6F-C2BC-7718-D3BC-4D102D760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32CAC30C-CDAE-9822-03A1-073287413372}"/>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22-03-2024</a:t>
            </a:fld>
            <a:endParaRPr lang="en-IN" dirty="0">
              <a:solidFill>
                <a:srgbClr val="FF33CC"/>
              </a:solidFill>
            </a:endParaRPr>
          </a:p>
        </p:txBody>
      </p:sp>
      <p:sp>
        <p:nvSpPr>
          <p:cNvPr id="12" name="Footer Placeholder 11">
            <a:extLst>
              <a:ext uri="{FF2B5EF4-FFF2-40B4-BE49-F238E27FC236}">
                <a16:creationId xmlns:a16="http://schemas.microsoft.com/office/drawing/2014/main" id="{264200B5-0D04-7F1A-74CC-799C8721252F}"/>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0266EB03-B04B-0ED3-38D2-02BB8EBE25E8}"/>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7</a:t>
            </a:fld>
            <a:endParaRPr lang="en-IN" dirty="0">
              <a:solidFill>
                <a:srgbClr val="FF33CC"/>
              </a:solidFill>
            </a:endParaRPr>
          </a:p>
        </p:txBody>
      </p:sp>
      <p:sp>
        <p:nvSpPr>
          <p:cNvPr id="2" name="TextBox 1">
            <a:extLst>
              <a:ext uri="{FF2B5EF4-FFF2-40B4-BE49-F238E27FC236}">
                <a16:creationId xmlns:a16="http://schemas.microsoft.com/office/drawing/2014/main" id="{F0CC0194-85C1-1122-6E59-3CBA414CDC85}"/>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Team:BATCH17</a:t>
            </a:r>
          </a:p>
          <a:p>
            <a:r>
              <a:rPr lang="en-IN" sz="1200" dirty="0">
                <a:solidFill>
                  <a:srgbClr val="FFFF00"/>
                </a:solidFill>
                <a:latin typeface="Times New Roman" panose="02020603050405020304" pitchFamily="18" charset="0"/>
                <a:cs typeface="Times New Roman" panose="02020603050405020304" pitchFamily="18" charset="0"/>
              </a:rPr>
              <a:t>21BQ5A4206,                         21BQ5A4204,</a:t>
            </a:r>
          </a:p>
          <a:p>
            <a:r>
              <a:rPr lang="en-IN" sz="1200" dirty="0">
                <a:solidFill>
                  <a:srgbClr val="FFFF00"/>
                </a:solidFill>
                <a:latin typeface="Times New Roman" panose="02020603050405020304" pitchFamily="18" charset="0"/>
                <a:cs typeface="Times New Roman" panose="02020603050405020304" pitchFamily="18" charset="0"/>
              </a:rPr>
              <a:t>21BQ5A4205,                          21BQ5A4201</a:t>
            </a:r>
            <a:endParaRPr lang="en-IN" dirty="0"/>
          </a:p>
        </p:txBody>
      </p:sp>
      <p:sp>
        <p:nvSpPr>
          <p:cNvPr id="6" name="TextBox 5">
            <a:extLst>
              <a:ext uri="{FF2B5EF4-FFF2-40B4-BE49-F238E27FC236}">
                <a16:creationId xmlns:a16="http://schemas.microsoft.com/office/drawing/2014/main" id="{5D0A737D-D07C-17A1-287A-00357308F0D3}"/>
              </a:ext>
            </a:extLst>
          </p:cNvPr>
          <p:cNvSpPr txBox="1"/>
          <p:nvPr/>
        </p:nvSpPr>
        <p:spPr>
          <a:xfrm>
            <a:off x="282388" y="954430"/>
            <a:ext cx="11456894" cy="2031325"/>
          </a:xfrm>
          <a:prstGeom prst="rect">
            <a:avLst/>
          </a:prstGeom>
          <a:noFill/>
        </p:spPr>
        <p:txBody>
          <a:bodyPr wrap="square">
            <a:spAutoFit/>
          </a:bodyPr>
          <a:lstStyle/>
          <a:p>
            <a:r>
              <a:rPr lang="en-IN" b="1" i="1" dirty="0"/>
              <a:t>Hardware Requirements:</a:t>
            </a:r>
          </a:p>
          <a:p>
            <a:r>
              <a:rPr lang="en-IN" dirty="0"/>
              <a:t>1. OS: Android 5.0 or above</a:t>
            </a:r>
          </a:p>
          <a:p>
            <a:r>
              <a:rPr lang="en-IN" dirty="0"/>
              <a:t>2. RAM: 2Gb</a:t>
            </a:r>
          </a:p>
          <a:p>
            <a:r>
              <a:rPr lang="en-IN" dirty="0"/>
              <a:t>3. HDD: 1Tb</a:t>
            </a:r>
          </a:p>
          <a:p>
            <a:r>
              <a:rPr lang="en-IN" dirty="0"/>
              <a:t>4. Graphic-Card: 1Gb</a:t>
            </a:r>
          </a:p>
          <a:p>
            <a:r>
              <a:rPr lang="en-IN" dirty="0"/>
              <a:t>5. Net-Bandwidth: 5Mbps(fetching data from Cloud, API</a:t>
            </a:r>
          </a:p>
          <a:p>
            <a:r>
              <a:rPr lang="en-IN" dirty="0"/>
              <a:t>Requests, Application Internet Usage)</a:t>
            </a:r>
          </a:p>
        </p:txBody>
      </p:sp>
    </p:spTree>
    <p:extLst>
      <p:ext uri="{BB962C8B-B14F-4D97-AF65-F5344CB8AC3E}">
        <p14:creationId xmlns:p14="http://schemas.microsoft.com/office/powerpoint/2010/main" val="84081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981DC-42C6-BD26-8814-1A0E2A73EF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4A9CF4E-FF04-4905-C8D8-EF9CF044241E}"/>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A958A220-7407-769B-A977-55B667B03670}"/>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D79A5A6F-C2BC-7718-D3BC-4D102D760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32CAC30C-CDAE-9822-03A1-073287413372}"/>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22-03-2024</a:t>
            </a:fld>
            <a:endParaRPr lang="en-IN" dirty="0">
              <a:solidFill>
                <a:srgbClr val="FF33CC"/>
              </a:solidFill>
            </a:endParaRPr>
          </a:p>
        </p:txBody>
      </p:sp>
      <p:sp>
        <p:nvSpPr>
          <p:cNvPr id="12" name="Footer Placeholder 11">
            <a:extLst>
              <a:ext uri="{FF2B5EF4-FFF2-40B4-BE49-F238E27FC236}">
                <a16:creationId xmlns:a16="http://schemas.microsoft.com/office/drawing/2014/main" id="{264200B5-0D04-7F1A-74CC-799C8721252F}"/>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0266EB03-B04B-0ED3-38D2-02BB8EBE25E8}"/>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8</a:t>
            </a:fld>
            <a:endParaRPr lang="en-IN" dirty="0">
              <a:solidFill>
                <a:srgbClr val="FF33CC"/>
              </a:solidFill>
            </a:endParaRPr>
          </a:p>
        </p:txBody>
      </p:sp>
      <p:sp>
        <p:nvSpPr>
          <p:cNvPr id="2" name="TextBox 1">
            <a:extLst>
              <a:ext uri="{FF2B5EF4-FFF2-40B4-BE49-F238E27FC236}">
                <a16:creationId xmlns:a16="http://schemas.microsoft.com/office/drawing/2014/main" id="{F0CC0194-85C1-1122-6E59-3CBA414CDC85}"/>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Team:BATCH17</a:t>
            </a:r>
          </a:p>
          <a:p>
            <a:r>
              <a:rPr lang="en-IN" sz="1200" dirty="0">
                <a:solidFill>
                  <a:srgbClr val="FFFF00"/>
                </a:solidFill>
                <a:latin typeface="Times New Roman" panose="02020603050405020304" pitchFamily="18" charset="0"/>
                <a:cs typeface="Times New Roman" panose="02020603050405020304" pitchFamily="18" charset="0"/>
              </a:rPr>
              <a:t>21BQ5A4206,                         21BQ5A4204,</a:t>
            </a:r>
          </a:p>
          <a:p>
            <a:r>
              <a:rPr lang="en-IN" sz="1200" dirty="0">
                <a:solidFill>
                  <a:srgbClr val="FFFF00"/>
                </a:solidFill>
                <a:latin typeface="Times New Roman" panose="02020603050405020304" pitchFamily="18" charset="0"/>
                <a:cs typeface="Times New Roman" panose="02020603050405020304" pitchFamily="18" charset="0"/>
              </a:rPr>
              <a:t>21BQ5A4205,                          21BQ5A4201</a:t>
            </a:r>
            <a:endParaRPr lang="en-IN" dirty="0"/>
          </a:p>
        </p:txBody>
      </p:sp>
      <p:sp>
        <p:nvSpPr>
          <p:cNvPr id="6" name="TextBox 5">
            <a:extLst>
              <a:ext uri="{FF2B5EF4-FFF2-40B4-BE49-F238E27FC236}">
                <a16:creationId xmlns:a16="http://schemas.microsoft.com/office/drawing/2014/main" id="{CE2B459D-DD6A-F82A-1F2A-C992F1727B47}"/>
              </a:ext>
            </a:extLst>
          </p:cNvPr>
          <p:cNvSpPr txBox="1"/>
          <p:nvPr/>
        </p:nvSpPr>
        <p:spPr>
          <a:xfrm>
            <a:off x="282388" y="954430"/>
            <a:ext cx="11456894" cy="4832092"/>
          </a:xfrm>
          <a:prstGeom prst="rect">
            <a:avLst/>
          </a:prstGeom>
          <a:noFill/>
        </p:spPr>
        <p:txBody>
          <a:bodyPr wrap="square">
            <a:spAutoFit/>
          </a:bodyPr>
          <a:lstStyle/>
          <a:p>
            <a:r>
              <a:rPr lang="en-IN" sz="2800" b="1" dirty="0"/>
              <a:t>Results:</a:t>
            </a:r>
          </a:p>
          <a:p>
            <a:endParaRPr lang="en-IN" sz="2800" b="1" dirty="0"/>
          </a:p>
          <a:p>
            <a:pPr algn="just"/>
            <a:r>
              <a:rPr lang="en-US" dirty="0"/>
              <a:t>The mobile application focuses on dietary habits, ensuring a perfect diet for individuals including health-conscious individuals, fitness enthusiasts, and those who simply want to plan their meals and track their diet over time. It has been developed to include all features such as meal history and tracking, nutritional analysis, goal setting and tracking, offline functionality, personalized recommendations, analytics and reporting, as well as notifications and reminders. Additionally, it provides analytics on data to ensure that all quantities such as calories, fats, proteins, and carbohydrates are within the required range. The application works on a wide range of devices, supporting most Android devices.</a:t>
            </a:r>
          </a:p>
          <a:p>
            <a:pPr algn="just"/>
            <a:endParaRPr lang="en-US" dirty="0"/>
          </a:p>
          <a:p>
            <a:pPr algn="just"/>
            <a:r>
              <a:rPr lang="en-US" dirty="0"/>
              <a:t>Diet recommendations play a major role in suggesting food items for users based on their BMI, and allergen alerts are provided to warn users when certain foods are not recommended. The application also includes a Community Ranking feature to encourage users to log their food and earn achievement points to rank higher. Furthermore, it sends weekly, monthly, and yearly diet reports and offers an option to generate a diet report with included pie charts based on specified start and end dates. Moreover, it boasts a user-friendly UI for an enhanced user experience and allows food logging through a simple snap of the food item.</a:t>
            </a:r>
          </a:p>
          <a:p>
            <a:pPr algn="just"/>
            <a:endParaRPr lang="en-IN" dirty="0"/>
          </a:p>
        </p:txBody>
      </p:sp>
    </p:spTree>
    <p:extLst>
      <p:ext uri="{BB962C8B-B14F-4D97-AF65-F5344CB8AC3E}">
        <p14:creationId xmlns:p14="http://schemas.microsoft.com/office/powerpoint/2010/main" val="3436500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46F79-3C84-6626-727C-670049DC90E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4D680AE-DB7C-A2FB-C62D-7867F0C0DA3F}"/>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74480A97-C8A5-4539-44D9-AF328A6D5C8E}"/>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5F7B7AC1-0F5B-6575-2537-F93719F6A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8577A5DD-2455-A781-293A-DCC9777ED67E}"/>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22-03-2024</a:t>
            </a:fld>
            <a:endParaRPr lang="en-IN" dirty="0">
              <a:solidFill>
                <a:srgbClr val="FF33CC"/>
              </a:solidFill>
            </a:endParaRPr>
          </a:p>
        </p:txBody>
      </p:sp>
      <p:sp>
        <p:nvSpPr>
          <p:cNvPr id="12" name="Footer Placeholder 11">
            <a:extLst>
              <a:ext uri="{FF2B5EF4-FFF2-40B4-BE49-F238E27FC236}">
                <a16:creationId xmlns:a16="http://schemas.microsoft.com/office/drawing/2014/main" id="{ED8C373B-2F57-9942-5207-EB1855FC1377}"/>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B00722E7-FB1D-471F-2729-0D87AFF8A218}"/>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9</a:t>
            </a:fld>
            <a:endParaRPr lang="en-IN" dirty="0">
              <a:solidFill>
                <a:srgbClr val="FF33CC"/>
              </a:solidFill>
            </a:endParaRPr>
          </a:p>
        </p:txBody>
      </p:sp>
      <p:sp>
        <p:nvSpPr>
          <p:cNvPr id="15" name="TextBox 14">
            <a:extLst>
              <a:ext uri="{FF2B5EF4-FFF2-40B4-BE49-F238E27FC236}">
                <a16:creationId xmlns:a16="http://schemas.microsoft.com/office/drawing/2014/main" id="{8CE73B70-65DD-0D6C-8CA1-554889E1DE00}"/>
              </a:ext>
            </a:extLst>
          </p:cNvPr>
          <p:cNvSpPr txBox="1"/>
          <p:nvPr/>
        </p:nvSpPr>
        <p:spPr>
          <a:xfrm flipH="1">
            <a:off x="348110" y="889693"/>
            <a:ext cx="11418066" cy="646331"/>
          </a:xfrm>
          <a:prstGeom prst="rect">
            <a:avLst/>
          </a:prstGeom>
          <a:noFill/>
        </p:spPr>
        <p:txBody>
          <a:bodyPr wrap="square" rtlCol="0">
            <a:spAutoFit/>
          </a:bodyPr>
          <a:lstStyle/>
          <a:p>
            <a:r>
              <a:rPr lang="en-US" sz="3600" b="1" dirty="0">
                <a:latin typeface="Calibri" panose="020F0502020204030204" pitchFamily="34" charset="0"/>
                <a:ea typeface="Calibri" panose="020F0502020204030204" pitchFamily="34" charset="0"/>
              </a:rPr>
              <a:t>System Architecture</a:t>
            </a:r>
            <a:endParaRPr lang="en-IN" sz="3600" dirty="0"/>
          </a:p>
        </p:txBody>
      </p:sp>
      <p:sp>
        <p:nvSpPr>
          <p:cNvPr id="2" name="TextBox 1">
            <a:extLst>
              <a:ext uri="{FF2B5EF4-FFF2-40B4-BE49-F238E27FC236}">
                <a16:creationId xmlns:a16="http://schemas.microsoft.com/office/drawing/2014/main" id="{F4D9415B-6825-E460-BF03-FE0706C5E054}"/>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Team:BATCH17</a:t>
            </a:r>
          </a:p>
          <a:p>
            <a:r>
              <a:rPr lang="en-IN" sz="1200" dirty="0">
                <a:solidFill>
                  <a:srgbClr val="FFFF00"/>
                </a:solidFill>
                <a:latin typeface="Times New Roman" panose="02020603050405020304" pitchFamily="18" charset="0"/>
                <a:cs typeface="Times New Roman" panose="02020603050405020304" pitchFamily="18" charset="0"/>
              </a:rPr>
              <a:t>21BQ5A4206,                         21BQ5A4204,</a:t>
            </a:r>
          </a:p>
          <a:p>
            <a:r>
              <a:rPr lang="en-IN" sz="1200" dirty="0">
                <a:solidFill>
                  <a:srgbClr val="FFFF00"/>
                </a:solidFill>
                <a:latin typeface="Times New Roman" panose="02020603050405020304" pitchFamily="18" charset="0"/>
                <a:cs typeface="Times New Roman" panose="02020603050405020304" pitchFamily="18" charset="0"/>
              </a:rPr>
              <a:t>21BQ5A4205,                          21BQ5A4201</a:t>
            </a:r>
            <a:endParaRPr lang="en-IN" dirty="0"/>
          </a:p>
        </p:txBody>
      </p:sp>
      <p:pic>
        <p:nvPicPr>
          <p:cNvPr id="6" name="Picture 5">
            <a:extLst>
              <a:ext uri="{FF2B5EF4-FFF2-40B4-BE49-F238E27FC236}">
                <a16:creationId xmlns:a16="http://schemas.microsoft.com/office/drawing/2014/main" id="{1DD650F3-6F82-3489-7F6D-47F37758A3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570" y="1858907"/>
            <a:ext cx="10347401" cy="4530866"/>
          </a:xfrm>
          <a:prstGeom prst="rect">
            <a:avLst/>
          </a:prstGeom>
        </p:spPr>
      </p:pic>
    </p:spTree>
    <p:extLst>
      <p:ext uri="{BB962C8B-B14F-4D97-AF65-F5344CB8AC3E}">
        <p14:creationId xmlns:p14="http://schemas.microsoft.com/office/powerpoint/2010/main" val="2376875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470</TotalTime>
  <Words>2261</Words>
  <Application>Microsoft Office PowerPoint</Application>
  <PresentationFormat>Widescreen</PresentationFormat>
  <Paragraphs>257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-apple-system</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srija Appala</dc:creator>
  <cp:lastModifiedBy>Shaik Esub</cp:lastModifiedBy>
  <cp:revision>5</cp:revision>
  <dcterms:created xsi:type="dcterms:W3CDTF">2024-02-20T07:09:40Z</dcterms:created>
  <dcterms:modified xsi:type="dcterms:W3CDTF">2024-03-22T17:29:53Z</dcterms:modified>
</cp:coreProperties>
</file>