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78" r:id="rId3"/>
    <p:sldId id="279" r:id="rId4"/>
    <p:sldId id="280" r:id="rId5"/>
    <p:sldId id="294" r:id="rId6"/>
    <p:sldId id="283" r:id="rId7"/>
    <p:sldId id="295" r:id="rId8"/>
    <p:sldId id="296" r:id="rId9"/>
    <p:sldId id="297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4" r:id="rId25"/>
    <p:sldId id="292" r:id="rId26"/>
    <p:sldId id="318" r:id="rId27"/>
    <p:sldId id="293" r:id="rId2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09" autoAdjust="0"/>
  </p:normalViewPr>
  <p:slideViewPr>
    <p:cSldViewPr snapToGrid="0" snapToObjects="1">
      <p:cViewPr varScale="1">
        <p:scale>
          <a:sx n="78" d="100"/>
          <a:sy n="78" d="100"/>
        </p:scale>
        <p:origin x="456" y="84"/>
      </p:cViewPr>
      <p:guideLst>
        <p:guide/>
        <p:guide pos="466"/>
        <p:guide orient="horz" pos="2590"/>
        <p:guide orient="horz" pos="3264"/>
        <p:guide pos="6895"/>
        <p:guide orient="horz" pos="2160"/>
        <p:guide orient="horz" pos="4032"/>
        <p:guide orient="horz" pos="1152"/>
        <p:guide orient="horz" pos="2333"/>
        <p:guide orient="horz" pos="1498"/>
        <p:guide pos="7655"/>
        <p:guide pos="6696"/>
        <p:guide pos="1032"/>
        <p:guide pos="1600"/>
        <p:guide pos="2136"/>
        <p:guide pos="2724"/>
        <p:guide pos="3269"/>
        <p:guide pos="4032"/>
        <p:guide pos="4392"/>
        <p:guide pos="4956"/>
        <p:guide pos="5544"/>
        <p:guide pos="6062"/>
        <p:guide orient="horz" pos="2448"/>
        <p:guide orient="horz" pos="948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1887200" cy="3262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4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538452" y="0"/>
            <a:ext cx="11887200" cy="3262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48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1761515"/>
            <a:ext cx="11887200" cy="32624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48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538452" y="61761515"/>
            <a:ext cx="11887200" cy="32624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8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/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/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/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R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4" name="Picture Placeholder 62"/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8" name="Picture Placeholder 62"/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/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7" name="Picture Placeholder 62"/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/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6" name="Picture Placeholder 62"/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/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5" name="Picture Placeholder 62"/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/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/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/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30" name="Image 2" descr="preencoded.png"/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  <a:endParaRPr lang="en-US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  <a:endParaRPr lang="en-US" dirty="0"/>
          </a:p>
        </p:txBody>
      </p:sp>
      <p:sp>
        <p:nvSpPr>
          <p:cNvPr id="36" name="Text Placeholder 51"/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7" name="Text Placeholder 51"/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8" name="Text Placeholder 51"/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9" name="Text Placeholder 51"/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0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/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R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4" name="Picture Placeholder 62"/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6" name="Picture Placeholder 62"/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/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5" name="Picture Placeholder 62"/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/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/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/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/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/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R project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/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5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/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8" name="Title 19"/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/>
            <p:cNvSpPr/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/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/>
            <p:cNvSpPr/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/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345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/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/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/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 dirty="0"/>
              <a:t>R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7" name="Freeform: Shape 16"/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/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/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/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/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/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/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R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/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R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  <p:sp>
        <p:nvSpPr>
          <p:cNvPr id="32" name="Image 1" descr="preencoded.png"/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/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/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/>
          <p:cNvSpPr/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/>
          </a:p>
        </p:txBody>
      </p:sp>
      <p:sp>
        <p:nvSpPr>
          <p:cNvPr id="31" name="Freeform 70"/>
          <p:cNvSpPr/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R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3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R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3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11" name="Picture Placeholder 16"/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18" name="Text Placeholder 20"/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33" name="Text Placeholder 20"/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R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345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1205" y="844289"/>
            <a:ext cx="5385816" cy="1430171"/>
          </a:xfrm>
        </p:spPr>
        <p:txBody>
          <a:bodyPr/>
          <a:lstStyle/>
          <a:p>
            <a:r>
              <a:rPr lang="en-US" dirty="0"/>
              <a:t>R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7702" y="1974714"/>
            <a:ext cx="5385816" cy="878908"/>
          </a:xfrm>
        </p:spPr>
        <p:txBody>
          <a:bodyPr/>
          <a:lstStyle/>
          <a:p>
            <a:r>
              <a:rPr lang="en-US" sz="3600" dirty="0">
                <a:solidFill>
                  <a:srgbClr val="7030A0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E commerce Inventory Management </a:t>
            </a:r>
            <a:endParaRPr lang="en-US" sz="3600" dirty="0">
              <a:solidFill>
                <a:srgbClr val="7030A0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4310" y="3719781"/>
            <a:ext cx="118033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 dirty="0"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latin typeface="Franklin Gothic Medium" panose="020B0603020102020204" charset="0"/>
                <a:cs typeface="Franklin Gothic Medium" panose="020B0603020102020204" charset="0"/>
              </a:rPr>
              <a:t>Finally, a confirmation message is </a:t>
            </a:r>
            <a:r>
              <a:rPr lang="en-US" altLang="en-US" sz="2200" dirty="0" err="1">
                <a:latin typeface="Franklin Gothic Medium" panose="020B0603020102020204" charset="0"/>
                <a:cs typeface="Franklin Gothic Medium" panose="020B0603020102020204" charset="0"/>
              </a:rPr>
              <a:t>cated</a:t>
            </a:r>
            <a:r>
              <a:rPr lang="en-US" altLang="en-US" sz="2200" dirty="0">
                <a:latin typeface="Franklin Gothic Medium" panose="020B0603020102020204" charset="0"/>
                <a:cs typeface="Franklin Gothic Medium" panose="020B0603020102020204" charset="0"/>
              </a:rPr>
              <a:t> to indicate that the product has been added to the inventory.</a:t>
            </a:r>
            <a:endParaRPr lang="en-US" altLang="en-US" sz="2200" u="sng" dirty="0"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u="sng" dirty="0">
                <a:latin typeface="Franklin Gothic Medium" panose="020B0603020102020204" charset="0"/>
                <a:cs typeface="Franklin Gothic Medium" panose="020B0603020102020204" charset="0"/>
              </a:rPr>
              <a:t>Importance of </a:t>
            </a:r>
            <a:r>
              <a:rPr lang="en-US" altLang="en-US" sz="2200" u="sng" dirty="0" err="1">
                <a:latin typeface="Franklin Gothic Medium" panose="020B0603020102020204" charset="0"/>
                <a:cs typeface="Franklin Gothic Medium" panose="020B0603020102020204" charset="0"/>
              </a:rPr>
              <a:t>readline</a:t>
            </a:r>
            <a:r>
              <a:rPr lang="en-US" altLang="en-US" sz="2200" u="sng" dirty="0">
                <a:latin typeface="Franklin Gothic Medium" panose="020B0603020102020204" charset="0"/>
                <a:cs typeface="Franklin Gothic Medium" panose="020B0603020102020204" charset="0"/>
              </a:rPr>
              <a:t> and list:</a:t>
            </a:r>
            <a:endParaRPr lang="en-US" altLang="en-US" sz="2200" dirty="0"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latin typeface="Franklin Gothic Medium" panose="020B0603020102020204" charset="0"/>
                <a:cs typeface="Franklin Gothic Medium" panose="020B0603020102020204" charset="0"/>
              </a:rPr>
              <a:t>The input() function in R is used to read user input. It captures the values entered by the user for the product name, quantity, and price.</a:t>
            </a:r>
            <a:endParaRPr lang="en-US" altLang="en-US" sz="2200" dirty="0"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latin typeface="Franklin Gothic Medium" panose="020B0603020102020204" charset="0"/>
                <a:cs typeface="Franklin Gothic Medium" panose="020B0603020102020204" charset="0"/>
              </a:rPr>
              <a:t>The list data structure is utilized to store the product objects within the inventory list. Each product added becomes a separate dictionary object in the list.</a:t>
            </a:r>
            <a:endParaRPr lang="en-US" altLang="en-US" sz="2200" dirty="0"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 dirty="0"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9090" y="594360"/>
            <a:ext cx="11852910" cy="3815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This code defines the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add_product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 function.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The function prompts the user to enter the product name, quantity, and price using 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input()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 function to read the user's input.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int()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 function is used to convert the quantity input to an integer, and 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float()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 function is used to convert the price input to a floating-point number.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A product object is created as a dictionary with keys "name", "quantity", and "price", and their corresponding values are assigned.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The product object is then appended to 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inventory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 list, which represents the inventory of products.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 project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1792" y="1440180"/>
            <a:ext cx="10602468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effectLst/>
                <a:latin typeface="Franklin Gothic Medium" panose="020B0603020102020204" charset="0"/>
                <a:cs typeface="Franklin Gothic Medium" panose="020B0603020102020204" charset="0"/>
              </a:rPr>
              <a:t>Title</a:t>
            </a:r>
            <a:r>
              <a:rPr lang="en-US" sz="2200" dirty="0">
                <a:effectLst/>
                <a:latin typeface="Franklin Gothic Medium" panose="020B0603020102020204" charset="0"/>
                <a:cs typeface="Franklin Gothic Medium" panose="020B0603020102020204" charset="0"/>
              </a:rPr>
              <a:t>: </a:t>
            </a:r>
            <a:r>
              <a:rPr lang="en-US" sz="2400" dirty="0">
                <a:effectLst/>
                <a:latin typeface="Franklin Gothic Medium" panose="020B0603020102020204" charset="0"/>
                <a:cs typeface="Franklin Gothic Medium" panose="020B0603020102020204" charset="0"/>
              </a:rPr>
              <a:t>Update Quantity Function</a:t>
            </a:r>
            <a:endParaRPr lang="en-US" sz="2400" dirty="0"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sz="2400" dirty="0"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400" b="1" u="sng" dirty="0">
                <a:effectLst/>
                <a:latin typeface="Franklin Gothic Medium" panose="020B0603020102020204" charset="0"/>
                <a:cs typeface="Franklin Gothic Medium" panose="020B0603020102020204" charset="0"/>
              </a:rPr>
              <a:t>Explanation</a:t>
            </a:r>
            <a:r>
              <a:rPr lang="en-US" sz="2400" dirty="0">
                <a:effectLst/>
                <a:latin typeface="Franklin Gothic Medium" panose="020B0603020102020204" charset="0"/>
                <a:cs typeface="Franklin Gothic Medium" panose="020B0603020102020204" charset="0"/>
              </a:rPr>
              <a:t>: This slide focuses on the purpose of the Update Quantity function and highlights the code snippet. Here's a detailed explanation of the content:</a:t>
            </a:r>
            <a:endParaRPr lang="en-US" sz="2400" dirty="0"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400" b="0" i="0" dirty="0">
                <a:effectLst/>
                <a:latin typeface="Franklin Gothic Medium" panose="020B0603020102020204" charset="0"/>
                <a:cs typeface="Franklin Gothic Medium" panose="020B0603020102020204" charset="0"/>
              </a:rPr>
              <a:t>Purpose of the function:</a:t>
            </a:r>
            <a:endParaRPr lang="en-US" sz="2400" b="0" i="0" dirty="0"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sz="2400" b="0" i="0" dirty="0"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lvl="1"/>
            <a:r>
              <a:rPr lang="en-US" sz="2400" b="0" i="0" dirty="0">
                <a:effectLst/>
                <a:latin typeface="Franklin Gothic Medium" panose="020B0603020102020204" charset="0"/>
                <a:cs typeface="Franklin Gothic Medium" panose="020B0603020102020204" charset="0"/>
              </a:rPr>
              <a:t>The </a:t>
            </a:r>
            <a:r>
              <a:rPr lang="en-US" sz="2400" b="1" i="0" dirty="0">
                <a:effectLst/>
                <a:latin typeface="Franklin Gothic Medium" panose="020B0603020102020204" charset="0"/>
                <a:cs typeface="Franklin Gothic Medium" panose="020B0603020102020204" charset="0"/>
              </a:rPr>
              <a:t>Update Quantity function </a:t>
            </a:r>
            <a:r>
              <a:rPr lang="en-US" sz="2400" b="0" i="0" dirty="0">
                <a:effectLst/>
                <a:latin typeface="Franklin Gothic Medium" panose="020B0603020102020204" charset="0"/>
                <a:cs typeface="Franklin Gothic Medium" panose="020B0603020102020204" charset="0"/>
              </a:rPr>
              <a:t>allows users to modify the quantity of a specific product in the inventory.</a:t>
            </a:r>
            <a:endParaRPr lang="en-US" sz="2400" b="0" i="0" dirty="0"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lvl="1"/>
            <a:r>
              <a:rPr lang="en-US" sz="2400" b="0" i="0" dirty="0">
                <a:effectLst/>
                <a:latin typeface="Franklin Gothic Medium" panose="020B0603020102020204" charset="0"/>
                <a:cs typeface="Franklin Gothic Medium" panose="020B0603020102020204" charset="0"/>
              </a:rPr>
              <a:t>It captures user input for the product name and the new quantity.</a:t>
            </a:r>
            <a:endParaRPr lang="en-US" sz="2400" b="0" i="0" dirty="0"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lvl="1"/>
            <a:r>
              <a:rPr lang="en-US" sz="2400" b="0" i="0" dirty="0">
                <a:effectLst/>
                <a:latin typeface="Franklin Gothic Medium" panose="020B0603020102020204" charset="0"/>
                <a:cs typeface="Franklin Gothic Medium" panose="020B0603020102020204" charset="0"/>
              </a:rPr>
              <a:t>The function iterates over the inventory list, finds the matching product, and updates its quantity.</a:t>
            </a:r>
            <a:endParaRPr lang="en-US" sz="2400" b="0" i="0" dirty="0"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br>
              <a:rPr lang="en-US" sz="2400" b="0" i="0" dirty="0">
                <a:effectLst/>
                <a:latin typeface="Franklin Gothic Medium" panose="020B0603020102020204" charset="0"/>
                <a:cs typeface="Franklin Gothic Medium" panose="020B0603020102020204" charset="0"/>
              </a:rPr>
            </a:br>
            <a:endParaRPr lang="en-IN" sz="2400" dirty="0"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 project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9936" y="1075889"/>
            <a:ext cx="11320272" cy="5601335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Code snippet: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R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E95D3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def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F22C3D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update_quantity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():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         name &lt;-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input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"Enter product name: 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)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new_quantity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 &lt;-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input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"Enter new quantity: 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))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800" dirty="0">
              <a:solidFill>
                <a:srgbClr val="FFFFFF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E95D3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for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 product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E95D3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 inventory: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FFFF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   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E95D3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 product[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"name"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] &lt;-&lt;- name: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FFFF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          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product[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"quantity"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] &lt;-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new_quantity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FFFF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          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cat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A67D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f"Quantity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 of {name} updated to {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A67D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new_quantity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}."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FFFF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         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E95D3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return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E95D3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2E95D3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cat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A67D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f"Product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 {name} not found in inventory."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 project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9080" y="594360"/>
            <a:ext cx="11673840" cy="6523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This code defines the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update_quantity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 function.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The function prompts the user to enter the product name and the new quantity using 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input()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 function.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int()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 function is used to convert the new quantity input to an integer.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The function then iterates over each product in 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inventory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 list using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for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 loop.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Inside the loop, it checks if the name of the current product matches the user-provided name.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If a match is found, the quantity of the matching product is updated with the new quantity.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A confirmation message is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cated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 to indicate that the quantity has been updated.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return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 statement is used to exit the function after updating the quantity.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If no match is found after iterating through the entire inventory list, a message is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cated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 to indicate that the product was not found.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Iteration over the inventory list and updating quantity: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R="0" lvl="1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for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 loop iterates over each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product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 in 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inventory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 list.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R="0" lvl="1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if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 statement checks if the name of the current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product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 matches the user-provided name.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R="0" lvl="1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If a match is found, the quantity of that product is updated with the new quantity.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R="0" lvl="1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This allows for modifying the quantity of a specific product in the inventory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 project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2980" y="1097280"/>
            <a:ext cx="1040130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Franklin Gothic Medium" panose="020B0603020102020204" charset="0"/>
                <a:cs typeface="Franklin Gothic Medium" panose="020B0603020102020204" charset="0"/>
              </a:rPr>
              <a:t>Title</a:t>
            </a:r>
            <a:r>
              <a:rPr lang="en-US" sz="2400" dirty="0">
                <a:latin typeface="Franklin Gothic Medium" panose="020B0603020102020204" charset="0"/>
                <a:cs typeface="Franklin Gothic Medium" panose="020B0603020102020204" charset="0"/>
              </a:rPr>
              <a:t>: Generate Report Function</a:t>
            </a:r>
            <a:endParaRPr lang="en-US" sz="2400" dirty="0"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sz="2400" dirty="0"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400" b="1" u="sng" dirty="0">
                <a:latin typeface="Franklin Gothic Medium" panose="020B0603020102020204" charset="0"/>
                <a:cs typeface="Franklin Gothic Medium" panose="020B0603020102020204" charset="0"/>
              </a:rPr>
              <a:t>Explanation</a:t>
            </a:r>
            <a:r>
              <a:rPr lang="en-US" sz="2400" dirty="0">
                <a:latin typeface="Franklin Gothic Medium" panose="020B0603020102020204" charset="0"/>
                <a:cs typeface="Franklin Gothic Medium" panose="020B0603020102020204" charset="0"/>
              </a:rPr>
              <a:t>:</a:t>
            </a:r>
            <a:endParaRPr lang="en-US" sz="2400" dirty="0"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400" dirty="0">
                <a:latin typeface="Franklin Gothic Medium" panose="020B0603020102020204" charset="0"/>
                <a:cs typeface="Franklin Gothic Medium" panose="020B0603020102020204" charset="0"/>
              </a:rPr>
              <a:t>This slide focuses on the purpose of the Generate Report function and highlights the code snippet. Here's a detailed explanation of the content:</a:t>
            </a:r>
            <a:endParaRPr lang="en-US" sz="2400" dirty="0"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sz="2400" dirty="0"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400" b="1" dirty="0">
                <a:latin typeface="Franklin Gothic Medium" panose="020B0603020102020204" charset="0"/>
                <a:cs typeface="Franklin Gothic Medium" panose="020B0603020102020204" charset="0"/>
              </a:rPr>
              <a:t>Purpose of the function</a:t>
            </a:r>
            <a:r>
              <a:rPr lang="en-US" sz="2400" dirty="0">
                <a:latin typeface="Franklin Gothic Medium" panose="020B0603020102020204" charset="0"/>
                <a:cs typeface="Franklin Gothic Medium" panose="020B0603020102020204" charset="0"/>
              </a:rPr>
              <a:t>:</a:t>
            </a:r>
            <a:endParaRPr lang="en-US" sz="2400" dirty="0"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sz="2400" dirty="0"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400" dirty="0">
                <a:latin typeface="Franklin Gothic Medium" panose="020B0603020102020204" charset="0"/>
                <a:cs typeface="Franklin Gothic Medium" panose="020B0603020102020204" charset="0"/>
              </a:rPr>
              <a:t>The Generate Report function generates a report of the inventory.</a:t>
            </a:r>
            <a:endParaRPr lang="en-US" sz="2400" dirty="0"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400" dirty="0">
                <a:latin typeface="Franklin Gothic Medium" panose="020B0603020102020204" charset="0"/>
                <a:cs typeface="Franklin Gothic Medium" panose="020B0603020102020204" charset="0"/>
              </a:rPr>
              <a:t>It iterates over each product in the inventory list.</a:t>
            </a:r>
            <a:endParaRPr lang="en-US" sz="2400" dirty="0"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400" dirty="0">
                <a:latin typeface="Franklin Gothic Medium" panose="020B0603020102020204" charset="0"/>
                <a:cs typeface="Franklin Gothic Medium" panose="020B0603020102020204" charset="0"/>
              </a:rPr>
              <a:t>For each product, it displays the product name, quantity, price, and calculates the total value.</a:t>
            </a:r>
            <a:endParaRPr lang="en-US" sz="2400" dirty="0"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400" dirty="0">
                <a:latin typeface="Franklin Gothic Medium" panose="020B0603020102020204" charset="0"/>
                <a:cs typeface="Franklin Gothic Medium" panose="020B0603020102020204" charset="0"/>
              </a:rPr>
              <a:t>At the end, it displays the total value of the entire inventory.</a:t>
            </a:r>
            <a:endParaRPr lang="en-IN" sz="2400" dirty="0"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 project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3840" y="731520"/>
            <a:ext cx="11326368" cy="5909310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Code snippet: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E95D3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22C3D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generate_report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():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total_value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 &lt;- </a:t>
            </a:r>
            <a:r>
              <a:rPr lang="en-US" altLang="en-US" sz="2400" dirty="0">
                <a:solidFill>
                  <a:srgbClr val="DF3079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0</a:t>
            </a:r>
            <a:endParaRPr lang="en-US" altLang="en-US" sz="2400" dirty="0">
              <a:solidFill>
                <a:srgbClr val="DF3079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cat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"Inventory Report:"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)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E95D3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 product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E95D3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 inventory: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 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cat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"Product Name:"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, product[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"name"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])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  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cat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"Quantity:"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, product[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"quantity"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])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  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cat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"Price:"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, product[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"price"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])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  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value &lt;- product[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"quantity"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] * product[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"price"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]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  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cat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"Total Value:"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, value)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   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total_value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 +&lt;- value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  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cat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()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 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cat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"Total Inventory Value:"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total_value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 project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" y="457200"/>
            <a:ext cx="11612945" cy="703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05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5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This code defines the </a:t>
            </a:r>
            <a:r>
              <a:rPr kumimoji="0" lang="en-US" altLang="en-US" sz="2050" b="1" i="0" u="none" strike="noStrike" cap="none" normalizeH="0" baseline="0" dirty="0" err="1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generate_report</a:t>
            </a:r>
            <a:r>
              <a:rPr kumimoji="0" lang="en-US" altLang="en-US" sz="205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 function.</a:t>
            </a:r>
            <a:endParaRPr kumimoji="0" lang="en-US" altLang="en-US" sz="205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5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A variable </a:t>
            </a:r>
            <a:r>
              <a:rPr kumimoji="0" lang="en-US" altLang="en-US" sz="2050" b="1" i="0" u="none" strike="noStrike" cap="none" normalizeH="0" baseline="0" dirty="0" err="1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total_value</a:t>
            </a:r>
            <a:r>
              <a:rPr kumimoji="0" lang="en-US" altLang="en-US" sz="205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 is initialized to 0 to keep track of the total value of the entire inventory.</a:t>
            </a:r>
            <a:endParaRPr kumimoji="0" lang="en-US" altLang="en-US" sz="205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5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The function starts by </a:t>
            </a:r>
            <a:r>
              <a:rPr kumimoji="0" lang="en-US" altLang="en-US" sz="2050" b="0" i="0" u="none" strike="noStrike" cap="none" normalizeH="0" baseline="0" dirty="0" err="1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cating</a:t>
            </a:r>
            <a:r>
              <a:rPr kumimoji="0" lang="en-US" altLang="en-US" sz="205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 the heading for the inventory report.</a:t>
            </a:r>
            <a:endParaRPr kumimoji="0" lang="en-US" altLang="en-US" sz="205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5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The </a:t>
            </a:r>
            <a:r>
              <a:rPr kumimoji="0" lang="en-US" altLang="en-US" sz="2050" b="1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for</a:t>
            </a:r>
            <a:r>
              <a:rPr kumimoji="0" lang="en-US" altLang="en-US" sz="205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 loop iterates over each </a:t>
            </a:r>
            <a:r>
              <a:rPr kumimoji="0" lang="en-US" altLang="en-US" sz="2050" b="1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product</a:t>
            </a:r>
            <a:r>
              <a:rPr kumimoji="0" lang="en-US" altLang="en-US" sz="205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 in the </a:t>
            </a:r>
            <a:r>
              <a:rPr kumimoji="0" lang="en-US" altLang="en-US" sz="2050" b="1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inventory</a:t>
            </a:r>
            <a:r>
              <a:rPr kumimoji="0" lang="en-US" altLang="en-US" sz="205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 list.</a:t>
            </a:r>
            <a:endParaRPr kumimoji="0" lang="en-US" altLang="en-US" sz="205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5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For each product, it cats the product name, quantity, price, and calculates the total value by multiplying the quantity and price.</a:t>
            </a:r>
            <a:endParaRPr kumimoji="0" lang="en-US" altLang="en-US" sz="205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5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The </a:t>
            </a:r>
            <a:r>
              <a:rPr kumimoji="0" lang="en-US" altLang="en-US" sz="2050" b="1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value</a:t>
            </a:r>
            <a:r>
              <a:rPr kumimoji="0" lang="en-US" altLang="en-US" sz="205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 variable stores the calculated total value for the current product.</a:t>
            </a:r>
            <a:endParaRPr kumimoji="0" lang="en-US" altLang="en-US" sz="205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5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The </a:t>
            </a:r>
            <a:r>
              <a:rPr kumimoji="0" lang="en-US" altLang="en-US" sz="2050" b="1" i="0" u="none" strike="noStrike" cap="none" normalizeH="0" baseline="0" dirty="0" err="1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total_value</a:t>
            </a:r>
            <a:r>
              <a:rPr kumimoji="0" lang="en-US" altLang="en-US" sz="205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 is updated by adding the </a:t>
            </a:r>
            <a:r>
              <a:rPr kumimoji="0" lang="en-US" altLang="en-US" sz="2050" b="1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value</a:t>
            </a:r>
            <a:r>
              <a:rPr kumimoji="0" lang="en-US" altLang="en-US" sz="205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 for the current product.</a:t>
            </a:r>
            <a:endParaRPr kumimoji="0" lang="en-US" altLang="en-US" sz="205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5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After </a:t>
            </a:r>
            <a:r>
              <a:rPr kumimoji="0" lang="en-US" altLang="en-US" sz="2050" b="0" i="0" u="none" strike="noStrike" cap="none" normalizeH="0" baseline="0" dirty="0" err="1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cating</a:t>
            </a:r>
            <a:r>
              <a:rPr kumimoji="0" lang="en-US" altLang="en-US" sz="205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 the details for each product, an empty line is </a:t>
            </a:r>
            <a:r>
              <a:rPr kumimoji="0" lang="en-US" altLang="en-US" sz="2050" b="0" i="0" u="none" strike="noStrike" cap="none" normalizeH="0" baseline="0" dirty="0" err="1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cated</a:t>
            </a:r>
            <a:r>
              <a:rPr kumimoji="0" lang="en-US" altLang="en-US" sz="205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 for separation.</a:t>
            </a:r>
            <a:endParaRPr kumimoji="0" lang="en-US" altLang="en-US" sz="205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5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Finally, the total value of the entire inventory is </a:t>
            </a:r>
            <a:r>
              <a:rPr kumimoji="0" lang="en-US" altLang="en-US" sz="2050" b="0" i="0" u="none" strike="noStrike" cap="none" normalizeH="0" baseline="0" dirty="0" err="1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cated</a:t>
            </a:r>
            <a:r>
              <a:rPr kumimoji="0" lang="en-US" altLang="en-US" sz="205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.</a:t>
            </a:r>
            <a:endParaRPr kumimoji="0" lang="en-US" altLang="en-US" sz="205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5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Iteration over the inventory list, calculating total value, and displaying the report:</a:t>
            </a:r>
            <a:endParaRPr kumimoji="0" lang="en-US" altLang="en-US" sz="205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5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The </a:t>
            </a:r>
            <a:r>
              <a:rPr kumimoji="0" lang="en-US" altLang="en-US" sz="2050" b="1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for</a:t>
            </a:r>
            <a:r>
              <a:rPr kumimoji="0" lang="en-US" altLang="en-US" sz="205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 loop iterates over each </a:t>
            </a:r>
            <a:r>
              <a:rPr kumimoji="0" lang="en-US" altLang="en-US" sz="2050" b="1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product</a:t>
            </a:r>
            <a:r>
              <a:rPr kumimoji="0" lang="en-US" altLang="en-US" sz="205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 in the </a:t>
            </a:r>
            <a:r>
              <a:rPr kumimoji="0" lang="en-US" altLang="en-US" sz="2050" b="1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inventory</a:t>
            </a:r>
            <a:r>
              <a:rPr kumimoji="0" lang="en-US" altLang="en-US" sz="205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 list.</a:t>
            </a:r>
            <a:endParaRPr kumimoji="0" lang="en-US" altLang="en-US" sz="205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5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Inside the loop, the details of each product, including the name, quantity, price, and total value, are </a:t>
            </a:r>
            <a:r>
              <a:rPr kumimoji="0" lang="en-US" altLang="en-US" sz="2050" b="0" i="0" u="none" strike="noStrike" cap="none" normalizeH="0" baseline="0" dirty="0" err="1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cated</a:t>
            </a:r>
            <a:r>
              <a:rPr kumimoji="0" lang="en-US" altLang="en-US" sz="205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.</a:t>
            </a:r>
            <a:endParaRPr kumimoji="0" lang="en-US" altLang="en-US" sz="205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5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The </a:t>
            </a:r>
            <a:r>
              <a:rPr kumimoji="0" lang="en-US" altLang="en-US" sz="2050" b="1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value</a:t>
            </a:r>
            <a:r>
              <a:rPr kumimoji="0" lang="en-US" altLang="en-US" sz="205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 variable stores the calculated total value for the current product by multiplying the quantity and price.</a:t>
            </a:r>
            <a:endParaRPr kumimoji="0" lang="en-US" altLang="en-US" sz="205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5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The </a:t>
            </a:r>
            <a:r>
              <a:rPr kumimoji="0" lang="en-US" altLang="en-US" sz="2050" b="1" i="0" u="none" strike="noStrike" cap="none" normalizeH="0" baseline="0" dirty="0" err="1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total_value</a:t>
            </a:r>
            <a:r>
              <a:rPr kumimoji="0" lang="en-US" altLang="en-US" sz="205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 is updated by adding the </a:t>
            </a:r>
            <a:r>
              <a:rPr kumimoji="0" lang="en-US" altLang="en-US" sz="2050" b="1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value</a:t>
            </a:r>
            <a:r>
              <a:rPr kumimoji="0" lang="en-US" altLang="en-US" sz="205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 for the current product.</a:t>
            </a:r>
            <a:endParaRPr kumimoji="0" lang="en-US" altLang="en-US" sz="205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5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This allows for generating a comprehensive report that displays the details of each product and calculates the total value of the entire inventory.</a:t>
            </a:r>
            <a:endParaRPr kumimoji="0" lang="en-US" altLang="en-US" sz="205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05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indent="0">
              <a:buNone/>
            </a:pPr>
            <a:endParaRPr lang="en-IN" sz="2050" dirty="0"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 project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9224" y="1041023"/>
            <a:ext cx="1078992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u="sng" dirty="0">
                <a:effectLst/>
                <a:latin typeface="Franklin Gothic Medium" panose="020B0603020102020204" charset="0"/>
                <a:cs typeface="Franklin Gothic Medium" panose="020B0603020102020204" charset="0"/>
              </a:rPr>
              <a:t>Title</a:t>
            </a:r>
            <a:r>
              <a:rPr lang="en-US" sz="2800" b="0" i="0" dirty="0">
                <a:effectLst/>
                <a:latin typeface="Franklin Gothic Medium" panose="020B0603020102020204" charset="0"/>
                <a:cs typeface="Franklin Gothic Medium" panose="020B0603020102020204" charset="0"/>
              </a:rPr>
              <a:t>: Main Code Execution</a:t>
            </a:r>
            <a:endParaRPr lang="en-US" sz="2800" b="0" i="0" dirty="0"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sz="2800" b="0" i="0" dirty="0"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3200" b="1" i="0" u="sng" dirty="0">
                <a:effectLst/>
                <a:latin typeface="Franklin Gothic Medium" panose="020B0603020102020204" charset="0"/>
                <a:cs typeface="Franklin Gothic Medium" panose="020B0603020102020204" charset="0"/>
              </a:rPr>
              <a:t>Explanation</a:t>
            </a:r>
            <a:r>
              <a:rPr lang="en-US" sz="2800" b="0" i="0" dirty="0">
                <a:effectLst/>
                <a:latin typeface="Franklin Gothic Medium" panose="020B0603020102020204" charset="0"/>
                <a:cs typeface="Franklin Gothic Medium" panose="020B0603020102020204" charset="0"/>
              </a:rPr>
              <a:t>: This slide focuses on the purpose of the main code and highlights the code snippet. Here's a detailed explanation of the content:</a:t>
            </a:r>
            <a:endParaRPr lang="en-US" sz="2800" b="0" i="0" dirty="0"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sz="2800" b="0" i="0" dirty="0"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800" b="1" i="0" u="sng" dirty="0">
                <a:effectLst/>
                <a:latin typeface="Franklin Gothic Medium" panose="020B0603020102020204" charset="0"/>
                <a:cs typeface="Franklin Gothic Medium" panose="020B0603020102020204" charset="0"/>
              </a:rPr>
              <a:t>Purpose of the main code:</a:t>
            </a:r>
            <a:endParaRPr lang="en-US" sz="2800" b="1" i="0" u="sng" dirty="0"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lvl="1"/>
            <a:r>
              <a:rPr lang="en-US" sz="2800" b="0" i="0" dirty="0">
                <a:effectLst/>
                <a:latin typeface="Franklin Gothic Medium" panose="020B0603020102020204" charset="0"/>
                <a:cs typeface="Franklin Gothic Medium" panose="020B0603020102020204" charset="0"/>
              </a:rPr>
              <a:t>The main code orchestrates the execution of the program.</a:t>
            </a:r>
            <a:endParaRPr lang="en-US" sz="2800" b="0" i="0" dirty="0"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lvl="1"/>
            <a:r>
              <a:rPr lang="en-US" sz="2800" b="0" i="0" dirty="0">
                <a:effectLst/>
                <a:latin typeface="Franklin Gothic Medium" panose="020B0603020102020204" charset="0"/>
                <a:cs typeface="Franklin Gothic Medium" panose="020B0603020102020204" charset="0"/>
              </a:rPr>
              <a:t>It provides a menu-based interface for the user to interact with the inventory management system.</a:t>
            </a:r>
            <a:endParaRPr lang="en-US" sz="2800" b="0" i="0" dirty="0"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lvl="1"/>
            <a:r>
              <a:rPr lang="en-US" sz="2800" b="0" i="0" dirty="0">
                <a:effectLst/>
                <a:latin typeface="Franklin Gothic Medium" panose="020B0603020102020204" charset="0"/>
                <a:cs typeface="Franklin Gothic Medium" panose="020B0603020102020204" charset="0"/>
              </a:rPr>
              <a:t>Based on the user's choices, it calls the corresponding functions to perform actions such as adding a product, updating quantity, generating a report, or exiting the program.</a:t>
            </a:r>
            <a:endParaRPr lang="en-US" sz="2800" b="0" i="0" dirty="0"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IN" sz="2800" dirty="0"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21792" y="114300"/>
            <a:ext cx="3200400" cy="274320"/>
          </a:xfrm>
        </p:spPr>
        <p:txBody>
          <a:bodyPr/>
          <a:lstStyle/>
          <a:p>
            <a:r>
              <a:rPr lang="en-US" dirty="0"/>
              <a:t>R project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062716" y="91440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2410" y="440551"/>
            <a:ext cx="11727180" cy="6463030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Code snippet: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   choice &lt;-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"“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A67D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A67D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E95D3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while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 choice !&lt;-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"4"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cat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"\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A67D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-commerce Inventory Management"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cat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"1. Add Product"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cat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"2. Update Quantity"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cat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"3. Generate Report"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)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        cat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"4. Exit"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        choice &lt;-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input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"Enter your choice (1-4):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)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E95D3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        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 choice &lt;-&lt;-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"1"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FFFF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add_product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()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E95D3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E95D3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elif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 choice &lt;-&lt;-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"2"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: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FFFF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update_quantity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()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E95D3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E95D3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elif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 choice &lt;-&lt;-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"3"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: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FFFF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	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generate_report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()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2E95D3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E95D3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elif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 choice &lt;-&lt;-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"4"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FFFF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   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cat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"Exiting program."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)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E95D3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     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: 	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FFFF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cat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"Invalid choice. Please try again."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 project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8036" y="457200"/>
            <a:ext cx="11151108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This code sets up a while loop that continues until the user chooses to exit the program (choice equals "4").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Inside the loop, a menu is displayed to the user using print statements.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The user is prompted to enter their choice using the input function, and the choice is stored in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choice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 variable.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Based on the user's choice, the corresponding actions are performed: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If the choice is "1", the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add_product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 function is called to add a product.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If the choice is "2", the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update_quantity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 function is called to update the quantity of a product.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If the choice is "3", the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generate_report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 function is called to generate an inventory report.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If the choice is "4", a message is printed indicating that the program is exiting.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If the choice is none of the above, an "Invalid choice" message is displayed, and the loop continues.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This menu-driven approach allows the user to interact with the program and perform different actions based on their input.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420624"/>
            <a:ext cx="5693664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A04020102020204" pitchFamily="34" charset="0"/>
                <a:ea typeface="Arial Regular" pitchFamily="34" charset="-122"/>
                <a:cs typeface="Arial Black" panose="020B0A04020102020204" pitchFamily="34" charset="0"/>
              </a:rPr>
              <a:t>OBJECTIVES</a:t>
            </a:r>
            <a:endParaRPr lang="en-US" sz="4400" b="1" dirty="0">
              <a:solidFill>
                <a:schemeClr val="accent6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28" y="1440180"/>
            <a:ext cx="8183880" cy="518922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Franklin Gothic Medium" panose="020B0603020102020204" charset="0"/>
                <a:cs typeface="Franklin Gothic Medium" panose="020B0603020102020204" charset="0"/>
              </a:rPr>
              <a:t>Introduction​</a:t>
            </a:r>
            <a:endParaRPr lang="en-US" dirty="0"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Franklin Gothic Medium" panose="020B0603020102020204" charset="0"/>
                <a:cs typeface="Franklin Gothic Medium" panose="020B0603020102020204" charset="0"/>
              </a:rPr>
              <a:t>Functions</a:t>
            </a:r>
            <a:endParaRPr lang="en-US" dirty="0"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Franklin Gothic Medium" panose="020B0603020102020204" charset="0"/>
                <a:cs typeface="Franklin Gothic Medium" panose="020B0603020102020204" charset="0"/>
              </a:rPr>
              <a:t>Inventory Initialization</a:t>
            </a:r>
            <a:endParaRPr lang="en-US" dirty="0"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Franklin Gothic Medium" panose="020B0603020102020204" charset="0"/>
                <a:cs typeface="Franklin Gothic Medium" panose="020B0603020102020204" charset="0"/>
              </a:rPr>
              <a:t>Explanations of Functions in the code snippet</a:t>
            </a:r>
            <a:endParaRPr lang="en-US" dirty="0"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Franklin Gothic Medium" panose="020B0603020102020204" charset="0"/>
                <a:cs typeface="Franklin Gothic Medium" panose="020B0603020102020204" charset="0"/>
              </a:rPr>
              <a:t>Main Code Execution </a:t>
            </a:r>
            <a:endParaRPr lang="en-US" dirty="0"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Franklin Gothic Medium" panose="020B0603020102020204" charset="0"/>
                <a:cs typeface="Franklin Gothic Medium" panose="020B0603020102020204" charset="0"/>
              </a:rPr>
              <a:t>Example Run</a:t>
            </a:r>
            <a:endParaRPr lang="en-US" dirty="0"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Franklin Gothic Medium" panose="020B0603020102020204" charset="0"/>
                <a:cs typeface="Franklin Gothic Medium" panose="020B0603020102020204" charset="0"/>
              </a:rPr>
              <a:t>Further Enhancements</a:t>
            </a:r>
            <a:endParaRPr lang="en-US" dirty="0"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Franklin Gothic Medium" panose="020B0603020102020204" charset="0"/>
                <a:cs typeface="Franklin Gothic Medium" panose="020B0603020102020204" charset="0"/>
              </a:rPr>
              <a:t>Conclusion </a:t>
            </a:r>
            <a:endParaRPr lang="en-US" dirty="0"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Franklin Gothic Medium" panose="020B0603020102020204" charset="0"/>
                <a:cs typeface="Franklin Gothic Medium" panose="020B0603020102020204" charset="0"/>
              </a:rPr>
              <a:t>References, Guidance. </a:t>
            </a:r>
            <a:endParaRPr lang="en-US" dirty="0"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dirty="0"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dirty="0">
                <a:latin typeface="Franklin Gothic Medium" panose="020B0603020102020204" charset="0"/>
                <a:cs typeface="Franklin Gothic Medium" panose="020B0603020102020204" charset="0"/>
              </a:rPr>
              <a:t>​</a:t>
            </a:r>
            <a:endParaRPr lang="en-US" dirty="0"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 project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1792" y="1230154"/>
            <a:ext cx="1033272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While loop, menu options, and user choices: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The while loop continues until the user enters "4" to exit the program.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Inside the loop, the menu options are printed using print statements to provide the user with a visual representation of the available choices.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The user's choice is obtained using the input function and stored in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choice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 variable.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Depending on the value of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choice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, the corresponding function is called to perform the desired action.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If the user enters an invalid choice (neither "1", "2", "3", nor "4"), an error message is displayed to prompt the user to try again.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This section demonstrates the use of a while loop, print statements, user input with the input function, and conditional statements (if-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elif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Franklin Gothic Medium" panose="020B0603020102020204" charset="0"/>
                <a:cs typeface="Franklin Gothic Medium" panose="020B0603020102020204" charset="0"/>
              </a:rPr>
              <a:t>-else) to control the program flow.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IN" dirty="0"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 project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3504" y="733246"/>
            <a:ext cx="1067562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u="sng" dirty="0">
                <a:effectLst/>
                <a:latin typeface="Franklin Gothic Medium" panose="020B0603020102020204" charset="0"/>
                <a:cs typeface="Franklin Gothic Medium" panose="020B0603020102020204" charset="0"/>
              </a:rPr>
              <a:t>Title</a:t>
            </a:r>
            <a:r>
              <a:rPr lang="en-US" sz="2800" b="0" i="0" dirty="0">
                <a:effectLst/>
                <a:latin typeface="Franklin Gothic Medium" panose="020B0603020102020204" charset="0"/>
                <a:cs typeface="Franklin Gothic Medium" panose="020B0603020102020204" charset="0"/>
              </a:rPr>
              <a:t>: Example Run</a:t>
            </a:r>
            <a:endParaRPr lang="en-US" sz="2800" b="0" i="0" dirty="0"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algn="l"/>
            <a:endParaRPr lang="en-US" sz="2800" b="0" i="0" dirty="0"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algn="l"/>
            <a:r>
              <a:rPr lang="en-US" sz="2800" b="1" i="0" u="sng" dirty="0">
                <a:effectLst/>
                <a:latin typeface="Franklin Gothic Medium" panose="020B0603020102020204" charset="0"/>
                <a:cs typeface="Franklin Gothic Medium" panose="020B0603020102020204" charset="0"/>
              </a:rPr>
              <a:t>Explanation</a:t>
            </a:r>
            <a:r>
              <a:rPr lang="en-US" sz="2800" b="0" i="0" dirty="0">
                <a:effectLst/>
                <a:latin typeface="Franklin Gothic Medium" panose="020B0603020102020204" charset="0"/>
                <a:cs typeface="Franklin Gothic Medium" panose="020B0603020102020204" charset="0"/>
              </a:rPr>
              <a:t>: This slide showcases an example run of the program, demonstrating its different functionalities. Here's a detailed explanation of the content:</a:t>
            </a:r>
            <a:br>
              <a:rPr lang="en-US" sz="2800" b="0" i="0" dirty="0">
                <a:effectLst/>
                <a:latin typeface="Franklin Gothic Medium" panose="020B0603020102020204" charset="0"/>
                <a:cs typeface="Franklin Gothic Medium" panose="020B0603020102020204" charset="0"/>
              </a:rPr>
            </a:br>
            <a:endParaRPr lang="en-US" sz="2800" b="0" i="0" dirty="0"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algn="l"/>
            <a:r>
              <a:rPr lang="en-US" sz="2800" b="1" i="0" u="sng" dirty="0">
                <a:effectLst/>
                <a:latin typeface="Franklin Gothic Medium" panose="020B0603020102020204" charset="0"/>
                <a:cs typeface="Franklin Gothic Medium" panose="020B0603020102020204" charset="0"/>
              </a:rPr>
              <a:t>Purpose of the example run</a:t>
            </a:r>
            <a:r>
              <a:rPr lang="en-US" sz="2800" b="0" i="0" dirty="0">
                <a:effectLst/>
                <a:latin typeface="Franklin Gothic Medium" panose="020B0603020102020204" charset="0"/>
                <a:cs typeface="Franklin Gothic Medium" panose="020B0603020102020204" charset="0"/>
              </a:rPr>
              <a:t>:</a:t>
            </a:r>
            <a:endParaRPr lang="en-US" sz="2800" b="0" i="0" dirty="0"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lvl="1" algn="l"/>
            <a:r>
              <a:rPr lang="en-US" sz="2800" b="0" i="0" dirty="0">
                <a:effectLst/>
                <a:latin typeface="Franklin Gothic Medium" panose="020B0603020102020204" charset="0"/>
                <a:cs typeface="Franklin Gothic Medium" panose="020B0603020102020204" charset="0"/>
              </a:rPr>
              <a:t>The example run provides a practical demonstration of how the program works and how users can interact with it.</a:t>
            </a:r>
            <a:endParaRPr lang="en-US" sz="2800" b="0" i="0" dirty="0"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lvl="1" algn="l"/>
            <a:r>
              <a:rPr lang="en-US" sz="2800" b="0" i="0" dirty="0">
                <a:effectLst/>
                <a:latin typeface="Franklin Gothic Medium" panose="020B0603020102020204" charset="0"/>
                <a:cs typeface="Franklin Gothic Medium" panose="020B0603020102020204" charset="0"/>
              </a:rPr>
              <a:t>It illustrates the step-by-step process of adding a product, updating quantity, generating a report, and exiting the program.</a:t>
            </a:r>
            <a:endParaRPr lang="en-US" sz="2800" b="0" i="0" dirty="0"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lvl="1" algn="l"/>
            <a:r>
              <a:rPr lang="en-US" sz="2800" b="0" i="0" dirty="0">
                <a:effectLst/>
                <a:latin typeface="Franklin Gothic Medium" panose="020B0603020102020204" charset="0"/>
                <a:cs typeface="Franklin Gothic Medium" panose="020B0603020102020204" charset="0"/>
              </a:rPr>
              <a:t>By presenting an example run, the audience can visualize the program in action and understand its functionality more effectively.</a:t>
            </a:r>
            <a:endParaRPr lang="en-US" sz="2800" b="0" i="0" dirty="0"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IN" sz="2800" dirty="0"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 project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1792" y="942052"/>
            <a:ext cx="932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665" y="1301750"/>
            <a:ext cx="3736340" cy="21539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86740" y="982980"/>
            <a:ext cx="280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Franklin Gothic Medium" panose="020B0603020102020204" charset="0"/>
                <a:cs typeface="Franklin Gothic Medium" panose="020B0603020102020204" charset="0"/>
              </a:rPr>
              <a:t>Add product:-</a:t>
            </a:r>
            <a:endParaRPr lang="en-US"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562600" y="982980"/>
            <a:ext cx="2590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Franklin Gothic Medium" panose="020B0603020102020204" charset="0"/>
                <a:cs typeface="Franklin Gothic Medium" panose="020B0603020102020204" charset="0"/>
              </a:rPr>
              <a:t>Update product</a:t>
            </a:r>
            <a:endParaRPr lang="en-US"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39140" y="3596640"/>
            <a:ext cx="18008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Franklin Gothic Medium" panose="020B0603020102020204" charset="0"/>
                <a:cs typeface="Franklin Gothic Medium" panose="020B0603020102020204" charset="0"/>
              </a:rPr>
              <a:t>Generate Report</a:t>
            </a:r>
            <a:endParaRPr lang="en-US"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821680" y="3596640"/>
            <a:ext cx="1630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Franklin Gothic Medium" panose="020B0603020102020204" charset="0"/>
                <a:cs typeface="Franklin Gothic Medium" panose="020B0603020102020204" charset="0"/>
                <a:sym typeface="+mn-ea"/>
              </a:rPr>
              <a:t>Exit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515" y="731520"/>
            <a:ext cx="8648700" cy="768350"/>
          </a:xfrm>
        </p:spPr>
        <p:txBody>
          <a:bodyPr>
            <a:normAutofit fontScale="90000"/>
          </a:bodyPr>
          <a:lstStyle/>
          <a:p>
            <a:r>
              <a:rPr lang="en-IN" i="0" u="sng" dirty="0">
                <a:solidFill>
                  <a:schemeClr val="tx1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Further Enhancements</a:t>
            </a:r>
            <a:br>
              <a:rPr lang="en-IN" i="0" u="sng" dirty="0">
                <a:solidFill>
                  <a:schemeClr val="tx1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</a:br>
            <a:br>
              <a:rPr lang="en-IN" u="sng" dirty="0">
                <a:solidFill>
                  <a:schemeClr val="tx1"/>
                </a:solidFill>
                <a:latin typeface="Franklin Gothic Medium" panose="020B0603020102020204" charset="0"/>
                <a:cs typeface="Franklin Gothic Medium" panose="020B0603020102020204" charset="0"/>
              </a:rPr>
            </a:br>
            <a:endParaRPr lang="en-IN" u="sng" dirty="0">
              <a:solidFill>
                <a:schemeClr val="tx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4340" y="1920240"/>
            <a:ext cx="11391900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300" b="1" i="0" u="sng" dirty="0">
                <a:effectLst/>
                <a:latin typeface="Franklin Gothic Medium" panose="020B0603020102020204" charset="0"/>
                <a:cs typeface="Franklin Gothic Medium" panose="020B0603020102020204" charset="0"/>
              </a:rPr>
              <a:t>Explanation</a:t>
            </a:r>
            <a:r>
              <a:rPr lang="en-US" sz="2300" b="0" i="0" dirty="0">
                <a:effectLst/>
                <a:latin typeface="Franklin Gothic Medium" panose="020B0603020102020204" charset="0"/>
                <a:cs typeface="Franklin Gothic Medium" panose="020B0603020102020204" charset="0"/>
              </a:rPr>
              <a:t>: This slide focuses on discussing potential enhancements or additional features that can be added to the program. It encourages further customization and expansion based on specific requirements. Here's a detailed explanation of the content:</a:t>
            </a:r>
            <a:endParaRPr lang="en-US" sz="2300" b="0" i="0" dirty="0"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algn="l"/>
            <a:endParaRPr lang="en-US" sz="2300" b="0" i="0" dirty="0"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300" b="0" i="0" dirty="0">
                <a:effectLst/>
                <a:latin typeface="Franklin Gothic Medium" panose="020B0603020102020204" charset="0"/>
                <a:cs typeface="Franklin Gothic Medium" panose="020B0603020102020204" charset="0"/>
              </a:rPr>
              <a:t> Adding a delete product function to remove products from the inventory.</a:t>
            </a:r>
            <a:endParaRPr lang="en-US" sz="2300" b="0" i="0" dirty="0"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300" b="0" i="0" dirty="0">
                <a:effectLst/>
                <a:latin typeface="Franklin Gothic Medium" panose="020B0603020102020204" charset="0"/>
                <a:cs typeface="Franklin Gothic Medium" panose="020B0603020102020204" charset="0"/>
              </a:rPr>
              <a:t>Implementing search functionality to find specific products by name or other criteria.</a:t>
            </a:r>
            <a:endParaRPr lang="en-US" sz="2300" b="0" i="0" dirty="0"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300" b="0" i="0" dirty="0">
                <a:effectLst/>
                <a:latin typeface="Franklin Gothic Medium" panose="020B0603020102020204" charset="0"/>
                <a:cs typeface="Franklin Gothic Medium" panose="020B0603020102020204" charset="0"/>
              </a:rPr>
              <a:t>Incorporating data validation to ensure accurate user input and prevent errors.</a:t>
            </a:r>
            <a:endParaRPr lang="en-US" sz="2300" b="0" i="0" dirty="0"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300" b="0" i="0" dirty="0">
                <a:effectLst/>
                <a:latin typeface="Franklin Gothic Medium" panose="020B0603020102020204" charset="0"/>
                <a:cs typeface="Franklin Gothic Medium" panose="020B0603020102020204" charset="0"/>
              </a:rPr>
              <a:t>Integrating a graphical user interface (GUI) for a more user-friendly and intuitive experience.</a:t>
            </a:r>
            <a:endParaRPr lang="en-US" sz="2300" b="0" i="0" dirty="0"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300" b="0" i="0" dirty="0">
                <a:effectLst/>
                <a:latin typeface="Franklin Gothic Medium" panose="020B0603020102020204" charset="0"/>
                <a:cs typeface="Franklin Gothic Medium" panose="020B0603020102020204" charset="0"/>
              </a:rPr>
              <a:t>Enabling data persistence, such as saving the inventory to a file or connecting to a database.</a:t>
            </a:r>
            <a:endParaRPr lang="en-US" sz="2300" b="0" i="0" dirty="0"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300" b="0" i="0" dirty="0">
                <a:effectLst/>
                <a:latin typeface="Franklin Gothic Medium" panose="020B0603020102020204" charset="0"/>
                <a:cs typeface="Franklin Gothic Medium" panose="020B0603020102020204" charset="0"/>
              </a:rPr>
              <a:t>Introducing reporting capabilities, such as generating sales reports or profit analysis.</a:t>
            </a:r>
            <a:endParaRPr lang="en-US" sz="2300" b="0" i="0" dirty="0"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300" b="0" i="0" dirty="0">
                <a:effectLst/>
                <a:latin typeface="Franklin Gothic Medium" panose="020B0603020102020204" charset="0"/>
                <a:cs typeface="Franklin Gothic Medium" panose="020B0603020102020204" charset="0"/>
              </a:rPr>
              <a:t>Supporting multiple users or user roles with different access levels.</a:t>
            </a:r>
            <a:br>
              <a:rPr lang="en-US" sz="2300" b="0" i="0" dirty="0">
                <a:effectLst/>
                <a:latin typeface="Franklin Gothic Medium" panose="020B0603020102020204" charset="0"/>
                <a:cs typeface="Franklin Gothic Medium" panose="020B0603020102020204" charset="0"/>
              </a:rPr>
            </a:br>
            <a:br>
              <a:rPr lang="en-US" sz="2300" b="0" i="0" dirty="0">
                <a:effectLst/>
                <a:latin typeface="Franklin Gothic Medium" panose="020B0603020102020204" charset="0"/>
                <a:cs typeface="Franklin Gothic Medium" panose="020B0603020102020204" charset="0"/>
              </a:rPr>
            </a:br>
            <a:br>
              <a:rPr lang="en-US" sz="2300" b="0" i="0" dirty="0">
                <a:effectLst/>
                <a:latin typeface="Franklin Gothic Medium" panose="020B0603020102020204" charset="0"/>
                <a:cs typeface="Franklin Gothic Medium" panose="020B0603020102020204" charset="0"/>
              </a:rPr>
            </a:br>
            <a:endParaRPr lang="en-IN" sz="2300" dirty="0"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016508"/>
            <a:ext cx="6766560" cy="768096"/>
          </a:xfrm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Conclusion</a:t>
            </a:r>
            <a:r>
              <a:rPr lang="en-US" dirty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R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00227" y="1784116"/>
            <a:ext cx="10148887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In conclusion, e-commerce inventory management plays a crucial role in optimizing operations and ensuring accurate tracking of products. By utilizing efficient systems and processes,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businesses can streamline reporting, make informed decisions, and improve overall efficiency. Customization options allow businesses to tailor the inventory management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system to their specific needs, leading to enhanced productivity and customer satisfaction. Implementing effective inventory management practices is essential for businesses to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thrive in the competitive e-commerce landscape and achieve long-term success.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6155" y="731520"/>
            <a:ext cx="6330315" cy="768350"/>
          </a:xfrm>
        </p:spPr>
        <p:txBody>
          <a:bodyPr/>
          <a:p>
            <a:r>
              <a:rPr lang="en-US" sz="3200" dirty="0">
                <a:sym typeface="+mn-ea"/>
              </a:rPr>
              <a:t> References</a:t>
            </a:r>
            <a:r>
              <a:rPr lang="en-IN" altLang="en-US" sz="3200" dirty="0">
                <a:sym typeface="+mn-ea"/>
              </a:rPr>
              <a:t>:</a:t>
            </a:r>
            <a:br>
              <a:rPr lang="en-IN" altLang="en-US" sz="3200" dirty="0">
                <a:sym typeface="+mn-ea"/>
              </a:rPr>
            </a:br>
            <a:br>
              <a:rPr lang="en-IN" altLang="en-US" sz="3200" dirty="0">
                <a:sym typeface="+mn-ea"/>
              </a:rPr>
            </a:br>
            <a:br>
              <a:rPr lang="en-IN" altLang="en-US" sz="2800" dirty="0">
                <a:solidFill>
                  <a:schemeClr val="tx1"/>
                </a:solidFill>
                <a:sym typeface="+mn-ea"/>
              </a:rPr>
            </a:br>
            <a:br>
              <a:rPr lang="en-IN" altLang="en-US" sz="2800" dirty="0">
                <a:solidFill>
                  <a:schemeClr val="tx1"/>
                </a:solidFill>
                <a:sym typeface="+mn-ea"/>
              </a:rPr>
            </a:br>
            <a:br>
              <a:rPr lang="en-IN" altLang="en-US" sz="3200" dirty="0">
                <a:sym typeface="+mn-ea"/>
              </a:rPr>
            </a:br>
            <a:br>
              <a:rPr lang="en-IN" altLang="en-US" sz="3200" dirty="0">
                <a:sym typeface="+mn-ea"/>
              </a:rPr>
            </a:br>
            <a:br>
              <a:rPr lang="en-IN" altLang="en-US" sz="3200" dirty="0">
                <a:sym typeface="+mn-ea"/>
              </a:rPr>
            </a:br>
            <a:r>
              <a:rPr lang="en-US" sz="3200" dirty="0">
                <a:sym typeface="+mn-ea"/>
              </a:rPr>
              <a:t> Guidance</a:t>
            </a:r>
            <a:r>
              <a:rPr lang="en-IN" altLang="en-US" sz="3200" dirty="0">
                <a:sym typeface="+mn-ea"/>
              </a:rPr>
              <a:t>:</a:t>
            </a:r>
            <a:endParaRPr lang="en-IN" altLang="en-US" sz="3200" dirty="0">
              <a:sym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R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6" name="Text Box 5"/>
          <p:cNvSpPr txBox="1"/>
          <p:nvPr/>
        </p:nvSpPr>
        <p:spPr>
          <a:xfrm>
            <a:off x="3924935" y="1390015"/>
            <a:ext cx="77889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latin typeface="Franklin Gothic Medium" panose="020B0603020102020204" charset="0"/>
                <a:cs typeface="Franklin Gothic Medium" panose="020B0603020102020204" charset="0"/>
              </a:rPr>
              <a:t>Data Set Is Collected From:</a:t>
            </a:r>
            <a:endParaRPr lang="en-IN" altLang="en-US"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atin typeface="Franklin Gothic Medium" panose="020B0603020102020204" charset="0"/>
                <a:cs typeface="Franklin Gothic Medium" panose="020B0603020102020204" charset="0"/>
              </a:rPr>
              <a:t>Kaggle</a:t>
            </a:r>
            <a:br>
              <a:rPr lang="en-IN" altLang="en-US">
                <a:latin typeface="Franklin Gothic Medium" panose="020B0603020102020204" charset="0"/>
                <a:cs typeface="Franklin Gothic Medium" panose="020B0603020102020204" charset="0"/>
              </a:rPr>
            </a:br>
            <a:r>
              <a:rPr lang="en-IN" altLang="en-US">
                <a:latin typeface="Franklin Gothic Medium" panose="020B0603020102020204" charset="0"/>
                <a:cs typeface="Franklin Gothic Medium" panose="020B0603020102020204" charset="0"/>
              </a:rPr>
              <a:t>https://www.kaggle.com/carrie1/ecommerce-data</a:t>
            </a:r>
            <a:endParaRPr lang="en-IN" altLang="en-US"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atin typeface="Franklin Gothic Medium" panose="020B0603020102020204" charset="0"/>
                <a:cs typeface="Franklin Gothic Medium" panose="020B0603020102020204" charset="0"/>
              </a:rPr>
              <a:t>Reffered githhub repo: google.com/search?q=github+ecommerce&amp;rlz=1C1ONGR_enIN1058IN1058&amp;oq=github+ecommerce&amp;aqs=chrome..69i57j69i64.7556j0j4&amp;sourceid=chrome&amp;ie=UTF-8</a:t>
            </a:r>
            <a:endParaRPr lang="en-IN" altLang="en-US"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>
                <a:latin typeface="Franklin Gothic Medium" panose="020B0603020102020204" charset="0"/>
                <a:cs typeface="Franklin Gothic Medium" panose="020B0603020102020204" charset="0"/>
              </a:rPr>
              <a:t>     </a:t>
            </a:r>
            <a:endParaRPr lang="en-IN" altLang="en-US"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229100" y="5051425"/>
            <a:ext cx="7484745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latin typeface="Franklin Gothic Medium" panose="020B0603020102020204" charset="0"/>
                <a:cs typeface="Franklin Gothic Medium" panose="020B0603020102020204" charset="0"/>
              </a:rPr>
              <a:t>R Project</a:t>
            </a:r>
            <a:r>
              <a:rPr lang="en-US" altLang="en-IN">
                <a:latin typeface="Franklin Gothic Medium" panose="020B0603020102020204" charset="0"/>
                <a:cs typeface="Franklin Gothic Medium" panose="020B0603020102020204" charset="0"/>
              </a:rPr>
              <a:t> is completed under Guidance of :-</a:t>
            </a:r>
            <a:br>
              <a:rPr lang="en-IN" altLang="en-US">
                <a:latin typeface="Franklin Gothic Medium" panose="020B0603020102020204" charset="0"/>
                <a:cs typeface="Franklin Gothic Medium" panose="020B0603020102020204" charset="0"/>
              </a:rPr>
            </a:br>
            <a:br>
              <a:rPr lang="en-IN" altLang="en-US">
                <a:latin typeface="Franklin Gothic Medium" panose="020B0603020102020204" charset="0"/>
                <a:cs typeface="Franklin Gothic Medium" panose="020B0603020102020204" charset="0"/>
              </a:rPr>
            </a:br>
            <a:r>
              <a:rPr lang="en-IN" altLang="en-US" sz="2200" b="1">
                <a:latin typeface="Franklin Gothic Medium" panose="020B0603020102020204" charset="0"/>
                <a:cs typeface="Franklin Gothic Medium" panose="020B0603020102020204" charset="0"/>
              </a:rPr>
              <a:t> </a:t>
            </a:r>
            <a:r>
              <a:rPr lang="en-US" altLang="en-IN" sz="2200" b="1">
                <a:latin typeface="Franklin Gothic Medium" panose="020B0603020102020204" charset="0"/>
                <a:cs typeface="Franklin Gothic Medium" panose="020B0603020102020204" charset="0"/>
              </a:rPr>
              <a:t>Mr. </a:t>
            </a:r>
            <a:r>
              <a:rPr lang="en-IN" altLang="en-US" sz="2200" b="1">
                <a:latin typeface="Franklin Gothic Medium" panose="020B0603020102020204" charset="0"/>
                <a:cs typeface="Franklin Gothic Medium" panose="020B0603020102020204" charset="0"/>
              </a:rPr>
              <a:t>K.</a:t>
            </a:r>
            <a:r>
              <a:rPr lang="en-US" altLang="en-IN" sz="2200" b="1">
                <a:latin typeface="Franklin Gothic Medium" panose="020B0603020102020204" charset="0"/>
                <a:cs typeface="Franklin Gothic Medium" panose="020B0603020102020204" charset="0"/>
              </a:rPr>
              <a:t> </a:t>
            </a:r>
            <a:r>
              <a:rPr lang="en-IN" altLang="en-US" sz="2200" b="1">
                <a:latin typeface="Franklin Gothic Medium" panose="020B0603020102020204" charset="0"/>
                <a:cs typeface="Franklin Gothic Medium" panose="020B0603020102020204" charset="0"/>
              </a:rPr>
              <a:t>Murali Krishna Reddy sir</a:t>
            </a:r>
            <a:r>
              <a:rPr lang="en-IN" altLang="en-US">
                <a:latin typeface="Franklin Gothic Medium" panose="020B0603020102020204" charset="0"/>
                <a:cs typeface="Franklin Gothic Medium" panose="020B0603020102020204" charset="0"/>
              </a:rPr>
              <a:t> </a:t>
            </a:r>
            <a:endParaRPr lang="en-IN" altLang="en-US"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6715" y="1888490"/>
            <a:ext cx="5205730" cy="788670"/>
          </a:xfrm>
        </p:spPr>
        <p:txBody>
          <a:bodyPr/>
          <a:lstStyle/>
          <a:p>
            <a:r>
              <a:rPr lang="en-US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484" y="3390900"/>
            <a:ext cx="8357616" cy="2868168"/>
          </a:xfrm>
        </p:spPr>
        <p:txBody>
          <a:bodyPr/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charset="0"/>
                <a:cs typeface="Franklin Gothic Medium" panose="020B0603020102020204" charset="0"/>
              </a:rPr>
              <a:t>Presented By</a:t>
            </a:r>
            <a:r>
              <a:rPr lang="en-US" dirty="0">
                <a:latin typeface="Franklin Gothic Medium" panose="020B0603020102020204" charset="0"/>
                <a:cs typeface="Franklin Gothic Medium" panose="020B0603020102020204" charset="0"/>
              </a:rPr>
              <a:t>:-</a:t>
            </a:r>
            <a:endParaRPr lang="en-US" dirty="0"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dirty="0"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dirty="0">
                <a:latin typeface="Franklin Gothic Medium" panose="020B0603020102020204" charset="0"/>
                <a:cs typeface="Franklin Gothic Medium" panose="020B0603020102020204" charset="0"/>
              </a:rPr>
              <a:t>P. Hari Sai                     SK. Abdul Nayeem</a:t>
            </a:r>
            <a:endParaRPr lang="en-US" dirty="0"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dirty="0">
                <a:latin typeface="Franklin Gothic Medium" panose="020B0603020102020204" charset="0"/>
                <a:cs typeface="Franklin Gothic Medium" panose="020B0603020102020204" charset="0"/>
                <a:sym typeface="+mn-ea"/>
              </a:rPr>
              <a:t>22BQ5A4213</a:t>
            </a:r>
            <a:r>
              <a:rPr lang="en-IN" altLang="en-US" dirty="0">
                <a:latin typeface="Franklin Gothic Medium" panose="020B0603020102020204" charset="0"/>
                <a:cs typeface="Franklin Gothic Medium" panose="020B0603020102020204" charset="0"/>
                <a:sym typeface="+mn-ea"/>
              </a:rPr>
              <a:t>                </a:t>
            </a:r>
            <a:r>
              <a:rPr lang="en-US" dirty="0">
                <a:latin typeface="Franklin Gothic Medium" panose="020B0603020102020204" charset="0"/>
                <a:cs typeface="Franklin Gothic Medium" panose="020B0603020102020204" charset="0"/>
                <a:sym typeface="+mn-ea"/>
              </a:rPr>
              <a:t>22BQ5A421</a:t>
            </a:r>
            <a:r>
              <a:rPr lang="en-IN" altLang="en-US" dirty="0">
                <a:latin typeface="Franklin Gothic Medium" panose="020B0603020102020204" charset="0"/>
                <a:cs typeface="Franklin Gothic Medium" panose="020B0603020102020204" charset="0"/>
                <a:sym typeface="+mn-ea"/>
              </a:rPr>
              <a:t>7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3393" y="731520"/>
            <a:ext cx="6766560" cy="768096"/>
          </a:xfrm>
        </p:spPr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0168" y="2419671"/>
            <a:ext cx="8412480" cy="3178048"/>
          </a:xfrm>
        </p:spPr>
        <p:txBody>
          <a:bodyPr/>
          <a:lstStyle/>
          <a:p>
            <a:pPr algn="l"/>
            <a:r>
              <a:rPr lang="en-US" sz="2400" b="0" i="0" u="sng" dirty="0">
                <a:solidFill>
                  <a:srgbClr val="202C8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Explanation</a:t>
            </a:r>
            <a:r>
              <a:rPr lang="en-US" sz="2000" b="0" i="0" dirty="0">
                <a:solidFill>
                  <a:srgbClr val="202C8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: This slide serves as the introduction to the presentation. The title "E-</a:t>
            </a:r>
            <a:r>
              <a:rPr lang="en-US" sz="1800" b="0" i="0" dirty="0">
                <a:solidFill>
                  <a:srgbClr val="202C8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commerce </a:t>
            </a:r>
            <a:r>
              <a:rPr lang="en-US" sz="2000" b="0" i="0" dirty="0">
                <a:solidFill>
                  <a:srgbClr val="202C8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Inventory Management" clearly states the topic of the presentation, which is about managing inventory in an e-commerce context.</a:t>
            </a:r>
            <a:endParaRPr lang="en-US" sz="2000" b="0" i="0" dirty="0">
              <a:solidFill>
                <a:srgbClr val="202C8F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algn="l"/>
            <a:r>
              <a:rPr lang="en-US" sz="2000" b="0" i="0" dirty="0">
                <a:solidFill>
                  <a:srgbClr val="202C8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The purpose of this slide is to provide a brief overview and set the context for the rest of the presentation. It captures the audience's attention and gives them an idea of what to expect in terms of content.</a:t>
            </a:r>
            <a:endParaRPr lang="en-US" sz="2000" b="0" i="0" dirty="0">
              <a:solidFill>
                <a:srgbClr val="202C8F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algn="l"/>
            <a:r>
              <a:rPr lang="en-US" sz="2000" b="0" i="0" dirty="0">
                <a:solidFill>
                  <a:srgbClr val="202C8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The content on this slide can be further expanded by adding additional bullet points or text to provide a high-level overview of the e-commerce inventory management process, its importance, and any specific goals or objectives that will be covered in the presentation.</a:t>
            </a:r>
            <a:endParaRPr lang="en-US" sz="2000" b="0" i="0" dirty="0">
              <a:solidFill>
                <a:srgbClr val="202C8F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algn="l"/>
            <a:r>
              <a:rPr lang="en-US" sz="2000" b="0" i="0" dirty="0">
                <a:solidFill>
                  <a:srgbClr val="202C8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It's important to keep the content concise and engaging to grab the audience's attention and set the stage for the rest of the presentation.</a:t>
            </a:r>
            <a:endParaRPr lang="en-US" sz="2000" b="0" i="0" dirty="0">
              <a:solidFill>
                <a:srgbClr val="202C8F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sz="2000" dirty="0">
              <a:solidFill>
                <a:srgbClr val="202C8F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 project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24528" y="1597406"/>
            <a:ext cx="745693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0" u="sng" dirty="0">
                <a:solidFill>
                  <a:srgbClr val="002060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E-COMMERCE INVENTORY MANAGEMENT</a:t>
            </a:r>
            <a:endParaRPr lang="en-IN" sz="3200" b="1" u="sng" dirty="0">
              <a:solidFill>
                <a:srgbClr val="002060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04" y="813816"/>
            <a:ext cx="443484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Functions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812" y="1735074"/>
            <a:ext cx="10696956" cy="5715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6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The following were the Functions that were used in the code snippet </a:t>
            </a:r>
            <a:endParaRPr lang="en-US" sz="2800" dirty="0">
              <a:solidFill>
                <a:schemeClr val="accent6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indent="0">
              <a:buNone/>
            </a:pPr>
            <a:endParaRPr lang="en-IN" sz="2800" dirty="0"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2712" y="2306574"/>
            <a:ext cx="11570208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charset="0"/>
                <a:cs typeface="Franklin Gothic Medium" panose="020B0603020102020204" charset="0"/>
              </a:rPr>
              <a:t>The code snippet you provided does not include any external libraries. It uses basic functionalities of R without relying on additional libraries. Here's a breakdown of the code and the functions used:</a:t>
            </a:r>
            <a:endParaRPr lang="en-US" sz="2200" dirty="0"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sz="2200" dirty="0"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200" dirty="0" err="1">
                <a:latin typeface="Franklin Gothic Medium" panose="020B0603020102020204" charset="0"/>
                <a:cs typeface="Franklin Gothic Medium" panose="020B0603020102020204" charset="0"/>
              </a:rPr>
              <a:t>readline</a:t>
            </a:r>
            <a:r>
              <a:rPr lang="en-US" sz="2200" dirty="0">
                <a:latin typeface="Franklin Gothic Medium" panose="020B0603020102020204" charset="0"/>
                <a:cs typeface="Franklin Gothic Medium" panose="020B0603020102020204" charset="0"/>
              </a:rPr>
              <a:t>: This is a built-in function in R that reads input from the user. It is used to prompt the user for input, such as the product name, quantity, and price.</a:t>
            </a:r>
            <a:endParaRPr lang="en-US" sz="2200" dirty="0"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sz="2200" dirty="0"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200" dirty="0" err="1">
                <a:latin typeface="Franklin Gothic Medium" panose="020B0603020102020204" charset="0"/>
                <a:cs typeface="Franklin Gothic Medium" panose="020B0603020102020204" charset="0"/>
              </a:rPr>
              <a:t>as.integer</a:t>
            </a:r>
            <a:r>
              <a:rPr lang="en-US" sz="2200" dirty="0">
                <a:latin typeface="Franklin Gothic Medium" panose="020B0603020102020204" charset="0"/>
                <a:cs typeface="Franklin Gothic Medium" panose="020B0603020102020204" charset="0"/>
              </a:rPr>
              <a:t>: This is a built-in function in R that converts a value to an integer. It is used to convert the quantity entered by the user to an integer data type.</a:t>
            </a:r>
            <a:endParaRPr lang="en-US" sz="2200" dirty="0"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sz="2200" dirty="0"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sz="2200" dirty="0" err="1">
                <a:latin typeface="Franklin Gothic Medium" panose="020B0603020102020204" charset="0"/>
                <a:cs typeface="Franklin Gothic Medium" panose="020B0603020102020204" charset="0"/>
              </a:rPr>
              <a:t>as.numeric</a:t>
            </a:r>
            <a:r>
              <a:rPr lang="en-US" sz="2200" dirty="0">
                <a:latin typeface="Franklin Gothic Medium" panose="020B0603020102020204" charset="0"/>
                <a:cs typeface="Franklin Gothic Medium" panose="020B0603020102020204" charset="0"/>
              </a:rPr>
              <a:t>: This is a built-in function in R that converts a value to a numeric (floating-point) data type. It is used to convert the price entered by the user to a numeric data type.</a:t>
            </a:r>
            <a:endParaRPr lang="en-US" sz="2200" dirty="0"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sz="2200" dirty="0"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IN" sz="2200" dirty="0"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536448" y="1485900"/>
            <a:ext cx="11119104" cy="443484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list: This is a built-in data structure in R that creates a list object. It is used to initialize the inventory as an empty list and to create product objects.</a:t>
            </a:r>
            <a:endParaRPr lang="en-US" sz="2000" dirty="0">
              <a:solidFill>
                <a:schemeClr val="tx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sz="2000" dirty="0">
              <a:solidFill>
                <a:schemeClr val="tx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paste: This is a built-in function in R that concatenates strings. It is used to display messages, such as confirming the addition of a product to the inventory or updating the quantity of a product.</a:t>
            </a:r>
            <a:endParaRPr lang="en-US" sz="2000" dirty="0">
              <a:solidFill>
                <a:schemeClr val="tx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cat: This is a built-in function in R that cats output to the console. It is used to display the inventory report, menu options, and messages to the user.</a:t>
            </a:r>
            <a:endParaRPr lang="en-US" sz="2000" dirty="0">
              <a:solidFill>
                <a:schemeClr val="tx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The code snippet demonstrates the use of basic R functions and data structures to implement an e-commerce inventory management system. It does not require any external libraries or packages.</a:t>
            </a:r>
            <a:endParaRPr lang="en-IN" sz="2000" dirty="0">
              <a:solidFill>
                <a:schemeClr val="tx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496" y="736092"/>
            <a:ext cx="6972300" cy="768096"/>
          </a:xfrm>
        </p:spPr>
        <p:txBody>
          <a:bodyPr/>
          <a:lstStyle/>
          <a:p>
            <a:r>
              <a:rPr lang="en-IN" sz="3200" dirty="0"/>
              <a:t> Inventory Initialization</a:t>
            </a:r>
            <a:endParaRPr lang="en-IN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79476" y="1504188"/>
            <a:ext cx="10844784" cy="6016752"/>
          </a:xfrm>
        </p:spPr>
        <p:txBody>
          <a:bodyPr/>
          <a:lstStyle/>
          <a:p>
            <a:pPr marL="0" indent="0">
              <a:buNone/>
            </a:pPr>
            <a:r>
              <a:rPr lang="en-US" sz="2200" u="sng" dirty="0">
                <a:solidFill>
                  <a:schemeClr val="tx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Explanation</a:t>
            </a:r>
            <a:r>
              <a:rPr lang="en-US" sz="2200" dirty="0">
                <a:solidFill>
                  <a:schemeClr val="tx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:</a:t>
            </a:r>
            <a:endParaRPr lang="en-US" sz="2200" dirty="0">
              <a:solidFill>
                <a:schemeClr val="tx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This slide focuses on the purpose of the inventory list and highlights the code snippet: inventory &lt;- list(). Here's an elaboration of the content:</a:t>
            </a:r>
            <a:endParaRPr lang="en-US" sz="2200" dirty="0">
              <a:solidFill>
                <a:schemeClr val="tx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Purpose of the inventory list:</a:t>
            </a:r>
            <a:endParaRPr lang="en-US" sz="2200" dirty="0">
              <a:solidFill>
                <a:schemeClr val="tx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The inventory list serves as a data structure to store product information.</a:t>
            </a:r>
            <a:endParaRPr lang="en-US" sz="2200" dirty="0">
              <a:solidFill>
                <a:schemeClr val="tx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It acts as a centralized repository where all the product details will be stored and managed.</a:t>
            </a:r>
            <a:endParaRPr lang="en-US" sz="2200" dirty="0">
              <a:solidFill>
                <a:schemeClr val="tx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Code snippet: inventory &lt;- list():</a:t>
            </a:r>
            <a:endParaRPr lang="en-US" sz="2200" dirty="0">
              <a:solidFill>
                <a:schemeClr val="tx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  <p:pic>
        <p:nvPicPr>
          <p:cNvPr id="8" name="Content Placeholder 7" descr="Screenshot 2023-06-01 093142"/>
          <p:cNvPicPr>
            <a:picLocks noChangeAspect="1"/>
          </p:cNvPicPr>
          <p:nvPr>
            <p:ph sz="quarter" idx="4"/>
          </p:nvPr>
        </p:nvPicPr>
        <p:blipFill>
          <a:blip r:embed="rId1"/>
          <a:stretch>
            <a:fillRect/>
          </a:stretch>
        </p:blipFill>
        <p:spPr>
          <a:xfrm>
            <a:off x="2046605" y="5604510"/>
            <a:ext cx="5607685" cy="1080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965960"/>
            <a:ext cx="11119104" cy="4434840"/>
          </a:xfrm>
        </p:spPr>
        <p:txBody>
          <a:bodyPr/>
          <a:lstStyle/>
          <a:p>
            <a:pPr marL="0" indent="0">
              <a:buNone/>
            </a:pPr>
            <a:endParaRPr lang="en-US" sz="2400" b="0" i="0" dirty="0">
              <a:solidFill>
                <a:schemeClr val="tx1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457200" lvl="1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This line of code initializes an empty list called "inventory".</a:t>
            </a:r>
            <a:endParaRPr lang="en-US" sz="2400" b="0" i="0" dirty="0">
              <a:solidFill>
                <a:schemeClr val="tx1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457200" lvl="1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The inventory list will be used to store the product information such as product names, quantities, prices, and any other relevant details.</a:t>
            </a:r>
            <a:endParaRPr lang="en-US" sz="2400" b="0" i="0" dirty="0">
              <a:solidFill>
                <a:schemeClr val="tx1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457200" lvl="1" indent="0">
              <a:buNone/>
            </a:pPr>
            <a:endParaRPr lang="en-US" sz="2400" b="0" i="0" dirty="0">
              <a:solidFill>
                <a:schemeClr val="tx1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Storing product information:</a:t>
            </a:r>
            <a:endParaRPr lang="en-US" sz="2400" b="0" i="0" dirty="0">
              <a:solidFill>
                <a:schemeClr val="tx1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457200" lvl="1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Once the inventory list is initialized, it can be populated with product information as products are added to the inventory.</a:t>
            </a:r>
            <a:endParaRPr lang="en-US" sz="2400" b="0" i="0" dirty="0">
              <a:solidFill>
                <a:schemeClr val="tx1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457200" lvl="1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Each product will be represented as a separate object within the inventory list, making it easy to manage and retrieve product details.</a:t>
            </a:r>
            <a:endParaRPr lang="en-US" sz="2400" b="0" i="0" dirty="0">
              <a:solidFill>
                <a:schemeClr val="tx1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8350" y="731520"/>
            <a:ext cx="4533900" cy="17754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496" y="841248"/>
            <a:ext cx="10405872" cy="941832"/>
          </a:xfrm>
        </p:spPr>
        <p:txBody>
          <a:bodyPr/>
          <a:lstStyle/>
          <a:p>
            <a:pPr algn="l"/>
            <a:r>
              <a:rPr lang="en-US" sz="2800" cap="none" dirty="0"/>
              <a:t>Explanations of functions in the code snippet</a:t>
            </a:r>
            <a:br>
              <a:rPr lang="en-US" sz="2800" cap="none" dirty="0"/>
            </a:br>
            <a:endParaRPr lang="en-IN" sz="28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2316" y="1965960"/>
            <a:ext cx="12147804" cy="4434840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b="1" i="0" u="sng" dirty="0">
                <a:solidFill>
                  <a:schemeClr val="tx1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Title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: Add Product Function</a:t>
            </a:r>
            <a:endParaRPr lang="en-US" sz="2400" b="0" i="0" dirty="0">
              <a:solidFill>
                <a:schemeClr val="tx1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indent="0" algn="l">
              <a:buNone/>
            </a:pPr>
            <a:endParaRPr lang="en-US" sz="2400" b="0" i="0" dirty="0">
              <a:solidFill>
                <a:schemeClr val="tx1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indent="0" algn="l">
              <a:buNone/>
            </a:pPr>
            <a:r>
              <a:rPr lang="en-US" sz="2400" b="1" i="0" u="sng" dirty="0">
                <a:solidFill>
                  <a:schemeClr val="tx1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Explanation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: This slide focuses on the purpose of the Add Product function and highlights the code snippet. Here's a detailed explanation of the content:</a:t>
            </a:r>
            <a:endParaRPr lang="en-US" sz="2400" b="0" i="0" dirty="0">
              <a:solidFill>
                <a:schemeClr val="tx1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indent="0" algn="l">
              <a:buNone/>
            </a:pPr>
            <a:endParaRPr lang="en-US" sz="2400" b="0" i="0" dirty="0">
              <a:solidFill>
                <a:schemeClr val="tx1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Purpose of the function:</a:t>
            </a:r>
            <a:endParaRPr lang="en-US" sz="2400" b="0" i="0" dirty="0">
              <a:solidFill>
                <a:schemeClr val="tx1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The Add Product function allows users to add a new product to the inventory.</a:t>
            </a:r>
            <a:endParaRPr lang="en-US" sz="2400" b="0" i="0" dirty="0">
              <a:solidFill>
                <a:schemeClr val="tx1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It captures user input for the product name, quantity, and price.</a:t>
            </a:r>
            <a:endParaRPr lang="en-US" sz="2400" b="0" i="0" dirty="0">
              <a:solidFill>
                <a:schemeClr val="tx1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The function creates a product object and adds it to the inventory list.</a:t>
            </a:r>
            <a:endParaRPr lang="en-US" sz="2400" b="0" i="0" dirty="0">
              <a:solidFill>
                <a:schemeClr val="tx1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11704320" cy="5646420"/>
          </a:xfrm>
        </p:spPr>
        <p:txBody>
          <a:bodyPr>
            <a:no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4300" y="1008142"/>
            <a:ext cx="11963400" cy="5416550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Code snippet: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R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E95D3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F22C3D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add_product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():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name &lt;-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input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"Enter product name: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)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quantity &lt;-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input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"Enter quantity: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))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price &lt;-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float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input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"Enter price: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))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3200" dirty="0">
              <a:solidFill>
                <a:srgbClr val="FFFFFF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product &lt;- {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"name"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: name,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"quantity"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: quantity,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"price"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: price}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inventory.append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(product)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cat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A67D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f"Product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 {name} added to inventory."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{D91D9BB3-4D5F-4095-912C-E8C46A703156}tf78438558_win32</Template>
  <TotalTime>0</TotalTime>
  <Words>15126</Words>
  <Application>WPS Presentation</Application>
  <PresentationFormat>Widescreen</PresentationFormat>
  <Paragraphs>394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Arial</vt:lpstr>
      <vt:lpstr>SimSun</vt:lpstr>
      <vt:lpstr>Wingdings</vt:lpstr>
      <vt:lpstr>Franklin Gothic Medium</vt:lpstr>
      <vt:lpstr>Arial Black</vt:lpstr>
      <vt:lpstr>Arial Regular</vt:lpstr>
      <vt:lpstr>Sabon Next LT</vt:lpstr>
      <vt:lpstr>Segoe Print</vt:lpstr>
      <vt:lpstr>Arial Unicode MS</vt:lpstr>
      <vt:lpstr>Söhne</vt:lpstr>
      <vt:lpstr>Office Theme</vt:lpstr>
      <vt:lpstr>R project </vt:lpstr>
      <vt:lpstr>OBJECTIVES</vt:lpstr>
      <vt:lpstr>Introduction</vt:lpstr>
      <vt:lpstr>Functions </vt:lpstr>
      <vt:lpstr>PowerPoint 演示文稿</vt:lpstr>
      <vt:lpstr> Inventory Initialization</vt:lpstr>
      <vt:lpstr>PowerPoint 演示文稿</vt:lpstr>
      <vt:lpstr>Explanations of functions in the code snippet 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Further Enhancements  </vt:lpstr>
      <vt:lpstr>Conclusion  </vt:lpstr>
      <vt:lpstr> References:        Guidance: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project</dc:title>
  <dc:creator>HARI SAI</dc:creator>
  <cp:lastModifiedBy>Y A A R</cp:lastModifiedBy>
  <cp:revision>7</cp:revision>
  <dcterms:created xsi:type="dcterms:W3CDTF">2023-05-31T17:10:00Z</dcterms:created>
  <dcterms:modified xsi:type="dcterms:W3CDTF">2023-06-01T07:24:11Z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4D2F6D734A2C48A48B41E7759F168653</vt:lpwstr>
  </property>
  <property fmtid="{D5CDD505-2E9C-101B-9397-08002B2CF9AE}" pid="3" name="KSOProductBuildVer">
    <vt:lpwstr>1033-11.2.0.11219</vt:lpwstr>
  </property>
</Properties>
</file>