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2" r:id="rId9"/>
    <p:sldId id="263" r:id="rId10"/>
    <p:sldId id="273" r:id="rId11"/>
    <p:sldId id="264" r:id="rId12"/>
    <p:sldId id="265" r:id="rId13"/>
    <p:sldId id="266" r:id="rId14"/>
    <p:sldId id="267" r:id="rId15"/>
    <p:sldId id="268" r:id="rId16"/>
    <p:sldId id="274" r:id="rId17"/>
    <p:sldId id="269" r:id="rId18"/>
    <p:sldId id="275" r:id="rId19"/>
    <p:sldId id="270" r:id="rId20"/>
    <p:sldId id="271" r:id="rId21"/>
    <p:sldId id="276" r:id="rId22"/>
    <p:sldId id="277" r:id="rId23"/>
    <p:sldId id="278" r:id="rId24"/>
    <p:sldId id="279"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a:srgbClr val="99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9/6/2020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9/6/2020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9/6/2020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9/6/2020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9/6/2020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07498"/>
            <a:ext cx="7924800" cy="630702"/>
          </a:xfrm>
        </p:spPr>
        <p:txBody>
          <a:bodyPr>
            <a:normAutofit/>
          </a:bodyPr>
          <a:lstStyle/>
          <a:p>
            <a:r>
              <a:rPr lang="en-US" sz="3000" dirty="0" smtClean="0">
                <a:solidFill>
                  <a:srgbClr val="FF3300"/>
                </a:solidFill>
                <a:latin typeface="Georgia" pitchFamily="18" charset="0"/>
              </a:rPr>
              <a:t>Vasireddy Venkatadri Institute of Technology</a:t>
            </a:r>
            <a:endParaRPr lang="en-US" sz="3000" dirty="0">
              <a:solidFill>
                <a:srgbClr val="FF3300"/>
              </a:solidFill>
              <a:latin typeface="Georgia" pitchFamily="18" charset="0"/>
            </a:endParaRPr>
          </a:p>
        </p:txBody>
      </p:sp>
      <p:sp>
        <p:nvSpPr>
          <p:cNvPr id="3" name="Subtitle 2"/>
          <p:cNvSpPr>
            <a:spLocks noGrp="1"/>
          </p:cNvSpPr>
          <p:nvPr>
            <p:ph type="subTitle" idx="1"/>
          </p:nvPr>
        </p:nvSpPr>
        <p:spPr>
          <a:xfrm>
            <a:off x="1066800" y="2971800"/>
            <a:ext cx="7772400" cy="630864"/>
          </a:xfrm>
        </p:spPr>
        <p:txBody>
          <a:bodyPr>
            <a:noAutofit/>
          </a:bodyPr>
          <a:lstStyle/>
          <a:p>
            <a:pPr algn="ctr"/>
            <a:r>
              <a:rPr lang="en-US" sz="4400" b="1" dirty="0" smtClean="0">
                <a:solidFill>
                  <a:srgbClr val="CC3300"/>
                </a:solidFill>
                <a:latin typeface="Georgia" pitchFamily="18" charset="0"/>
              </a:rPr>
              <a:t>Elasticity of Demand</a:t>
            </a:r>
            <a:endParaRPr lang="en-US" sz="4400" b="1" dirty="0">
              <a:solidFill>
                <a:srgbClr val="CC3300"/>
              </a:solidFill>
              <a:latin typeface="Georgia" pitchFamily="18" charset="0"/>
            </a:endParaRPr>
          </a:p>
        </p:txBody>
      </p:sp>
      <p:pic>
        <p:nvPicPr>
          <p:cNvPr id="4" name="Picture 2"/>
          <p:cNvPicPr>
            <a:picLocks noChangeAspect="1" noChangeArrowheads="1"/>
          </p:cNvPicPr>
          <p:nvPr/>
        </p:nvPicPr>
        <p:blipFill>
          <a:blip r:embed="rId2"/>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563562"/>
          </a:xfrm>
        </p:spPr>
        <p:txBody>
          <a:bodyPr>
            <a:noAutofit/>
          </a:bodyPr>
          <a:lstStyle/>
          <a:p>
            <a:r>
              <a:rPr lang="en-IN" sz="3200" b="1" dirty="0" smtClean="0">
                <a:solidFill>
                  <a:srgbClr val="FF0000"/>
                </a:solidFill>
                <a:latin typeface="Georgia" pitchFamily="18" charset="0"/>
              </a:rPr>
              <a:t>Types of price elasticity of demand: </a:t>
            </a:r>
            <a:endParaRPr lang="en-US" sz="3200" dirty="0"/>
          </a:p>
        </p:txBody>
      </p:sp>
      <p:sp>
        <p:nvSpPr>
          <p:cNvPr id="3" name="Content Placeholder 2"/>
          <p:cNvSpPr>
            <a:spLocks noGrp="1"/>
          </p:cNvSpPr>
          <p:nvPr>
            <p:ph idx="1"/>
          </p:nvPr>
        </p:nvSpPr>
        <p:spPr>
          <a:xfrm>
            <a:off x="1143000" y="914400"/>
            <a:ext cx="7790688" cy="5791200"/>
          </a:xfrm>
        </p:spPr>
        <p:txBody>
          <a:bodyPr>
            <a:normAutofit/>
          </a:bodyPr>
          <a:lstStyle/>
          <a:p>
            <a:pPr algn="just">
              <a:buNone/>
            </a:pPr>
            <a:r>
              <a:rPr lang="en-IN" sz="2500" b="1" i="1" dirty="0" smtClean="0">
                <a:solidFill>
                  <a:srgbClr val="FF0000"/>
                </a:solidFill>
                <a:latin typeface="Georgia" pitchFamily="18" charset="0"/>
              </a:rPr>
              <a:t>Relatively Inelastic Demand (E&lt;1):</a:t>
            </a:r>
          </a:p>
          <a:p>
            <a:pPr algn="just">
              <a:buNone/>
            </a:pPr>
            <a:r>
              <a:rPr lang="en-IN" sz="2200" dirty="0" smtClean="0">
                <a:latin typeface="Georgia" pitchFamily="18" charset="0"/>
              </a:rPr>
              <a:t>   When the percentage change in the quantity demanded of a commodity is less than percentage change in the price, it is called relatively inelastic demand. For example, when 20% change in price causes 10% change in demand. </a:t>
            </a:r>
          </a:p>
          <a:p>
            <a:pPr algn="just">
              <a:buNone/>
            </a:pPr>
            <a:r>
              <a:rPr lang="en-IN" sz="2200" dirty="0" smtClean="0">
                <a:latin typeface="Georgia" pitchFamily="18" charset="0"/>
              </a:rPr>
              <a:t>    The shape of demand curve is more of steep.         Ex: Sugar</a:t>
            </a:r>
          </a:p>
          <a:p>
            <a:pPr algn="just">
              <a:buNone/>
            </a:pPr>
            <a:endParaRPr lang="en-US" sz="2200" dirty="0">
              <a:latin typeface="Georgia" pitchFamily="18" charset="0"/>
            </a:endParaRPr>
          </a:p>
        </p:txBody>
      </p:sp>
      <p:pic>
        <p:nvPicPr>
          <p:cNvPr id="5" name="Picture 3"/>
          <p:cNvPicPr>
            <a:picLocks noChangeAspect="1" noChangeArrowheads="1"/>
          </p:cNvPicPr>
          <p:nvPr/>
        </p:nvPicPr>
        <p:blipFill>
          <a:blip r:embed="rId2"/>
          <a:srcRect/>
          <a:stretch>
            <a:fillRect/>
          </a:stretch>
        </p:blipFill>
        <p:spPr bwMode="auto">
          <a:xfrm>
            <a:off x="3124200" y="3352800"/>
            <a:ext cx="3886200" cy="27432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639762"/>
          </a:xfrm>
        </p:spPr>
        <p:txBody>
          <a:bodyPr>
            <a:normAutofit/>
          </a:bodyPr>
          <a:lstStyle/>
          <a:p>
            <a:r>
              <a:rPr lang="en-IN" sz="3200" b="1" dirty="0" smtClean="0">
                <a:solidFill>
                  <a:srgbClr val="FF0000"/>
                </a:solidFill>
                <a:latin typeface="Georgia" pitchFamily="18" charset="0"/>
              </a:rPr>
              <a:t>Types of price elasticity of demand: </a:t>
            </a:r>
            <a:endParaRPr lang="en-US" sz="3200" dirty="0"/>
          </a:p>
        </p:txBody>
      </p:sp>
      <p:sp>
        <p:nvSpPr>
          <p:cNvPr id="3" name="Content Placeholder 2"/>
          <p:cNvSpPr>
            <a:spLocks noGrp="1"/>
          </p:cNvSpPr>
          <p:nvPr>
            <p:ph idx="1"/>
          </p:nvPr>
        </p:nvSpPr>
        <p:spPr>
          <a:xfrm>
            <a:off x="1143000" y="914400"/>
            <a:ext cx="7790688" cy="5715000"/>
          </a:xfrm>
        </p:spPr>
        <p:txBody>
          <a:bodyPr>
            <a:normAutofit/>
          </a:bodyPr>
          <a:lstStyle/>
          <a:p>
            <a:pPr lvl="0" algn="just">
              <a:buNone/>
            </a:pPr>
            <a:r>
              <a:rPr lang="en-IN" sz="2500" b="1" i="1" dirty="0" smtClean="0">
                <a:solidFill>
                  <a:srgbClr val="FF0000"/>
                </a:solidFill>
                <a:latin typeface="Georgia" pitchFamily="18" charset="0"/>
              </a:rPr>
              <a:t>Unitary Elastic Demand (E=1):</a:t>
            </a:r>
          </a:p>
          <a:p>
            <a:pPr lvl="0" algn="just">
              <a:buNone/>
            </a:pPr>
            <a:r>
              <a:rPr lang="en-IN" sz="2200" b="1" i="1" dirty="0" smtClean="0">
                <a:solidFill>
                  <a:srgbClr val="FFFF00"/>
                </a:solidFill>
                <a:latin typeface="Georgia" pitchFamily="18" charset="0"/>
              </a:rPr>
              <a:t>   </a:t>
            </a:r>
            <a:r>
              <a:rPr lang="en-IN" sz="2200" dirty="0" smtClean="0">
                <a:latin typeface="Georgia" pitchFamily="18" charset="0"/>
              </a:rPr>
              <a:t>When the percentage change in the quantity demanded is equal to the percentage change in price, the demand for a commodity is said to be unitary elastic demand. </a:t>
            </a:r>
          </a:p>
          <a:p>
            <a:pPr lvl="0" algn="just">
              <a:buNone/>
            </a:pPr>
            <a:r>
              <a:rPr lang="en-IN" sz="2200" dirty="0" smtClean="0">
                <a:latin typeface="Georgia" pitchFamily="18" charset="0"/>
              </a:rPr>
              <a:t>    For example, 10% change in price causes 10% change in demand. The shape of demand curve is rectangular hyperbola.                             Ex: Cloths</a:t>
            </a:r>
            <a:endParaRPr lang="en-US" sz="2200" dirty="0">
              <a:latin typeface="Georgia" pitchFamily="18" charset="0"/>
            </a:endParaRP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200400" y="3733800"/>
            <a:ext cx="2209800" cy="2362200"/>
          </a:xfrm>
          <a:prstGeom prst="rect">
            <a:avLst/>
          </a:prstGeom>
          <a:noFill/>
        </p:spPr>
      </p:pic>
      <p:pic>
        <p:nvPicPr>
          <p:cNvPr id="5" name="Picture 2"/>
          <p:cNvPicPr>
            <a:picLocks noChangeAspect="1" noChangeArrowheads="1"/>
          </p:cNvPicPr>
          <p:nvPr/>
        </p:nvPicPr>
        <p:blipFill>
          <a:blip r:embed="rId3"/>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487362"/>
          </a:xfrm>
        </p:spPr>
        <p:txBody>
          <a:bodyPr>
            <a:normAutofit fontScale="90000"/>
          </a:bodyPr>
          <a:lstStyle/>
          <a:p>
            <a:r>
              <a:rPr lang="en-IN" sz="3300" b="1" dirty="0" smtClean="0">
                <a:solidFill>
                  <a:srgbClr val="FF0000"/>
                </a:solidFill>
                <a:latin typeface="Georgia" pitchFamily="18" charset="0"/>
              </a:rPr>
              <a:t>Types of Income Elasticity of Demand:</a:t>
            </a:r>
            <a:endParaRPr lang="en-US" dirty="0">
              <a:solidFill>
                <a:srgbClr val="FF0000"/>
              </a:solidFill>
            </a:endParaRPr>
          </a:p>
        </p:txBody>
      </p:sp>
      <p:sp>
        <p:nvSpPr>
          <p:cNvPr id="3" name="Content Placeholder 2"/>
          <p:cNvSpPr>
            <a:spLocks noGrp="1"/>
          </p:cNvSpPr>
          <p:nvPr>
            <p:ph idx="1"/>
          </p:nvPr>
        </p:nvSpPr>
        <p:spPr>
          <a:xfrm>
            <a:off x="1066800" y="838200"/>
            <a:ext cx="7866888" cy="5791200"/>
          </a:xfrm>
        </p:spPr>
        <p:txBody>
          <a:bodyPr>
            <a:normAutofit/>
          </a:bodyPr>
          <a:lstStyle/>
          <a:p>
            <a:pPr algn="just">
              <a:buNone/>
            </a:pPr>
            <a:r>
              <a:rPr lang="en-IN" sz="2200" dirty="0" smtClean="0">
                <a:latin typeface="Georgia" pitchFamily="18" charset="0"/>
              </a:rPr>
              <a:t>   There are five types of income elasticity of demand as follows:</a:t>
            </a:r>
            <a:endParaRPr lang="en-US" sz="2200" dirty="0" smtClean="0">
              <a:latin typeface="Georgia" pitchFamily="18" charset="0"/>
            </a:endParaRPr>
          </a:p>
          <a:p>
            <a:pPr lvl="0" algn="just">
              <a:buNone/>
            </a:pPr>
            <a:r>
              <a:rPr lang="en-IN" sz="2500" b="1" i="1" dirty="0" smtClean="0">
                <a:solidFill>
                  <a:srgbClr val="FF0000"/>
                </a:solidFill>
                <a:latin typeface="Georgia" pitchFamily="18" charset="0"/>
              </a:rPr>
              <a:t>Zero income elasticity (</a:t>
            </a:r>
            <a:r>
              <a:rPr lang="en-IN" sz="2500" b="1" i="1" dirty="0" err="1" smtClean="0">
                <a:solidFill>
                  <a:srgbClr val="FF0000"/>
                </a:solidFill>
                <a:latin typeface="Georgia" pitchFamily="18" charset="0"/>
              </a:rPr>
              <a:t>Ey</a:t>
            </a:r>
            <a:r>
              <a:rPr lang="en-IN" sz="2500" b="1" i="1" dirty="0" smtClean="0">
                <a:solidFill>
                  <a:srgbClr val="FF0000"/>
                </a:solidFill>
                <a:latin typeface="Georgia" pitchFamily="18" charset="0"/>
              </a:rPr>
              <a:t>=0): </a:t>
            </a:r>
            <a:r>
              <a:rPr lang="en-IN" sz="1800" dirty="0" smtClean="0">
                <a:latin typeface="Georgia" pitchFamily="18" charset="0"/>
              </a:rPr>
              <a:t>Ex: Necessaries (Food)</a:t>
            </a:r>
            <a:endParaRPr lang="en-IN" sz="1800" b="1" i="1" dirty="0" smtClean="0">
              <a:solidFill>
                <a:srgbClr val="FF0000"/>
              </a:solidFill>
              <a:latin typeface="Georgia" pitchFamily="18" charset="0"/>
            </a:endParaRPr>
          </a:p>
          <a:p>
            <a:pPr lvl="0" algn="just">
              <a:buNone/>
            </a:pPr>
            <a:r>
              <a:rPr lang="en-IN" sz="2200" b="1" i="1" dirty="0" smtClean="0">
                <a:solidFill>
                  <a:srgbClr val="FFFF00"/>
                </a:solidFill>
                <a:latin typeface="Georgia" pitchFamily="18" charset="0"/>
              </a:rPr>
              <a:t>    </a:t>
            </a:r>
            <a:r>
              <a:rPr lang="en-IN" sz="2200" dirty="0" smtClean="0">
                <a:latin typeface="Georgia" pitchFamily="18" charset="0"/>
              </a:rPr>
              <a:t>If the rise in income, the quantity demanded remains unchanged, the income elasticity is called zero income elasticity.</a:t>
            </a:r>
          </a:p>
          <a:p>
            <a:pPr lvl="0" algn="just"/>
            <a:endParaRPr lang="en-IN" sz="2200" dirty="0" smtClean="0">
              <a:latin typeface="Georgia" pitchFamily="18" charset="0"/>
            </a:endParaRPr>
          </a:p>
          <a:p>
            <a:pPr lvl="0" algn="just">
              <a:buNone/>
            </a:pPr>
            <a:endParaRPr lang="en-IN" sz="2200" dirty="0" smtClean="0">
              <a:latin typeface="Georgia" pitchFamily="18" charset="0"/>
            </a:endParaRPr>
          </a:p>
          <a:p>
            <a:pPr lvl="0" algn="just"/>
            <a:endParaRPr lang="en-IN" sz="2200" dirty="0" smtClean="0">
              <a:latin typeface="Georgia" pitchFamily="18" charset="0"/>
            </a:endParaRPr>
          </a:p>
          <a:p>
            <a:pPr lvl="0" algn="just"/>
            <a:endParaRPr lang="en-IN" sz="2200" dirty="0" smtClean="0">
              <a:latin typeface="Georgia" pitchFamily="18" charset="0"/>
            </a:endParaRPr>
          </a:p>
          <a:p>
            <a:pPr lvl="0" algn="just">
              <a:buNone/>
            </a:pPr>
            <a:r>
              <a:rPr lang="en-IN" sz="2500" b="1" i="1" dirty="0" smtClean="0">
                <a:solidFill>
                  <a:srgbClr val="FF0000"/>
                </a:solidFill>
                <a:latin typeface="Georgia" pitchFamily="18" charset="0"/>
              </a:rPr>
              <a:t>Income elasticity equal to unity (</a:t>
            </a:r>
            <a:r>
              <a:rPr lang="en-IN" sz="2500" b="1" i="1" dirty="0" err="1" smtClean="0">
                <a:solidFill>
                  <a:srgbClr val="FF0000"/>
                </a:solidFill>
                <a:latin typeface="Georgia" pitchFamily="18" charset="0"/>
              </a:rPr>
              <a:t>Ey</a:t>
            </a:r>
            <a:r>
              <a:rPr lang="en-IN" sz="2500" b="1" i="1" dirty="0" smtClean="0">
                <a:solidFill>
                  <a:srgbClr val="FF0000"/>
                </a:solidFill>
                <a:latin typeface="Georgia" pitchFamily="18" charset="0"/>
              </a:rPr>
              <a:t>=1):</a:t>
            </a:r>
            <a:r>
              <a:rPr lang="en-IN" sz="2500" dirty="0" smtClean="0">
                <a:solidFill>
                  <a:srgbClr val="FF0000"/>
                </a:solidFill>
                <a:latin typeface="Georgia" pitchFamily="18" charset="0"/>
              </a:rPr>
              <a:t> </a:t>
            </a:r>
          </a:p>
          <a:p>
            <a:pPr lvl="0" algn="just">
              <a:buNone/>
            </a:pPr>
            <a:r>
              <a:rPr lang="en-IN" sz="2200" dirty="0" smtClean="0">
                <a:solidFill>
                  <a:srgbClr val="FFFF00"/>
                </a:solidFill>
                <a:latin typeface="Georgia" pitchFamily="18" charset="0"/>
              </a:rPr>
              <a:t>    </a:t>
            </a:r>
            <a:r>
              <a:rPr lang="en-IN" sz="2200" dirty="0" smtClean="0">
                <a:latin typeface="Georgia" pitchFamily="18" charset="0"/>
              </a:rPr>
              <a:t>Income elasticity is unity when the demand for a commodity increases in the same proportion as the rise in income. Ex: Cloths</a:t>
            </a:r>
            <a:endParaRPr lang="en-US" sz="2200" dirty="0" smtClean="0">
              <a:latin typeface="Georgia" pitchFamily="18" charset="0"/>
            </a:endParaRPr>
          </a:p>
          <a:p>
            <a:pPr>
              <a:buNone/>
            </a:pPr>
            <a:endParaRPr lang="en-US" sz="2200" dirty="0" smtClean="0">
              <a:latin typeface="Georgia" pitchFamily="18" charset="0"/>
            </a:endParaRPr>
          </a:p>
          <a:p>
            <a:pPr>
              <a:buNone/>
            </a:pPr>
            <a:endParaRPr lang="en-US" sz="2200" dirty="0">
              <a:latin typeface="Georgia" pitchFamily="18" charset="0"/>
            </a:endParaRP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895600" y="2895600"/>
            <a:ext cx="2514600" cy="1828800"/>
          </a:xfrm>
          <a:prstGeom prst="rect">
            <a:avLst/>
          </a:prstGeom>
          <a:noFill/>
        </p:spPr>
      </p:pic>
      <p:pic>
        <p:nvPicPr>
          <p:cNvPr id="5" name="Picture 4"/>
          <p:cNvPicPr/>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5943600" y="2743200"/>
            <a:ext cx="2362200" cy="1905000"/>
          </a:xfrm>
          <a:prstGeom prst="rect">
            <a:avLst/>
          </a:prstGeom>
          <a:noFill/>
        </p:spPr>
      </p:pic>
      <p:pic>
        <p:nvPicPr>
          <p:cNvPr id="6" name="Picture 2"/>
          <p:cNvPicPr>
            <a:picLocks noChangeAspect="1" noChangeArrowheads="1"/>
          </p:cNvPicPr>
          <p:nvPr/>
        </p:nvPicPr>
        <p:blipFill>
          <a:blip r:embed="rId4"/>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639762"/>
          </a:xfrm>
        </p:spPr>
        <p:txBody>
          <a:bodyPr>
            <a:normAutofit/>
          </a:bodyPr>
          <a:lstStyle/>
          <a:p>
            <a:r>
              <a:rPr lang="en-IN" sz="3000" b="1" dirty="0" smtClean="0">
                <a:solidFill>
                  <a:srgbClr val="FF0000"/>
                </a:solidFill>
                <a:latin typeface="Georgia" pitchFamily="18" charset="0"/>
              </a:rPr>
              <a:t>Types of Income Elasticity of Demand:</a:t>
            </a:r>
            <a:endParaRPr lang="en-US" sz="3000" dirty="0"/>
          </a:p>
        </p:txBody>
      </p:sp>
      <p:sp>
        <p:nvSpPr>
          <p:cNvPr id="3" name="Content Placeholder 2"/>
          <p:cNvSpPr>
            <a:spLocks noGrp="1"/>
          </p:cNvSpPr>
          <p:nvPr>
            <p:ph idx="1"/>
          </p:nvPr>
        </p:nvSpPr>
        <p:spPr>
          <a:xfrm>
            <a:off x="1066800" y="838200"/>
            <a:ext cx="7866888" cy="5867400"/>
          </a:xfrm>
        </p:spPr>
        <p:txBody>
          <a:bodyPr>
            <a:normAutofit fontScale="85000" lnSpcReduction="20000"/>
          </a:bodyPr>
          <a:lstStyle/>
          <a:p>
            <a:pPr algn="just">
              <a:buNone/>
            </a:pPr>
            <a:r>
              <a:rPr lang="en-IN" sz="2700" b="1" i="1" dirty="0" smtClean="0">
                <a:solidFill>
                  <a:srgbClr val="FF0000"/>
                </a:solidFill>
                <a:latin typeface="Georgia" pitchFamily="18" charset="0"/>
              </a:rPr>
              <a:t>Income elasticity greater than unity (</a:t>
            </a:r>
            <a:r>
              <a:rPr lang="en-IN" sz="2700" b="1" i="1" dirty="0" err="1" smtClean="0">
                <a:solidFill>
                  <a:srgbClr val="FF0000"/>
                </a:solidFill>
                <a:latin typeface="Georgia" pitchFamily="18" charset="0"/>
              </a:rPr>
              <a:t>Ey</a:t>
            </a:r>
            <a:r>
              <a:rPr lang="en-IN" sz="2700" b="1" i="1" dirty="0" smtClean="0">
                <a:solidFill>
                  <a:srgbClr val="FF0000"/>
                </a:solidFill>
                <a:latin typeface="Georgia" pitchFamily="18" charset="0"/>
              </a:rPr>
              <a:t>&gt;1):</a:t>
            </a:r>
          </a:p>
          <a:p>
            <a:pPr algn="just">
              <a:buNone/>
            </a:pPr>
            <a:r>
              <a:rPr lang="en-IN" b="1" i="1" dirty="0" smtClean="0">
                <a:solidFill>
                  <a:srgbClr val="FFFF00"/>
                </a:solidFill>
                <a:latin typeface="Georgia" pitchFamily="18" charset="0"/>
              </a:rPr>
              <a:t>   </a:t>
            </a:r>
            <a:r>
              <a:rPr lang="en-IN" sz="2600" dirty="0" smtClean="0">
                <a:latin typeface="Georgia" pitchFamily="18" charset="0"/>
              </a:rPr>
              <a:t>The income elasticity of demand is greater than the unity when the demand for a commodity increases more than percentage rise in income.</a:t>
            </a:r>
          </a:p>
          <a:p>
            <a:pPr algn="just">
              <a:buNone/>
            </a:pPr>
            <a:r>
              <a:rPr lang="en-IN" sz="2600" dirty="0" smtClean="0">
                <a:latin typeface="Georgia" pitchFamily="18" charset="0"/>
              </a:rPr>
              <a:t>     Ex: Consumer Durables (AC, TV, Washing Machine Etc.)</a:t>
            </a:r>
            <a:endParaRPr lang="en-US" sz="2600" dirty="0" smtClean="0">
              <a:latin typeface="Georgia" pitchFamily="18" charset="0"/>
            </a:endParaRPr>
          </a:p>
          <a:p>
            <a:pPr algn="just">
              <a:buNone/>
            </a:pPr>
            <a:endParaRPr lang="en-IN" sz="2600" dirty="0" smtClean="0">
              <a:latin typeface="Georgia" pitchFamily="18" charset="0"/>
            </a:endParaRPr>
          </a:p>
          <a:p>
            <a:pPr algn="just"/>
            <a:endParaRPr lang="en-IN" dirty="0" smtClean="0">
              <a:latin typeface="Georgia" pitchFamily="18" charset="0"/>
            </a:endParaRPr>
          </a:p>
          <a:p>
            <a:pPr algn="just"/>
            <a:endParaRPr lang="en-IN" dirty="0" smtClean="0">
              <a:latin typeface="Georgia" pitchFamily="18" charset="0"/>
            </a:endParaRPr>
          </a:p>
          <a:p>
            <a:pPr algn="just"/>
            <a:endParaRPr lang="en-IN" dirty="0" smtClean="0">
              <a:latin typeface="Georgia" pitchFamily="18" charset="0"/>
            </a:endParaRPr>
          </a:p>
          <a:p>
            <a:pPr algn="just"/>
            <a:endParaRPr lang="en-IN" dirty="0" smtClean="0">
              <a:latin typeface="Georgia" pitchFamily="18" charset="0"/>
            </a:endParaRPr>
          </a:p>
          <a:p>
            <a:pPr algn="just">
              <a:buNone/>
            </a:pPr>
            <a:endParaRPr lang="en-IN" dirty="0" smtClean="0">
              <a:latin typeface="Georgia" pitchFamily="18" charset="0"/>
            </a:endParaRPr>
          </a:p>
          <a:p>
            <a:pPr algn="just">
              <a:buNone/>
            </a:pPr>
            <a:r>
              <a:rPr lang="en-IN" sz="2700" b="1" i="1" dirty="0" smtClean="0">
                <a:solidFill>
                  <a:srgbClr val="FF0000"/>
                </a:solidFill>
                <a:latin typeface="Georgia" pitchFamily="18" charset="0"/>
              </a:rPr>
              <a:t>Income elasticity less than unity (</a:t>
            </a:r>
            <a:r>
              <a:rPr lang="en-IN" sz="2700" b="1" i="1" dirty="0" err="1" smtClean="0">
                <a:solidFill>
                  <a:srgbClr val="FF0000"/>
                </a:solidFill>
                <a:latin typeface="Georgia" pitchFamily="18" charset="0"/>
              </a:rPr>
              <a:t>Ey</a:t>
            </a:r>
            <a:r>
              <a:rPr lang="en-IN" sz="2700" b="1" i="1" dirty="0" smtClean="0">
                <a:solidFill>
                  <a:srgbClr val="FF0000"/>
                </a:solidFill>
                <a:latin typeface="Georgia" pitchFamily="18" charset="0"/>
              </a:rPr>
              <a:t>&lt;1):</a:t>
            </a:r>
          </a:p>
          <a:p>
            <a:pPr algn="just">
              <a:buNone/>
            </a:pPr>
            <a:r>
              <a:rPr lang="en-IN" b="1" i="1" dirty="0" smtClean="0">
                <a:solidFill>
                  <a:srgbClr val="FFFF00"/>
                </a:solidFill>
                <a:latin typeface="Georgia" pitchFamily="18" charset="0"/>
              </a:rPr>
              <a:t>   </a:t>
            </a:r>
            <a:r>
              <a:rPr lang="en-IN" sz="2600" dirty="0" smtClean="0">
                <a:latin typeface="Georgia" pitchFamily="18" charset="0"/>
              </a:rPr>
              <a:t>Income elasticity of demand is less than the unity when the demand for a commodity increases less than proportionate to the rise in income. </a:t>
            </a:r>
            <a:r>
              <a:rPr lang="en-IN" sz="2600" b="1" i="1" dirty="0" smtClean="0">
                <a:latin typeface="Georgia" pitchFamily="18" charset="0"/>
              </a:rPr>
              <a:t>Ex:</a:t>
            </a:r>
            <a:r>
              <a:rPr lang="en-IN" sz="2600" dirty="0" smtClean="0">
                <a:latin typeface="Georgia" pitchFamily="18" charset="0"/>
              </a:rPr>
              <a:t> Sugar</a:t>
            </a:r>
            <a:endParaRPr lang="en-US" sz="2600" dirty="0" smtClean="0">
              <a:latin typeface="Georgia" pitchFamily="18" charset="0"/>
            </a:endParaRPr>
          </a:p>
          <a:p>
            <a:pPr algn="just">
              <a:buNone/>
            </a:pPr>
            <a:endParaRPr lang="en-US" sz="2600" dirty="0" smtClean="0">
              <a:latin typeface="Georgia" pitchFamily="18" charset="0"/>
            </a:endParaRPr>
          </a:p>
          <a:p>
            <a:pPr>
              <a:buNone/>
            </a:pPr>
            <a:endParaRPr lang="en-US" dirty="0">
              <a:latin typeface="Georgia" pitchFamily="18" charset="0"/>
            </a:endParaRP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676400" y="2514600"/>
            <a:ext cx="2590800" cy="1828800"/>
          </a:xfrm>
          <a:prstGeom prst="rect">
            <a:avLst/>
          </a:prstGeom>
          <a:noFill/>
        </p:spPr>
      </p:pic>
      <p:pic>
        <p:nvPicPr>
          <p:cNvPr id="5" name="Picture 4"/>
          <p:cNvPicPr/>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6019800" y="2514600"/>
            <a:ext cx="2590800" cy="1981200"/>
          </a:xfrm>
          <a:prstGeom prst="rect">
            <a:avLst/>
          </a:prstGeom>
          <a:noFill/>
        </p:spPr>
      </p:pic>
      <p:pic>
        <p:nvPicPr>
          <p:cNvPr id="6" name="Picture 2"/>
          <p:cNvPicPr>
            <a:picLocks noChangeAspect="1" noChangeArrowheads="1"/>
          </p:cNvPicPr>
          <p:nvPr/>
        </p:nvPicPr>
        <p:blipFill>
          <a:blip r:embed="rId4"/>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20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20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563562"/>
          </a:xfrm>
        </p:spPr>
        <p:txBody>
          <a:bodyPr>
            <a:normAutofit/>
          </a:bodyPr>
          <a:lstStyle/>
          <a:p>
            <a:r>
              <a:rPr lang="en-IN" sz="3000" b="1" dirty="0" smtClean="0">
                <a:solidFill>
                  <a:srgbClr val="FF0000"/>
                </a:solidFill>
                <a:latin typeface="Georgia" pitchFamily="18" charset="0"/>
              </a:rPr>
              <a:t>Types of Income Elasticity of Demand:</a:t>
            </a:r>
            <a:endParaRPr lang="en-US" sz="3000" dirty="0"/>
          </a:p>
        </p:txBody>
      </p:sp>
      <p:sp>
        <p:nvSpPr>
          <p:cNvPr id="3" name="Content Placeholder 2"/>
          <p:cNvSpPr>
            <a:spLocks noGrp="1"/>
          </p:cNvSpPr>
          <p:nvPr>
            <p:ph idx="1"/>
          </p:nvPr>
        </p:nvSpPr>
        <p:spPr>
          <a:xfrm>
            <a:off x="1066800" y="914400"/>
            <a:ext cx="7866888" cy="5715000"/>
          </a:xfrm>
        </p:spPr>
        <p:txBody>
          <a:bodyPr>
            <a:normAutofit/>
          </a:bodyPr>
          <a:lstStyle/>
          <a:p>
            <a:pPr lvl="0" algn="just">
              <a:buNone/>
            </a:pPr>
            <a:r>
              <a:rPr lang="en-IN" sz="2500" b="1" i="1" dirty="0" smtClean="0">
                <a:solidFill>
                  <a:srgbClr val="FF0000"/>
                </a:solidFill>
                <a:latin typeface="Georgia" pitchFamily="18" charset="0"/>
              </a:rPr>
              <a:t>Negative income elasticity (</a:t>
            </a:r>
            <a:r>
              <a:rPr lang="en-IN" sz="2500" b="1" i="1" dirty="0" err="1" smtClean="0">
                <a:solidFill>
                  <a:srgbClr val="FF0000"/>
                </a:solidFill>
                <a:latin typeface="Georgia" pitchFamily="18" charset="0"/>
              </a:rPr>
              <a:t>Ey</a:t>
            </a:r>
            <a:r>
              <a:rPr lang="en-IN" sz="2500" b="1" i="1" dirty="0" smtClean="0">
                <a:solidFill>
                  <a:srgbClr val="FF0000"/>
                </a:solidFill>
                <a:latin typeface="Georgia" pitchFamily="18" charset="0"/>
              </a:rPr>
              <a:t>&lt;0): </a:t>
            </a:r>
          </a:p>
          <a:p>
            <a:pPr algn="just">
              <a:buNone/>
            </a:pPr>
            <a:r>
              <a:rPr lang="en-IN" sz="2200" dirty="0" smtClean="0">
                <a:latin typeface="Georgia" pitchFamily="18" charset="0"/>
              </a:rPr>
              <a:t>    In the case of inferior goods, the income elasticity of demand is negative. The consumer will reduce his purchase of it when income rises and vice versa. Ex: Inferior Goods</a:t>
            </a:r>
            <a:endParaRPr lang="en-US" sz="2200" dirty="0" smtClean="0">
              <a:latin typeface="Georgia" pitchFamily="18" charset="0"/>
            </a:endParaRPr>
          </a:p>
          <a:p>
            <a:pPr lvl="0" algn="just">
              <a:buNone/>
            </a:pPr>
            <a:endParaRPr lang="en-US" sz="2200" dirty="0" smtClean="0">
              <a:latin typeface="Georgia" pitchFamily="18" charset="0"/>
            </a:endParaRPr>
          </a:p>
          <a:p>
            <a:pPr algn="just">
              <a:buNone/>
            </a:pPr>
            <a:endParaRPr lang="en-US" sz="2200" dirty="0" smtClean="0">
              <a:latin typeface="Georgia" pitchFamily="18" charset="0"/>
            </a:endParaRPr>
          </a:p>
          <a:p>
            <a:pPr>
              <a:buNone/>
            </a:pPr>
            <a:endParaRPr lang="en-US" sz="2200" dirty="0">
              <a:latin typeface="Georgia" pitchFamily="18" charset="0"/>
            </a:endParaRP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048000" y="2667001"/>
            <a:ext cx="3733800" cy="2895600"/>
          </a:xfrm>
          <a:prstGeom prst="rect">
            <a:avLst/>
          </a:prstGeom>
          <a:noFill/>
        </p:spPr>
      </p:pic>
      <p:pic>
        <p:nvPicPr>
          <p:cNvPr id="5" name="Picture 2"/>
          <p:cNvPicPr>
            <a:picLocks noChangeAspect="1" noChangeArrowheads="1"/>
          </p:cNvPicPr>
          <p:nvPr/>
        </p:nvPicPr>
        <p:blipFill>
          <a:blip r:embed="rId3"/>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411162"/>
          </a:xfrm>
        </p:spPr>
        <p:txBody>
          <a:bodyPr>
            <a:noAutofit/>
          </a:bodyPr>
          <a:lstStyle/>
          <a:p>
            <a:r>
              <a:rPr lang="en-IN" sz="2500" b="1" dirty="0" smtClean="0">
                <a:solidFill>
                  <a:srgbClr val="FF0000"/>
                </a:solidFill>
                <a:latin typeface="Georgia" pitchFamily="18" charset="0"/>
              </a:rPr>
              <a:t>Factor determining the elasticity of demand</a:t>
            </a:r>
            <a:endParaRPr lang="en-US" sz="2500" b="1" dirty="0">
              <a:solidFill>
                <a:srgbClr val="FF0000"/>
              </a:solidFill>
              <a:latin typeface="Georgia" pitchFamily="18" charset="0"/>
            </a:endParaRPr>
          </a:p>
        </p:txBody>
      </p:sp>
      <p:sp>
        <p:nvSpPr>
          <p:cNvPr id="3" name="Content Placeholder 2"/>
          <p:cNvSpPr>
            <a:spLocks noGrp="1"/>
          </p:cNvSpPr>
          <p:nvPr>
            <p:ph idx="1"/>
          </p:nvPr>
        </p:nvSpPr>
        <p:spPr>
          <a:xfrm>
            <a:off x="1066800" y="762000"/>
            <a:ext cx="7866888" cy="5943600"/>
          </a:xfrm>
        </p:spPr>
        <p:txBody>
          <a:bodyPr>
            <a:normAutofit/>
          </a:bodyPr>
          <a:lstStyle/>
          <a:p>
            <a:pPr algn="just">
              <a:buNone/>
            </a:pPr>
            <a:r>
              <a:rPr lang="en-IN" sz="2500" dirty="0" smtClean="0">
                <a:solidFill>
                  <a:srgbClr val="FF0000"/>
                </a:solidFill>
                <a:latin typeface="Georgia" pitchFamily="18" charset="0"/>
              </a:rPr>
              <a:t>Nature of goods: </a:t>
            </a:r>
          </a:p>
          <a:p>
            <a:pPr algn="just">
              <a:buNone/>
            </a:pPr>
            <a:r>
              <a:rPr lang="en-IN" sz="2200" dirty="0" smtClean="0">
                <a:latin typeface="Georgia" pitchFamily="18" charset="0"/>
              </a:rPr>
              <a:t>    Elasticity of demand depends on the nature of goods. </a:t>
            </a:r>
          </a:p>
          <a:p>
            <a:pPr algn="just">
              <a:buNone/>
            </a:pPr>
            <a:r>
              <a:rPr lang="en-IN" sz="2200" dirty="0" smtClean="0">
                <a:latin typeface="Georgia" pitchFamily="18" charset="0"/>
              </a:rPr>
              <a:t>    The elasticity of demand for a commodity depends upon the necessity of it for a human life. </a:t>
            </a:r>
          </a:p>
          <a:p>
            <a:pPr algn="just">
              <a:buNone/>
            </a:pPr>
            <a:r>
              <a:rPr lang="en-IN" sz="2200" dirty="0" smtClean="0">
                <a:latin typeface="Georgia" pitchFamily="18" charset="0"/>
              </a:rPr>
              <a:t>    Goods may be necessary for human life, comfort or luxurious.</a:t>
            </a:r>
          </a:p>
          <a:p>
            <a:pPr algn="just">
              <a:buNone/>
            </a:pPr>
            <a:r>
              <a:rPr lang="en-IN" sz="2200" dirty="0" smtClean="0">
                <a:latin typeface="Georgia" pitchFamily="18" charset="0"/>
              </a:rPr>
              <a:t>    Necessary goods are extremely essential so the demand for these goods-is inelastic.</a:t>
            </a:r>
          </a:p>
          <a:p>
            <a:pPr algn="just">
              <a:buNone/>
            </a:pPr>
            <a:r>
              <a:rPr lang="en-IN" sz="2200" dirty="0" smtClean="0">
                <a:latin typeface="Georgia" pitchFamily="18" charset="0"/>
              </a:rPr>
              <a:t>    But the consumption of comfort and luxury goods enhances man's efficiency and social prestige. </a:t>
            </a:r>
          </a:p>
          <a:p>
            <a:pPr algn="just">
              <a:buNone/>
            </a:pPr>
            <a:r>
              <a:rPr lang="en-IN" sz="2200" dirty="0" smtClean="0">
                <a:latin typeface="Georgia" pitchFamily="18" charset="0"/>
              </a:rPr>
              <a:t>    So their consumption is less important and can be very well postponed.</a:t>
            </a:r>
          </a:p>
          <a:p>
            <a:pPr algn="just">
              <a:buNone/>
            </a:pPr>
            <a:r>
              <a:rPr lang="en-IN" sz="2200" dirty="0" smtClean="0">
                <a:latin typeface="Georgia" pitchFamily="18" charset="0"/>
              </a:rPr>
              <a:t>    Thus the elasticity of demand for such commodities is elastic.</a:t>
            </a:r>
            <a:endParaRPr lang="en-US" sz="2200" dirty="0">
              <a:latin typeface="Georgia" pitchFamily="18" charset="0"/>
            </a:endParaRPr>
          </a:p>
        </p:txBody>
      </p:sp>
      <p:pic>
        <p:nvPicPr>
          <p:cNvPr id="4" name="Picture 2"/>
          <p:cNvPicPr>
            <a:picLocks noChangeAspect="1" noChangeArrowheads="1"/>
          </p:cNvPicPr>
          <p:nvPr/>
        </p:nvPicPr>
        <p:blipFill>
          <a:blip r:embed="rId2"/>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866888" cy="487362"/>
          </a:xfrm>
        </p:spPr>
        <p:txBody>
          <a:bodyPr>
            <a:normAutofit/>
          </a:bodyPr>
          <a:lstStyle/>
          <a:p>
            <a:r>
              <a:rPr lang="en-IN" sz="2500" b="1" dirty="0" smtClean="0">
                <a:solidFill>
                  <a:srgbClr val="FF0000"/>
                </a:solidFill>
                <a:latin typeface="Georgia" pitchFamily="18" charset="0"/>
              </a:rPr>
              <a:t>Factor determining the elasticity of demand</a:t>
            </a:r>
            <a:endParaRPr lang="en-US" sz="2500" dirty="0"/>
          </a:p>
        </p:txBody>
      </p:sp>
      <p:sp>
        <p:nvSpPr>
          <p:cNvPr id="3" name="Content Placeholder 2"/>
          <p:cNvSpPr>
            <a:spLocks noGrp="1"/>
          </p:cNvSpPr>
          <p:nvPr>
            <p:ph idx="1"/>
          </p:nvPr>
        </p:nvSpPr>
        <p:spPr>
          <a:xfrm>
            <a:off x="1066800" y="762000"/>
            <a:ext cx="7866888" cy="5943600"/>
          </a:xfrm>
        </p:spPr>
        <p:txBody>
          <a:bodyPr>
            <a:normAutofit/>
          </a:bodyPr>
          <a:lstStyle/>
          <a:p>
            <a:pPr algn="just">
              <a:buNone/>
            </a:pPr>
            <a:r>
              <a:rPr lang="en-IN" sz="2500" dirty="0" smtClean="0">
                <a:solidFill>
                  <a:srgbClr val="FF0000"/>
                </a:solidFill>
                <a:latin typeface="Georgia" pitchFamily="18" charset="0"/>
              </a:rPr>
              <a:t>Possibility of postponing consumption: </a:t>
            </a:r>
          </a:p>
          <a:p>
            <a:pPr algn="just">
              <a:buNone/>
            </a:pPr>
            <a:r>
              <a:rPr lang="en-IN" sz="2200" dirty="0" smtClean="0">
                <a:latin typeface="Georgia" pitchFamily="18" charset="0"/>
              </a:rPr>
              <a:t>    The demand for those goods whose consumption can be postponed for some time is said to be elastic. </a:t>
            </a:r>
          </a:p>
          <a:p>
            <a:pPr algn="just">
              <a:buNone/>
            </a:pPr>
            <a:r>
              <a:rPr lang="en-IN" sz="2200" dirty="0" smtClean="0">
                <a:latin typeface="Georgia" pitchFamily="18" charset="0"/>
              </a:rPr>
              <a:t>    On the other hand if the commodities cannot be postponed and need to be fulfilled the demand for them is inelastic.</a:t>
            </a:r>
            <a:endParaRPr lang="en-US" sz="2200" dirty="0" smtClean="0">
              <a:latin typeface="Georgia" pitchFamily="18" charset="0"/>
            </a:endParaRPr>
          </a:p>
          <a:p>
            <a:pPr algn="just">
              <a:buNone/>
            </a:pPr>
            <a:r>
              <a:rPr lang="en-IN" sz="2200" dirty="0" smtClean="0">
                <a:latin typeface="Georgia" pitchFamily="18" charset="0"/>
              </a:rPr>
              <a:t>     Medicine for a patient, books for a student and milk for a child cannot be postponed. They are to be satisfied first. That is why the demand for those commodities is inelastic.</a:t>
            </a:r>
            <a:endParaRPr lang="en-US" sz="2200" dirty="0">
              <a:latin typeface="Georgia"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1600200" y="3962400"/>
            <a:ext cx="2728931" cy="2362200"/>
          </a:xfrm>
          <a:prstGeom prst="rect">
            <a:avLst/>
          </a:prstGeom>
          <a:noFill/>
          <a:ln w="9525">
            <a:noFill/>
            <a:miter lim="800000"/>
            <a:headEnd/>
            <a:tailEnd/>
          </a:ln>
          <a:effectLst/>
        </p:spPr>
      </p:pic>
      <p:pic>
        <p:nvPicPr>
          <p:cNvPr id="5" name="Picture 4"/>
          <p:cNvPicPr/>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5029200" y="3962400"/>
            <a:ext cx="2895600" cy="2362200"/>
          </a:xfrm>
          <a:prstGeom prst="rect">
            <a:avLst/>
          </a:prstGeom>
          <a:noFill/>
        </p:spPr>
      </p:pic>
      <p:pic>
        <p:nvPicPr>
          <p:cNvPr id="6" name="Picture 2"/>
          <p:cNvPicPr>
            <a:picLocks noChangeAspect="1" noChangeArrowheads="1"/>
          </p:cNvPicPr>
          <p:nvPr/>
        </p:nvPicPr>
        <p:blipFill>
          <a:blip r:embed="rId4"/>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487362"/>
          </a:xfrm>
        </p:spPr>
        <p:txBody>
          <a:bodyPr>
            <a:noAutofit/>
          </a:bodyPr>
          <a:lstStyle/>
          <a:p>
            <a:r>
              <a:rPr lang="en-IN" sz="2500" b="1" dirty="0" smtClean="0">
                <a:solidFill>
                  <a:srgbClr val="FF0000"/>
                </a:solidFill>
                <a:latin typeface="Georgia" pitchFamily="18" charset="0"/>
              </a:rPr>
              <a:t>Factor determining the elasticity of demand</a:t>
            </a:r>
            <a:endParaRPr lang="en-US" sz="2500" dirty="0"/>
          </a:p>
        </p:txBody>
      </p:sp>
      <p:sp>
        <p:nvSpPr>
          <p:cNvPr id="3" name="Content Placeholder 2"/>
          <p:cNvSpPr>
            <a:spLocks noGrp="1"/>
          </p:cNvSpPr>
          <p:nvPr>
            <p:ph idx="1"/>
          </p:nvPr>
        </p:nvSpPr>
        <p:spPr>
          <a:xfrm>
            <a:off x="1066800" y="838200"/>
            <a:ext cx="7924800" cy="5867400"/>
          </a:xfrm>
        </p:spPr>
        <p:txBody>
          <a:bodyPr>
            <a:normAutofit fontScale="70000" lnSpcReduction="20000"/>
          </a:bodyPr>
          <a:lstStyle/>
          <a:p>
            <a:pPr algn="just">
              <a:buNone/>
            </a:pPr>
            <a:r>
              <a:rPr lang="en-IN" sz="3600" dirty="0" smtClean="0">
                <a:solidFill>
                  <a:srgbClr val="FF0000"/>
                </a:solidFill>
                <a:latin typeface="Georgia" pitchFamily="18" charset="0"/>
              </a:rPr>
              <a:t>Alternative use: </a:t>
            </a:r>
          </a:p>
          <a:p>
            <a:pPr algn="just">
              <a:buNone/>
            </a:pPr>
            <a:r>
              <a:rPr lang="en-IN" dirty="0" smtClean="0">
                <a:solidFill>
                  <a:srgbClr val="FFFF00"/>
                </a:solidFill>
                <a:latin typeface="Georgia" pitchFamily="18" charset="0"/>
              </a:rPr>
              <a:t>    </a:t>
            </a:r>
            <a:r>
              <a:rPr lang="en-IN" dirty="0" smtClean="0">
                <a:latin typeface="Georgia" pitchFamily="18" charset="0"/>
              </a:rPr>
              <a:t>The demand for those goods having only one use is said to be inelastic. </a:t>
            </a:r>
          </a:p>
          <a:p>
            <a:pPr algn="just">
              <a:buNone/>
            </a:pPr>
            <a:r>
              <a:rPr lang="en-IN" dirty="0" smtClean="0">
                <a:latin typeface="Georgia" pitchFamily="18" charset="0"/>
              </a:rPr>
              <a:t>     In other words goods having alternative uses are elastic. </a:t>
            </a:r>
          </a:p>
          <a:p>
            <a:pPr algn="just">
              <a:buNone/>
            </a:pPr>
            <a:r>
              <a:rPr lang="en-IN" dirty="0" smtClean="0">
                <a:latin typeface="Georgia" pitchFamily="18" charset="0"/>
              </a:rPr>
              <a:t>     For example electricity can be used for a number of purposes like heating, lighting, cooking, cooling etc.</a:t>
            </a:r>
            <a:endParaRPr lang="en-US" dirty="0" smtClean="0">
              <a:latin typeface="Georgia" pitchFamily="18" charset="0"/>
            </a:endParaRPr>
          </a:p>
          <a:p>
            <a:pPr algn="just">
              <a:buNone/>
            </a:pPr>
            <a:r>
              <a:rPr lang="en-IN" sz="3600" dirty="0" smtClean="0">
                <a:solidFill>
                  <a:srgbClr val="FF0000"/>
                </a:solidFill>
                <a:latin typeface="Georgia" pitchFamily="18" charset="0"/>
              </a:rPr>
              <a:t>Availability of substitutes: </a:t>
            </a:r>
          </a:p>
          <a:p>
            <a:pPr algn="just">
              <a:buNone/>
            </a:pPr>
            <a:r>
              <a:rPr lang="en-IN" dirty="0" smtClean="0">
                <a:latin typeface="Georgia" pitchFamily="18" charset="0"/>
              </a:rPr>
              <a:t>     The demand for a commodity having perfect substitute is relatively more elastic, because if there is an increase in the price of commodity, people will start using other commodities.</a:t>
            </a:r>
            <a:endParaRPr lang="en-US" dirty="0" smtClean="0">
              <a:latin typeface="Georgia" pitchFamily="18" charset="0"/>
            </a:endParaRPr>
          </a:p>
          <a:p>
            <a:pPr algn="just">
              <a:buNone/>
            </a:pPr>
            <a:r>
              <a:rPr lang="en-IN" dirty="0" smtClean="0">
                <a:latin typeface="Georgia" pitchFamily="18" charset="0"/>
              </a:rPr>
              <a:t>     Ex: Gas, kerosene, electricity, coal and wood are used as fuel. The increase in the price of one commodity will induce the consumer to use other commodity.</a:t>
            </a:r>
            <a:endParaRPr lang="en-US" dirty="0" smtClean="0">
              <a:latin typeface="Georgia" pitchFamily="18" charset="0"/>
            </a:endParaRPr>
          </a:p>
          <a:p>
            <a:pPr algn="just">
              <a:buNone/>
            </a:pPr>
            <a:r>
              <a:rPr lang="en-IN" dirty="0" smtClean="0">
                <a:latin typeface="Georgia" pitchFamily="18" charset="0"/>
              </a:rPr>
              <a:t>    The demand for a commodity having no substitute is will be inelastic such as salt. Any increase or decrease in the price of salt will not affect its demand.</a:t>
            </a:r>
            <a:endParaRPr lang="en-US" dirty="0" smtClean="0">
              <a:latin typeface="Georgia" pitchFamily="18" charset="0"/>
            </a:endParaRPr>
          </a:p>
        </p:txBody>
      </p:sp>
      <p:pic>
        <p:nvPicPr>
          <p:cNvPr id="4" name="Picture 2"/>
          <p:cNvPicPr>
            <a:picLocks noChangeAspect="1" noChangeArrowheads="1"/>
          </p:cNvPicPr>
          <p:nvPr/>
        </p:nvPicPr>
        <p:blipFill>
          <a:blip r:embed="rId2"/>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487362"/>
          </a:xfrm>
        </p:spPr>
        <p:txBody>
          <a:bodyPr>
            <a:normAutofit/>
          </a:bodyPr>
          <a:lstStyle/>
          <a:p>
            <a:r>
              <a:rPr lang="en-IN" sz="2500" b="1" dirty="0" smtClean="0">
                <a:solidFill>
                  <a:srgbClr val="FF0000"/>
                </a:solidFill>
                <a:latin typeface="Georgia" pitchFamily="18" charset="0"/>
              </a:rPr>
              <a:t>Factor determining the elasticity of demand</a:t>
            </a:r>
            <a:endParaRPr lang="en-US" sz="2500" dirty="0"/>
          </a:p>
        </p:txBody>
      </p:sp>
      <p:sp>
        <p:nvSpPr>
          <p:cNvPr id="3" name="Content Placeholder 2"/>
          <p:cNvSpPr>
            <a:spLocks noGrp="1"/>
          </p:cNvSpPr>
          <p:nvPr>
            <p:ph idx="1"/>
          </p:nvPr>
        </p:nvSpPr>
        <p:spPr>
          <a:xfrm>
            <a:off x="1066800" y="762000"/>
            <a:ext cx="7866888" cy="5867400"/>
          </a:xfrm>
        </p:spPr>
        <p:txBody>
          <a:bodyPr>
            <a:noAutofit/>
          </a:bodyPr>
          <a:lstStyle/>
          <a:p>
            <a:pPr algn="just">
              <a:buNone/>
            </a:pPr>
            <a:r>
              <a:rPr lang="en-IN" sz="2500" dirty="0" smtClean="0">
                <a:solidFill>
                  <a:srgbClr val="FF0000"/>
                </a:solidFill>
                <a:latin typeface="Georgia" pitchFamily="18" charset="0"/>
              </a:rPr>
              <a:t>Proportion of income spent: </a:t>
            </a:r>
          </a:p>
          <a:p>
            <a:pPr algn="just">
              <a:buNone/>
            </a:pPr>
            <a:r>
              <a:rPr lang="en-IN" sz="2200" dirty="0" smtClean="0">
                <a:latin typeface="Georgia" pitchFamily="18" charset="0"/>
              </a:rPr>
              <a:t>    Elasticity of demand also depends on the proportion of income spent on different goods. </a:t>
            </a:r>
          </a:p>
          <a:p>
            <a:pPr algn="just">
              <a:buNone/>
            </a:pPr>
            <a:r>
              <a:rPr lang="en-IN" sz="2200" dirty="0" smtClean="0">
                <a:latin typeface="Georgia" pitchFamily="18" charset="0"/>
              </a:rPr>
              <a:t>    The demand for those goods on which a negligible amount (small part of income) of the total income of the consumer is spent is said to be inelastic. </a:t>
            </a:r>
          </a:p>
          <a:p>
            <a:pPr algn="just">
              <a:buNone/>
            </a:pPr>
            <a:r>
              <a:rPr lang="en-IN" sz="2200" dirty="0" smtClean="0">
                <a:latin typeface="Georgia" pitchFamily="18" charset="0"/>
              </a:rPr>
              <a:t>     Ex: needle, thread, ink, button etc.</a:t>
            </a:r>
            <a:endParaRPr lang="en-US" sz="2200" dirty="0" smtClean="0">
              <a:latin typeface="Georgia" pitchFamily="18" charset="0"/>
            </a:endParaRPr>
          </a:p>
          <a:p>
            <a:pPr algn="just">
              <a:buNone/>
            </a:pPr>
            <a:r>
              <a:rPr lang="en-IN" sz="2200" dirty="0" smtClean="0">
                <a:latin typeface="Georgia" pitchFamily="18" charset="0"/>
              </a:rPr>
              <a:t>    The demand for those goods on which a significant amount of the total income of the consumer is spent is said to be more elastic. Ex: woollen suits, luxuries etc.</a:t>
            </a:r>
          </a:p>
          <a:p>
            <a:pPr algn="just">
              <a:buNone/>
            </a:pPr>
            <a:r>
              <a:rPr lang="en-IN" sz="2500" dirty="0" smtClean="0">
                <a:solidFill>
                  <a:srgbClr val="FF0000"/>
                </a:solidFill>
                <a:latin typeface="Georgia" pitchFamily="18" charset="0"/>
              </a:rPr>
              <a:t>Time period: </a:t>
            </a:r>
          </a:p>
          <a:p>
            <a:pPr algn="just">
              <a:buNone/>
            </a:pPr>
            <a:r>
              <a:rPr lang="en-IN" sz="2200" dirty="0" smtClean="0">
                <a:latin typeface="Georgia" pitchFamily="18" charset="0"/>
              </a:rPr>
              <a:t>    The demand for a commodity is based on time period. </a:t>
            </a:r>
          </a:p>
          <a:p>
            <a:pPr algn="just">
              <a:buNone/>
            </a:pPr>
            <a:r>
              <a:rPr lang="en-IN" sz="2200" dirty="0" smtClean="0">
                <a:latin typeface="Georgia" pitchFamily="18" charset="0"/>
              </a:rPr>
              <a:t>    The demand is elastic in the long period and inelastic in the short period because in the short period, generally demand does not change immediately due to price changes. However, it is true in the long period.</a:t>
            </a:r>
            <a:endParaRPr lang="en-US" sz="2200" dirty="0">
              <a:latin typeface="Georgia" pitchFamily="18" charset="0"/>
            </a:endParaRPr>
          </a:p>
        </p:txBody>
      </p:sp>
      <p:pic>
        <p:nvPicPr>
          <p:cNvPr id="4" name="Picture 2"/>
          <p:cNvPicPr>
            <a:picLocks noChangeAspect="1" noChangeArrowheads="1"/>
          </p:cNvPicPr>
          <p:nvPr/>
        </p:nvPicPr>
        <p:blipFill>
          <a:blip r:embed="rId2"/>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866888" cy="487362"/>
          </a:xfrm>
        </p:spPr>
        <p:txBody>
          <a:bodyPr>
            <a:normAutofit/>
          </a:bodyPr>
          <a:lstStyle/>
          <a:p>
            <a:r>
              <a:rPr lang="en-IN" sz="2500" b="1" dirty="0" smtClean="0">
                <a:solidFill>
                  <a:srgbClr val="FF0000"/>
                </a:solidFill>
                <a:latin typeface="Georgia" pitchFamily="18" charset="0"/>
              </a:rPr>
              <a:t>Factor determining the elasticity of demand</a:t>
            </a:r>
            <a:endParaRPr lang="en-US" sz="2500" dirty="0"/>
          </a:p>
        </p:txBody>
      </p:sp>
      <p:sp>
        <p:nvSpPr>
          <p:cNvPr id="3" name="Content Placeholder 2"/>
          <p:cNvSpPr>
            <a:spLocks noGrp="1"/>
          </p:cNvSpPr>
          <p:nvPr>
            <p:ph idx="1"/>
          </p:nvPr>
        </p:nvSpPr>
        <p:spPr>
          <a:xfrm>
            <a:off x="1066800" y="685800"/>
            <a:ext cx="7866888" cy="6019800"/>
          </a:xfrm>
        </p:spPr>
        <p:txBody>
          <a:bodyPr>
            <a:normAutofit fontScale="92500" lnSpcReduction="10000"/>
          </a:bodyPr>
          <a:lstStyle/>
          <a:p>
            <a:pPr algn="just">
              <a:buNone/>
            </a:pPr>
            <a:r>
              <a:rPr lang="en-IN" sz="2700" dirty="0" smtClean="0">
                <a:solidFill>
                  <a:srgbClr val="FF0000"/>
                </a:solidFill>
                <a:latin typeface="Georgia" pitchFamily="18" charset="0"/>
              </a:rPr>
              <a:t>Change in income: </a:t>
            </a:r>
          </a:p>
          <a:p>
            <a:pPr algn="just">
              <a:buNone/>
            </a:pPr>
            <a:r>
              <a:rPr lang="en-IN" sz="2200" dirty="0" smtClean="0">
                <a:latin typeface="Georgia" pitchFamily="18" charset="0"/>
              </a:rPr>
              <a:t>   The demand for various goods are affected in different degrees due to change in income. </a:t>
            </a:r>
          </a:p>
          <a:p>
            <a:pPr algn="just">
              <a:buNone/>
            </a:pPr>
            <a:r>
              <a:rPr lang="en-IN" sz="2200" dirty="0" smtClean="0">
                <a:latin typeface="Georgia" pitchFamily="18" charset="0"/>
              </a:rPr>
              <a:t>    In case of increase in the income of consumers, the demand for luxuries will increase. </a:t>
            </a:r>
          </a:p>
          <a:p>
            <a:pPr algn="just">
              <a:buNone/>
            </a:pPr>
            <a:r>
              <a:rPr lang="en-IN" sz="2200" dirty="0" smtClean="0">
                <a:latin typeface="Georgia" pitchFamily="18" charset="0"/>
              </a:rPr>
              <a:t>    If the income falls, the demand for luxuries will fall. As such demand for luxuries is more elastic in relation to change in income,</a:t>
            </a:r>
            <a:endParaRPr lang="en-US" sz="2200" dirty="0" smtClean="0">
              <a:latin typeface="Georgia" pitchFamily="18" charset="0"/>
            </a:endParaRPr>
          </a:p>
          <a:p>
            <a:pPr algn="just">
              <a:buNone/>
            </a:pPr>
            <a:r>
              <a:rPr lang="en-IN" sz="2200" dirty="0" smtClean="0">
                <a:latin typeface="Georgia" pitchFamily="18" charset="0"/>
              </a:rPr>
              <a:t>    In case of comforts it is less elastic and in case of necessaries it is probably inelastic.</a:t>
            </a:r>
            <a:endParaRPr lang="en-US" sz="2200" dirty="0" smtClean="0">
              <a:latin typeface="Georgia" pitchFamily="18" charset="0"/>
            </a:endParaRPr>
          </a:p>
          <a:p>
            <a:pPr algn="just">
              <a:buNone/>
            </a:pPr>
            <a:r>
              <a:rPr lang="en-IN" sz="2700" dirty="0" smtClean="0">
                <a:solidFill>
                  <a:srgbClr val="FF0000"/>
                </a:solidFill>
                <a:latin typeface="Georgia" pitchFamily="18" charset="0"/>
              </a:rPr>
              <a:t>Force of habit: </a:t>
            </a:r>
          </a:p>
          <a:p>
            <a:pPr algn="just">
              <a:buNone/>
            </a:pPr>
            <a:r>
              <a:rPr lang="en-IN" sz="2200" dirty="0" smtClean="0">
                <a:latin typeface="Georgia" pitchFamily="18" charset="0"/>
              </a:rPr>
              <a:t>   A repeated and constant use of a commodity by a person forms habit. A habit can't be avoided. Thus in such a case the consumption of the commodity can't be abstained in spite of the rise in price.</a:t>
            </a:r>
            <a:endParaRPr lang="en-US" sz="2200" dirty="0" smtClean="0">
              <a:latin typeface="Georgia" pitchFamily="18" charset="0"/>
            </a:endParaRPr>
          </a:p>
          <a:p>
            <a:pPr algn="just">
              <a:buNone/>
            </a:pPr>
            <a:r>
              <a:rPr lang="en-IN" sz="2200" dirty="0" smtClean="0">
                <a:latin typeface="Georgia" pitchFamily="18" charset="0"/>
              </a:rPr>
              <a:t>     The consumer has to satisfy his habit regardless of change in price. Thus the demand for habitual commodities is fairly inelastic.</a:t>
            </a:r>
            <a:endParaRPr lang="en-US" sz="2200" dirty="0">
              <a:latin typeface="Georgia" pitchFamily="18" charset="0"/>
            </a:endParaRPr>
          </a:p>
        </p:txBody>
      </p:sp>
      <p:pic>
        <p:nvPicPr>
          <p:cNvPr id="4" name="Picture 2"/>
          <p:cNvPicPr>
            <a:picLocks noChangeAspect="1" noChangeArrowheads="1"/>
          </p:cNvPicPr>
          <p:nvPr/>
        </p:nvPicPr>
        <p:blipFill>
          <a:blip r:embed="rId2"/>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487362"/>
          </a:xfrm>
        </p:spPr>
        <p:txBody>
          <a:bodyPr>
            <a:noAutofit/>
          </a:bodyPr>
          <a:lstStyle/>
          <a:p>
            <a:r>
              <a:rPr lang="en-US" sz="3400" dirty="0" smtClean="0">
                <a:solidFill>
                  <a:srgbClr val="FF0000"/>
                </a:solidFill>
                <a:latin typeface="Georgia" pitchFamily="18" charset="0"/>
              </a:rPr>
              <a:t>Elasticity of demand</a:t>
            </a:r>
            <a:endParaRPr lang="en-US" sz="3400" dirty="0">
              <a:solidFill>
                <a:srgbClr val="FF0000"/>
              </a:solidFill>
              <a:latin typeface="Georgia" pitchFamily="18" charset="0"/>
            </a:endParaRPr>
          </a:p>
        </p:txBody>
      </p:sp>
      <p:sp>
        <p:nvSpPr>
          <p:cNvPr id="3" name="Content Placeholder 2"/>
          <p:cNvSpPr>
            <a:spLocks noGrp="1"/>
          </p:cNvSpPr>
          <p:nvPr>
            <p:ph idx="1"/>
          </p:nvPr>
        </p:nvSpPr>
        <p:spPr>
          <a:xfrm>
            <a:off x="1066800" y="838200"/>
            <a:ext cx="7866888" cy="5867400"/>
          </a:xfrm>
        </p:spPr>
        <p:txBody>
          <a:bodyPr>
            <a:normAutofit/>
          </a:bodyPr>
          <a:lstStyle/>
          <a:p>
            <a:pPr algn="just"/>
            <a:r>
              <a:rPr lang="en-IN" sz="2200" dirty="0" smtClean="0">
                <a:latin typeface="Georgia" pitchFamily="18" charset="0"/>
              </a:rPr>
              <a:t>The term elasticity is defined as the rate of responsiveness in the demand of a commodity for given change in the price or any other determinants of demand.</a:t>
            </a:r>
            <a:endParaRPr lang="en-US" sz="2200" dirty="0" smtClean="0">
              <a:latin typeface="Georgia" pitchFamily="18" charset="0"/>
            </a:endParaRPr>
          </a:p>
          <a:p>
            <a:pPr algn="just"/>
            <a:r>
              <a:rPr lang="en-IN" sz="2200" dirty="0" smtClean="0">
                <a:latin typeface="Georgia" pitchFamily="18" charset="0"/>
              </a:rPr>
              <a:t>According to Marshall “the elasticity of demand in a market is great or small according as the amount demanded increases much or little for a given fall in price.</a:t>
            </a:r>
            <a:endParaRPr lang="en-US" sz="2200" dirty="0" smtClean="0">
              <a:latin typeface="Georgia" pitchFamily="18" charset="0"/>
            </a:endParaRPr>
          </a:p>
          <a:p>
            <a:pPr algn="just"/>
            <a:r>
              <a:rPr lang="en-IN" sz="2200" dirty="0" smtClean="0">
                <a:latin typeface="Georgia" pitchFamily="18" charset="0"/>
              </a:rPr>
              <a:t>Elasticity of demand is a quantitative measurement of the change in demand on account of a given change in price or any other determinants.</a:t>
            </a:r>
            <a:endParaRPr lang="en-US" sz="2200" dirty="0" smtClean="0">
              <a:latin typeface="Georgia" pitchFamily="18" charset="0"/>
            </a:endParaRPr>
          </a:p>
          <a:p>
            <a:pPr algn="just"/>
            <a:r>
              <a:rPr lang="en-IN" sz="2200" dirty="0" smtClean="0">
                <a:latin typeface="Georgia" pitchFamily="18" charset="0"/>
              </a:rPr>
              <a:t>Then elasticity of demand means the degree of sensitiveness or responsiveness of demand to a change in price, however small or great.</a:t>
            </a:r>
          </a:p>
          <a:p>
            <a:r>
              <a:rPr lang="en-IN" sz="2200" dirty="0" smtClean="0">
                <a:latin typeface="Georgia" pitchFamily="18" charset="0"/>
              </a:rPr>
              <a:t>The same is expressed in the form of a small formula,</a:t>
            </a:r>
          </a:p>
          <a:p>
            <a:endParaRPr lang="en-IN" sz="2200" dirty="0" smtClean="0">
              <a:latin typeface="Georgia" pitchFamily="18" charset="0"/>
            </a:endParaRPr>
          </a:p>
          <a:p>
            <a:pPr>
              <a:buNone/>
            </a:pPr>
            <a:r>
              <a:rPr lang="en-IN" sz="2200" dirty="0" smtClean="0">
                <a:latin typeface="Book Antiqua" pitchFamily="18" charset="0"/>
              </a:rPr>
              <a:t>Price Elasticity (</a:t>
            </a:r>
            <a:r>
              <a:rPr lang="en-IN" sz="2200" dirty="0" err="1" smtClean="0">
                <a:latin typeface="Book Antiqua" pitchFamily="18" charset="0"/>
              </a:rPr>
              <a:t>Ep</a:t>
            </a:r>
            <a:r>
              <a:rPr lang="en-IN" sz="2200" dirty="0" smtClean="0">
                <a:latin typeface="Book Antiqua" pitchFamily="18" charset="0"/>
              </a:rPr>
              <a:t>) = </a:t>
            </a:r>
            <a:endParaRPr lang="en-US" sz="2200" dirty="0">
              <a:latin typeface="Georgia" pitchFamily="18" charset="0"/>
            </a:endParaRPr>
          </a:p>
        </p:txBody>
      </p:sp>
      <p:pic>
        <p:nvPicPr>
          <p:cNvPr id="4" name="Picture 2"/>
          <p:cNvPicPr>
            <a:picLocks noChangeAspect="1" noChangeArrowheads="1"/>
          </p:cNvPicPr>
          <p:nvPr/>
        </p:nvPicPr>
        <p:blipFill>
          <a:blip r:embed="rId2"/>
          <a:srcRect/>
          <a:stretch>
            <a:fillRect/>
          </a:stretch>
        </p:blipFill>
        <p:spPr bwMode="auto">
          <a:xfrm>
            <a:off x="0" y="76200"/>
            <a:ext cx="1021532" cy="1066800"/>
          </a:xfrm>
          <a:prstGeom prst="rect">
            <a:avLst/>
          </a:prstGeom>
          <a:noFill/>
          <a:ln w="9525">
            <a:noFill/>
            <a:miter lim="800000"/>
            <a:headEnd/>
            <a:tailEnd/>
          </a:ln>
          <a:effectLst/>
        </p:spPr>
      </p:pic>
      <p:pic>
        <p:nvPicPr>
          <p:cNvPr id="5" name="Picture 4" descr="https://encrypted-tbn0.gstatic.com/images?q=tbn:ANd9GcTb7VSo2KPLNoWr5On8IMqxEi9SJIHVPTXTcoXskowf6JD3S-o6"/>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3962400" y="5715000"/>
            <a:ext cx="4953000" cy="990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866888" cy="487362"/>
          </a:xfrm>
        </p:spPr>
        <p:txBody>
          <a:bodyPr>
            <a:normAutofit/>
          </a:bodyPr>
          <a:lstStyle/>
          <a:p>
            <a:r>
              <a:rPr lang="en-IN" sz="2500" b="1" dirty="0" smtClean="0">
                <a:solidFill>
                  <a:srgbClr val="FF0000"/>
                </a:solidFill>
                <a:latin typeface="Georgia" pitchFamily="18" charset="0"/>
              </a:rPr>
              <a:t>Factor determining the elasticity of demand</a:t>
            </a:r>
            <a:endParaRPr lang="en-US" sz="2500" dirty="0"/>
          </a:p>
        </p:txBody>
      </p:sp>
      <p:sp>
        <p:nvSpPr>
          <p:cNvPr id="3" name="Content Placeholder 2"/>
          <p:cNvSpPr>
            <a:spLocks noGrp="1"/>
          </p:cNvSpPr>
          <p:nvPr>
            <p:ph idx="1"/>
          </p:nvPr>
        </p:nvSpPr>
        <p:spPr>
          <a:xfrm>
            <a:off x="1066800" y="685800"/>
            <a:ext cx="7866888" cy="6019800"/>
          </a:xfrm>
        </p:spPr>
        <p:txBody>
          <a:bodyPr>
            <a:noAutofit/>
          </a:bodyPr>
          <a:lstStyle/>
          <a:p>
            <a:pPr algn="just">
              <a:buNone/>
            </a:pPr>
            <a:r>
              <a:rPr lang="en-IN" sz="2500" dirty="0" smtClean="0">
                <a:solidFill>
                  <a:srgbClr val="FF0000"/>
                </a:solidFill>
                <a:latin typeface="Georgia" pitchFamily="18" charset="0"/>
              </a:rPr>
              <a:t>Income level (Distribution of income): </a:t>
            </a:r>
          </a:p>
          <a:p>
            <a:pPr algn="just">
              <a:buNone/>
            </a:pPr>
            <a:r>
              <a:rPr lang="en-IN" sz="2200" dirty="0" smtClean="0">
                <a:latin typeface="Georgia" pitchFamily="18" charset="0"/>
              </a:rPr>
              <a:t>    Elasticity of demand depends on income level. </a:t>
            </a:r>
          </a:p>
          <a:p>
            <a:pPr algn="just">
              <a:buNone/>
            </a:pPr>
            <a:r>
              <a:rPr lang="en-IN" sz="2200" dirty="0" smtClean="0">
                <a:latin typeface="Georgia" pitchFamily="18" charset="0"/>
              </a:rPr>
              <a:t>    The rich and the poor are not equally affected at the change in price. </a:t>
            </a:r>
          </a:p>
          <a:p>
            <a:pPr algn="just">
              <a:buNone/>
            </a:pPr>
            <a:r>
              <a:rPr lang="en-IN" sz="2200" dirty="0" smtClean="0">
                <a:latin typeface="Georgia" pitchFamily="18" charset="0"/>
              </a:rPr>
              <a:t>    Poor people are more affected than the rich. Because of high income rich people buy the same amount of an expensive commodity in response to a rise in price.</a:t>
            </a:r>
            <a:endParaRPr lang="en-US" sz="2200" dirty="0" smtClean="0">
              <a:latin typeface="Georgia" pitchFamily="18" charset="0"/>
            </a:endParaRPr>
          </a:p>
          <a:p>
            <a:pPr algn="just">
              <a:buNone/>
            </a:pPr>
            <a:r>
              <a:rPr lang="en-IN" sz="2200" dirty="0" smtClean="0">
                <a:latin typeface="Georgia" pitchFamily="18" charset="0"/>
              </a:rPr>
              <a:t>     For example with a rise in price of </a:t>
            </a:r>
            <a:r>
              <a:rPr lang="en-IN" sz="2200" dirty="0" err="1" smtClean="0">
                <a:latin typeface="Georgia" pitchFamily="18" charset="0"/>
              </a:rPr>
              <a:t>Horlicks</a:t>
            </a:r>
            <a:r>
              <a:rPr lang="en-IN" sz="2200" dirty="0" smtClean="0">
                <a:latin typeface="Georgia" pitchFamily="18" charset="0"/>
              </a:rPr>
              <a:t>, poor people buy other milk powder relatively cheaper than </a:t>
            </a:r>
            <a:r>
              <a:rPr lang="en-IN" sz="2200" dirty="0" err="1" smtClean="0">
                <a:latin typeface="Georgia" pitchFamily="18" charset="0"/>
              </a:rPr>
              <a:t>Horlicks</a:t>
            </a:r>
            <a:r>
              <a:rPr lang="en-IN" sz="2200" dirty="0" smtClean="0">
                <a:latin typeface="Georgia" pitchFamily="18" charset="0"/>
              </a:rPr>
              <a:t>. Thus for rich people the demand for </a:t>
            </a:r>
            <a:r>
              <a:rPr lang="en-IN" sz="2200" dirty="0" err="1" smtClean="0">
                <a:latin typeface="Georgia" pitchFamily="18" charset="0"/>
              </a:rPr>
              <a:t>Horlicks</a:t>
            </a:r>
            <a:r>
              <a:rPr lang="en-IN" sz="2200" dirty="0" smtClean="0">
                <a:latin typeface="Georgia" pitchFamily="18" charset="0"/>
              </a:rPr>
              <a:t> is inelastic whereas for poor people the demand for the </a:t>
            </a:r>
            <a:r>
              <a:rPr lang="en-IN" sz="2200" dirty="0" err="1" smtClean="0">
                <a:latin typeface="Georgia" pitchFamily="18" charset="0"/>
              </a:rPr>
              <a:t>Horlicks</a:t>
            </a:r>
            <a:r>
              <a:rPr lang="en-IN" sz="2200" dirty="0" smtClean="0">
                <a:latin typeface="Georgia" pitchFamily="18" charset="0"/>
              </a:rPr>
              <a:t> is elastic.</a:t>
            </a:r>
            <a:endParaRPr lang="en-US" sz="2200" dirty="0" smtClean="0">
              <a:latin typeface="Georgia" pitchFamily="18" charset="0"/>
            </a:endParaRPr>
          </a:p>
          <a:p>
            <a:pPr algn="just">
              <a:buNone/>
            </a:pPr>
            <a:r>
              <a:rPr lang="en-IN" sz="2500" dirty="0" smtClean="0">
                <a:solidFill>
                  <a:srgbClr val="FF0000"/>
                </a:solidFill>
                <a:latin typeface="Georgia" pitchFamily="18" charset="0"/>
              </a:rPr>
              <a:t>Joint demand: </a:t>
            </a:r>
          </a:p>
          <a:p>
            <a:pPr algn="just">
              <a:buNone/>
            </a:pPr>
            <a:r>
              <a:rPr lang="en-IN" sz="2200" dirty="0" smtClean="0">
                <a:solidFill>
                  <a:srgbClr val="FFFF00"/>
                </a:solidFill>
                <a:latin typeface="Georgia" pitchFamily="18" charset="0"/>
              </a:rPr>
              <a:t>    </a:t>
            </a:r>
            <a:r>
              <a:rPr lang="en-IN" sz="2200" dirty="0" smtClean="0">
                <a:latin typeface="Georgia" pitchFamily="18" charset="0"/>
              </a:rPr>
              <a:t>The demand for jointly demanded goods is less elastic. Ex: petrol and car. Similarly the demand for salt is inelastic because consumers do not use it alone.</a:t>
            </a:r>
            <a:endParaRPr lang="en-US" sz="2200" dirty="0" smtClean="0">
              <a:latin typeface="Georgia" pitchFamily="18" charset="0"/>
            </a:endParaRPr>
          </a:p>
          <a:p>
            <a:endParaRPr lang="en-US" sz="2200" dirty="0">
              <a:latin typeface="Georgia" pitchFamily="18" charset="0"/>
            </a:endParaRPr>
          </a:p>
        </p:txBody>
      </p:sp>
      <p:pic>
        <p:nvPicPr>
          <p:cNvPr id="4" name="Picture 2"/>
          <p:cNvPicPr>
            <a:picLocks noChangeAspect="1" noChangeArrowheads="1"/>
          </p:cNvPicPr>
          <p:nvPr/>
        </p:nvPicPr>
        <p:blipFill>
          <a:blip r:embed="rId2"/>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487362"/>
          </a:xfrm>
        </p:spPr>
        <p:txBody>
          <a:bodyPr>
            <a:noAutofit/>
          </a:bodyPr>
          <a:lstStyle/>
          <a:p>
            <a:r>
              <a:rPr lang="en-IN" sz="2500" b="1" dirty="0" smtClean="0">
                <a:solidFill>
                  <a:srgbClr val="FF0000"/>
                </a:solidFill>
                <a:latin typeface="Georgia" pitchFamily="18" charset="0"/>
              </a:rPr>
              <a:t>Factor determining the elasticity of demand</a:t>
            </a:r>
            <a:endParaRPr lang="en-US" sz="2500" dirty="0"/>
          </a:p>
        </p:txBody>
      </p:sp>
      <p:sp>
        <p:nvSpPr>
          <p:cNvPr id="3" name="Content Placeholder 2"/>
          <p:cNvSpPr>
            <a:spLocks noGrp="1"/>
          </p:cNvSpPr>
          <p:nvPr>
            <p:ph idx="1"/>
          </p:nvPr>
        </p:nvSpPr>
        <p:spPr>
          <a:xfrm>
            <a:off x="1143000" y="838200"/>
            <a:ext cx="7790688" cy="5410200"/>
          </a:xfrm>
        </p:spPr>
        <p:txBody>
          <a:bodyPr>
            <a:normAutofit/>
          </a:bodyPr>
          <a:lstStyle/>
          <a:p>
            <a:pPr algn="just">
              <a:buNone/>
            </a:pPr>
            <a:r>
              <a:rPr lang="en-IN" sz="2500" dirty="0" smtClean="0">
                <a:solidFill>
                  <a:srgbClr val="FF0000"/>
                </a:solidFill>
                <a:latin typeface="Georgia" pitchFamily="18" charset="0"/>
              </a:rPr>
              <a:t>Price-level: </a:t>
            </a:r>
          </a:p>
          <a:p>
            <a:pPr algn="just">
              <a:buNone/>
            </a:pPr>
            <a:r>
              <a:rPr lang="en-IN" sz="2200" dirty="0" smtClean="0">
                <a:solidFill>
                  <a:srgbClr val="FFFF00"/>
                </a:solidFill>
                <a:latin typeface="Georgia" pitchFamily="18" charset="0"/>
              </a:rPr>
              <a:t>    </a:t>
            </a:r>
            <a:r>
              <a:rPr lang="en-IN" sz="2200" dirty="0" smtClean="0">
                <a:latin typeface="Georgia" pitchFamily="18" charset="0"/>
              </a:rPr>
              <a:t>If the price is either too high or too low, the demand will be less elastic or inelastic.</a:t>
            </a:r>
          </a:p>
          <a:p>
            <a:pPr algn="just">
              <a:buNone/>
            </a:pPr>
            <a:r>
              <a:rPr lang="en-IN" sz="2200" dirty="0" smtClean="0">
                <a:latin typeface="Georgia" pitchFamily="18" charset="0"/>
              </a:rPr>
              <a:t>     When the prices are moderate, elasticity will be greater.</a:t>
            </a:r>
            <a:endParaRPr lang="en-US" sz="2200" dirty="0" smtClean="0">
              <a:latin typeface="Georgia" pitchFamily="18" charset="0"/>
            </a:endParaRPr>
          </a:p>
          <a:p>
            <a:pPr>
              <a:buNone/>
            </a:pPr>
            <a:endParaRPr lang="en-US" sz="2200" dirty="0"/>
          </a:p>
        </p:txBody>
      </p:sp>
      <p:pic>
        <p:nvPicPr>
          <p:cNvPr id="4" name="Picture 2"/>
          <p:cNvPicPr>
            <a:picLocks noChangeAspect="1" noChangeArrowheads="1"/>
          </p:cNvPicPr>
          <p:nvPr/>
        </p:nvPicPr>
        <p:blipFill>
          <a:blip r:embed="rId2"/>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411162"/>
          </a:xfrm>
        </p:spPr>
        <p:txBody>
          <a:bodyPr>
            <a:noAutofit/>
          </a:bodyPr>
          <a:lstStyle/>
          <a:p>
            <a:r>
              <a:rPr lang="en-IN" sz="2700" b="1" dirty="0" smtClean="0">
                <a:solidFill>
                  <a:srgbClr val="FF0000"/>
                </a:solidFill>
                <a:latin typeface="Georgia" pitchFamily="18" charset="0"/>
              </a:rPr>
              <a:t>Methods of measuring elasticity of demand</a:t>
            </a:r>
            <a:endParaRPr lang="en-US" sz="2700" dirty="0">
              <a:solidFill>
                <a:srgbClr val="FF0000"/>
              </a:solidFill>
            </a:endParaRPr>
          </a:p>
        </p:txBody>
      </p:sp>
      <p:sp>
        <p:nvSpPr>
          <p:cNvPr id="3" name="Content Placeholder 2"/>
          <p:cNvSpPr>
            <a:spLocks noGrp="1"/>
          </p:cNvSpPr>
          <p:nvPr>
            <p:ph idx="1"/>
          </p:nvPr>
        </p:nvSpPr>
        <p:spPr>
          <a:xfrm>
            <a:off x="990600" y="762000"/>
            <a:ext cx="7943088" cy="5867400"/>
          </a:xfrm>
        </p:spPr>
        <p:txBody>
          <a:bodyPr>
            <a:normAutofit/>
          </a:bodyPr>
          <a:lstStyle/>
          <a:p>
            <a:pPr algn="just">
              <a:buNone/>
            </a:pPr>
            <a:r>
              <a:rPr lang="en-US" sz="3000" dirty="0" smtClean="0">
                <a:latin typeface="Georgia" pitchFamily="18" charset="0"/>
              </a:rPr>
              <a:t>Methods of measuring elasticity of demand:</a:t>
            </a:r>
          </a:p>
          <a:p>
            <a:pPr marL="596646" indent="-514350" algn="just">
              <a:buAutoNum type="arabicPeriod"/>
            </a:pPr>
            <a:r>
              <a:rPr lang="en-US" sz="3000" dirty="0" smtClean="0">
                <a:latin typeface="Georgia" pitchFamily="18" charset="0"/>
              </a:rPr>
              <a:t>Percentage (or) Proportionate method</a:t>
            </a:r>
          </a:p>
          <a:p>
            <a:pPr marL="596646" indent="-514350" algn="just">
              <a:buAutoNum type="arabicPeriod"/>
            </a:pPr>
            <a:r>
              <a:rPr lang="en-US" sz="3000" dirty="0" smtClean="0">
                <a:latin typeface="Georgia" pitchFamily="18" charset="0"/>
              </a:rPr>
              <a:t>Total outlay (or) Expenditure method</a:t>
            </a:r>
          </a:p>
          <a:p>
            <a:pPr marL="596646" indent="-514350" algn="just">
              <a:buAutoNum type="arabicPeriod"/>
            </a:pPr>
            <a:r>
              <a:rPr lang="en-US" sz="3000" dirty="0" smtClean="0">
                <a:latin typeface="Georgia" pitchFamily="18" charset="0"/>
              </a:rPr>
              <a:t>Geometric method (or) Point method</a:t>
            </a:r>
          </a:p>
          <a:p>
            <a:pPr marL="596646" indent="-514350" algn="just">
              <a:buAutoNum type="arabicPeriod"/>
            </a:pPr>
            <a:r>
              <a:rPr lang="en-US" sz="3000" dirty="0" smtClean="0">
                <a:latin typeface="Georgia" pitchFamily="18" charset="0"/>
              </a:rPr>
              <a:t>Arc method</a:t>
            </a:r>
            <a:endParaRPr lang="en-US" sz="3000" dirty="0">
              <a:latin typeface="Georg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487362"/>
          </a:xfrm>
        </p:spPr>
        <p:txBody>
          <a:bodyPr>
            <a:noAutofit/>
          </a:bodyPr>
          <a:lstStyle/>
          <a:p>
            <a:r>
              <a:rPr lang="en-IN" sz="2700" b="1" dirty="0" smtClean="0">
                <a:solidFill>
                  <a:srgbClr val="FF0000"/>
                </a:solidFill>
                <a:latin typeface="Georgia" pitchFamily="18" charset="0"/>
              </a:rPr>
              <a:t>Methods of measuring elasticity of demand</a:t>
            </a:r>
            <a:endParaRPr lang="en-US" sz="2700" dirty="0"/>
          </a:p>
        </p:txBody>
      </p:sp>
      <p:sp>
        <p:nvSpPr>
          <p:cNvPr id="3" name="Content Placeholder 2"/>
          <p:cNvSpPr>
            <a:spLocks noGrp="1"/>
          </p:cNvSpPr>
          <p:nvPr>
            <p:ph idx="1"/>
          </p:nvPr>
        </p:nvSpPr>
        <p:spPr>
          <a:xfrm>
            <a:off x="1066800" y="838200"/>
            <a:ext cx="7866888" cy="5791200"/>
          </a:xfrm>
        </p:spPr>
        <p:txBody>
          <a:bodyPr>
            <a:normAutofit/>
          </a:bodyPr>
          <a:lstStyle/>
          <a:p>
            <a:pPr lvl="0" algn="just">
              <a:buNone/>
            </a:pPr>
            <a:r>
              <a:rPr lang="en-IN" sz="2500" u="sng" dirty="0" smtClean="0">
                <a:solidFill>
                  <a:srgbClr val="FF0000"/>
                </a:solidFill>
                <a:latin typeface="Georgia" pitchFamily="18" charset="0"/>
              </a:rPr>
              <a:t>Percentage or proportionate method:</a:t>
            </a:r>
            <a:r>
              <a:rPr lang="en-IN" sz="2500" dirty="0" smtClean="0">
                <a:solidFill>
                  <a:srgbClr val="FF0000"/>
                </a:solidFill>
                <a:latin typeface="Georgia" pitchFamily="18" charset="0"/>
              </a:rPr>
              <a:t> </a:t>
            </a:r>
          </a:p>
          <a:p>
            <a:pPr lvl="0" algn="just"/>
            <a:r>
              <a:rPr lang="en-IN" sz="2200" dirty="0" smtClean="0">
                <a:latin typeface="Georgia" pitchFamily="18" charset="0"/>
              </a:rPr>
              <a:t>In this the elasticity of demand is measured by the percentage or proportionate change in demand due to change in price.</a:t>
            </a:r>
            <a:endParaRPr lang="en-US" sz="2200" dirty="0" smtClean="0">
              <a:latin typeface="Georgia" pitchFamily="18" charset="0"/>
            </a:endParaRPr>
          </a:p>
          <a:p>
            <a:pPr algn="just">
              <a:buNone/>
            </a:pPr>
            <a:r>
              <a:rPr lang="en-IN" sz="2200" dirty="0" smtClean="0">
                <a:latin typeface="Georgia" pitchFamily="18" charset="0"/>
              </a:rPr>
              <a:t>     Formula:-</a:t>
            </a:r>
            <a:endParaRPr lang="en-US" sz="2200" dirty="0" smtClean="0">
              <a:latin typeface="Georgia" pitchFamily="18" charset="0"/>
            </a:endParaRPr>
          </a:p>
          <a:p>
            <a:pPr algn="just">
              <a:buNone/>
            </a:pPr>
            <a:r>
              <a:rPr lang="en-IN" sz="2200" dirty="0" smtClean="0">
                <a:latin typeface="Georgia" pitchFamily="18" charset="0"/>
              </a:rPr>
              <a:t>    Elasticity of demand (% method) = % change in demand/% change in price.</a:t>
            </a:r>
            <a:endParaRPr lang="en-US" sz="2200" dirty="0" smtClean="0">
              <a:latin typeface="Georgia" pitchFamily="18" charset="0"/>
            </a:endParaRPr>
          </a:p>
          <a:p>
            <a:pPr algn="just">
              <a:buNone/>
            </a:pPr>
            <a:r>
              <a:rPr lang="en-IN" sz="2200" dirty="0" smtClean="0">
                <a:latin typeface="Georgia" pitchFamily="18" charset="0"/>
              </a:rPr>
              <a:t>    Elasticity of demand (proportionate method) = proportionate change in demand/proportionate change in price.</a:t>
            </a:r>
            <a:endParaRPr lang="en-US" sz="2200" dirty="0" smtClean="0">
              <a:latin typeface="Georgia" pitchFamily="18" charset="0"/>
            </a:endParaRPr>
          </a:p>
          <a:p>
            <a:pPr algn="just"/>
            <a:r>
              <a:rPr lang="en-IN" sz="2200" dirty="0" smtClean="0">
                <a:latin typeface="Georgia" pitchFamily="18" charset="0"/>
              </a:rPr>
              <a:t>If Ed&gt;1, demand is elastic</a:t>
            </a:r>
            <a:endParaRPr lang="en-US" sz="2200" dirty="0" smtClean="0">
              <a:latin typeface="Georgia" pitchFamily="18" charset="0"/>
            </a:endParaRPr>
          </a:p>
          <a:p>
            <a:pPr algn="just"/>
            <a:r>
              <a:rPr lang="en-IN" sz="2200" dirty="0" smtClean="0">
                <a:latin typeface="Georgia" pitchFamily="18" charset="0"/>
              </a:rPr>
              <a:t>If Ed&lt;1, demand is inelastic</a:t>
            </a:r>
            <a:endParaRPr lang="en-US" sz="2200" dirty="0" smtClean="0">
              <a:latin typeface="Georgia" pitchFamily="18" charset="0"/>
            </a:endParaRPr>
          </a:p>
          <a:p>
            <a:pPr algn="just"/>
            <a:r>
              <a:rPr lang="en-IN" sz="2200" dirty="0" smtClean="0">
                <a:latin typeface="Georgia" pitchFamily="18" charset="0"/>
              </a:rPr>
              <a:t>If Ed=1, demand is unity elastic.</a:t>
            </a:r>
            <a:endParaRPr lang="en-US" sz="2200" dirty="0">
              <a:latin typeface="Georg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411162"/>
          </a:xfrm>
        </p:spPr>
        <p:txBody>
          <a:bodyPr>
            <a:noAutofit/>
          </a:bodyPr>
          <a:lstStyle/>
          <a:p>
            <a:r>
              <a:rPr lang="en-IN" sz="2700" b="1" dirty="0" smtClean="0">
                <a:solidFill>
                  <a:srgbClr val="FF0000"/>
                </a:solidFill>
                <a:latin typeface="Georgia" pitchFamily="18" charset="0"/>
              </a:rPr>
              <a:t>Methods of measuring elasticity of demand</a:t>
            </a:r>
            <a:endParaRPr lang="en-US" sz="2700" dirty="0"/>
          </a:p>
        </p:txBody>
      </p:sp>
      <p:sp>
        <p:nvSpPr>
          <p:cNvPr id="3" name="Content Placeholder 2"/>
          <p:cNvSpPr>
            <a:spLocks noGrp="1"/>
          </p:cNvSpPr>
          <p:nvPr>
            <p:ph idx="1"/>
          </p:nvPr>
        </p:nvSpPr>
        <p:spPr>
          <a:xfrm>
            <a:off x="1066800" y="762000"/>
            <a:ext cx="7866888" cy="5943600"/>
          </a:xfrm>
        </p:spPr>
        <p:txBody>
          <a:bodyPr>
            <a:normAutofit/>
          </a:bodyPr>
          <a:lstStyle/>
          <a:p>
            <a:pPr lvl="0" algn="just">
              <a:buNone/>
            </a:pPr>
            <a:r>
              <a:rPr lang="en-IN" sz="2500" u="sng" dirty="0" smtClean="0">
                <a:solidFill>
                  <a:srgbClr val="FF0000"/>
                </a:solidFill>
                <a:latin typeface="Georgia" pitchFamily="18" charset="0"/>
              </a:rPr>
              <a:t>Total outlay (expenditure) method:</a:t>
            </a:r>
            <a:r>
              <a:rPr lang="en-IN" sz="2500" dirty="0" smtClean="0">
                <a:solidFill>
                  <a:srgbClr val="FF0000"/>
                </a:solidFill>
                <a:latin typeface="Georgia" pitchFamily="18" charset="0"/>
              </a:rPr>
              <a:t> </a:t>
            </a:r>
          </a:p>
          <a:p>
            <a:pPr lvl="0" algn="just">
              <a:buFont typeface="Wingdings" pitchFamily="2" charset="2"/>
              <a:buChar char="Ø"/>
            </a:pPr>
            <a:r>
              <a:rPr lang="en-IN" sz="2200" dirty="0" smtClean="0">
                <a:latin typeface="Georgia" pitchFamily="18" charset="0"/>
              </a:rPr>
              <a:t>Marshall evolved the total outlay, total revenue or total expenditure method as a measure of elasticity. </a:t>
            </a:r>
          </a:p>
          <a:p>
            <a:pPr lvl="0" algn="just">
              <a:buFont typeface="Wingdings" pitchFamily="2" charset="2"/>
              <a:buChar char="Ø"/>
            </a:pPr>
            <a:r>
              <a:rPr lang="en-IN" sz="2200" dirty="0" smtClean="0">
                <a:latin typeface="Georgia" pitchFamily="18" charset="0"/>
              </a:rPr>
              <a:t>By comparing the total expenditure of a purchaser both before and after the change in the price. </a:t>
            </a:r>
          </a:p>
          <a:p>
            <a:pPr lvl="0" algn="just">
              <a:buFont typeface="Wingdings" pitchFamily="2" charset="2"/>
              <a:buChar char="Ø"/>
            </a:pPr>
            <a:r>
              <a:rPr lang="en-IN" sz="2200" dirty="0" smtClean="0">
                <a:latin typeface="Georgia" pitchFamily="18" charset="0"/>
              </a:rPr>
              <a:t>Total outlay is price multiplied by the quantity of a commodity purchased.</a:t>
            </a:r>
            <a:endParaRPr lang="en-US" sz="2200" dirty="0" smtClean="0">
              <a:latin typeface="Georgia" pitchFamily="18" charset="0"/>
            </a:endParaRPr>
          </a:p>
          <a:p>
            <a:pPr algn="just">
              <a:buNone/>
            </a:pPr>
            <a:r>
              <a:rPr lang="en-IN" sz="2200" dirty="0" smtClean="0">
                <a:latin typeface="Georgia" pitchFamily="18" charset="0"/>
              </a:rPr>
              <a:t>    Formula    </a:t>
            </a:r>
            <a:r>
              <a:rPr lang="en-IN" sz="2200" b="1" dirty="0" smtClean="0">
                <a:latin typeface="Georgia" pitchFamily="18" charset="0"/>
              </a:rPr>
              <a:t>To = TQ×P</a:t>
            </a:r>
            <a:endParaRPr lang="en-US" sz="2200" dirty="0" smtClean="0">
              <a:latin typeface="Georgia" pitchFamily="18" charset="0"/>
            </a:endParaRPr>
          </a:p>
          <a:p>
            <a:pPr algn="just"/>
            <a:r>
              <a:rPr lang="en-IN" sz="2200" dirty="0" smtClean="0">
                <a:latin typeface="Georgia" pitchFamily="18" charset="0"/>
              </a:rPr>
              <a:t>Where TO is total outlay</a:t>
            </a:r>
            <a:endParaRPr lang="en-US" sz="2200" dirty="0" smtClean="0">
              <a:latin typeface="Georgia" pitchFamily="18" charset="0"/>
            </a:endParaRPr>
          </a:p>
          <a:p>
            <a:pPr algn="just"/>
            <a:r>
              <a:rPr lang="en-IN" sz="2200" dirty="0" smtClean="0">
                <a:latin typeface="Georgia" pitchFamily="18" charset="0"/>
              </a:rPr>
              <a:t>TQ is total quantity</a:t>
            </a:r>
            <a:endParaRPr lang="en-US" sz="2200" dirty="0" smtClean="0">
              <a:latin typeface="Georgia" pitchFamily="18" charset="0"/>
            </a:endParaRPr>
          </a:p>
          <a:p>
            <a:pPr algn="just"/>
            <a:r>
              <a:rPr lang="en-IN" sz="2200" dirty="0" smtClean="0">
                <a:latin typeface="Georgia" pitchFamily="18" charset="0"/>
              </a:rPr>
              <a:t> P is price of the commodity</a:t>
            </a:r>
            <a:endParaRPr lang="en-US" sz="2200" dirty="0" smtClean="0">
              <a:latin typeface="Georgia" pitchFamily="18" charset="0"/>
            </a:endParaRPr>
          </a:p>
          <a:p>
            <a:pPr algn="just"/>
            <a:r>
              <a:rPr lang="en-IN" sz="2200" dirty="0" smtClean="0">
                <a:latin typeface="Georgia" pitchFamily="18" charset="0"/>
              </a:rPr>
              <a:t> Q is quantity of the commodity.</a:t>
            </a:r>
            <a:endParaRPr lang="en-US" sz="2200" dirty="0">
              <a:latin typeface="Georg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943088" cy="487362"/>
          </a:xfrm>
        </p:spPr>
        <p:txBody>
          <a:bodyPr>
            <a:noAutofit/>
          </a:bodyPr>
          <a:lstStyle/>
          <a:p>
            <a:r>
              <a:rPr lang="en-IN" sz="2700" b="1" dirty="0" smtClean="0">
                <a:solidFill>
                  <a:srgbClr val="FF0000"/>
                </a:solidFill>
                <a:latin typeface="Georgia" pitchFamily="18" charset="0"/>
              </a:rPr>
              <a:t>Methods of measuring elasticity of demand</a:t>
            </a:r>
            <a:endParaRPr lang="en-US" sz="2700" dirty="0"/>
          </a:p>
        </p:txBody>
      </p:sp>
      <p:sp>
        <p:nvSpPr>
          <p:cNvPr id="3" name="Content Placeholder 2"/>
          <p:cNvSpPr>
            <a:spLocks noGrp="1"/>
          </p:cNvSpPr>
          <p:nvPr>
            <p:ph idx="1"/>
          </p:nvPr>
        </p:nvSpPr>
        <p:spPr>
          <a:xfrm>
            <a:off x="1066800" y="838200"/>
            <a:ext cx="7866888" cy="5867400"/>
          </a:xfrm>
        </p:spPr>
        <p:txBody>
          <a:bodyPr>
            <a:normAutofit lnSpcReduction="10000"/>
          </a:bodyPr>
          <a:lstStyle/>
          <a:p>
            <a:endParaRPr lang="en-IN" sz="2200" dirty="0" smtClean="0">
              <a:latin typeface="Georgia" pitchFamily="18" charset="0"/>
            </a:endParaRPr>
          </a:p>
          <a:p>
            <a:endParaRPr lang="en-IN" sz="2200" dirty="0" smtClean="0">
              <a:latin typeface="Georgia" pitchFamily="18" charset="0"/>
            </a:endParaRPr>
          </a:p>
          <a:p>
            <a:endParaRPr lang="en-IN" sz="2200" dirty="0" smtClean="0">
              <a:latin typeface="Georgia" pitchFamily="18" charset="0"/>
            </a:endParaRPr>
          </a:p>
          <a:p>
            <a:endParaRPr lang="en-IN" sz="2200" dirty="0" smtClean="0">
              <a:latin typeface="Georgia" pitchFamily="18" charset="0"/>
            </a:endParaRPr>
          </a:p>
          <a:p>
            <a:endParaRPr lang="en-IN" sz="2200" dirty="0" smtClean="0">
              <a:latin typeface="Georgia" pitchFamily="18" charset="0"/>
            </a:endParaRPr>
          </a:p>
          <a:p>
            <a:pPr>
              <a:buNone/>
            </a:pPr>
            <a:r>
              <a:rPr lang="en-IN" sz="2200" dirty="0" smtClean="0">
                <a:latin typeface="Georgia" pitchFamily="18" charset="0"/>
              </a:rPr>
              <a:t>    </a:t>
            </a:r>
          </a:p>
          <a:p>
            <a:pPr algn="just">
              <a:buNone/>
            </a:pPr>
            <a:r>
              <a:rPr lang="en-IN" sz="2200" dirty="0" smtClean="0">
                <a:latin typeface="Georgia" pitchFamily="18" charset="0"/>
              </a:rPr>
              <a:t>     </a:t>
            </a:r>
          </a:p>
          <a:p>
            <a:pPr algn="just">
              <a:buNone/>
            </a:pPr>
            <a:r>
              <a:rPr lang="en-IN" sz="2000" dirty="0" smtClean="0">
                <a:latin typeface="Georgia" pitchFamily="18" charset="0"/>
              </a:rPr>
              <a:t>This method provides three types of results:</a:t>
            </a:r>
            <a:endParaRPr lang="en-US" sz="2000" dirty="0" smtClean="0">
              <a:latin typeface="Georgia" pitchFamily="18" charset="0"/>
            </a:endParaRPr>
          </a:p>
          <a:p>
            <a:pPr lvl="0" algn="just"/>
            <a:r>
              <a:rPr lang="en-IN" sz="2000" dirty="0" smtClean="0">
                <a:latin typeface="Georgia" pitchFamily="18" charset="0"/>
              </a:rPr>
              <a:t>Unitary elasticity (E=1): if small change in price, total outlay is unaffected then elasticity of demand is unity.	</a:t>
            </a:r>
            <a:endParaRPr lang="en-US" sz="2000" dirty="0" smtClean="0">
              <a:latin typeface="Georgia" pitchFamily="18" charset="0"/>
            </a:endParaRPr>
          </a:p>
          <a:p>
            <a:pPr lvl="0" algn="just"/>
            <a:r>
              <a:rPr lang="en-IN" sz="2000" dirty="0" smtClean="0">
                <a:latin typeface="Georgia" pitchFamily="18" charset="0"/>
              </a:rPr>
              <a:t>Elastic demand (E&gt;1): if small reductions in price, increases total outlay (or) if small increase in price reduces total outlay, then demand is elastic.</a:t>
            </a:r>
            <a:endParaRPr lang="en-US" sz="2000" dirty="0" smtClean="0">
              <a:latin typeface="Georgia" pitchFamily="18" charset="0"/>
            </a:endParaRPr>
          </a:p>
          <a:p>
            <a:pPr lvl="0" algn="just"/>
            <a:r>
              <a:rPr lang="en-IN" sz="2000" dirty="0" smtClean="0">
                <a:latin typeface="Georgia" pitchFamily="18" charset="0"/>
              </a:rPr>
              <a:t>Inelastic demand (E&lt;1): if small reductions in price, leads to a fall in total outlay (or) if small increase in price, increases total outlay, and then demand is inelastic.</a:t>
            </a:r>
            <a:endParaRPr lang="en-US" sz="2000" dirty="0">
              <a:latin typeface="Georgia" pitchFamily="18" charset="0"/>
            </a:endParaRPr>
          </a:p>
        </p:txBody>
      </p:sp>
      <p:graphicFrame>
        <p:nvGraphicFramePr>
          <p:cNvPr id="4" name="Table 3"/>
          <p:cNvGraphicFramePr>
            <a:graphicFrameLocks noGrp="1"/>
          </p:cNvGraphicFramePr>
          <p:nvPr/>
        </p:nvGraphicFramePr>
        <p:xfrm>
          <a:off x="1219200" y="740156"/>
          <a:ext cx="7467600" cy="2602357"/>
        </p:xfrm>
        <a:graphic>
          <a:graphicData uri="http://schemas.openxmlformats.org/drawingml/2006/table">
            <a:tbl>
              <a:tblPr firstRow="1" bandRow="1">
                <a:tableStyleId>{D7AC3CCA-C797-4891-BE02-D94E43425B78}</a:tableStyleId>
              </a:tblPr>
              <a:tblGrid>
                <a:gridCol w="1493520"/>
                <a:gridCol w="1493520"/>
                <a:gridCol w="1493520"/>
                <a:gridCol w="1493520"/>
                <a:gridCol w="1493520"/>
              </a:tblGrid>
              <a:tr h="557911">
                <a:tc>
                  <a:txBody>
                    <a:bodyPr/>
                    <a:lstStyle/>
                    <a:p>
                      <a:pPr marL="0" marR="0" algn="ctr">
                        <a:lnSpc>
                          <a:spcPct val="115000"/>
                        </a:lnSpc>
                        <a:spcBef>
                          <a:spcPts val="0"/>
                        </a:spcBef>
                        <a:spcAft>
                          <a:spcPts val="0"/>
                        </a:spcAft>
                      </a:pPr>
                      <a:r>
                        <a:rPr lang="en-IN" sz="2000" dirty="0" err="1">
                          <a:latin typeface="Georgia" pitchFamily="18" charset="0"/>
                          <a:ea typeface="Calibri"/>
                          <a:cs typeface="Times New Roman"/>
                        </a:rPr>
                        <a:t>S.No</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Price (in Rs)</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Demand</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latin typeface="Georgia" pitchFamily="18" charset="0"/>
                          <a:ea typeface="Calibri"/>
                          <a:cs typeface="Times New Roman"/>
                        </a:rPr>
                        <a:t>Total out lay (in Rs)</a:t>
                      </a:r>
                      <a:endParaRPr lang="en-US" sz="200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Elasticity</a:t>
                      </a:r>
                      <a:endParaRPr lang="en-US" sz="2000" dirty="0">
                        <a:latin typeface="Georgia" pitchFamily="18" charset="0"/>
                        <a:ea typeface="Calibri"/>
                        <a:cs typeface="Times New Roman"/>
                      </a:endParaRPr>
                    </a:p>
                  </a:txBody>
                  <a:tcPr marL="68580" marR="68580" marT="0" marB="0"/>
                </a:tc>
              </a:tr>
              <a:tr h="266992">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1</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1.50</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2</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latin typeface="Georgia" pitchFamily="18" charset="0"/>
                          <a:ea typeface="Calibri"/>
                          <a:cs typeface="Times New Roman"/>
                        </a:rPr>
                        <a:t>3.00</a:t>
                      </a:r>
                      <a:endParaRPr lang="en-US" sz="2000">
                        <a:latin typeface="Georgia" pitchFamily="18" charset="0"/>
                        <a:ea typeface="Calibri"/>
                        <a:cs typeface="Times New Roman"/>
                      </a:endParaRPr>
                    </a:p>
                  </a:txBody>
                  <a:tcPr marL="68580" marR="68580" marT="0" marB="0"/>
                </a:tc>
                <a:tc rowSpan="2">
                  <a:txBody>
                    <a:bodyPr/>
                    <a:lstStyle/>
                    <a:p>
                      <a:pPr marL="0" marR="0" algn="ctr">
                        <a:lnSpc>
                          <a:spcPct val="115000"/>
                        </a:lnSpc>
                        <a:spcBef>
                          <a:spcPts val="0"/>
                        </a:spcBef>
                        <a:spcAft>
                          <a:spcPts val="0"/>
                        </a:spcAft>
                      </a:pPr>
                      <a:r>
                        <a:rPr lang="en-IN" sz="2000" dirty="0" smtClean="0">
                          <a:latin typeface="Georgia" pitchFamily="18" charset="0"/>
                          <a:ea typeface="Calibri"/>
                          <a:cs typeface="Times New Roman"/>
                        </a:rPr>
                        <a:t>N=1</a:t>
                      </a:r>
                      <a:endParaRPr lang="en-US" sz="2000" dirty="0">
                        <a:latin typeface="Georgia" pitchFamily="18" charset="0"/>
                        <a:ea typeface="Calibri"/>
                        <a:cs typeface="Times New Roman"/>
                      </a:endParaRPr>
                    </a:p>
                  </a:txBody>
                  <a:tcPr marL="68580" marR="68580" marT="0" marB="0"/>
                </a:tc>
              </a:tr>
              <a:tr h="290919">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2</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1.00</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3</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3.00</a:t>
                      </a:r>
                      <a:endParaRPr lang="en-US" sz="2000" dirty="0">
                        <a:latin typeface="Georgia" pitchFamily="18" charset="0"/>
                        <a:ea typeface="Calibri"/>
                        <a:cs typeface="Times New Roman"/>
                      </a:endParaRPr>
                    </a:p>
                  </a:txBody>
                  <a:tcPr marL="68580" marR="68580" marT="0" marB="0"/>
                </a:tc>
                <a:tc vMerge="1">
                  <a:txBody>
                    <a:bodyPr/>
                    <a:lstStyle/>
                    <a:p>
                      <a:endParaRPr lang="en-US"/>
                    </a:p>
                  </a:txBody>
                  <a:tcPr/>
                </a:tc>
              </a:tr>
              <a:tr h="266992">
                <a:tc>
                  <a:txBody>
                    <a:bodyPr/>
                    <a:lstStyle/>
                    <a:p>
                      <a:pPr marL="0" marR="0" algn="ctr">
                        <a:lnSpc>
                          <a:spcPct val="115000"/>
                        </a:lnSpc>
                        <a:spcBef>
                          <a:spcPts val="0"/>
                        </a:spcBef>
                        <a:spcAft>
                          <a:spcPts val="0"/>
                        </a:spcAft>
                      </a:pPr>
                      <a:r>
                        <a:rPr lang="en-IN" sz="2000">
                          <a:latin typeface="Georgia" pitchFamily="18" charset="0"/>
                          <a:ea typeface="Calibri"/>
                          <a:cs typeface="Times New Roman"/>
                        </a:rPr>
                        <a:t>3</a:t>
                      </a:r>
                      <a:endParaRPr lang="en-US" sz="200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0.80</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4</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latin typeface="Georgia" pitchFamily="18" charset="0"/>
                          <a:ea typeface="Calibri"/>
                          <a:cs typeface="Times New Roman"/>
                        </a:rPr>
                        <a:t>3.20</a:t>
                      </a:r>
                      <a:endParaRPr lang="en-US" sz="2000">
                        <a:latin typeface="Georgia" pitchFamily="18" charset="0"/>
                        <a:ea typeface="Calibri"/>
                        <a:cs typeface="Times New Roman"/>
                      </a:endParaRPr>
                    </a:p>
                  </a:txBody>
                  <a:tcPr marL="68580" marR="68580" marT="0" marB="0"/>
                </a:tc>
                <a:tc rowSpan="2">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 </a:t>
                      </a:r>
                      <a:r>
                        <a:rPr lang="en-IN" sz="2000" dirty="0" smtClean="0">
                          <a:latin typeface="Georgia" pitchFamily="18" charset="0"/>
                          <a:ea typeface="Calibri"/>
                          <a:cs typeface="Times New Roman"/>
                        </a:rPr>
                        <a:t>N&gt;1</a:t>
                      </a:r>
                      <a:endParaRPr lang="en-US" sz="2000" dirty="0">
                        <a:latin typeface="Georgia" pitchFamily="18" charset="0"/>
                        <a:ea typeface="Calibri"/>
                        <a:cs typeface="Times New Roman"/>
                      </a:endParaRPr>
                    </a:p>
                  </a:txBody>
                  <a:tcPr marL="68580" marR="68580" marT="0" marB="0"/>
                </a:tc>
              </a:tr>
              <a:tr h="290919">
                <a:tc>
                  <a:txBody>
                    <a:bodyPr/>
                    <a:lstStyle/>
                    <a:p>
                      <a:pPr marL="0" marR="0" algn="ctr">
                        <a:lnSpc>
                          <a:spcPct val="115000"/>
                        </a:lnSpc>
                        <a:spcBef>
                          <a:spcPts val="0"/>
                        </a:spcBef>
                        <a:spcAft>
                          <a:spcPts val="0"/>
                        </a:spcAft>
                      </a:pPr>
                      <a:r>
                        <a:rPr lang="en-IN" sz="2000">
                          <a:latin typeface="Georgia" pitchFamily="18" charset="0"/>
                          <a:ea typeface="Calibri"/>
                          <a:cs typeface="Times New Roman"/>
                        </a:rPr>
                        <a:t>4</a:t>
                      </a:r>
                      <a:endParaRPr lang="en-US" sz="200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0.70</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5</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3.50</a:t>
                      </a:r>
                      <a:endParaRPr lang="en-US" sz="2000" dirty="0">
                        <a:latin typeface="Georgia" pitchFamily="18" charset="0"/>
                        <a:ea typeface="Calibri"/>
                        <a:cs typeface="Times New Roman"/>
                      </a:endParaRPr>
                    </a:p>
                  </a:txBody>
                  <a:tcPr marL="68580" marR="68580" marT="0" marB="0"/>
                </a:tc>
                <a:tc vMerge="1">
                  <a:txBody>
                    <a:bodyPr/>
                    <a:lstStyle/>
                    <a:p>
                      <a:endParaRPr lang="en-US"/>
                    </a:p>
                  </a:txBody>
                  <a:tcPr/>
                </a:tc>
              </a:tr>
              <a:tr h="266992">
                <a:tc>
                  <a:txBody>
                    <a:bodyPr/>
                    <a:lstStyle/>
                    <a:p>
                      <a:pPr marL="0" marR="0" algn="ctr">
                        <a:lnSpc>
                          <a:spcPct val="115000"/>
                        </a:lnSpc>
                        <a:spcBef>
                          <a:spcPts val="0"/>
                        </a:spcBef>
                        <a:spcAft>
                          <a:spcPts val="0"/>
                        </a:spcAft>
                      </a:pPr>
                      <a:r>
                        <a:rPr lang="en-IN" sz="2000">
                          <a:latin typeface="Georgia" pitchFamily="18" charset="0"/>
                          <a:ea typeface="Calibri"/>
                          <a:cs typeface="Times New Roman"/>
                        </a:rPr>
                        <a:t>5</a:t>
                      </a:r>
                      <a:endParaRPr lang="en-US" sz="200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0.50</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6</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3.00</a:t>
                      </a:r>
                      <a:endParaRPr lang="en-US" sz="2000" dirty="0">
                        <a:latin typeface="Georgia" pitchFamily="18" charset="0"/>
                        <a:ea typeface="Calibri"/>
                        <a:cs typeface="Times New Roman"/>
                      </a:endParaRPr>
                    </a:p>
                  </a:txBody>
                  <a:tcPr marL="68580" marR="68580" marT="0" marB="0"/>
                </a:tc>
                <a:tc rowSpan="2">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 </a:t>
                      </a:r>
                      <a:r>
                        <a:rPr lang="en-IN" sz="2000" dirty="0" smtClean="0">
                          <a:latin typeface="Georgia" pitchFamily="18" charset="0"/>
                          <a:ea typeface="Calibri"/>
                          <a:cs typeface="Times New Roman"/>
                        </a:rPr>
                        <a:t>N&lt;1</a:t>
                      </a:r>
                      <a:endParaRPr lang="en-US" sz="2000" dirty="0">
                        <a:latin typeface="Georgia" pitchFamily="18" charset="0"/>
                        <a:ea typeface="Calibri"/>
                        <a:cs typeface="Times New Roman"/>
                      </a:endParaRPr>
                    </a:p>
                  </a:txBody>
                  <a:tcPr marL="68580" marR="68580" marT="0" marB="0"/>
                </a:tc>
              </a:tr>
              <a:tr h="290919">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6</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0.40</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7</a:t>
                      </a:r>
                      <a:endParaRPr lang="en-US" sz="2000" dirty="0">
                        <a:latin typeface="Georg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latin typeface="Georgia" pitchFamily="18" charset="0"/>
                          <a:ea typeface="Calibri"/>
                          <a:cs typeface="Times New Roman"/>
                        </a:rPr>
                        <a:t>2.80</a:t>
                      </a:r>
                      <a:endParaRPr lang="en-US" sz="2000" dirty="0">
                        <a:latin typeface="Georgia" pitchFamily="18" charset="0"/>
                        <a:ea typeface="Calibri"/>
                        <a:cs typeface="Times New Roman"/>
                      </a:endParaRPr>
                    </a:p>
                  </a:txBody>
                  <a:tcPr marL="68580" marR="68580" marT="0" marB="0"/>
                </a:tc>
                <a:tc vMerge="1">
                  <a:txBody>
                    <a:bodyPr/>
                    <a:lstStyle/>
                    <a:p>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866888" cy="563562"/>
          </a:xfrm>
        </p:spPr>
        <p:txBody>
          <a:bodyPr>
            <a:normAutofit/>
          </a:bodyPr>
          <a:lstStyle/>
          <a:p>
            <a:r>
              <a:rPr lang="en-IN" sz="2700" b="1" dirty="0" smtClean="0">
                <a:solidFill>
                  <a:srgbClr val="FF0000"/>
                </a:solidFill>
                <a:latin typeface="Georgia" pitchFamily="18" charset="0"/>
              </a:rPr>
              <a:t>Methods of measuring elasticity of demand</a:t>
            </a:r>
            <a:endParaRPr lang="en-US" sz="2700" dirty="0"/>
          </a:p>
        </p:txBody>
      </p:sp>
      <p:sp>
        <p:nvSpPr>
          <p:cNvPr id="3" name="Content Placeholder 2"/>
          <p:cNvSpPr>
            <a:spLocks noGrp="1"/>
          </p:cNvSpPr>
          <p:nvPr>
            <p:ph idx="1"/>
          </p:nvPr>
        </p:nvSpPr>
        <p:spPr>
          <a:xfrm>
            <a:off x="1066800" y="762000"/>
            <a:ext cx="7866888" cy="5867400"/>
          </a:xfrm>
        </p:spPr>
        <p:txBody>
          <a:bodyPr>
            <a:normAutofit/>
          </a:bodyPr>
          <a:lstStyle/>
          <a:p>
            <a:pPr lvl="0" algn="just">
              <a:buNone/>
            </a:pPr>
            <a:r>
              <a:rPr lang="en-IN" sz="2500" u="sng" dirty="0" smtClean="0">
                <a:solidFill>
                  <a:srgbClr val="FF0000"/>
                </a:solidFill>
                <a:latin typeface="Georgia" pitchFamily="18" charset="0"/>
              </a:rPr>
              <a:t>Geometric or point method:</a:t>
            </a:r>
            <a:r>
              <a:rPr lang="en-IN" sz="2500" dirty="0" smtClean="0">
                <a:solidFill>
                  <a:srgbClr val="FF0000"/>
                </a:solidFill>
                <a:latin typeface="Georgia" pitchFamily="18" charset="0"/>
              </a:rPr>
              <a:t> </a:t>
            </a:r>
          </a:p>
          <a:p>
            <a:pPr lvl="0" algn="just"/>
            <a:r>
              <a:rPr lang="en-IN" sz="2000" dirty="0" smtClean="0">
                <a:latin typeface="Georgia" pitchFamily="18" charset="0"/>
              </a:rPr>
              <a:t>Graphic method is otherwise known as point method or Geometric method. This method was popularized method. </a:t>
            </a:r>
          </a:p>
          <a:p>
            <a:pPr lvl="0" algn="just"/>
            <a:r>
              <a:rPr lang="en-IN" sz="2000" dirty="0" smtClean="0">
                <a:latin typeface="Georgia" pitchFamily="18" charset="0"/>
              </a:rPr>
              <a:t>According to this method elasticity of demand is measured on different points on a straight line demand curve. </a:t>
            </a:r>
          </a:p>
          <a:p>
            <a:pPr lvl="0" algn="just"/>
            <a:r>
              <a:rPr lang="en-IN" sz="2000" dirty="0" smtClean="0">
                <a:latin typeface="Georgia" pitchFamily="18" charset="0"/>
              </a:rPr>
              <a:t>The price elasticity of demand at a point on a straight line is equal to the lower segment of the demand curve divided by upper segment of the demand curve.</a:t>
            </a:r>
            <a:endParaRPr lang="en-US" sz="2000" dirty="0" smtClean="0">
              <a:latin typeface="Georgia" pitchFamily="18" charset="0"/>
            </a:endParaRPr>
          </a:p>
          <a:p>
            <a:pPr algn="just"/>
            <a:r>
              <a:rPr lang="en-IN" sz="2000" dirty="0" smtClean="0">
                <a:latin typeface="Georgia" pitchFamily="18" charset="0"/>
              </a:rPr>
              <a:t>Thus at midpoint on a straight-line demand curve, elasticity will be equal to unity; at higher points on the same demand curve, but to the left of the mid-point, elasticity will be greater than unity, at lower points on the demand curve, but to the right of the mid­point, elasticity will be less than unity.</a:t>
            </a:r>
            <a:endParaRPr lang="en-US" sz="2000" dirty="0">
              <a:latin typeface="Georgia" pitchFamily="18" charset="0"/>
            </a:endParaRPr>
          </a:p>
        </p:txBody>
      </p:sp>
      <p:pic>
        <p:nvPicPr>
          <p:cNvPr id="4" name="Picture 3" descr="http://www.yourarticlelibrary.com/wp-content/uploads/2013/09/clip_image00626.jpg"/>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743200" y="5181600"/>
            <a:ext cx="4038600" cy="1676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866888" cy="487362"/>
          </a:xfrm>
        </p:spPr>
        <p:txBody>
          <a:bodyPr>
            <a:noAutofit/>
          </a:bodyPr>
          <a:lstStyle/>
          <a:p>
            <a:r>
              <a:rPr lang="en-IN" sz="2700" b="1" dirty="0" smtClean="0">
                <a:solidFill>
                  <a:srgbClr val="FF0000"/>
                </a:solidFill>
                <a:latin typeface="Georgia" pitchFamily="18" charset="0"/>
              </a:rPr>
              <a:t>Methods of measuring elasticity of demand</a:t>
            </a:r>
            <a:endParaRPr lang="en-US" sz="2700" dirty="0"/>
          </a:p>
        </p:txBody>
      </p:sp>
      <p:sp>
        <p:nvSpPr>
          <p:cNvPr id="3" name="Content Placeholder 2"/>
          <p:cNvSpPr>
            <a:spLocks noGrp="1"/>
          </p:cNvSpPr>
          <p:nvPr>
            <p:ph idx="1"/>
          </p:nvPr>
        </p:nvSpPr>
        <p:spPr>
          <a:xfrm>
            <a:off x="1066800" y="685800"/>
            <a:ext cx="7866888" cy="6019800"/>
          </a:xfrm>
        </p:spPr>
        <p:txBody>
          <a:bodyPr>
            <a:normAutofit/>
          </a:bodyPr>
          <a:lstStyle/>
          <a:p>
            <a:pPr lvl="0" algn="just">
              <a:buNone/>
            </a:pPr>
            <a:r>
              <a:rPr lang="en-IN" sz="2500" u="sng" dirty="0" smtClean="0">
                <a:solidFill>
                  <a:srgbClr val="FF0000"/>
                </a:solidFill>
                <a:latin typeface="Georgia" pitchFamily="18" charset="0"/>
              </a:rPr>
              <a:t>Arc method:</a:t>
            </a:r>
            <a:r>
              <a:rPr lang="en-IN" sz="2500" dirty="0" smtClean="0">
                <a:solidFill>
                  <a:srgbClr val="FF0000"/>
                </a:solidFill>
                <a:latin typeface="Georgia" pitchFamily="18" charset="0"/>
              </a:rPr>
              <a:t> </a:t>
            </a:r>
          </a:p>
          <a:p>
            <a:pPr lvl="0" algn="just"/>
            <a:r>
              <a:rPr lang="en-IN" sz="2200" dirty="0" smtClean="0">
                <a:latin typeface="Georgia" pitchFamily="18" charset="0"/>
              </a:rPr>
              <a:t>Since point method gives different results for the same change in price, economists have devised Arc method for measurement of elasticity between two points on the same demand curve. </a:t>
            </a:r>
          </a:p>
          <a:p>
            <a:pPr lvl="0" algn="just"/>
            <a:r>
              <a:rPr lang="en-IN" sz="2200" dirty="0" smtClean="0">
                <a:latin typeface="Georgia" pitchFamily="18" charset="0"/>
              </a:rPr>
              <a:t>So elasticity of demand is measured in between two points at two price levels on the same demand curve or line, it is known as Arc elasticity.</a:t>
            </a:r>
          </a:p>
          <a:p>
            <a:pPr algn="just"/>
            <a:r>
              <a:rPr lang="en-IN" sz="2200" dirty="0" smtClean="0">
                <a:latin typeface="Georgia" pitchFamily="18" charset="0"/>
              </a:rPr>
              <a:t>Note: if there is no difference between the two point and they merge into each other, Arc elasticity becomes point elasticity.</a:t>
            </a:r>
            <a:endParaRPr lang="en-US" sz="2200" dirty="0">
              <a:latin typeface="Georgia" pitchFamily="18" charset="0"/>
            </a:endParaRPr>
          </a:p>
        </p:txBody>
      </p:sp>
      <p:pic>
        <p:nvPicPr>
          <p:cNvPr id="4" name="Picture 3" descr="C:\Users\lenovo pc\AppData\Local\Microsoft\Windows\Temporary Internet Files\Content.Word\New Picture (1).png"/>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295400" y="4800600"/>
            <a:ext cx="4980305" cy="1828800"/>
          </a:xfrm>
          <a:prstGeom prst="rect">
            <a:avLst/>
          </a:prstGeom>
          <a:noFill/>
          <a:ln>
            <a:noFill/>
          </a:ln>
        </p:spPr>
      </p:pic>
      <p:pic>
        <p:nvPicPr>
          <p:cNvPr id="5" name="Picture 4"/>
          <p:cNvPicPr/>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6477000" y="4672330"/>
            <a:ext cx="2133601" cy="20332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487362"/>
          </a:xfrm>
        </p:spPr>
        <p:txBody>
          <a:bodyPr>
            <a:noAutofit/>
          </a:bodyPr>
          <a:lstStyle/>
          <a:p>
            <a:r>
              <a:rPr lang="en-IN" sz="3200" dirty="0" smtClean="0">
                <a:solidFill>
                  <a:srgbClr val="FF0000"/>
                </a:solidFill>
                <a:latin typeface="Georgia" pitchFamily="18" charset="0"/>
              </a:rPr>
              <a:t>Significance of elasticity of demand:</a:t>
            </a:r>
            <a:endParaRPr lang="en-US" sz="3200" dirty="0">
              <a:solidFill>
                <a:srgbClr val="FF0000"/>
              </a:solidFill>
              <a:latin typeface="Georgia" pitchFamily="18" charset="0"/>
            </a:endParaRPr>
          </a:p>
        </p:txBody>
      </p:sp>
      <p:sp>
        <p:nvSpPr>
          <p:cNvPr id="3" name="Content Placeholder 2"/>
          <p:cNvSpPr>
            <a:spLocks noGrp="1"/>
          </p:cNvSpPr>
          <p:nvPr>
            <p:ph idx="1"/>
          </p:nvPr>
        </p:nvSpPr>
        <p:spPr>
          <a:xfrm>
            <a:off x="1066800" y="838200"/>
            <a:ext cx="7866888" cy="5867400"/>
          </a:xfrm>
        </p:spPr>
        <p:txBody>
          <a:bodyPr>
            <a:normAutofit lnSpcReduction="10000"/>
          </a:bodyPr>
          <a:lstStyle/>
          <a:p>
            <a:pPr algn="just">
              <a:buFont typeface="Wingdings" pitchFamily="2" charset="2"/>
              <a:buChar char="Ø"/>
            </a:pPr>
            <a:r>
              <a:rPr lang="en-IN" sz="2000" dirty="0" smtClean="0">
                <a:latin typeface="Georgia" pitchFamily="18" charset="0"/>
              </a:rPr>
              <a:t>Concept of elasticity of demand is very useful to the producers and policy makers alike. </a:t>
            </a:r>
          </a:p>
          <a:p>
            <a:pPr algn="just">
              <a:buFont typeface="Wingdings" pitchFamily="2" charset="2"/>
              <a:buChar char="Ø"/>
            </a:pPr>
            <a:r>
              <a:rPr lang="en-IN" sz="2000" dirty="0" smtClean="0">
                <a:latin typeface="Georgia" pitchFamily="18" charset="0"/>
              </a:rPr>
              <a:t> It is very valuable tool to decide the extent of increase or decrease in price for a desired change in the quantity demanded for the products or services in the firm or the economy.</a:t>
            </a:r>
            <a:endParaRPr lang="en-US" sz="2000" dirty="0" smtClean="0">
              <a:latin typeface="Georgia" pitchFamily="18" charset="0"/>
            </a:endParaRPr>
          </a:p>
          <a:p>
            <a:pPr algn="just">
              <a:buNone/>
            </a:pPr>
            <a:r>
              <a:rPr lang="en-IN" sz="2000" dirty="0" smtClean="0">
                <a:latin typeface="Georgia" pitchFamily="18" charset="0"/>
              </a:rPr>
              <a:t>  The following are its applications:</a:t>
            </a:r>
            <a:endParaRPr lang="en-US" sz="2000" dirty="0" smtClean="0">
              <a:latin typeface="Georgia" pitchFamily="18" charset="0"/>
            </a:endParaRPr>
          </a:p>
          <a:p>
            <a:pPr lvl="0" algn="just"/>
            <a:r>
              <a:rPr lang="en-IN" sz="2000" dirty="0" smtClean="0">
                <a:latin typeface="Georgia" pitchFamily="18" charset="0"/>
              </a:rPr>
              <a:t>To fix the prices of factors of production (land, labour, capital, org and technology).</a:t>
            </a:r>
            <a:endParaRPr lang="en-US" sz="2000" dirty="0" smtClean="0">
              <a:latin typeface="Georgia" pitchFamily="18" charset="0"/>
            </a:endParaRPr>
          </a:p>
          <a:p>
            <a:pPr lvl="0" algn="just"/>
            <a:r>
              <a:rPr lang="en-IN" sz="2000" dirty="0" smtClean="0">
                <a:latin typeface="Georgia" pitchFamily="18" charset="0"/>
              </a:rPr>
              <a:t>To fix the prices of goods and services provided rendered.</a:t>
            </a:r>
            <a:endParaRPr lang="en-US" sz="2000" dirty="0" smtClean="0">
              <a:latin typeface="Georgia" pitchFamily="18" charset="0"/>
            </a:endParaRPr>
          </a:p>
          <a:p>
            <a:pPr lvl="0" algn="just"/>
            <a:r>
              <a:rPr lang="en-IN" sz="2000" dirty="0" smtClean="0">
                <a:latin typeface="Georgia" pitchFamily="18" charset="0"/>
              </a:rPr>
              <a:t>To formulate and revise government policies.</a:t>
            </a:r>
            <a:endParaRPr lang="en-US" sz="2000" dirty="0" smtClean="0">
              <a:latin typeface="Georgia" pitchFamily="18" charset="0"/>
            </a:endParaRPr>
          </a:p>
          <a:p>
            <a:pPr lvl="0" algn="just"/>
            <a:r>
              <a:rPr lang="en-IN" sz="2000" dirty="0" smtClean="0">
                <a:latin typeface="Georgia" pitchFamily="18" charset="0"/>
              </a:rPr>
              <a:t>Tax policies</a:t>
            </a:r>
            <a:endParaRPr lang="en-US" sz="2000" dirty="0" smtClean="0">
              <a:latin typeface="Georgia" pitchFamily="18" charset="0"/>
            </a:endParaRPr>
          </a:p>
          <a:p>
            <a:pPr lvl="0" algn="just"/>
            <a:r>
              <a:rPr lang="en-IN" sz="2000" dirty="0" smtClean="0">
                <a:latin typeface="Georgia" pitchFamily="18" charset="0"/>
              </a:rPr>
              <a:t>Raising bank deposits</a:t>
            </a:r>
            <a:endParaRPr lang="en-US" sz="2000" dirty="0" smtClean="0">
              <a:latin typeface="Georgia" pitchFamily="18" charset="0"/>
            </a:endParaRPr>
          </a:p>
          <a:p>
            <a:pPr lvl="0" algn="just"/>
            <a:r>
              <a:rPr lang="en-IN" sz="2000" dirty="0" smtClean="0">
                <a:latin typeface="Georgia" pitchFamily="18" charset="0"/>
              </a:rPr>
              <a:t>Public utilities</a:t>
            </a:r>
            <a:endParaRPr lang="en-US" sz="2000" dirty="0" smtClean="0">
              <a:latin typeface="Georgia" pitchFamily="18" charset="0"/>
            </a:endParaRPr>
          </a:p>
          <a:p>
            <a:pPr lvl="0" algn="just"/>
            <a:r>
              <a:rPr lang="en-IN" sz="2000" dirty="0" smtClean="0">
                <a:latin typeface="Georgia" pitchFamily="18" charset="0"/>
              </a:rPr>
              <a:t>Revaluation and devaluation of currencies</a:t>
            </a:r>
            <a:endParaRPr lang="en-US" sz="2000" dirty="0" smtClean="0">
              <a:latin typeface="Georgia" pitchFamily="18" charset="0"/>
            </a:endParaRPr>
          </a:p>
          <a:p>
            <a:pPr lvl="0" algn="just"/>
            <a:r>
              <a:rPr lang="en-IN" sz="2000" dirty="0" smtClean="0">
                <a:latin typeface="Georgia" pitchFamily="18" charset="0"/>
              </a:rPr>
              <a:t>Formulate government policies.</a:t>
            </a:r>
            <a:endParaRPr lang="en-US" sz="2000" dirty="0" smtClean="0">
              <a:latin typeface="Georgia" pitchFamily="18" charset="0"/>
            </a:endParaRPr>
          </a:p>
          <a:p>
            <a:pPr lvl="0" algn="just"/>
            <a:r>
              <a:rPr lang="en-IN" sz="2000" dirty="0" smtClean="0">
                <a:latin typeface="Georgia" pitchFamily="18" charset="0"/>
              </a:rPr>
              <a:t>Demand forecasting</a:t>
            </a:r>
            <a:endParaRPr lang="en-US" sz="2000" dirty="0" smtClean="0">
              <a:latin typeface="Georgia" pitchFamily="18" charset="0"/>
            </a:endParaRPr>
          </a:p>
          <a:p>
            <a:pPr lvl="0" algn="just"/>
            <a:r>
              <a:rPr lang="en-IN" sz="2000" dirty="0" smtClean="0">
                <a:latin typeface="Georgia" pitchFamily="18" charset="0"/>
              </a:rPr>
              <a:t>To planning the levels of output and price.</a:t>
            </a:r>
            <a:endParaRPr lang="en-US" sz="2000" dirty="0">
              <a:latin typeface="Georg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066800" y="2152650"/>
            <a:ext cx="7924799" cy="462915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0" y="76200"/>
            <a:ext cx="1021532" cy="7620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1066800" y="152400"/>
            <a:ext cx="7848600" cy="16271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diamond(in)">
                                      <p:cBhvr>
                                        <p:cTn id="7" dur="20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 calcmode="lin" valueType="num">
                                      <p:cBhvr additive="base">
                                        <p:cTn id="12" dur="500" fill="hold"/>
                                        <p:tgtEl>
                                          <p:spTgt spid="6146"/>
                                        </p:tgtEl>
                                        <p:attrNameLst>
                                          <p:attrName>ppt_x</p:attrName>
                                        </p:attrNameLst>
                                      </p:cBhvr>
                                      <p:tavLst>
                                        <p:tav tm="0">
                                          <p:val>
                                            <p:strVal val="#ppt_x"/>
                                          </p:val>
                                        </p:tav>
                                        <p:tav tm="100000">
                                          <p:val>
                                            <p:strVal val="#ppt_x"/>
                                          </p:val>
                                        </p:tav>
                                      </p:tavLst>
                                    </p:anim>
                                    <p:anim calcmode="lin" valueType="num">
                                      <p:cBhvr additive="base">
                                        <p:cTn id="13"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487362"/>
          </a:xfrm>
        </p:spPr>
        <p:txBody>
          <a:bodyPr>
            <a:noAutofit/>
          </a:bodyPr>
          <a:lstStyle/>
          <a:p>
            <a:r>
              <a:rPr lang="en-IN" sz="3600" b="1" dirty="0" smtClean="0">
                <a:solidFill>
                  <a:srgbClr val="FF3300"/>
                </a:solidFill>
                <a:latin typeface="Georgia" pitchFamily="18" charset="0"/>
              </a:rPr>
              <a:t/>
            </a:r>
            <a:br>
              <a:rPr lang="en-IN" sz="3600" b="1" dirty="0" smtClean="0">
                <a:solidFill>
                  <a:srgbClr val="FF3300"/>
                </a:solidFill>
                <a:latin typeface="Georgia" pitchFamily="18" charset="0"/>
              </a:rPr>
            </a:br>
            <a:r>
              <a:rPr lang="en-IN" sz="3400" b="1" dirty="0" smtClean="0">
                <a:solidFill>
                  <a:srgbClr val="FF3300"/>
                </a:solidFill>
                <a:latin typeface="Georgia" pitchFamily="18" charset="0"/>
              </a:rPr>
              <a:t>Types of Elasticity of demand</a:t>
            </a:r>
            <a:r>
              <a:rPr lang="en-US" sz="3600" dirty="0" smtClean="0">
                <a:solidFill>
                  <a:srgbClr val="FF3300"/>
                </a:solidFill>
                <a:latin typeface="Georgia" pitchFamily="18" charset="0"/>
              </a:rPr>
              <a:t/>
            </a:r>
            <a:br>
              <a:rPr lang="en-US" sz="3600" dirty="0" smtClean="0">
                <a:solidFill>
                  <a:srgbClr val="FF3300"/>
                </a:solidFill>
                <a:latin typeface="Georgia" pitchFamily="18" charset="0"/>
              </a:rPr>
            </a:br>
            <a:endParaRPr lang="en-US" sz="3400" dirty="0"/>
          </a:p>
        </p:txBody>
      </p:sp>
      <p:sp>
        <p:nvSpPr>
          <p:cNvPr id="3" name="Content Placeholder 2"/>
          <p:cNvSpPr>
            <a:spLocks noGrp="1"/>
          </p:cNvSpPr>
          <p:nvPr>
            <p:ph idx="1"/>
          </p:nvPr>
        </p:nvSpPr>
        <p:spPr>
          <a:xfrm>
            <a:off x="990600" y="838200"/>
            <a:ext cx="8077200" cy="5867400"/>
          </a:xfrm>
        </p:spPr>
        <p:txBody>
          <a:bodyPr>
            <a:normAutofit/>
          </a:bodyPr>
          <a:lstStyle/>
          <a:p>
            <a:pPr lvl="0" algn="just"/>
            <a:r>
              <a:rPr lang="en-IN" sz="2200" dirty="0" smtClean="0">
                <a:latin typeface="Georgia" pitchFamily="18" charset="0"/>
              </a:rPr>
              <a:t>Price Elasticity of demand</a:t>
            </a:r>
            <a:endParaRPr lang="en-US" sz="2200" dirty="0" smtClean="0">
              <a:latin typeface="Georgia" pitchFamily="18" charset="0"/>
            </a:endParaRPr>
          </a:p>
          <a:p>
            <a:pPr lvl="0" algn="just"/>
            <a:r>
              <a:rPr lang="en-IN" sz="2200" dirty="0" smtClean="0">
                <a:latin typeface="Georgia" pitchFamily="18" charset="0"/>
              </a:rPr>
              <a:t>Income Elasticity of demand</a:t>
            </a:r>
            <a:endParaRPr lang="en-US" sz="2200" dirty="0" smtClean="0">
              <a:latin typeface="Georgia" pitchFamily="18" charset="0"/>
            </a:endParaRPr>
          </a:p>
          <a:p>
            <a:pPr lvl="0" algn="just"/>
            <a:r>
              <a:rPr lang="en-IN" sz="2200" dirty="0" smtClean="0">
                <a:latin typeface="Georgia" pitchFamily="18" charset="0"/>
              </a:rPr>
              <a:t>Cross Elasticity of demand</a:t>
            </a:r>
            <a:endParaRPr lang="en-US" sz="2200" dirty="0" smtClean="0">
              <a:latin typeface="Georgia" pitchFamily="18" charset="0"/>
            </a:endParaRPr>
          </a:p>
          <a:p>
            <a:pPr lvl="0" algn="just"/>
            <a:r>
              <a:rPr lang="en-IN" sz="2200" dirty="0" smtClean="0">
                <a:latin typeface="Georgia" pitchFamily="18" charset="0"/>
              </a:rPr>
              <a:t>Advertising Elasticity of demand</a:t>
            </a:r>
            <a:endParaRPr lang="en-US" sz="2200" dirty="0" smtClean="0">
              <a:latin typeface="Georgia" pitchFamily="18" charset="0"/>
            </a:endParaRPr>
          </a:p>
          <a:p>
            <a:pPr algn="just">
              <a:buNone/>
            </a:pPr>
            <a:r>
              <a:rPr lang="en-IN" sz="2500" b="1" i="1" dirty="0" smtClean="0">
                <a:latin typeface="Georgia" pitchFamily="18" charset="0"/>
              </a:rPr>
              <a:t>   </a:t>
            </a:r>
            <a:r>
              <a:rPr lang="en-IN" sz="2500" b="1" i="1" dirty="0" smtClean="0">
                <a:solidFill>
                  <a:srgbClr val="FF3300"/>
                </a:solidFill>
                <a:latin typeface="Georgia" pitchFamily="18" charset="0"/>
              </a:rPr>
              <a:t>1.Price Elasticity of demand: </a:t>
            </a:r>
          </a:p>
          <a:p>
            <a:pPr algn="just">
              <a:buFont typeface="Wingdings" pitchFamily="2" charset="2"/>
              <a:buChar char="Ø"/>
            </a:pPr>
            <a:r>
              <a:rPr lang="en-IN" sz="2200" dirty="0" smtClean="0">
                <a:latin typeface="Georgia" pitchFamily="18" charset="0"/>
              </a:rPr>
              <a:t>According to Marshall, Price Elasticity of Demand is the degree of responsiveness of demand to the change in price of that commodity.</a:t>
            </a:r>
          </a:p>
          <a:p>
            <a:pPr algn="just">
              <a:buFont typeface="Wingdings" pitchFamily="2" charset="2"/>
              <a:buChar char="Ø"/>
            </a:pPr>
            <a:r>
              <a:rPr lang="en-IN" sz="2200" dirty="0" smtClean="0">
                <a:latin typeface="Georgia" pitchFamily="18" charset="0"/>
              </a:rPr>
              <a:t>Price elasticity is always negative which indicates that the customer tends to buy more with every fall in the price. </a:t>
            </a:r>
          </a:p>
          <a:p>
            <a:pPr algn="just">
              <a:buFont typeface="Wingdings" pitchFamily="2" charset="2"/>
              <a:buChar char="Ø"/>
            </a:pPr>
            <a:r>
              <a:rPr lang="en-IN" sz="2200" dirty="0" smtClean="0">
                <a:latin typeface="Georgia" pitchFamily="18" charset="0"/>
              </a:rPr>
              <a:t>The relationship between the price and the demand is inverse.</a:t>
            </a:r>
            <a:r>
              <a:rPr lang="en-US" sz="2200" dirty="0" smtClean="0">
                <a:latin typeface="Georgia" pitchFamily="18" charset="0"/>
              </a:rPr>
              <a:t> </a:t>
            </a:r>
            <a:r>
              <a:rPr lang="en-IN" sz="2200" dirty="0" smtClean="0">
                <a:latin typeface="Georgia" pitchFamily="18" charset="0"/>
              </a:rPr>
              <a:t>It is measured as follows:</a:t>
            </a:r>
          </a:p>
          <a:p>
            <a:pPr algn="just">
              <a:buNone/>
            </a:pPr>
            <a:endParaRPr lang="en-US" sz="2200" dirty="0"/>
          </a:p>
        </p:txBody>
      </p:sp>
      <p:pic>
        <p:nvPicPr>
          <p:cNvPr id="4" name="Picture 2"/>
          <p:cNvPicPr>
            <a:picLocks noChangeAspect="1" noChangeArrowheads="1"/>
          </p:cNvPicPr>
          <p:nvPr/>
        </p:nvPicPr>
        <p:blipFill>
          <a:blip r:embed="rId2"/>
          <a:srcRect/>
          <a:stretch>
            <a:fillRect/>
          </a:stretch>
        </p:blipFill>
        <p:spPr bwMode="auto">
          <a:xfrm>
            <a:off x="0" y="76200"/>
            <a:ext cx="1021532" cy="1066800"/>
          </a:xfrm>
          <a:prstGeom prst="rect">
            <a:avLst/>
          </a:prstGeom>
          <a:noFill/>
          <a:ln w="9525">
            <a:noFill/>
            <a:miter lim="800000"/>
            <a:headEnd/>
            <a:tailEnd/>
          </a:ln>
          <a:effectLst/>
        </p:spPr>
      </p:pic>
      <p:pic>
        <p:nvPicPr>
          <p:cNvPr id="6" name="Picture 5" descr="http://classconnection.s3.amazonaws.com/54911/flashcards/670925/jpg/econ.jpg"/>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828800" y="5562600"/>
            <a:ext cx="6705600" cy="990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487362"/>
          </a:xfrm>
        </p:spPr>
        <p:txBody>
          <a:bodyPr>
            <a:noAutofit/>
          </a:bodyPr>
          <a:lstStyle/>
          <a:p>
            <a:r>
              <a:rPr lang="en-IN" sz="3400" b="1" dirty="0" smtClean="0">
                <a:solidFill>
                  <a:srgbClr val="FF3300"/>
                </a:solidFill>
                <a:latin typeface="Georgia" pitchFamily="18" charset="0"/>
              </a:rPr>
              <a:t>Types of Elasticity of demand</a:t>
            </a:r>
            <a:endParaRPr lang="en-US" sz="3400" dirty="0"/>
          </a:p>
        </p:txBody>
      </p:sp>
      <p:sp>
        <p:nvSpPr>
          <p:cNvPr id="3" name="Content Placeholder 2"/>
          <p:cNvSpPr>
            <a:spLocks noGrp="1"/>
          </p:cNvSpPr>
          <p:nvPr>
            <p:ph idx="1"/>
          </p:nvPr>
        </p:nvSpPr>
        <p:spPr>
          <a:xfrm>
            <a:off x="1066800" y="838200"/>
            <a:ext cx="7866888" cy="5867400"/>
          </a:xfrm>
        </p:spPr>
        <p:txBody>
          <a:bodyPr>
            <a:normAutofit/>
          </a:bodyPr>
          <a:lstStyle/>
          <a:p>
            <a:pPr algn="just">
              <a:buNone/>
            </a:pPr>
            <a:r>
              <a:rPr lang="en-IN" sz="2200" dirty="0" smtClean="0">
                <a:latin typeface="Georgia" pitchFamily="18" charset="0"/>
              </a:rPr>
              <a:t>The same is expressed as:</a:t>
            </a:r>
          </a:p>
          <a:p>
            <a:pPr algn="just">
              <a:buNone/>
            </a:pPr>
            <a:endParaRPr lang="en-IN" sz="2200" dirty="0" smtClean="0">
              <a:latin typeface="Georgia" pitchFamily="18" charset="0"/>
            </a:endParaRPr>
          </a:p>
          <a:p>
            <a:pPr algn="just">
              <a:buNone/>
            </a:pPr>
            <a:r>
              <a:rPr lang="en-IN" sz="2500" b="1" i="1" dirty="0" smtClean="0">
                <a:solidFill>
                  <a:srgbClr val="FF3300"/>
                </a:solidFill>
                <a:latin typeface="Georgia" pitchFamily="18" charset="0"/>
              </a:rPr>
              <a:t>2. Income Elasticity of demand:</a:t>
            </a:r>
            <a:r>
              <a:rPr lang="en-IN" sz="2500" dirty="0" smtClean="0">
                <a:solidFill>
                  <a:srgbClr val="FF3300"/>
                </a:solidFill>
                <a:latin typeface="Georgia" pitchFamily="18" charset="0"/>
              </a:rPr>
              <a:t> </a:t>
            </a:r>
          </a:p>
          <a:p>
            <a:pPr algn="just">
              <a:buFont typeface="Wingdings" pitchFamily="2" charset="2"/>
              <a:buChar char="Ø"/>
            </a:pPr>
            <a:r>
              <a:rPr lang="en-IN" sz="2200" dirty="0" smtClean="0">
                <a:latin typeface="Georgia" pitchFamily="18" charset="0"/>
              </a:rPr>
              <a:t>Income Elasticity of Demand is the degree of responsiveness of demand to the change in income of the consumer.</a:t>
            </a:r>
          </a:p>
          <a:p>
            <a:pPr algn="just">
              <a:buFont typeface="Wingdings" pitchFamily="2" charset="2"/>
              <a:buChar char="Ø"/>
            </a:pPr>
            <a:r>
              <a:rPr lang="en-IN" sz="2200" dirty="0" smtClean="0">
                <a:latin typeface="Georgia" pitchFamily="18" charset="0"/>
              </a:rPr>
              <a:t>Income elasticity is normally positive which indicates that the customer tends to buy more and more with every increase in the income. </a:t>
            </a:r>
          </a:p>
          <a:p>
            <a:pPr algn="just">
              <a:buFont typeface="Wingdings" pitchFamily="2" charset="2"/>
              <a:buChar char="Ø"/>
            </a:pPr>
            <a:r>
              <a:rPr lang="en-IN" sz="2200" dirty="0" smtClean="0">
                <a:latin typeface="Georgia" pitchFamily="18" charset="0"/>
              </a:rPr>
              <a:t>The relationship between the income and the demand is direct.</a:t>
            </a:r>
            <a:r>
              <a:rPr lang="en-US" sz="2200" dirty="0" smtClean="0">
                <a:latin typeface="Georgia" pitchFamily="18" charset="0"/>
              </a:rPr>
              <a:t> </a:t>
            </a:r>
            <a:r>
              <a:rPr lang="en-IN" sz="2200" dirty="0" smtClean="0">
                <a:latin typeface="Georgia" pitchFamily="18" charset="0"/>
              </a:rPr>
              <a:t>It is measured as follows: </a:t>
            </a:r>
          </a:p>
          <a:p>
            <a:pPr algn="just">
              <a:buFont typeface="Wingdings" pitchFamily="2" charset="2"/>
              <a:buChar char="Ø"/>
            </a:pPr>
            <a:endParaRPr lang="en-IN" sz="2200" dirty="0" smtClean="0">
              <a:latin typeface="Georgia" pitchFamily="18" charset="0"/>
            </a:endParaRPr>
          </a:p>
          <a:p>
            <a:pPr algn="just">
              <a:buFont typeface="Wingdings" pitchFamily="2" charset="2"/>
              <a:buChar char="Ø"/>
            </a:pPr>
            <a:endParaRPr lang="en-IN" sz="2200" dirty="0" smtClean="0">
              <a:latin typeface="Georgia" pitchFamily="18" charset="0"/>
            </a:endParaRPr>
          </a:p>
          <a:p>
            <a:pPr algn="just">
              <a:buFont typeface="Wingdings" pitchFamily="2" charset="2"/>
              <a:buChar char="Ø"/>
            </a:pPr>
            <a:r>
              <a:rPr lang="en-IN" sz="2200" dirty="0" smtClean="0">
                <a:latin typeface="Georgia" pitchFamily="18" charset="0"/>
              </a:rPr>
              <a:t>the same is expresses as:</a:t>
            </a:r>
          </a:p>
          <a:p>
            <a:pPr algn="just">
              <a:buNone/>
            </a:pPr>
            <a:endParaRPr lang="en-IN" sz="2200" dirty="0" smtClean="0">
              <a:latin typeface="Georgia" pitchFamily="18" charset="0"/>
            </a:endParaRPr>
          </a:p>
          <a:p>
            <a:pPr algn="just">
              <a:buNone/>
            </a:pPr>
            <a:endParaRPr lang="en-IN" sz="2200" dirty="0" smtClean="0">
              <a:latin typeface="Georgia" pitchFamily="18" charset="0"/>
            </a:endParaRPr>
          </a:p>
          <a:p>
            <a:pPr algn="just">
              <a:buNone/>
            </a:pPr>
            <a:endParaRPr lang="en-US" sz="2200" dirty="0">
              <a:latin typeface="Georgia" pitchFamily="18" charset="0"/>
            </a:endParaRPr>
          </a:p>
        </p:txBody>
      </p:sp>
      <p:pic>
        <p:nvPicPr>
          <p:cNvPr id="7" name="Picture 2"/>
          <p:cNvPicPr>
            <a:picLocks noChangeAspect="1" noChangeArrowheads="1"/>
          </p:cNvPicPr>
          <p:nvPr/>
        </p:nvPicPr>
        <p:blipFill>
          <a:blip r:embed="rId2"/>
          <a:srcRect/>
          <a:stretch>
            <a:fillRect/>
          </a:stretch>
        </p:blipFill>
        <p:spPr bwMode="auto">
          <a:xfrm>
            <a:off x="0" y="76200"/>
            <a:ext cx="1021532" cy="1066800"/>
          </a:xfrm>
          <a:prstGeom prst="rect">
            <a:avLst/>
          </a:prstGeom>
          <a:noFill/>
          <a:ln w="9525">
            <a:noFill/>
            <a:miter lim="800000"/>
            <a:headEnd/>
            <a:tailEnd/>
          </a:ln>
          <a:effectLst/>
        </p:spPr>
      </p:pic>
      <p:pic>
        <p:nvPicPr>
          <p:cNvPr id="8" name="Picture 7" descr="http://kwanghui.com/mecon/value/Segment%203_3_files/image027.gif"/>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524000" y="5029200"/>
            <a:ext cx="7239000" cy="762000"/>
          </a:xfrm>
          <a:prstGeom prst="rect">
            <a:avLst/>
          </a:prstGeom>
          <a:noFill/>
          <a:ln>
            <a:noFill/>
          </a:ln>
        </p:spPr>
      </p:pic>
      <p:pic>
        <p:nvPicPr>
          <p:cNvPr id="9" name="Picture 4"/>
          <p:cNvPicPr>
            <a:picLocks noChangeAspect="1" noChangeArrowheads="1"/>
          </p:cNvPicPr>
          <p:nvPr/>
        </p:nvPicPr>
        <p:blipFill>
          <a:blip r:embed="rId4" cstate="print"/>
          <a:srcRect/>
          <a:stretch>
            <a:fillRect/>
          </a:stretch>
        </p:blipFill>
        <p:spPr bwMode="auto">
          <a:xfrm>
            <a:off x="4406900" y="762000"/>
            <a:ext cx="4051300" cy="914400"/>
          </a:xfrm>
          <a:prstGeom prst="rect">
            <a:avLst/>
          </a:prstGeom>
          <a:noFill/>
          <a:ln w="9525">
            <a:noFill/>
            <a:miter lim="800000"/>
            <a:headEnd/>
            <a:tailEnd/>
          </a:ln>
          <a:effectLst/>
        </p:spPr>
      </p:pic>
      <p:pic>
        <p:nvPicPr>
          <p:cNvPr id="10" name="Picture 7"/>
          <p:cNvPicPr>
            <a:picLocks noChangeAspect="1" noChangeArrowheads="1"/>
          </p:cNvPicPr>
          <p:nvPr/>
        </p:nvPicPr>
        <p:blipFill>
          <a:blip r:embed="rId5" cstate="print"/>
          <a:srcRect/>
          <a:stretch>
            <a:fillRect/>
          </a:stretch>
        </p:blipFill>
        <p:spPr bwMode="auto">
          <a:xfrm>
            <a:off x="4940300" y="5791200"/>
            <a:ext cx="3822700" cy="990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20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639762"/>
          </a:xfrm>
        </p:spPr>
        <p:txBody>
          <a:bodyPr>
            <a:normAutofit/>
          </a:bodyPr>
          <a:lstStyle/>
          <a:p>
            <a:r>
              <a:rPr lang="en-IN" sz="3400" b="1" dirty="0" smtClean="0">
                <a:solidFill>
                  <a:srgbClr val="FF3300"/>
                </a:solidFill>
                <a:latin typeface="Georgia" pitchFamily="18" charset="0"/>
              </a:rPr>
              <a:t>Types of Elasticity of demand</a:t>
            </a:r>
            <a:endParaRPr lang="en-US" sz="3400" dirty="0"/>
          </a:p>
        </p:txBody>
      </p:sp>
      <p:sp>
        <p:nvSpPr>
          <p:cNvPr id="3" name="Content Placeholder 2"/>
          <p:cNvSpPr>
            <a:spLocks noGrp="1"/>
          </p:cNvSpPr>
          <p:nvPr>
            <p:ph idx="1"/>
          </p:nvPr>
        </p:nvSpPr>
        <p:spPr>
          <a:xfrm>
            <a:off x="1066800" y="990600"/>
            <a:ext cx="7866888" cy="5715000"/>
          </a:xfrm>
        </p:spPr>
        <p:txBody>
          <a:bodyPr>
            <a:normAutofit/>
          </a:bodyPr>
          <a:lstStyle/>
          <a:p>
            <a:pPr algn="just">
              <a:buNone/>
            </a:pPr>
            <a:r>
              <a:rPr lang="en-IN" sz="2500" b="1" i="1" dirty="0" smtClean="0">
                <a:solidFill>
                  <a:srgbClr val="FF0000"/>
                </a:solidFill>
                <a:latin typeface="Georgia" pitchFamily="18" charset="0"/>
              </a:rPr>
              <a:t>3.Cross Elasticity of demand: </a:t>
            </a:r>
          </a:p>
          <a:p>
            <a:pPr algn="just">
              <a:buNone/>
            </a:pPr>
            <a:r>
              <a:rPr lang="en-IN" sz="2200" b="1" i="1" dirty="0" smtClean="0">
                <a:solidFill>
                  <a:srgbClr val="FFFF00"/>
                </a:solidFill>
                <a:latin typeface="Georgia" pitchFamily="18" charset="0"/>
              </a:rPr>
              <a:t>   </a:t>
            </a:r>
            <a:r>
              <a:rPr lang="en-IN" sz="2200" dirty="0" smtClean="0">
                <a:latin typeface="Georgia" pitchFamily="18" charset="0"/>
              </a:rPr>
              <a:t>Cross Elasticity of Demand is the degree of responsiveness of demand to the change in price of related commodity, which may be substitute or complement.</a:t>
            </a:r>
          </a:p>
          <a:p>
            <a:pPr algn="just">
              <a:buNone/>
            </a:pPr>
            <a:r>
              <a:rPr lang="en-IN" sz="2200" dirty="0" smtClean="0">
                <a:latin typeface="Georgia" pitchFamily="18" charset="0"/>
              </a:rPr>
              <a:t>     cross elasticity is always positive for substitutes (which means that the demand for tea goes up if there increase in the price of coffee).</a:t>
            </a:r>
          </a:p>
          <a:p>
            <a:pPr algn="just">
              <a:buNone/>
            </a:pPr>
            <a:r>
              <a:rPr lang="en-IN" sz="2200" dirty="0" smtClean="0">
                <a:latin typeface="Georgia" pitchFamily="18" charset="0"/>
              </a:rPr>
              <a:t>     and negative for complements (which means that if there is an increase in the price of sugar, the demand for coffee tends to fall). It is measured as follows.</a:t>
            </a:r>
          </a:p>
          <a:p>
            <a:pPr algn="just">
              <a:buNone/>
            </a:pPr>
            <a:endParaRPr lang="en-IN" sz="2200" dirty="0" smtClean="0">
              <a:latin typeface="Georgia" pitchFamily="18" charset="0"/>
            </a:endParaRPr>
          </a:p>
          <a:p>
            <a:pPr algn="just">
              <a:buNone/>
            </a:pPr>
            <a:endParaRPr lang="en-IN" sz="2200" dirty="0" smtClean="0">
              <a:latin typeface="Georgia" pitchFamily="18" charset="0"/>
            </a:endParaRPr>
          </a:p>
          <a:p>
            <a:pPr algn="just">
              <a:buNone/>
            </a:pPr>
            <a:r>
              <a:rPr lang="en-IN" sz="2200" dirty="0" smtClean="0">
                <a:latin typeface="Georgia" pitchFamily="18" charset="0"/>
              </a:rPr>
              <a:t>The same is expressed as:</a:t>
            </a:r>
            <a:endParaRPr lang="en-US" sz="2200" dirty="0">
              <a:latin typeface="Georgia" pitchFamily="18" charset="0"/>
            </a:endParaRPr>
          </a:p>
        </p:txBody>
      </p:sp>
      <p:pic>
        <p:nvPicPr>
          <p:cNvPr id="4" name="Picture 3" descr="http://www.cliffsnotes.com/more-subjects/economics/demand-supply-and-elasticity/~/media/4E51AC315B954900819653A73DF3DD9A.ashx"/>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371600" y="4648200"/>
            <a:ext cx="6858000" cy="990600"/>
          </a:xfrm>
          <a:prstGeom prst="rect">
            <a:avLst/>
          </a:prstGeom>
          <a:noFill/>
          <a:ln>
            <a:noFill/>
          </a:ln>
        </p:spPr>
      </p:pic>
      <p:pic>
        <p:nvPicPr>
          <p:cNvPr id="5" name="Picture 6"/>
          <p:cNvPicPr>
            <a:picLocks noChangeAspect="1" noChangeArrowheads="1"/>
          </p:cNvPicPr>
          <p:nvPr/>
        </p:nvPicPr>
        <p:blipFill>
          <a:blip r:embed="rId3" cstate="print"/>
          <a:srcRect/>
          <a:stretch>
            <a:fillRect/>
          </a:stretch>
        </p:blipFill>
        <p:spPr bwMode="auto">
          <a:xfrm>
            <a:off x="4483100" y="5486400"/>
            <a:ext cx="3822700" cy="99060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563562"/>
          </a:xfrm>
        </p:spPr>
        <p:txBody>
          <a:bodyPr>
            <a:noAutofit/>
          </a:bodyPr>
          <a:lstStyle/>
          <a:p>
            <a:r>
              <a:rPr lang="en-IN" sz="3400" b="1" dirty="0" smtClean="0">
                <a:solidFill>
                  <a:srgbClr val="FF3300"/>
                </a:solidFill>
                <a:latin typeface="Georgia" pitchFamily="18" charset="0"/>
              </a:rPr>
              <a:t>Types of Elasticity of demand</a:t>
            </a:r>
            <a:endParaRPr lang="en-US" sz="3400" dirty="0"/>
          </a:p>
        </p:txBody>
      </p:sp>
      <p:sp>
        <p:nvSpPr>
          <p:cNvPr id="3" name="Content Placeholder 2"/>
          <p:cNvSpPr>
            <a:spLocks noGrp="1"/>
          </p:cNvSpPr>
          <p:nvPr>
            <p:ph idx="1"/>
          </p:nvPr>
        </p:nvSpPr>
        <p:spPr>
          <a:xfrm>
            <a:off x="1066800" y="914400"/>
            <a:ext cx="7866888" cy="5791200"/>
          </a:xfrm>
        </p:spPr>
        <p:txBody>
          <a:bodyPr>
            <a:normAutofit/>
          </a:bodyPr>
          <a:lstStyle/>
          <a:p>
            <a:pPr algn="just">
              <a:buNone/>
            </a:pPr>
            <a:r>
              <a:rPr lang="en-IN" sz="2500" b="1" i="1" dirty="0" smtClean="0">
                <a:solidFill>
                  <a:srgbClr val="FF0000"/>
                </a:solidFill>
                <a:latin typeface="Book Antiqua" pitchFamily="18" charset="0"/>
              </a:rPr>
              <a:t>4. Advertising Elasticity of demand:</a:t>
            </a:r>
            <a:r>
              <a:rPr lang="en-IN" sz="2500" dirty="0" smtClean="0">
                <a:solidFill>
                  <a:srgbClr val="FF0000"/>
                </a:solidFill>
                <a:latin typeface="Book Antiqua" pitchFamily="18" charset="0"/>
              </a:rPr>
              <a:t> </a:t>
            </a:r>
          </a:p>
          <a:p>
            <a:pPr algn="just">
              <a:buNone/>
            </a:pPr>
            <a:r>
              <a:rPr lang="en-IN" sz="2200" dirty="0" smtClean="0">
                <a:solidFill>
                  <a:srgbClr val="FFFF00"/>
                </a:solidFill>
                <a:latin typeface="Book Antiqua" pitchFamily="18" charset="0"/>
              </a:rPr>
              <a:t>    </a:t>
            </a:r>
            <a:r>
              <a:rPr lang="en-IN" sz="2200" dirty="0" smtClean="0">
                <a:latin typeface="Book Antiqua" pitchFamily="18" charset="0"/>
              </a:rPr>
              <a:t>It refers to increase in the sales revenue because of change in the advertising expenditure. </a:t>
            </a:r>
          </a:p>
          <a:p>
            <a:pPr algn="just">
              <a:buNone/>
            </a:pPr>
            <a:r>
              <a:rPr lang="en-IN" sz="2200" dirty="0" smtClean="0">
                <a:latin typeface="Book Antiqua" pitchFamily="18" charset="0"/>
              </a:rPr>
              <a:t>     In other words, there is a direct relationship between the amount of money spent on advertising and its impact on sales.</a:t>
            </a:r>
          </a:p>
          <a:p>
            <a:pPr algn="just">
              <a:buNone/>
            </a:pPr>
            <a:r>
              <a:rPr lang="en-IN" sz="2200" dirty="0" smtClean="0">
                <a:latin typeface="Book Antiqua" pitchFamily="18" charset="0"/>
              </a:rPr>
              <a:t>     Advertising elasticity is always positive.</a:t>
            </a:r>
            <a:endParaRPr lang="en-US" sz="2200" dirty="0" smtClean="0">
              <a:latin typeface="Book Antiqua" pitchFamily="18" charset="0"/>
            </a:endParaRPr>
          </a:p>
          <a:p>
            <a:pPr algn="just">
              <a:buNone/>
            </a:pPr>
            <a:r>
              <a:rPr lang="en-IN" sz="2200" dirty="0" smtClean="0">
                <a:latin typeface="Book Antiqua" pitchFamily="18" charset="0"/>
              </a:rPr>
              <a:t>    It is measured as follows.</a:t>
            </a:r>
          </a:p>
          <a:p>
            <a:pPr algn="just">
              <a:buNone/>
            </a:pPr>
            <a:endParaRPr lang="en-IN" sz="2200" dirty="0" smtClean="0">
              <a:latin typeface="Book Antiqua" pitchFamily="18" charset="0"/>
            </a:endParaRPr>
          </a:p>
          <a:p>
            <a:pPr algn="just">
              <a:buNone/>
            </a:pPr>
            <a:endParaRPr lang="en-IN" sz="2200" dirty="0" smtClean="0">
              <a:latin typeface="Book Antiqua" pitchFamily="18" charset="0"/>
            </a:endParaRPr>
          </a:p>
          <a:p>
            <a:pPr algn="just">
              <a:buNone/>
            </a:pPr>
            <a:r>
              <a:rPr lang="en-IN" sz="2200" dirty="0" smtClean="0">
                <a:latin typeface="Book Antiqua" pitchFamily="18" charset="0"/>
              </a:rPr>
              <a:t>    The same is expressed as:</a:t>
            </a:r>
          </a:p>
          <a:p>
            <a:pPr>
              <a:buNone/>
            </a:pPr>
            <a:endParaRPr lang="en-US" sz="2200" dirty="0"/>
          </a:p>
        </p:txBody>
      </p:sp>
      <p:pic>
        <p:nvPicPr>
          <p:cNvPr id="4" name="Picture 3" descr="Copyright S-cool"/>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600200" y="4038600"/>
            <a:ext cx="6705600" cy="799465"/>
          </a:xfrm>
          <a:prstGeom prst="rect">
            <a:avLst/>
          </a:prstGeom>
          <a:noFill/>
          <a:ln>
            <a:noFill/>
          </a:ln>
        </p:spPr>
      </p:pic>
      <p:pic>
        <p:nvPicPr>
          <p:cNvPr id="5" name="Picture 2"/>
          <p:cNvPicPr>
            <a:picLocks noChangeAspect="1" noChangeArrowheads="1"/>
          </p:cNvPicPr>
          <p:nvPr/>
        </p:nvPicPr>
        <p:blipFill>
          <a:blip r:embed="rId3" cstate="print"/>
          <a:srcRect/>
          <a:stretch>
            <a:fillRect/>
          </a:stretch>
        </p:blipFill>
        <p:spPr bwMode="auto">
          <a:xfrm>
            <a:off x="2819400" y="5322380"/>
            <a:ext cx="3975100" cy="130702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639762"/>
          </a:xfrm>
        </p:spPr>
        <p:txBody>
          <a:bodyPr>
            <a:noAutofit/>
          </a:bodyPr>
          <a:lstStyle/>
          <a:p>
            <a:r>
              <a:rPr lang="en-IN" sz="3200" b="1" dirty="0" smtClean="0">
                <a:solidFill>
                  <a:srgbClr val="FF0000"/>
                </a:solidFill>
                <a:latin typeface="Georgia" pitchFamily="18" charset="0"/>
              </a:rPr>
              <a:t>Types of price elasticity of demand: </a:t>
            </a:r>
            <a:endParaRPr lang="en-US" sz="3200" dirty="0">
              <a:solidFill>
                <a:srgbClr val="FF0000"/>
              </a:solidFill>
              <a:latin typeface="Georgia" pitchFamily="18" charset="0"/>
            </a:endParaRPr>
          </a:p>
        </p:txBody>
      </p:sp>
      <p:sp>
        <p:nvSpPr>
          <p:cNvPr id="3" name="Content Placeholder 2"/>
          <p:cNvSpPr>
            <a:spLocks noGrp="1"/>
          </p:cNvSpPr>
          <p:nvPr>
            <p:ph idx="1"/>
          </p:nvPr>
        </p:nvSpPr>
        <p:spPr>
          <a:xfrm>
            <a:off x="1066800" y="914400"/>
            <a:ext cx="7866888" cy="5791200"/>
          </a:xfrm>
        </p:spPr>
        <p:txBody>
          <a:bodyPr>
            <a:normAutofit/>
          </a:bodyPr>
          <a:lstStyle/>
          <a:p>
            <a:pPr algn="just">
              <a:buNone/>
            </a:pPr>
            <a:r>
              <a:rPr lang="en-IN" sz="2500" b="1" i="1" dirty="0" smtClean="0">
                <a:solidFill>
                  <a:srgbClr val="FF0000"/>
                </a:solidFill>
                <a:latin typeface="Georgia" pitchFamily="18" charset="0"/>
              </a:rPr>
              <a:t>Perfectly Elastic Demand (E=∞): </a:t>
            </a:r>
          </a:p>
          <a:p>
            <a:pPr algn="just">
              <a:buNone/>
            </a:pPr>
            <a:r>
              <a:rPr lang="en-IN" sz="2200" b="1" i="1" dirty="0" smtClean="0">
                <a:solidFill>
                  <a:srgbClr val="FFFF00"/>
                </a:solidFill>
                <a:latin typeface="Georgia" pitchFamily="18" charset="0"/>
              </a:rPr>
              <a:t>    </a:t>
            </a:r>
            <a:r>
              <a:rPr lang="en-IN" sz="2200" dirty="0" smtClean="0">
                <a:latin typeface="Georgia" pitchFamily="18" charset="0"/>
              </a:rPr>
              <a:t>Demand is said to be perfectly elastic if negligible change in price would lead to infinite change in the quantity demanded. Visibly, no change in price causes in infinite change in demand. </a:t>
            </a:r>
          </a:p>
          <a:p>
            <a:pPr algn="just">
              <a:buNone/>
            </a:pPr>
            <a:r>
              <a:rPr lang="en-IN" sz="2200" dirty="0" smtClean="0">
                <a:latin typeface="Georgia" pitchFamily="18" charset="0"/>
              </a:rPr>
              <a:t>    The shape of demand curve is horizontal. </a:t>
            </a:r>
          </a:p>
          <a:p>
            <a:pPr algn="just">
              <a:buNone/>
            </a:pPr>
            <a:r>
              <a:rPr lang="en-IN" sz="2200" dirty="0" smtClean="0">
                <a:latin typeface="Georgia" pitchFamily="18" charset="0"/>
              </a:rPr>
              <a:t>    Ex: Imaginary</a:t>
            </a:r>
          </a:p>
          <a:p>
            <a:pPr algn="just"/>
            <a:endParaRPr lang="en-IN" sz="2200" dirty="0" smtClean="0">
              <a:latin typeface="Georgia" pitchFamily="18" charset="0"/>
            </a:endParaRPr>
          </a:p>
          <a:p>
            <a:pPr algn="just"/>
            <a:endParaRPr lang="en-IN" sz="2200" dirty="0" smtClean="0">
              <a:latin typeface="Georgia" pitchFamily="18" charset="0"/>
            </a:endParaRPr>
          </a:p>
          <a:p>
            <a:pPr algn="just">
              <a:buNone/>
            </a:pPr>
            <a:endParaRPr lang="en-IN" sz="2200" dirty="0" smtClean="0">
              <a:solidFill>
                <a:srgbClr val="FFFF00"/>
              </a:solidFill>
              <a:latin typeface="Georgia" pitchFamily="18" charset="0"/>
            </a:endParaRPr>
          </a:p>
          <a:p>
            <a:pPr algn="just">
              <a:buNone/>
            </a:pPr>
            <a:endParaRPr lang="en-IN" sz="2200" dirty="0" smtClean="0">
              <a:latin typeface="Georgia" pitchFamily="18" charset="0"/>
            </a:endParaRPr>
          </a:p>
          <a:p>
            <a:pPr algn="just">
              <a:buNone/>
            </a:pPr>
            <a:endParaRPr lang="en-US" sz="2200" dirty="0" smtClean="0">
              <a:latin typeface="Georgia" pitchFamily="18" charset="0"/>
            </a:endParaRPr>
          </a:p>
          <a:p>
            <a:pPr>
              <a:buNone/>
            </a:pPr>
            <a:endParaRPr lang="en-US" sz="2200" dirty="0">
              <a:latin typeface="Georgia" pitchFamily="18" charset="0"/>
            </a:endParaRPr>
          </a:p>
        </p:txBody>
      </p:sp>
      <p:pic>
        <p:nvPicPr>
          <p:cNvPr id="5" name="Picture 4" descr="http://wikieducator.org/images/6/69/Ed3.jpeg"/>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581400" y="3429000"/>
            <a:ext cx="3276600" cy="2819400"/>
          </a:xfrm>
          <a:prstGeom prst="rect">
            <a:avLst/>
          </a:prstGeom>
          <a:noFill/>
          <a:ln>
            <a:noFill/>
          </a:ln>
        </p:spPr>
      </p:pic>
      <p:pic>
        <p:nvPicPr>
          <p:cNvPr id="6" name="Picture 2"/>
          <p:cNvPicPr>
            <a:picLocks noChangeAspect="1" noChangeArrowheads="1"/>
          </p:cNvPicPr>
          <p:nvPr/>
        </p:nvPicPr>
        <p:blipFill>
          <a:blip r:embed="rId3"/>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563562"/>
          </a:xfrm>
        </p:spPr>
        <p:txBody>
          <a:bodyPr>
            <a:noAutofit/>
          </a:bodyPr>
          <a:lstStyle/>
          <a:p>
            <a:r>
              <a:rPr lang="en-IN" sz="3200" b="1" dirty="0" smtClean="0">
                <a:solidFill>
                  <a:srgbClr val="FF0000"/>
                </a:solidFill>
                <a:latin typeface="Georgia" pitchFamily="18" charset="0"/>
              </a:rPr>
              <a:t>Types of price elasticity of demand: </a:t>
            </a:r>
            <a:endParaRPr lang="en-US" sz="3200" dirty="0">
              <a:latin typeface="Georgia" pitchFamily="18" charset="0"/>
            </a:endParaRPr>
          </a:p>
        </p:txBody>
      </p:sp>
      <p:sp>
        <p:nvSpPr>
          <p:cNvPr id="3" name="Content Placeholder 2"/>
          <p:cNvSpPr>
            <a:spLocks noGrp="1"/>
          </p:cNvSpPr>
          <p:nvPr>
            <p:ph idx="1"/>
          </p:nvPr>
        </p:nvSpPr>
        <p:spPr>
          <a:xfrm>
            <a:off x="1066800" y="914400"/>
            <a:ext cx="7866888" cy="5334000"/>
          </a:xfrm>
        </p:spPr>
        <p:txBody>
          <a:bodyPr/>
          <a:lstStyle/>
          <a:p>
            <a:pPr algn="just">
              <a:buNone/>
            </a:pPr>
            <a:r>
              <a:rPr lang="en-IN" sz="2500" b="1" i="1" dirty="0" smtClean="0">
                <a:solidFill>
                  <a:srgbClr val="FF0000"/>
                </a:solidFill>
                <a:latin typeface="Georgia" pitchFamily="18" charset="0"/>
              </a:rPr>
              <a:t>Perfectly inelastic demand (E=0):</a:t>
            </a:r>
          </a:p>
          <a:p>
            <a:pPr algn="just">
              <a:buNone/>
            </a:pPr>
            <a:r>
              <a:rPr lang="en-IN" dirty="0" smtClean="0">
                <a:latin typeface="Georgia" pitchFamily="18" charset="0"/>
              </a:rPr>
              <a:t>  </a:t>
            </a:r>
            <a:r>
              <a:rPr lang="en-IN" sz="2200" dirty="0" smtClean="0">
                <a:latin typeface="Georgia" pitchFamily="18" charset="0"/>
              </a:rPr>
              <a:t>When the demand for a commodity does not change despite change in price, the demand is said to be perfectly inelastic.</a:t>
            </a:r>
          </a:p>
          <a:p>
            <a:pPr algn="just">
              <a:buNone/>
            </a:pPr>
            <a:r>
              <a:rPr lang="en-IN" sz="2200" dirty="0" smtClean="0">
                <a:latin typeface="Georgia" pitchFamily="18" charset="0"/>
              </a:rPr>
              <a:t>    The shape of demand curve is vertical.                       Ex: Salt</a:t>
            </a:r>
          </a:p>
          <a:p>
            <a:pPr>
              <a:buNone/>
            </a:pPr>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209800" y="2971800"/>
            <a:ext cx="5715000" cy="3276600"/>
          </a:xfrm>
          <a:prstGeom prst="rect">
            <a:avLst/>
          </a:prstGeom>
          <a:noFill/>
        </p:spPr>
      </p:pic>
      <p:pic>
        <p:nvPicPr>
          <p:cNvPr id="5" name="Picture 2"/>
          <p:cNvPicPr>
            <a:picLocks noChangeAspect="1" noChangeArrowheads="1"/>
          </p:cNvPicPr>
          <p:nvPr/>
        </p:nvPicPr>
        <p:blipFill>
          <a:blip r:embed="rId3"/>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487362"/>
          </a:xfrm>
        </p:spPr>
        <p:txBody>
          <a:bodyPr>
            <a:noAutofit/>
          </a:bodyPr>
          <a:lstStyle/>
          <a:p>
            <a:r>
              <a:rPr lang="en-IN" sz="3200" b="1" dirty="0" smtClean="0">
                <a:solidFill>
                  <a:srgbClr val="FF0000"/>
                </a:solidFill>
                <a:latin typeface="Georgia" pitchFamily="18" charset="0"/>
              </a:rPr>
              <a:t>Types of price elasticity of demand: </a:t>
            </a:r>
            <a:endParaRPr lang="en-US" sz="3200" dirty="0"/>
          </a:p>
        </p:txBody>
      </p:sp>
      <p:sp>
        <p:nvSpPr>
          <p:cNvPr id="3" name="Content Placeholder 2"/>
          <p:cNvSpPr>
            <a:spLocks noGrp="1"/>
          </p:cNvSpPr>
          <p:nvPr>
            <p:ph idx="1"/>
          </p:nvPr>
        </p:nvSpPr>
        <p:spPr>
          <a:xfrm>
            <a:off x="1066800" y="838200"/>
            <a:ext cx="7866888" cy="5867400"/>
          </a:xfrm>
        </p:spPr>
        <p:txBody>
          <a:bodyPr>
            <a:normAutofit/>
          </a:bodyPr>
          <a:lstStyle/>
          <a:p>
            <a:pPr algn="just">
              <a:buNone/>
            </a:pPr>
            <a:r>
              <a:rPr lang="en-IN" sz="2200" b="1" i="1" dirty="0" smtClean="0">
                <a:solidFill>
                  <a:srgbClr val="FF0000"/>
                </a:solidFill>
                <a:latin typeface="Georgia" pitchFamily="18" charset="0"/>
              </a:rPr>
              <a:t>Relatively Elastic Demand (E&gt;1):</a:t>
            </a:r>
            <a:r>
              <a:rPr lang="en-IN" sz="2200" dirty="0" smtClean="0">
                <a:solidFill>
                  <a:srgbClr val="FF0000"/>
                </a:solidFill>
                <a:latin typeface="Georgia" pitchFamily="18" charset="0"/>
              </a:rPr>
              <a:t> </a:t>
            </a:r>
          </a:p>
          <a:p>
            <a:pPr algn="just">
              <a:buNone/>
            </a:pPr>
            <a:r>
              <a:rPr lang="en-IN" sz="2200" dirty="0" smtClean="0">
                <a:latin typeface="Georgia" pitchFamily="18" charset="0"/>
              </a:rPr>
              <a:t>   When the percentage change in the quantity demanded for a commodity is more than percentage change in price, it is called relatively elastic demand. For example, if 10% change in price results, 20% change in quantity demanded. The shape of demand curve is more of flat.            Ex: Petrol</a:t>
            </a:r>
            <a:endParaRPr lang="en-US" sz="2200" dirty="0">
              <a:latin typeface="Georgia" pitchFamily="18" charset="0"/>
            </a:endParaRPr>
          </a:p>
        </p:txBody>
      </p:sp>
      <p:pic>
        <p:nvPicPr>
          <p:cNvPr id="5" name="Picture 4"/>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438401" y="3258185"/>
            <a:ext cx="5333999" cy="3066415"/>
          </a:xfrm>
          <a:prstGeom prst="rect">
            <a:avLst/>
          </a:prstGeom>
          <a:noFill/>
        </p:spPr>
      </p:pic>
      <p:pic>
        <p:nvPicPr>
          <p:cNvPr id="6" name="Picture 2"/>
          <p:cNvPicPr>
            <a:picLocks noChangeAspect="1" noChangeArrowheads="1"/>
          </p:cNvPicPr>
          <p:nvPr/>
        </p:nvPicPr>
        <p:blipFill>
          <a:blip r:embed="rId3"/>
          <a:srcRect/>
          <a:stretch>
            <a:fillRect/>
          </a:stretch>
        </p:blipFill>
        <p:spPr bwMode="auto">
          <a:xfrm>
            <a:off x="0" y="76200"/>
            <a:ext cx="1021532"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MEFA(Managerial Economics &amp; Financial Analysis)</Template>
  <TotalTime>616</TotalTime>
  <Words>2576</Words>
  <Application>Microsoft Office PowerPoint</Application>
  <PresentationFormat>On-screen Show (4:3)</PresentationFormat>
  <Paragraphs>244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Solstice</vt:lpstr>
      <vt:lpstr>Vasireddy Venkatadri Institute of Technology</vt:lpstr>
      <vt:lpstr>Elasticity of demand</vt:lpstr>
      <vt:lpstr> Types of Elasticity of demand </vt:lpstr>
      <vt:lpstr>Types of Elasticity of demand</vt:lpstr>
      <vt:lpstr>Types of Elasticity of demand</vt:lpstr>
      <vt:lpstr>Types of Elasticity of demand</vt:lpstr>
      <vt:lpstr>Types of price elasticity of demand: </vt:lpstr>
      <vt:lpstr>Types of price elasticity of demand: </vt:lpstr>
      <vt:lpstr>Types of price elasticity of demand: </vt:lpstr>
      <vt:lpstr>Types of price elasticity of demand: </vt:lpstr>
      <vt:lpstr>Types of price elasticity of demand: </vt:lpstr>
      <vt:lpstr>Types of Income Elasticity of Demand:</vt:lpstr>
      <vt:lpstr>Types of Income Elasticity of Demand:</vt:lpstr>
      <vt:lpstr>Types of Income Elasticity of Demand:</vt:lpstr>
      <vt:lpstr>Factor determining the elasticity of demand</vt:lpstr>
      <vt:lpstr>Factor determining the elasticity of demand</vt:lpstr>
      <vt:lpstr>Factor determining the elasticity of demand</vt:lpstr>
      <vt:lpstr>Factor determining the elasticity of demand</vt:lpstr>
      <vt:lpstr>Factor determining the elasticity of demand</vt:lpstr>
      <vt:lpstr>Factor determining the elasticity of demand</vt:lpstr>
      <vt:lpstr>Factor determining the elasticity of demand</vt:lpstr>
      <vt:lpstr>Methods of measuring elasticity of demand</vt:lpstr>
      <vt:lpstr>Methods of measuring elasticity of demand</vt:lpstr>
      <vt:lpstr>Methods of measuring elasticity of demand</vt:lpstr>
      <vt:lpstr>Methods of measuring elasticity of demand</vt:lpstr>
      <vt:lpstr>Methods of measuring elasticity of demand</vt:lpstr>
      <vt:lpstr>Methods of measuring elasticity of demand</vt:lpstr>
      <vt:lpstr>Significance of elasticity of demand:</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Vasireddy Venkatadri Institute of Technology</dc:title>
  <dc:creator>Admin</dc:creator>
  <cp:lastModifiedBy>Admin</cp:lastModifiedBy>
  <cp:revision>56</cp:revision>
  <dcterms:created xsi:type="dcterms:W3CDTF">2006-08-16T00:00:00Z</dcterms:created>
  <dcterms:modified xsi:type="dcterms:W3CDTF">2020-09-06T14:15:47Z</dcterms:modified>
</cp:coreProperties>
</file>