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7" roundtripDataSignature="AMtx7miNvqBwEroy03JbIes0et2+PSe/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customschemas.google.com/relationships/presentationmetadata" Target="meta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9" name="Google Shape;629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Word_sense" TargetMode="External"/><Relationship Id="rId10" Type="http://schemas.openxmlformats.org/officeDocument/2006/relationships/hyperlink" Target="https://en.wikipedia.org/wiki/Homograph" TargetMode="External"/><Relationship Id="rId9" Type="http://schemas.openxmlformats.org/officeDocument/2006/relationships/hyperlink" Target="https://en.wikipedia.org/wiki/Classifier_(mathematics)" TargetMode="External"/><Relationship Id="rId5" Type="http://schemas.openxmlformats.org/officeDocument/2006/relationships/hyperlink" Target="https://en.wikipedia.org/wiki/Word" TargetMode="External"/><Relationship Id="rId6" Type="http://schemas.openxmlformats.org/officeDocument/2006/relationships/hyperlink" Target="https://en.wikipedia.org/wiki/Sentence_(linguistics)" TargetMode="External"/><Relationship Id="rId7" Type="http://schemas.openxmlformats.org/officeDocument/2006/relationships/hyperlink" Target="https://en.wikipedia.org/wiki/Context_(language_use)" TargetMode="External"/><Relationship Id="rId8" Type="http://schemas.openxmlformats.org/officeDocument/2006/relationships/hyperlink" Target="https://en.wikipedia.org/wiki/Supervised_machine_learning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Natural_language_processing" TargetMode="External"/><Relationship Id="rId10" Type="http://schemas.openxmlformats.org/officeDocument/2006/relationships/hyperlink" Target="https://en.wikipedia.org/wiki/Thematic_relation" TargetMode="External"/><Relationship Id="rId9" Type="http://schemas.openxmlformats.org/officeDocument/2006/relationships/hyperlink" Target="https://en.wikipedia.org/wiki/Sentence_(linguistics)" TargetMode="External"/><Relationship Id="rId5" Type="http://schemas.openxmlformats.org/officeDocument/2006/relationships/hyperlink" Target="https://en.wikipedia.org/wiki/Semantic_role" TargetMode="External"/><Relationship Id="rId6" Type="http://schemas.openxmlformats.org/officeDocument/2006/relationships/hyperlink" Target="https://en.wikipedia.org/wiki/Agent_(grammar)" TargetMode="External"/><Relationship Id="rId7" Type="http://schemas.openxmlformats.org/officeDocument/2006/relationships/hyperlink" Target="https://en.wikipedia.org/wiki/Predicate_(grammar)" TargetMode="External"/><Relationship Id="rId8" Type="http://schemas.openxmlformats.org/officeDocument/2006/relationships/hyperlink" Target="https://en.wikipedia.org/wiki/Verb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Question_answering" TargetMode="External"/><Relationship Id="rId5" Type="http://schemas.openxmlformats.org/officeDocument/2006/relationships/hyperlink" Target="https://en.wikipedia.org/wiki/Information_extraction" TargetMode="External"/><Relationship Id="rId6" Type="http://schemas.openxmlformats.org/officeDocument/2006/relationships/hyperlink" Target="https://en.wikipedia.org/wiki/Automatic_summarization" TargetMode="External"/><Relationship Id="rId7" Type="http://schemas.openxmlformats.org/officeDocument/2006/relationships/hyperlink" Target="https://en.wikipedia.org/wiki/Text_mining" TargetMode="External"/><Relationship Id="rId8" Type="http://schemas.openxmlformats.org/officeDocument/2006/relationships/hyperlink" Target="https://en.wikipedia.org/wiki/Speech_recognition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Dictionary" TargetMode="External"/><Relationship Id="rId5" Type="http://schemas.openxmlformats.org/officeDocument/2006/relationships/hyperlink" Target="https://en.wikipedia.org/wiki/Thesauru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Natural_language" TargetMode="External"/><Relationship Id="rId11" Type="http://schemas.openxmlformats.org/officeDocument/2006/relationships/hyperlink" Target="https://en.wikipedia.org/wiki/Automatic_programming" TargetMode="External"/><Relationship Id="rId10" Type="http://schemas.openxmlformats.org/officeDocument/2006/relationships/hyperlink" Target="https://en.wikipedia.org/wiki/Automated_reasoning" TargetMode="External"/><Relationship Id="rId12" Type="http://schemas.openxmlformats.org/officeDocument/2006/relationships/hyperlink" Target="https://en.wikipedia.org/wiki/Yorick_Wilks" TargetMode="External"/><Relationship Id="rId9" Type="http://schemas.openxmlformats.org/officeDocument/2006/relationships/hyperlink" Target="https://en.wikipedia.org/wiki/Ontology_induction" TargetMode="External"/><Relationship Id="rId5" Type="http://schemas.openxmlformats.org/officeDocument/2006/relationships/hyperlink" Target="https://en.wikipedia.org/wiki/Utterance" TargetMode="External"/><Relationship Id="rId6" Type="http://schemas.openxmlformats.org/officeDocument/2006/relationships/hyperlink" Target="https://en.wikipedia.org/wiki/Logical_Form_(linguistics)" TargetMode="External"/><Relationship Id="rId7" Type="http://schemas.openxmlformats.org/officeDocument/2006/relationships/hyperlink" Target="https://en.wikipedia.org/wiki/Machine_translation" TargetMode="External"/><Relationship Id="rId8" Type="http://schemas.openxmlformats.org/officeDocument/2006/relationships/hyperlink" Target="https://en.wikipedia.org/wiki/Question_answering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Frame_semantics_(linguistics)" TargetMode="External"/><Relationship Id="rId5" Type="http://schemas.openxmlformats.org/officeDocument/2006/relationships/hyperlink" Target="https://en.wikipedia.org/wiki/Virtual_assistant_(artificial_intelligence)" TargetMode="External"/><Relationship Id="rId6" Type="http://schemas.openxmlformats.org/officeDocument/2006/relationships/hyperlink" Target="https://en.wikipedia.org/wiki/Recurrent_neural_networ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Amazon_Alexa" TargetMode="External"/><Relationship Id="rId5" Type="http://schemas.openxmlformats.org/officeDocument/2006/relationships/hyperlink" Target="https://en.wikipedia.org/wiki/Amazon_Alexa" TargetMode="External"/><Relationship Id="rId6" Type="http://schemas.openxmlformats.org/officeDocument/2006/relationships/hyperlink" Target="https://en.wikipedia.org/wiki/Amazon_Alexa" TargetMode="External"/><Relationship Id="rId7" Type="http://schemas.openxmlformats.org/officeDocument/2006/relationships/hyperlink" Target="https://en.wikipedia.org/wiki/Amazon_Alexa" TargetMode="External"/><Relationship Id="rId8" Type="http://schemas.openxmlformats.org/officeDocument/2006/relationships/hyperlink" Target="https://en.wikipedia.org/wiki/Amazon_Alexa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Principle_of_compositionality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summarizebot.com/text_api_demo.html" TargetMode="External"/><Relationship Id="rId4" Type="http://schemas.openxmlformats.org/officeDocument/2006/relationships/hyperlink" Target="https://twitter.com/paraschopra/status/1284801028676653060?ref_src=twsrc%5etfw%7Ctwcamp%5etweetembed%7Ctwterm%5e1284801028676653060%7Ctwgr%5e89ef6d98baf71853523d6979e82ddbbc35d094f2%7Ctwcon%5es1_&amp;ref_url=https://cdn.iframe.ly/yFGbULo?app%3D1" TargetMode="External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mos.explosion.ai/displacy-ent" TargetMode="External"/><Relationship Id="rId4" Type="http://schemas.openxmlformats.org/officeDocument/2006/relationships/hyperlink" Target="https://dandelion.eu/semantic-text/entity-extraction-demo/?text=The+Mona+Lisa+is+a+sixteenth+century+oil+painting+created+by+Leonardo.+It's+held+at+the+Louvre+in+Paris.&amp;lang=en&amp;min_confidence=0.6&amp;exec=true#results" TargetMode="External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bs.twimg.com/media/EdcIrZyXkAADjcG?format=png&amp;name=large" TargetMode="External"/><Relationship Id="rId4" Type="http://schemas.openxmlformats.org/officeDocument/2006/relationships/hyperlink" Target="https://twitter.com/i/status/1282676454690451457" TargetMode="External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</a:t>
            </a:r>
            <a:endParaRPr sz="4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602038"/>
            <a:ext cx="9058835" cy="53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>
            <p:ph idx="1" type="subTitle"/>
          </p:nvPr>
        </p:nvSpPr>
        <p:spPr>
          <a:xfrm>
            <a:off x="0" y="1102659"/>
            <a:ext cx="10206318" cy="520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NLP Pipeline: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1" name="Google Shape;2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0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0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0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5" name="Google Shape;21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673225"/>
            <a:ext cx="8778875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0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2.Motivations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3.NLP?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4.Roadmap for NLP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NLP Components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6.NLP Issues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NLP Techniques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8.NLP Applications.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The role of Deep Learning in Natural Language Processing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Backpropagations, recurrent neural networks, Transformers.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/>
          <p:nvPr>
            <p:ph idx="1" type="subTitle"/>
          </p:nvPr>
        </p:nvSpPr>
        <p:spPr>
          <a:xfrm>
            <a:off x="0" y="1102659"/>
            <a:ext cx="10206318" cy="520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NLP Pipeline: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1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1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1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1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11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9" name="Google Shape;22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512" y="1735137"/>
            <a:ext cx="8975304" cy="413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1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2.Motivations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3.NLP?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4.Roadmap for NLP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NLP Components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6.NLP Issues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NLP Techniques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8.NLP Applications.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The role of Deep Learning in Natural Language Processing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Backpropagations, recurrent neural networks, Transformers.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"/>
          <p:cNvSpPr txBox="1"/>
          <p:nvPr>
            <p:ph idx="1" type="subTitle"/>
          </p:nvPr>
        </p:nvSpPr>
        <p:spPr>
          <a:xfrm>
            <a:off x="0" y="1102659"/>
            <a:ext cx="10206318" cy="520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NLP Applications: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Automatic text summarization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Question answering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Information extraction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Text classification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Machine Translation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Write Code using natural language</a:t>
            </a:r>
            <a:endParaRPr/>
          </a:p>
        </p:txBody>
      </p:sp>
      <p:sp>
        <p:nvSpPr>
          <p:cNvPr id="237" name="Google Shape;237;p12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12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9" name="Google Shape;23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2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2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12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4250" y="1112837"/>
            <a:ext cx="4274970" cy="444079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2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2.Motivations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3.NLP?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4.Roadmap for NLP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NLP Components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6.NLP Issues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NLP Techniques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8.NLP Applications.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The role of Deep Learning in Natural Language Processing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Backpropagations, recurrent neural networks, Transformers.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/>
          <p:nvPr>
            <p:ph idx="1" type="subTitle"/>
          </p:nvPr>
        </p:nvSpPr>
        <p:spPr>
          <a:xfrm>
            <a:off x="0" y="1102659"/>
            <a:ext cx="10206318" cy="520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Deep Learning Role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3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 model can learn word meaning and perform language tasks, evading the need for </a:t>
            </a:r>
            <a:r>
              <a:rPr lang="en-US" sz="3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complex language tasks</a:t>
            </a:r>
            <a:r>
              <a:rPr lang="en-US" sz="3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A variety </a:t>
            </a:r>
            <a:r>
              <a:rPr lang="en-US" sz="3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deep learning models have been applied </a:t>
            </a: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to natural language processing (NLP) </a:t>
            </a:r>
            <a:r>
              <a:rPr lang="en-US" sz="3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Improve, 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Accelerate, 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Automate the Text Analytics functions and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Other NLP features.</a:t>
            </a:r>
            <a:endParaRPr/>
          </a:p>
          <a:p>
            <a:pPr indent="-224155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Deep learning methods are being applied in the field of natural language processing, 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3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achieving state-of-the-art results for most language problems</a:t>
            </a: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DL based Applications:</a:t>
            </a:r>
            <a:endParaRPr/>
          </a:p>
          <a:p>
            <a:pPr indent="-34290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/>
              <a:t> </a:t>
            </a:r>
            <a:r>
              <a:rPr b="1" lang="en-US" sz="3300">
                <a:latin typeface="Times New Roman"/>
                <a:ea typeface="Times New Roman"/>
                <a:cs typeface="Times New Roman"/>
                <a:sym typeface="Times New Roman"/>
              </a:rPr>
              <a:t>Tokenization and Text Classification</a:t>
            </a:r>
            <a:endParaRPr/>
          </a:p>
          <a:p>
            <a:pPr indent="-34290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300">
                <a:latin typeface="Times New Roman"/>
                <a:ea typeface="Times New Roman"/>
                <a:cs typeface="Times New Roman"/>
                <a:sym typeface="Times New Roman"/>
              </a:rPr>
              <a:t> Generating Captions for Images</a:t>
            </a:r>
            <a:endParaRPr/>
          </a:p>
          <a:p>
            <a:pPr indent="-34290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300">
                <a:latin typeface="Times New Roman"/>
                <a:ea typeface="Times New Roman"/>
                <a:cs typeface="Times New Roman"/>
                <a:sym typeface="Times New Roman"/>
              </a:rPr>
              <a:t> Speech Recognition</a:t>
            </a:r>
            <a:endParaRPr/>
          </a:p>
          <a:p>
            <a:pPr indent="-34290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300">
                <a:latin typeface="Times New Roman"/>
                <a:ea typeface="Times New Roman"/>
                <a:cs typeface="Times New Roman"/>
                <a:sym typeface="Times New Roman"/>
              </a:rPr>
              <a:t> Machine Translation</a:t>
            </a:r>
            <a:endParaRPr/>
          </a:p>
          <a:p>
            <a:pPr indent="-34290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300">
                <a:latin typeface="Times New Roman"/>
                <a:ea typeface="Times New Roman"/>
                <a:cs typeface="Times New Roman"/>
                <a:sym typeface="Times New Roman"/>
              </a:rPr>
              <a:t> Question Answering (QA)</a:t>
            </a:r>
            <a:endParaRPr/>
          </a:p>
          <a:p>
            <a:pPr indent="-34290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300">
                <a:latin typeface="Times New Roman"/>
                <a:ea typeface="Times New Roman"/>
                <a:cs typeface="Times New Roman"/>
                <a:sym typeface="Times New Roman"/>
              </a:rPr>
              <a:t> Document Summarization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</p:txBody>
      </p:sp>
      <p:sp>
        <p:nvSpPr>
          <p:cNvPr id="251" name="Google Shape;251;p1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13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3" name="Google Shape;2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3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13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13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13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2.Motivations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3.NLP?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4.Roadmap for NLP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NLP Components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6.NLP Issues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NLP Techniques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8.NLP Applications.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The role of Deep Learning in Natural Language Processing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Backpropagations, recurrent neural networks, Transformers.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"/>
          <p:cNvSpPr txBox="1"/>
          <p:nvPr>
            <p:ph idx="1" type="subTitle"/>
          </p:nvPr>
        </p:nvSpPr>
        <p:spPr>
          <a:xfrm>
            <a:off x="0" y="1102659"/>
            <a:ext cx="10206318" cy="520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Deep Learning Role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3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 model can learn word meaning and perform language tasks, evading the need for </a:t>
            </a:r>
            <a:r>
              <a:rPr lang="en-US" sz="3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complex language tasks</a:t>
            </a:r>
            <a:r>
              <a:rPr lang="en-US" sz="3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A variety </a:t>
            </a:r>
            <a:r>
              <a:rPr lang="en-US" sz="3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deep learning models have been applied </a:t>
            </a: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to natural language processing (NLP) </a:t>
            </a:r>
            <a:r>
              <a:rPr lang="en-US" sz="3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Improve, 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Accelerate, 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Automate the Text Analytics functions and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Other NLP features.</a:t>
            </a:r>
            <a:endParaRPr/>
          </a:p>
          <a:p>
            <a:pPr indent="-224155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Deep learning methods are being applied in the field of natural language processing, 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3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achieving state-of-the-art results for most language problems</a:t>
            </a: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DL based Applications:</a:t>
            </a:r>
            <a:endParaRPr/>
          </a:p>
          <a:p>
            <a:pPr indent="-34290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/>
              <a:t> </a:t>
            </a:r>
            <a:r>
              <a:rPr b="1" lang="en-US" sz="3300">
                <a:latin typeface="Times New Roman"/>
                <a:ea typeface="Times New Roman"/>
                <a:cs typeface="Times New Roman"/>
                <a:sym typeface="Times New Roman"/>
              </a:rPr>
              <a:t>Tokenization and Text Classification</a:t>
            </a:r>
            <a:endParaRPr/>
          </a:p>
          <a:p>
            <a:pPr indent="-34290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300">
                <a:latin typeface="Times New Roman"/>
                <a:ea typeface="Times New Roman"/>
                <a:cs typeface="Times New Roman"/>
                <a:sym typeface="Times New Roman"/>
              </a:rPr>
              <a:t> Generating Captions for Images</a:t>
            </a:r>
            <a:endParaRPr/>
          </a:p>
          <a:p>
            <a:pPr indent="-34290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300">
                <a:latin typeface="Times New Roman"/>
                <a:ea typeface="Times New Roman"/>
                <a:cs typeface="Times New Roman"/>
                <a:sym typeface="Times New Roman"/>
              </a:rPr>
              <a:t> Speech Recognition</a:t>
            </a:r>
            <a:endParaRPr/>
          </a:p>
          <a:p>
            <a:pPr indent="-34290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300">
                <a:latin typeface="Times New Roman"/>
                <a:ea typeface="Times New Roman"/>
                <a:cs typeface="Times New Roman"/>
                <a:sym typeface="Times New Roman"/>
              </a:rPr>
              <a:t> Machine Translation</a:t>
            </a:r>
            <a:endParaRPr/>
          </a:p>
          <a:p>
            <a:pPr indent="-34290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300">
                <a:latin typeface="Times New Roman"/>
                <a:ea typeface="Times New Roman"/>
                <a:cs typeface="Times New Roman"/>
                <a:sym typeface="Times New Roman"/>
              </a:rPr>
              <a:t> Question Answering (QA)</a:t>
            </a:r>
            <a:endParaRPr/>
          </a:p>
          <a:p>
            <a:pPr indent="-34290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300">
                <a:latin typeface="Times New Roman"/>
                <a:ea typeface="Times New Roman"/>
                <a:cs typeface="Times New Roman"/>
                <a:sym typeface="Times New Roman"/>
              </a:rPr>
              <a:t> Document Summarization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</p:txBody>
      </p:sp>
      <p:sp>
        <p:nvSpPr>
          <p:cNvPr id="264" name="Google Shape;264;p14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14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6" name="Google Shape;2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4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14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14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14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2.Motivations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3.NLP?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4.Roadmap for NLP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NLP Components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6.NLP Issues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NLP Techniques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8.NLP Applications.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The role of Deep Learning in Natural Language Processing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Backpropagations, recurrent neural networks, Transformers.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/>
          <p:nvPr>
            <p:ph idx="1" type="subTitle"/>
          </p:nvPr>
        </p:nvSpPr>
        <p:spPr>
          <a:xfrm>
            <a:off x="0" y="1102659"/>
            <a:ext cx="10206318" cy="520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/>
              <a:t>UNIT-II </a:t>
            </a:r>
            <a:endParaRPr b="1"/>
          </a:p>
        </p:txBody>
      </p:sp>
      <p:sp>
        <p:nvSpPr>
          <p:cNvPr id="277" name="Google Shape;277;p15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5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9" name="Google Shape;2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5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15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15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15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. Syntactic Analysis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Grammars, Formalisms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CFG,PCFG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.Semantic Analysis?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Lexical Semantic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4.Word-Sense Disambuigity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5.Compositional semantics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6.Semantic Role Labeling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7.Semantic Parsing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"/>
          <p:cNvSpPr txBox="1"/>
          <p:nvPr>
            <p:ph idx="1" type="subTitle"/>
          </p:nvPr>
        </p:nvSpPr>
        <p:spPr>
          <a:xfrm>
            <a:off x="0" y="1102659"/>
            <a:ext cx="10206318" cy="520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SEMANTIC ANALYSIS</a:t>
            </a:r>
            <a:endParaRPr/>
          </a:p>
          <a:p>
            <a:pPr indent="-342900" lvl="1" marL="3429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Helps to </a:t>
            </a:r>
            <a:r>
              <a:rPr lang="en-US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Natural Language</a:t>
            </a:r>
            <a:endParaRPr/>
          </a:p>
          <a:p>
            <a:pPr indent="-342900" lvl="1" marL="3429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Draw </a:t>
            </a:r>
            <a:r>
              <a:rPr lang="en-US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exact meaning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of the text</a:t>
            </a:r>
            <a:endParaRPr/>
          </a:p>
          <a:p>
            <a:pPr indent="-342900" lvl="1" marL="3429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Inform the </a:t>
            </a:r>
            <a:r>
              <a:rPr lang="en-US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meaning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of certain given sentences or Parts of these semantics </a:t>
            </a:r>
            <a:endParaRPr/>
          </a:p>
          <a:p>
            <a:pPr indent="-342900" lvl="1" marL="3429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Used to Understand the </a:t>
            </a:r>
            <a:r>
              <a:rPr lang="en-US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meaning and interpretation of words, signs and </a:t>
            </a:r>
            <a:endParaRPr/>
          </a:p>
          <a:p>
            <a:pPr indent="-342900" lvl="1" marL="3429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Sentence structure</a:t>
            </a:r>
            <a:endParaRPr/>
          </a:p>
          <a:p>
            <a:pPr indent="-342900" lvl="1" marL="3429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Identifying </a:t>
            </a:r>
            <a:r>
              <a:rPr lang="en-US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between individual </a:t>
            </a:r>
            <a:r>
              <a:rPr lang="en-US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particular </a:t>
            </a:r>
            <a:r>
              <a:rPr lang="en-US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/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Example : </a:t>
            </a: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is Great.  (Person , Lord , H/W)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</p:txBody>
      </p:sp>
      <p:sp>
        <p:nvSpPr>
          <p:cNvPr id="290" name="Google Shape;290;p16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16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2" name="Google Shape;2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6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16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16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. Syntactic Analysis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Grammars, Formalisms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CFG,PCFG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.Semantic Analysis?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Lexical Semantic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4.Word-Sense Disambuigity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5.Compositional semantics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6.Semantic Role Labeling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7.Semantic Parsing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idx="1" type="subTitle"/>
          </p:nvPr>
        </p:nvSpPr>
        <p:spPr>
          <a:xfrm>
            <a:off x="0" y="1102659"/>
            <a:ext cx="10206318" cy="520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17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17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5" name="Google Shape;3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17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17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9" name="Google Shape;30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004" y="1262744"/>
            <a:ext cx="8578625" cy="497233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7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. Syntactic Analysis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Grammars, Formalisms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CFG,PCFG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.Semantic Analysis?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Lexical Semantic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4.Word-Sense Disambuigity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5.Compositional semantics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6.Semantic Role Labeling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7.Semantic Parsing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089252"/>
            <a:ext cx="9259477" cy="520269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8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18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9" name="Google Shape;31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8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18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18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. Syntactic Analysis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Grammars, Formalisms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CFG,PCFG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.Semantic Analysis?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Lexical Semantic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4.Word-Sense Disambuigity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5.Compositional semantics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6.Semantic Role Labeling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7.Semantic Parsing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1" name="Google Shape;3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9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19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19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5" name="Google Shape;33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96735"/>
            <a:ext cx="5551714" cy="5260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6401" y="2359478"/>
            <a:ext cx="3657599" cy="1211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10214" y="4005944"/>
            <a:ext cx="3699100" cy="235131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9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. Syntactic Analysis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Grammars, Formalisms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CFG,PCFG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.Semantic Analysis?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Lexical Semantic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4.Word-Sense Disambuigity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5.Compositional semantics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6.Semantic Role Labeling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7.Semantic Parsing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</a:t>
            </a:r>
            <a:endParaRPr sz="4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"/>
          <p:cNvSpPr txBox="1"/>
          <p:nvPr>
            <p:ph idx="1" type="subTitle"/>
          </p:nvPr>
        </p:nvSpPr>
        <p:spPr>
          <a:xfrm>
            <a:off x="1524000" y="3602038"/>
            <a:ext cx="9094839" cy="1205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UNIT-II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SYNTATIC ANALYSIS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ANALYSIS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0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20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6" name="Google Shape;3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0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20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20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20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2.Motivations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3.NLP?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4.Roadmap for NLP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NLP Components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6.NLP Issues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NLP Techniques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8.NLP Applications.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The role of Deep Learning in Natural Language Processing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Backpropagations, recurrent neural networks, Transformers.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1" name="Google Shape;35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81767"/>
            <a:ext cx="9211272" cy="436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9" name="Google Shape;3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1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21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21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3" name="Google Shape;36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172" y="1239610"/>
            <a:ext cx="8773886" cy="4987019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1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. Syntactic Analysis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Grammars, Formalisms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CFG,PCFG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.Semantic Analysis?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Lexical Semantic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4.Word-Sense Disambuigity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5.Compositional semantics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6.Semantic Role Labeling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7.Semantic Parsing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2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22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2" name="Google Shape;3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2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22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22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6" name="Google Shape;37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193070"/>
            <a:ext cx="9209314" cy="5098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8546" y="4758417"/>
            <a:ext cx="4250084" cy="1468211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2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. Syntactic Analysis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Grammars, Formalisms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CFG,PCFG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.Semantic Analysis?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Lexical Semantic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4.Word-Sense Disambuigity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5.Compositional semantics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6.Semantic Role Labeling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7.Semantic Parsing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23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6" name="Google Shape;38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3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23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23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0" name="Google Shape;39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134835"/>
            <a:ext cx="9254151" cy="5157108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3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. Syntactic Analysis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Grammars, Formalisms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CFG,PCFG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.Semantic Analysis?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Lexical Semantic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4.Word-Sense Disambuigity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5.Compositional semantics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6.Semantic Role Labeling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7.Semantic Parsing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4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24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9" name="Google Shape;39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4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24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24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24"/>
          <p:cNvSpPr/>
          <p:nvPr/>
        </p:nvSpPr>
        <p:spPr>
          <a:xfrm>
            <a:off x="-1" y="1017512"/>
            <a:ext cx="9157447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Word-sense disambiguation</a:t>
            </a: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(</a:t>
            </a:r>
            <a:r>
              <a:rPr b="1"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WSD</a:t>
            </a: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the process of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</a:t>
            </a: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 </a:t>
            </a:r>
            <a:r>
              <a:rPr lang="en-US" sz="1800" u="sng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sense</a:t>
            </a: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of a </a:t>
            </a:r>
            <a:r>
              <a:rPr lang="en-US" sz="1800" u="sng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word</a:t>
            </a: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meant in a </a:t>
            </a:r>
            <a:r>
              <a:rPr lang="en-US" sz="1800" u="sng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sentence</a:t>
            </a: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or other segment of </a:t>
            </a:r>
            <a:r>
              <a:rPr lang="en-US" sz="1800" u="sng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context</a:t>
            </a:r>
            <a:r>
              <a:rPr lang="en-US" sz="1800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66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techniques have been researched, including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dictionary-based methods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use the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 encoded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lexical resources,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 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supervised machine learning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methods in which a 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classifier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trained for each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distinct word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 corpus of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manually sense-annotated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English, accuracy at the coarse-grained (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homograph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level is routinely above 90% (as of 2009), with some methods on particular homographs achieving over 96%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24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. Syntactic Analysis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Grammars, Formalisms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CFG,PCFG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.Semantic Analysis?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Lexical Semantic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4.Word-Sense Disambuigity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5.Compositional semantics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6.Semantic Role Labeling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7.Semantic Parsing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25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2" name="Google Shape;41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5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25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25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25"/>
          <p:cNvSpPr/>
          <p:nvPr/>
        </p:nvSpPr>
        <p:spPr>
          <a:xfrm>
            <a:off x="0" y="1065963"/>
            <a:ext cx="8933329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role labeling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 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natural language processing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role labeling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the process that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assigns labels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words or phrases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sentence that indicates their 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semantic role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 the sentence, such as that of an 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agent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goal, or result.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serves to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meaning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sentence.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detects the arguments associated with the 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predicate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or 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verb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of a 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sentence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 how they are classified into their specific 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roles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“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Mary </a:t>
            </a: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sold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en-US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John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	The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"Mary,"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the </a:t>
            </a: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predicate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"sold" (or rather, "to sell,")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6" marL="2743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</a:t>
            </a:r>
            <a:r>
              <a:rPr b="0" i="0" lang="en-US" sz="18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"the book," and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6" marL="2743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recipient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"John." 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25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. Syntactic Analysis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Grammars, Formalisms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CFG,PCFG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.Semantic Analysis?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Lexical Semantic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4.Word-Sense Disambuigity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5.Compositional semantics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6.Semantic Role Labeling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7.Semantic Parsing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6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26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5" name="Google Shape;42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6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26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26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26"/>
          <p:cNvSpPr/>
          <p:nvPr/>
        </p:nvSpPr>
        <p:spPr>
          <a:xfrm>
            <a:off x="0" y="1079411"/>
            <a:ext cx="893332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Labeling Uses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role labeling is mostly used for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machines to understand the roles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words within sentences.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better understanding of semantic role labeling could lead to advancements in 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question answering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		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information extraction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automatic text summarization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	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text data mining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 	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speech recognition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26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. Syntactic Analysis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Grammars, Formalisms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CFG,PCFG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.Semantic Analysis?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Lexical Semantic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4.Word-Sense Disambuigity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5.Compositional semantics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6.Semantic Role Labeling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7.Semantic Parsing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27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8" name="Google Shape;43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7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27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27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27"/>
          <p:cNvSpPr/>
          <p:nvPr/>
        </p:nvSpPr>
        <p:spPr>
          <a:xfrm>
            <a:off x="-1" y="1017512"/>
            <a:ext cx="9157447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021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Word-sense disambiguation</a:t>
            </a: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(</a:t>
            </a:r>
            <a:r>
              <a:rPr b="1"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WSD</a:t>
            </a: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Difficulties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Differences between dictionaries  -- having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 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dictionaries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thesauruses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algorithms for different applications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algorithms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for different applications of NLP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Word-sense discreteness ---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difficulty in WSD is that words cannot be easily divided into discrete sub meanings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Inter-judge variance 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often impossible for individuals to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memorize all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senses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word can take.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27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. Syntactic Analysis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Grammars, Formalisms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CFG,PCFG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.Semantic Analysis?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Lexical Semantic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4.Word-Sense Disambuigity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5.Compositional semantics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6.Semantic Role Labeling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7.Semantic Parsing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28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1" name="Google Shape;4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28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28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28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28"/>
          <p:cNvSpPr/>
          <p:nvPr/>
        </p:nvSpPr>
        <p:spPr>
          <a:xfrm>
            <a:off x="0" y="1133199"/>
            <a:ext cx="893332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parsing</a:t>
            </a: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the task of converting a </a:t>
            </a:r>
            <a:r>
              <a:rPr lang="en-US" sz="1800" u="sng">
                <a:solidFill>
                  <a:srgbClr val="0645AD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natural language</a:t>
            </a: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1800" u="sng">
                <a:solidFill>
                  <a:srgbClr val="0645AD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utterance</a:t>
            </a: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to a </a:t>
            </a:r>
            <a:r>
              <a:rPr lang="en-US" sz="1800" u="sng">
                <a:solidFill>
                  <a:srgbClr val="0645AD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logical form</a:t>
            </a: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Form in the sense : a machine-understandable representation of its meaning.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parsing can thus be understood as extracting the precise meaning of an utterance. </a:t>
            </a:r>
            <a:endParaRPr sz="1800">
              <a:solidFill>
                <a:srgbClr val="2021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 Applications of semantic parsing include </a:t>
            </a:r>
            <a:endParaRPr sz="1800">
              <a:solidFill>
                <a:srgbClr val="2021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5" marL="2571750" marR="0" rtl="0" algn="l">
              <a:spcBef>
                <a:spcPts val="0"/>
              </a:spcBef>
              <a:spcAft>
                <a:spcPts val="0"/>
              </a:spcAft>
              <a:buClr>
                <a:srgbClr val="0645AD"/>
              </a:buClr>
              <a:buSzPts val="1800"/>
              <a:buFont typeface="Noto Sans Symbols"/>
              <a:buChar char="❖"/>
            </a:pPr>
            <a:r>
              <a:rPr b="0" i="0" lang="en-US" sz="1800" u="sng" cap="none" strike="noStrike">
                <a:solidFill>
                  <a:srgbClr val="0645AD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translation</a:t>
            </a:r>
            <a:r>
              <a:rPr b="0" i="0" lang="en-US" sz="1800" u="none" cap="none" strike="noStrike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/>
          </a:p>
          <a:p>
            <a:pPr indent="-285750" lvl="5" marL="2571750" marR="0" rtl="0" algn="l">
              <a:spcBef>
                <a:spcPts val="0"/>
              </a:spcBef>
              <a:spcAft>
                <a:spcPts val="0"/>
              </a:spcAft>
              <a:buClr>
                <a:srgbClr val="0645AD"/>
              </a:buClr>
              <a:buSzPts val="1800"/>
              <a:buFont typeface="Noto Sans Symbols"/>
              <a:buChar char="❖"/>
            </a:pPr>
            <a:r>
              <a:rPr b="0" i="0" lang="en-US" sz="1800" u="sng" cap="none" strike="noStrike">
                <a:solidFill>
                  <a:srgbClr val="0645AD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question answering</a:t>
            </a:r>
            <a:r>
              <a:rPr b="0" i="0" lang="en-US" sz="1800" u="none" cap="none" strike="noStrike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b="0" baseline="30000" i="0" sz="1800" u="none" cap="none" strike="noStrike">
              <a:solidFill>
                <a:srgbClr val="0645A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5" marL="2571750" marR="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-US" sz="1800" u="sng" cap="none" strike="noStrike">
                <a:solidFill>
                  <a:srgbClr val="0645AD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ontology induction</a:t>
            </a:r>
            <a:r>
              <a:rPr b="0" i="0" lang="en-US" sz="1800" u="none" cap="none" strike="noStrike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baseline="30000" i="0" lang="en-US" sz="1800" u="none" cap="none" strike="noStrike">
                <a:solidFill>
                  <a:srgbClr val="0645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endParaRPr/>
          </a:p>
          <a:p>
            <a:pPr indent="-285750" lvl="5" marL="2571750" marR="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-US" sz="1800" u="sng" cap="none" strike="noStrike">
                <a:solidFill>
                  <a:srgbClr val="0645AD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automated reasoning</a:t>
            </a:r>
            <a:r>
              <a:rPr b="0" i="0" lang="en-US" sz="1800" u="none" cap="none" strike="noStrike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and </a:t>
            </a:r>
            <a:endParaRPr b="0" i="0" sz="1800" u="none" cap="none" strike="noStrike">
              <a:solidFill>
                <a:srgbClr val="2021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5" marL="2571750" marR="0" rtl="0" algn="l">
              <a:spcBef>
                <a:spcPts val="0"/>
              </a:spcBef>
              <a:spcAft>
                <a:spcPts val="0"/>
              </a:spcAft>
              <a:buClr>
                <a:srgbClr val="0645AD"/>
              </a:buClr>
              <a:buSzPts val="1800"/>
              <a:buFont typeface="Noto Sans Symbols"/>
              <a:buChar char="❖"/>
            </a:pPr>
            <a:r>
              <a:rPr b="0" i="0" lang="en-US" sz="1800" u="sng" cap="none" strike="noStrike">
                <a:solidFill>
                  <a:srgbClr val="0645AD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 generation</a:t>
            </a:r>
            <a:r>
              <a:rPr b="0" i="0" lang="en-US" sz="1800" u="none" cap="none" strike="noStrike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phrase was first used in the 1970s by </a:t>
            </a:r>
            <a:r>
              <a:rPr lang="en-US" sz="1800" u="sng">
                <a:solidFill>
                  <a:srgbClr val="0645AD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Yorick Wilks</a:t>
            </a: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as the basis for machine translation programs working with only semantic representations.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28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. Syntactic Analysis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Grammars, Formalisms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CFG,PCFG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.Semantic Analysis?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Lexical Semantic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4.Word-Sense Disambuigity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5.Compositional semantics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6.Semantic Role Labeling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7.Semantic Parsing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29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4" name="Google Shape;4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9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p29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29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0" y="1079411"/>
            <a:ext cx="8933329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Semantic parsing :</a:t>
            </a: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>
              <a:solidFill>
                <a:srgbClr val="2021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7" marL="3486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Shallow  Semantic Parsing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7" marL="3486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      Semantic Parsing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Shallow</a:t>
            </a:r>
            <a:r>
              <a:rPr lang="en-US" sz="18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Shallow semantic parsing is concerned with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entities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an utterance and labelling them with the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they play.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Shallow semantic parsing is sometimes known as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slot-filling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 semantic parsing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its theoretical basis comes from 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frame semantics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wherein a word evokes a frame of related concepts and roles.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Slot-filling systems are widely used in 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virtual assistants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 conjunction with intent classifiers, which can be seen as mechanisms for identifying the frame evoked by an utterance.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Popular architectures for slot-filling are largely variants of an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encoder-decoder model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wherein two 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recurrent neural networks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(RNNs) are trained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jointly to encode an utterance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a vector and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decode that vector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a sequence of slot labels</a:t>
            </a:r>
            <a:endParaRPr sz="1800">
              <a:solidFill>
                <a:srgbClr val="2021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29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. Syntactic Analysis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Grammars, Formalisms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CFG,PCFG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.Semantic Analysis?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Lexical Semantic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4.Word-Sense Disambuigity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5.Compositional semantics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6.Semantic Role Labeling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7.Semantic Parsing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8775290" y="1091381"/>
            <a:ext cx="3416710" cy="526517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imes New Roman"/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Syntactic Parsing:</a:t>
            </a:r>
            <a:b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-US" sz="1800">
                <a:solidFill>
                  <a:srgbClr val="002060"/>
                </a:solidFill>
              </a:rPr>
              <a:t> Grammar formalisms.</a:t>
            </a:r>
            <a:br>
              <a:rPr lang="en-US" sz="1800">
                <a:solidFill>
                  <a:srgbClr val="002060"/>
                </a:solidFill>
              </a:rPr>
            </a:br>
            <a:r>
              <a:rPr lang="en-US" sz="1800">
                <a:solidFill>
                  <a:srgbClr val="002060"/>
                </a:solidFill>
              </a:rPr>
              <a:t>2.Tree banks,</a:t>
            </a:r>
            <a:br>
              <a:rPr lang="en-US" sz="1800">
                <a:solidFill>
                  <a:srgbClr val="002060"/>
                </a:solidFill>
              </a:rPr>
            </a:br>
            <a:r>
              <a:rPr lang="en-US" sz="1800">
                <a:solidFill>
                  <a:srgbClr val="002060"/>
                </a:solidFill>
              </a:rPr>
              <a:t>3. Efficient parsing for Context Free grammars (CFG).</a:t>
            </a:r>
            <a:br>
              <a:rPr lang="en-US" sz="1800">
                <a:solidFill>
                  <a:srgbClr val="002060"/>
                </a:solidFill>
              </a:rPr>
            </a:br>
            <a:r>
              <a:rPr lang="en-US" sz="1800">
                <a:solidFill>
                  <a:srgbClr val="002060"/>
                </a:solidFill>
              </a:rPr>
              <a:t>4.Statistical Context Free Grammars 5.Probabilistic Context Free Grammars (PCFG)</a:t>
            </a:r>
            <a:br>
              <a:rPr lang="en-US" sz="1800">
                <a:solidFill>
                  <a:srgbClr val="002060"/>
                </a:solidFill>
              </a:rPr>
            </a:br>
            <a:r>
              <a:rPr lang="en-US" sz="1800">
                <a:solidFill>
                  <a:srgbClr val="002060"/>
                </a:solidFill>
              </a:rPr>
              <a:t>6. Lexicalized PCFGs</a:t>
            </a: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.II Semantic Parsing:</a:t>
            </a:r>
            <a:b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</a:t>
            </a:r>
            <a:r>
              <a:rPr lang="en-US" sz="1800">
                <a:solidFill>
                  <a:srgbClr val="002060"/>
                </a:solidFill>
              </a:rPr>
              <a:t> Lexical semantics.</a:t>
            </a:r>
            <a:br>
              <a:rPr lang="en-US" sz="1800">
                <a:solidFill>
                  <a:srgbClr val="002060"/>
                </a:solidFill>
              </a:rPr>
            </a:br>
            <a:r>
              <a:rPr lang="en-US" sz="1800">
                <a:solidFill>
                  <a:srgbClr val="002060"/>
                </a:solidFill>
              </a:rPr>
              <a:t>8. word-sense disambiguation. 9.Computational semantics,</a:t>
            </a:r>
            <a:br>
              <a:rPr lang="en-US" sz="1800">
                <a:solidFill>
                  <a:srgbClr val="002060"/>
                </a:solidFill>
              </a:rPr>
            </a:br>
            <a:r>
              <a:rPr lang="en-US" sz="1800">
                <a:solidFill>
                  <a:srgbClr val="002060"/>
                </a:solidFill>
              </a:rPr>
              <a:t>10.semantic Role,</a:t>
            </a:r>
            <a:br>
              <a:rPr lang="en-US" sz="1800">
                <a:solidFill>
                  <a:srgbClr val="002060"/>
                </a:solidFill>
              </a:rPr>
            </a:br>
            <a:r>
              <a:rPr lang="en-US" sz="1800">
                <a:solidFill>
                  <a:srgbClr val="002060"/>
                </a:solidFill>
              </a:rPr>
              <a:t>11. labelling and semantic Parsing.</a:t>
            </a:r>
            <a:br>
              <a:rPr lang="en-US" sz="1600"/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0" y="1143000"/>
            <a:ext cx="8839200" cy="5258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Syntactic Analysis: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5810250" y="104932"/>
            <a:ext cx="63817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3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3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0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Google Shape;476;p30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7" name="Google Shape;47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30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Google Shape;479;p30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30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30"/>
          <p:cNvSpPr/>
          <p:nvPr/>
        </p:nvSpPr>
        <p:spPr>
          <a:xfrm>
            <a:off x="0" y="985281"/>
            <a:ext cx="893332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Shallow Type Semantic Parsing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Real time application using this Semantic Parsing Technique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Amazon Alexa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spoken language understanding system.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Shallow semantic parsers can parse utterances like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en-US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"show me flights from Boston to Dallas"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-- by classifying the intent as "list flights", and  filling slots "</a:t>
            </a:r>
            <a:r>
              <a:rPr lang="en-US" sz="1800">
                <a:solidFill>
                  <a:srgbClr val="1F460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and "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destination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with "</a:t>
            </a:r>
            <a:r>
              <a:rPr lang="en-US" sz="1800">
                <a:solidFill>
                  <a:srgbClr val="1F460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Boston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and "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Dallas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",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respectively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hlinkClick r:id="rId8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F460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30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. Syntactic Analysis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Grammars, Formalisms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CFG,PCFG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.Semantic Analysis?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Lexical Semantic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4.Word-Sense Disambuigity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5.Compositional semantics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6.Semantic Role Labeling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7.Semantic Parsing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1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31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0" name="Google Shape;49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31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31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Google Shape;493;p31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4" name="Google Shape;494;p31"/>
          <p:cNvSpPr/>
          <p:nvPr/>
        </p:nvSpPr>
        <p:spPr>
          <a:xfrm>
            <a:off x="0" y="1092858"/>
            <a:ext cx="8933329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semantic parsing, also known as </a:t>
            </a:r>
            <a:r>
              <a:rPr lang="en-US" sz="180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compositional semantic parsing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is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concerned with producing precise meaning representations of utterances that can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 significant 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compositionality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hallow semantic parsing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parse arbitrary compositional utterances, like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"show me flights from Boston to anywhere that has flights to Juneau“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460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460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460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semantic parsing attempts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parse such utterances</a:t>
            </a:r>
            <a:r>
              <a:rPr lang="en-US" sz="1800">
                <a:solidFill>
                  <a:srgbClr val="1F460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typically by converting them to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460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460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formal meaning representation language</a:t>
            </a:r>
            <a:endParaRPr b="1" sz="1800">
              <a:solidFill>
                <a:srgbClr val="1F460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31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. Syntactic Analysis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Grammars, Formalisms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CFG,PCFG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.Semantic Analysis?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Lexical Semantic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4.Word-Sense Disambuigity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5.Compositional semantics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6.Semantic Role Labeling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7.Semantic Parsing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2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32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3" name="Google Shape;5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2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Google Shape;505;p32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6" name="Google Shape;506;p32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7" name="Google Shape;507;p32"/>
          <p:cNvSpPr/>
          <p:nvPr/>
        </p:nvSpPr>
        <p:spPr>
          <a:xfrm>
            <a:off x="-76200" y="1092858"/>
            <a:ext cx="8933400" cy="48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Discourse Processing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difficult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to process the natural language by computers or in other words </a:t>
            </a:r>
            <a:r>
              <a:rPr i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the most difficult problem of artificial intelligence.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major problems in NLP is discourse processing , which is one of the major problems in NLP is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discourse processing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 building theories and models of how utterances stick together to form 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coherent discourse.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language always consists of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collocated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structured and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coherent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groups of sentences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rather than isolated and unrelated sentences.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coherent groups of sentences are referred to as discourse.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Coherence and discourse structure are interconnected in many ways,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8" name="Google Shape;508;p32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. Syntactic Analysis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Grammars, Formalisms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CFG,PCFG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.Semantic Analysis?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Lexical Semantic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4.Word-Sense Disambuigity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5.Compositional semantics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6.Semantic Role Labeling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7.Semantic Parsing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5" name="Google Shape;515;p33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6" name="Google Shape;51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33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8" name="Google Shape;518;p33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Google Shape;519;p33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0" name="Google Shape;520;p33"/>
          <p:cNvSpPr/>
          <p:nvPr/>
        </p:nvSpPr>
        <p:spPr>
          <a:xfrm>
            <a:off x="0" y="1092858"/>
            <a:ext cx="893332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Discourse Processing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coherent discourse must possess the following properties −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Coherence relation between utterances –meaningful connection between utterances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between entities -- there must be a certain kind of relationship with the entities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Discourse structure: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Depends upon the s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egmentation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applied on discourse,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-- this may be defined as determining the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types of structures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large discourse.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33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. Syntactic Analysis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Grammars, Formalisms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CFG,PCFG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.Semantic Analysis?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Lexical Semantic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4.Word-Sense Disambuigity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5.Compositional semantics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6.Semantic Role Labeling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7.Semantic Parsing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4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34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9" name="Google Shape;52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34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1" name="Google Shape;531;p34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2" name="Google Shape;532;p34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3" name="Google Shape;533;p34"/>
          <p:cNvSpPr/>
          <p:nvPr/>
        </p:nvSpPr>
        <p:spPr>
          <a:xfrm>
            <a:off x="-13447" y="1092858"/>
            <a:ext cx="893332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for Discourse Segmentation: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Unsupervised Discourse Segmentation:-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represented as linear segmentation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text into multi-paragraph units; the units represent the passage of the original text.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certain linguistic devices to tie the textual units together.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Discourse Segmentation:-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needs to have boundary-labeled training data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discourse marker or cue words play an important role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word or phrase that functions to signal discourse structure.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discourse markers are domain-specific.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" name="Google Shape;534;p34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. Syntactic Analysis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Grammars, Formalisms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CFG,PCFG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.Semantic Analysis?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Lexical Semantic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4.Word-Sense Disambuigity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5.Compositional semantics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6.Semantic Role Labeling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7.Semantic Parsing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5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Google Shape;541;p35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2" name="Google Shape;54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35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4" name="Google Shape;544;p35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5" name="Google Shape;545;p35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" name="Google Shape;546;p35"/>
          <p:cNvSpPr/>
          <p:nvPr/>
        </p:nvSpPr>
        <p:spPr>
          <a:xfrm>
            <a:off x="-13447" y="1092858"/>
            <a:ext cx="8933329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Coherence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repetition is a way to find the structure in a discourse,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does not satisfy the requirement of being coherent discourse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achieve the coherent discourse, we must focus on coherence relations in specific.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Coherence properties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taking two terms 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to represent the meaning of the two related sentences −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Ex : Ram was caught in the fire. His skin burned.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Parllel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infers p(a1,a2,…) from assertion of 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 p(b1,b2,…) from assertion 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Here ai and bi are similar for all i. For example, two statements are parallel −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ex :Ram wanted car. Shyam wanted money.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7" name="Google Shape;547;p35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. Syntactic Analysis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Grammars, Formalisms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CFG,PCFG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.Semantic Analysis?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Lexical Semantic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4.Word-Sense Disambuigity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5.Compositional semantics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6.Semantic Role Labeling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7.Semantic Parsing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6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p36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5" name="Google Shape;55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36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7" name="Google Shape;557;p36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8" name="Google Shape;558;p36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9" name="Google Shape;559;p36"/>
          <p:cNvSpPr/>
          <p:nvPr/>
        </p:nvSpPr>
        <p:spPr>
          <a:xfrm>
            <a:off x="-13447" y="1092858"/>
            <a:ext cx="8933329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Coherence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Coherence properties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Elaboration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infers the same proposition P from both the assertions − 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For example, two statements show the relation elaboration: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Ram was from Chandigarh. Shyam was from Kerala.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Occasion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happens when a change of state can be inferred from the assertion of 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final state of which can be inferred from 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 vice-versa.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the two statements show the relation occasion: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Ram picked up the book. He gave it to Shyam.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Google Shape;560;p36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. Syntactic Analysis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Grammars, Formalisms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CFG,PCFG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.Semantic Analysis?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Lexical Semantic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4.Word-Sense Disambuigity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5.Compositional semantics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6.Semantic Role Labeling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7.Semantic Parsing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7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7" name="Google Shape;567;p37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8" name="Google Shape;56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37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0" name="Google Shape;570;p37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1" name="Google Shape;571;p37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2" name="Google Shape;572;p37"/>
          <p:cNvSpPr/>
          <p:nvPr/>
        </p:nvSpPr>
        <p:spPr>
          <a:xfrm>
            <a:off x="-13447" y="1092858"/>
            <a:ext cx="893332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Coherence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Hierarchical Discourse Structure: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coherence of entire discourse can also be considered by hierarchical structure between coherence relations.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the following passage can be represented as hierarchical structure −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− Ram went to the bank to deposit money.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− He then took a train to Shyam’s cloth shop.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− He wanted to buy some clothes.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− He do not have new clothes for party.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− He also wanted to talk to Shyam regarding his health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3" name="Google Shape;573;p37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. Syntactic Analysis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Grammars, Formalisms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CFG,PCFG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.Semantic Analysis?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Lexical Semantic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4.Word-Sense Disambuigity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5.Compositional semantics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6.Semantic Role Labeling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7.Semantic Parsing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8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0" name="Google Shape;580;p38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1" name="Google Shape;5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38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Google Shape;583;p38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4" name="Google Shape;584;p38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5" name="Google Shape;585;p38"/>
          <p:cNvSpPr/>
          <p:nvPr/>
        </p:nvSpPr>
        <p:spPr>
          <a:xfrm>
            <a:off x="0" y="1064256"/>
            <a:ext cx="4047565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Coherence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the following passage can be represented as hierarchical structure −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− Ram went to the bank to deposit money.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− He then took a train to Shyam’s cloth shop.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− He wanted to buy some clothes.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− He do not have new clothes for party.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− He also wanted to talk to Shyam regarding his health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6" name="Google Shape;586;p38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. Syntactic Analysis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Grammars, Formalisms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CFG,PCFG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.Semantic Analysis?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Lexical Semantic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4.Word-Sense Disambuigity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5.Compositional semantics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6.Semantic Role Labeling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7.Semantic Parsing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Building Hierarchical Discourse Structure" id="587" name="Google Shape;58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0100" y="1317811"/>
            <a:ext cx="4480112" cy="4848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9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4" name="Google Shape;594;p39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5" name="Google Shape;59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39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7" name="Google Shape;597;p39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8" name="Google Shape;598;p39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9" name="Google Shape;599;p39"/>
          <p:cNvSpPr/>
          <p:nvPr/>
        </p:nvSpPr>
        <p:spPr>
          <a:xfrm>
            <a:off x="0" y="1064256"/>
            <a:ext cx="9103659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Resolution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Interpretation of the sentences from any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discourse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another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 task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to achieve this we need to know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who or what entity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being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talked about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Ex: “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Ram, the manager of ABC bank, saw 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friend Shyam at a shop. 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went to meet him”, the linguistic expressions like Ram, His, He are reference.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resolution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may be defined as the task of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determining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entities are referred to by which linguistic expression.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Terminology Used in Reference Resolution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Referring expression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− The natural language expression that is used to perform reference is called a referring expression.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−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 is the entity that is referred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Ex: in the last given example Ram is a referent.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Corefer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−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used to refer to the same entity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they are called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corefers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Ex: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and 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are corefers.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Antecedent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− The term has the license to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 another term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Ex: 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the antecedent of the reference 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Anaphora &amp; Anaphoric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− The reference to an entity that has been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previously introduced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the sentence. 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39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. Syntactic Analysis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Grammars, Formalisms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CFG,PCFG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.Semantic Analysis?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Lexical Semantic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4.Word-Sense Disambuigity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5.Compositional semantics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6.Semantic Role Labeling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7.Semantic Parsing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ctrTitle"/>
          </p:nvPr>
        </p:nvSpPr>
        <p:spPr>
          <a:xfrm>
            <a:off x="8991600" y="1116106"/>
            <a:ext cx="320040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2.Motivations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3.NLP?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4.Roadmap for NLP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NLP Components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6.NLP Issues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NLP Techniques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8.NLP Applications.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The role of Deep Learning in Natural Language Processing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Backpropagations, recurrent neural networks, Transformers.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4"/>
          <p:cNvSpPr txBox="1"/>
          <p:nvPr>
            <p:ph idx="1" type="subTitle"/>
          </p:nvPr>
        </p:nvSpPr>
        <p:spPr>
          <a:xfrm>
            <a:off x="0" y="1104900"/>
            <a:ext cx="8839200" cy="5162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 to NLP: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NLP would be </a:t>
            </a: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program computers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 and processing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huge amount of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data.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is a challenge for us to develop NLP applications because computers need structured data, but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speech is unstructured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and often ambiguous in nature.</a:t>
            </a:r>
            <a:endParaRPr/>
          </a:p>
          <a:p>
            <a:pPr indent="-342900" lvl="0" marL="34290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Study of Human Languages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Language is a crucial component for human lives and also the most fundamental aspect of our behavior.</a:t>
            </a:r>
            <a:endParaRPr/>
          </a:p>
          <a:p>
            <a:pPr indent="-342900" lvl="0" marL="34290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Written and Spoken.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 txBox="1"/>
          <p:nvPr/>
        </p:nvSpPr>
        <p:spPr>
          <a:xfrm>
            <a:off x="5810250" y="104932"/>
            <a:ext cx="63817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4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4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0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7" name="Google Shape;607;p40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8" name="Google Shape;60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40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0" name="Google Shape;610;p40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1" name="Google Shape;611;p40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2" name="Google Shape;612;p40"/>
          <p:cNvSpPr/>
          <p:nvPr/>
        </p:nvSpPr>
        <p:spPr>
          <a:xfrm>
            <a:off x="0" y="1064256"/>
            <a:ext cx="9103659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Referring Expression: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Indefinite Noun Phrases: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reference represents the entities that are new to the hearer into the discourse context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Ex: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had gone around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day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bring him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food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Noun Phrases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Reference represents the entities that are not new or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identifiable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the hearer into the discourse context.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Ex: I </a:t>
            </a:r>
            <a:r>
              <a:rPr lang="en-US" sz="1800">
                <a:solidFill>
                  <a:srgbClr val="FD35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Times of India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or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Hindhu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NewYorkTimes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Pronouns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It is a form of definite reference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Ex: Ram laughed as loud as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could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Demonstratives : 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hese demonstrate and behave differently than simple definite pronouns.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Ex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:-This and that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demonstrative pronouns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  It is the simplest type of referring expression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Ex: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name-refereeing expression.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3" name="Google Shape;613;p40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. Syntactic Analysis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Grammars, Formalisms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CFG,PCFG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.Semantic Analysis?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Lexical Semantic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4.Word-Sense Disambuigity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5.Compositional semantics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6.Semantic Role Labeling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7.Semantic Parsing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1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Google Shape;620;p41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1" name="Google Shape;62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41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p41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Google Shape;624;p41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p41"/>
          <p:cNvSpPr/>
          <p:nvPr/>
        </p:nvSpPr>
        <p:spPr>
          <a:xfrm>
            <a:off x="0" y="1064256"/>
            <a:ext cx="9103659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Resolution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Coreference Resolution ---   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referring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a text that refer to the same entity.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A set of coreferring expressions are called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coreference chain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For example - He, Chief Manager and His …..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Constraint on Coreference Resolution-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It can refer much like he and she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The pronoun it also refers to the things that do not refer to specific things.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It’s raining. It is really good.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Pronominal Anaphora Resolution:-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pronominal anaphora resolution may be defined as the task of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antecedent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 single pronoun.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pronoun is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the task of pronominal anaphora resolution is to find the word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Ram is the antecedent.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41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. Syntactic Analysis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Grammars, Formalisms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CFG,PCFG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.Semantic Analysis?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Lexical Semantic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4.Word-Sense Disambuigity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5.Compositional semantics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6.Semantic Role Labeling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7.Semantic Parsing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2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42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6" name="Google Shape;636;p42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7" name="Google Shape;637;p42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8" name="Google Shape;638;p42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. Syntactic Analysis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Grammars, Formalisms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CFG,PCFG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.Semantic Analysis?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Lexical Semantic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4.Word-Sense Disambuigity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5.Compositional semantics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6.Semantic Role Labeling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7.Semantic Parsing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idx="1" type="subTitle"/>
          </p:nvPr>
        </p:nvSpPr>
        <p:spPr>
          <a:xfrm>
            <a:off x="0" y="1102659"/>
            <a:ext cx="9163050" cy="520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NLP - Motivation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goal is to show you what is possible with current NLP techniques.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inspire you to use some of these applications for your own.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Automatic text summarization : </a:t>
            </a: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https://www.summarizebot.com/text_api_demo.html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2. Question answering : </a:t>
            </a: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https://twitter.com/paraschopra/status/1284801028676653060?ref_src=twsrc%5Etfw%7Ctwcamp%5Etweetembed%7Ctwterm%5E1284801028676653060%7Ctwgr%5E89ef6d98baf71853523d6979e82ddbbc35d094f2%7Ctwcon%5Es1_&amp;ref_url=https%3A%2F%2Fcdn.iframe.ly%2FyFGbULo%3Fapp%3D1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5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5. Text classification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5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2.Motivations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3.NLP?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4.Roadmap for NLP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NLP Components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6.NLP Issues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NLP Techniques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8.NLP Applications.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The role of Deep Learning in Natural Language Processing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Backpropagations, recurrent neural networks, Transformers.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>
            <p:ph idx="1" type="subTitle"/>
          </p:nvPr>
        </p:nvSpPr>
        <p:spPr>
          <a:xfrm>
            <a:off x="0" y="1102659"/>
            <a:ext cx="10206318" cy="520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NLP - Motivation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goal is to show you what is possible with current NLP techniques.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inspire you to use some of these applications for your own.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3. Information extraction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https://demos.explosion.ai/displacy-ent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4. Text classification  --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https://dandelion.eu/semantic-text/entity-extraction-demo/?text=The+Mona+Lisa+is+a+sixteenth+century+oil+painting+created+by+Leonardo.+It%27s+held+at+the+Louvre+in+Paris.&amp;lang=en&amp;min_confidence=0.6&amp;exec=true#results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6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6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5. Text classification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6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2.Motivations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3.NLP?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4.Roadmap for NLP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NLP Components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6.NLP Issues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NLP Techniques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8.NLP Applications.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The role of Deep Learning in Natural Language Processing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Backpropagations, recurrent neural networks, Transformers.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idx="1" type="subTitle"/>
          </p:nvPr>
        </p:nvSpPr>
        <p:spPr>
          <a:xfrm>
            <a:off x="0" y="1102659"/>
            <a:ext cx="9220200" cy="520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NLP - Motivation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goal is to show you what is possible with current NLP techniques.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inspire you to use some of these applications for your own.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5. Machine Translation   --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https://pbs.twimg.com/media/EdcIrZyXkAADjcG?format=png&amp;name=large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6. Write Code using natural language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 ex: </a:t>
            </a: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https://twitter.com/i/status/1282676454690451457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7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7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5. Text classification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7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9315450" y="1116106"/>
            <a:ext cx="28765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2.Motivations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3.NLP?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4.Roadmap for NLP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NLP Components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6.NLP Issues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NLP Techniques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8.NLP Applications.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The role of Deep Learning in Natural Language Processing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Backpropagations, recurrent neural networks, Transformers.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>
            <p:ph idx="1" type="subTitle"/>
          </p:nvPr>
        </p:nvSpPr>
        <p:spPr>
          <a:xfrm>
            <a:off x="0" y="1102659"/>
            <a:ext cx="9258300" cy="520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NLP Components: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NLP=NLU+NLG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NLP identifies and processes the most significant data and structures it into text, numbers, or computer language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·      NLU understands the human language and converts it into data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·      NLG uses the structured data and generates meaningful narratives out of it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8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8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2.Motivations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3.NLP?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4.Roadmap for NLP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NLP Components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6.NLP Issues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NLP Techniques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8.NLP Applications.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The role of Deep Learning in Natural Language Processing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Backpropagations, recurrent neural networks, Transformers.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8413" y="3141662"/>
            <a:ext cx="5868988" cy="3210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/>
          <p:nvPr>
            <p:ph idx="1" type="subTitle"/>
          </p:nvPr>
        </p:nvSpPr>
        <p:spPr>
          <a:xfrm>
            <a:off x="0" y="1102659"/>
            <a:ext cx="10206318" cy="520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Road Map: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9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B08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0" y="6385810"/>
            <a:ext cx="12192000" cy="472190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9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CSE-AIML (CSM) – III-II Sem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9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31-Jan-23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9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Session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2.Motivations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3.NLP?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4.Roadmap for NLP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NLP Components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6.NLP Issues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NLP Techniques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8.NLP Applications.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The role of Deep Learning in Natural Language Processing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Backpropagations, recurrent neural networks, Transformers.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635880"/>
            <a:ext cx="8933000" cy="3568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2022-12-17T13:45:52Z</dcterms:created>
  <dc:creator>Microsoft account</dc:creator>
</cp:coreProperties>
</file>