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3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AB70-0EE0-4656-B0CD-3DA800C2A4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52D-2BE5-42DB-A055-663C4EC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3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9510" y="237384"/>
            <a:ext cx="6096000" cy="13805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spc="1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UNIT-III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spc="1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Pillars of IOT Paradigm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4543" y="2296574"/>
            <a:ext cx="9112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 (generic architecture) 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SCADA 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M2M 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589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094" y="525889"/>
            <a:ext cx="10968251" cy="441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RFID: 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utilized in tracking shipping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containers, trucks and railroad, cars.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uses in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Asset tracking.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utilized in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credit-card shaped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access application.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uses in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Personnel tracking.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Controlling access to restricted areas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ID badging.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3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924" y="523944"/>
            <a:ext cx="11555106" cy="434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RFID: 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data access and real-time information </a:t>
            </a:r>
            <a:r>
              <a:rPr lang="en-US" sz="36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taking too much time.</a:t>
            </a:r>
            <a:endParaRPr lang="en-US" sz="2800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 tags </a:t>
            </a:r>
            <a:r>
              <a:rPr lang="en-US" sz="36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 the instruction and store a large amount of information.</a:t>
            </a:r>
            <a:endParaRPr lang="en-US" sz="2800" b="1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improves the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Efficiency, traceability of production.</a:t>
            </a:r>
            <a:endParaRPr lang="en-US" sz="28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 hundreds of tags read in a short time.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320" y="682521"/>
            <a:ext cx="4504759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 of RFID: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711" y="1805524"/>
            <a:ext cx="11186614" cy="167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privacy concern about RFID devices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anybody can access information about anything.</a:t>
            </a:r>
            <a:endParaRPr lang="en-US" sz="24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RFID can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costlier due to battery.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8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574" y="409565"/>
            <a:ext cx="9248429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SCADA--Supervisory Control and Data Acquisition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1" y="1588911"/>
            <a:ext cx="116779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SCADA stands for “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Supervisory Control and Data Acquisition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SCADA is a type of process control system architecture that </a:t>
            </a:r>
            <a:r>
              <a:rPr lang="en-US" sz="32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32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computers, networked </a:t>
            </a:r>
            <a:r>
              <a:rPr lang="en-US" sz="32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communications </a:t>
            </a:r>
            <a:r>
              <a:rPr lang="en-US" sz="3200" dirty="0"/>
              <a:t>graphical </a:t>
            </a:r>
            <a:r>
              <a:rPr lang="en-US" sz="3200" b="1" dirty="0">
                <a:solidFill>
                  <a:srgbClr val="FF0000"/>
                </a:solidFill>
              </a:rPr>
              <a:t>Human Machine Interfaces </a:t>
            </a:r>
            <a:r>
              <a:rPr lang="en-US" sz="3200" dirty="0"/>
              <a:t>(HMIs) to </a:t>
            </a:r>
            <a:r>
              <a:rPr lang="en-US" sz="3200" i="1" dirty="0"/>
              <a:t>enable a high-level process supervisory management and control.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SCADA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other devices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programmable logic controllers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(PLCs)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industrial process plant and equipment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SCADA systems form a </a:t>
            </a:r>
            <a:r>
              <a:rPr lang="en-US" sz="3200" b="1" dirty="0"/>
              <a:t>large part of control systems engineering.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9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615" y="300383"/>
            <a:ext cx="5345309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Communications in IOT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266" y="1183522"/>
            <a:ext cx="726320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1.Human </a:t>
            </a:r>
            <a:r>
              <a:rPr lang="en-IN" sz="4000" b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Machine (H2M</a:t>
            </a: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2.Machine </a:t>
            </a:r>
            <a:r>
              <a:rPr lang="en-IN" sz="4000" b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Machine (M2M</a:t>
            </a: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3.Machine </a:t>
            </a:r>
            <a:r>
              <a:rPr lang="en-IN" sz="4000" b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Human (M2H</a:t>
            </a: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40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Human To Human (H2H) </a:t>
            </a:r>
          </a:p>
          <a:p>
            <a:r>
              <a:rPr lang="en-IN" sz="3200" b="1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870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0" y="1465680"/>
            <a:ext cx="3662377" cy="18234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432895"/>
            <a:ext cx="5554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b="1" u="sng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1.Human to Machine (H2M)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0488" y="1465680"/>
            <a:ext cx="6096000" cy="15122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z="20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 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Facial recognition.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Bio-metric Attendance system.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Speech or voice recognition.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6" y="4687494"/>
            <a:ext cx="2857500" cy="15773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" y="3769030"/>
            <a:ext cx="4394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400" b="1" u="sng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u="sng" spc="10" dirty="0" smtClean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.Machine </a:t>
            </a:r>
            <a:r>
              <a:rPr lang="en-IN" sz="2400" b="1" u="sng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Human (M2H</a:t>
            </a:r>
            <a:r>
              <a:rPr lang="en-IN" b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1009" y="4337543"/>
            <a:ext cx="6096000" cy="16767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 Alarms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Traffic Light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Fitness bands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monitoring devices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8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6AE55B-89ED-436B-B30F-29A40F211A98}"/>
              </a:ext>
            </a:extLst>
          </p:cNvPr>
          <p:cNvSpPr txBox="1"/>
          <p:nvPr/>
        </p:nvSpPr>
        <p:spPr>
          <a:xfrm>
            <a:off x="3527473" y="394314"/>
            <a:ext cx="60983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8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3.M2M </a:t>
            </a: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(Machine to Machine):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AEB614-9240-4065-BD42-0E97B985B2E5}"/>
              </a:ext>
            </a:extLst>
          </p:cNvPr>
          <p:cNvSpPr txBox="1"/>
          <p:nvPr/>
        </p:nvSpPr>
        <p:spPr>
          <a:xfrm>
            <a:off x="478300" y="1191289"/>
            <a:ext cx="114088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Machine-to-Machine (M2M) refers to networking of machines (or devices) for the 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purpose of remote monitoring and control and data exchange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Architecture for M2M systems comprising of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</a:rPr>
              <a:t>		</a:t>
            </a:r>
            <a:r>
              <a:rPr lang="en-IN" sz="2800" b="1" dirty="0">
                <a:latin typeface="Times New Roman" panose="02020603050405020304" pitchFamily="18" charset="0"/>
              </a:rPr>
              <a:t>M2M area networks, 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</a:rPr>
              <a:t>		Communication network and 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</a:rPr>
              <a:t>		Application domain.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which have embedded hardware modules for </a:t>
            </a:r>
            <a:r>
              <a:rPr lang="en-IN" sz="2800" b="1" dirty="0">
                <a:latin typeface="Times New Roman" panose="02020603050405020304" pitchFamily="18" charset="0"/>
              </a:rPr>
              <a:t>sensing, actuation and communication.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Various communication protocols can be used for M2M local area networks such as </a:t>
            </a:r>
            <a:r>
              <a:rPr lang="en-IN" sz="2800" b="1" dirty="0">
                <a:latin typeface="Times New Roman" panose="02020603050405020304" pitchFamily="18" charset="0"/>
              </a:rPr>
              <a:t>ZigBee, Bluetooth</a:t>
            </a:r>
            <a:r>
              <a:rPr lang="en-IN" sz="2800" dirty="0">
                <a:latin typeface="Times New Roman" panose="02020603050405020304" pitchFamily="18" charset="0"/>
              </a:rPr>
              <a:t>, Modbus, M-Bus, Wireless M-Bus, Power Line Communication (PLC), etc.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AEA872F-F7BA-4BDD-8906-7D918DCB0E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780"/>
            <a:ext cx="10719582" cy="51018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F47D56-CE99-4BF9-8195-A69A3150C170}"/>
              </a:ext>
            </a:extLst>
          </p:cNvPr>
          <p:cNvSpPr txBox="1"/>
          <p:nvPr/>
        </p:nvSpPr>
        <p:spPr>
          <a:xfrm>
            <a:off x="4230858" y="6072554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M2M system Architecture</a:t>
            </a: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454686-AD87-4C39-9853-C2DC8B749D26}"/>
              </a:ext>
            </a:extLst>
          </p:cNvPr>
          <p:cNvSpPr txBox="1"/>
          <p:nvPr/>
        </p:nvSpPr>
        <p:spPr>
          <a:xfrm>
            <a:off x="446648" y="1484533"/>
            <a:ext cx="1163749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These communication </a:t>
            </a:r>
            <a:r>
              <a:rPr lang="en-IN" sz="2800" b="1" dirty="0">
                <a:latin typeface="Times New Roman" panose="02020603050405020304" pitchFamily="18" charset="0"/>
              </a:rPr>
              <a:t>protocols</a:t>
            </a:r>
            <a:r>
              <a:rPr lang="en-IN" sz="2800" dirty="0">
                <a:latin typeface="Times New Roman" panose="02020603050405020304" pitchFamily="18" charset="0"/>
              </a:rPr>
              <a:t> provide connectivity between </a:t>
            </a:r>
            <a:r>
              <a:rPr lang="en-IN" sz="2800" b="1" dirty="0">
                <a:latin typeface="Times New Roman" panose="02020603050405020304" pitchFamily="18" charset="0"/>
              </a:rPr>
              <a:t>M2M nodes within an M2M area network</a:t>
            </a:r>
            <a:r>
              <a:rPr lang="en-IN" sz="2800" dirty="0">
                <a:latin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</a:rPr>
              <a:t>To enable </a:t>
            </a:r>
            <a:r>
              <a:rPr lang="en-IN" sz="2800" dirty="0">
                <a:latin typeface="Times New Roman" panose="02020603050405020304" pitchFamily="18" charset="0"/>
              </a:rPr>
              <a:t>the communication between remote M2M area networks, M2M </a:t>
            </a:r>
            <a:r>
              <a:rPr lang="en-IN" sz="2800" b="1" dirty="0">
                <a:latin typeface="Times New Roman" panose="02020603050405020304" pitchFamily="18" charset="0"/>
              </a:rPr>
              <a:t>gateways</a:t>
            </a:r>
            <a:r>
              <a:rPr lang="en-IN" sz="2800" dirty="0">
                <a:latin typeface="Times New Roman" panose="02020603050405020304" pitchFamily="18" charset="0"/>
              </a:rPr>
              <a:t> are used.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M2M has various application domains such as </a:t>
            </a:r>
            <a:r>
              <a:rPr lang="en-IN" sz="2800" b="1" dirty="0">
                <a:latin typeface="Times New Roman" panose="02020603050405020304" pitchFamily="18" charset="0"/>
              </a:rPr>
              <a:t>smart metering, home automation, industrial automation, smart grids, etc.</a:t>
            </a:r>
            <a:endParaRPr lang="en-US" sz="2800" b="1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6795E14-28C4-4EEF-B6B0-692CF9F423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6265"/>
            <a:ext cx="12192000" cy="57536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F78EFA-C8EA-482B-A37A-1338880F2230}"/>
              </a:ext>
            </a:extLst>
          </p:cNvPr>
          <p:cNvSpPr txBox="1"/>
          <p:nvPr/>
        </p:nvSpPr>
        <p:spPr>
          <a:xfrm>
            <a:off x="2556803" y="340501"/>
            <a:ext cx="609834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M2M Gateway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8828" y="723464"/>
            <a:ext cx="7047699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 Frequency Identification (RFID)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8006" y="1821115"/>
            <a:ext cx="10572466" cy="2174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 Frequency Identification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or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is used to </a:t>
            </a:r>
            <a:r>
              <a:rPr lang="en-US" sz="32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identify an object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32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capturing data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that object that has been stored in a small microchip tag and attached to the object.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005" y="4334134"/>
            <a:ext cx="10149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 is a wireless system comprised of two components: 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1.Tags 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2.Readers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938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196B5D-7A10-4140-A522-449ABE49D37F}"/>
              </a:ext>
            </a:extLst>
          </p:cNvPr>
          <p:cNvSpPr txBox="1"/>
          <p:nvPr/>
        </p:nvSpPr>
        <p:spPr>
          <a:xfrm>
            <a:off x="456027" y="1159404"/>
            <a:ext cx="11735973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The communication between the M2M nodes and the M2M gateway is based on the communication protocols which are native to the M2M area network.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</a:rPr>
              <a:t>M2M gateway performs protocol </a:t>
            </a:r>
            <a:r>
              <a:rPr lang="en-IN" sz="2800" dirty="0">
                <a:latin typeface="Times New Roman" panose="02020603050405020304" pitchFamily="18" charset="0"/>
              </a:rPr>
              <a:t>translations to </a:t>
            </a:r>
            <a:r>
              <a:rPr lang="en-IN" sz="2800" b="1" dirty="0">
                <a:latin typeface="Times New Roman" panose="02020603050405020304" pitchFamily="18" charset="0"/>
              </a:rPr>
              <a:t>enable IP-connectivity </a:t>
            </a:r>
            <a:r>
              <a:rPr lang="en-IN" sz="2800" dirty="0">
                <a:latin typeface="Times New Roman" panose="02020603050405020304" pitchFamily="18" charset="0"/>
              </a:rPr>
              <a:t>for M2M area networks. M2M gateway acts as a proxy performing translations from/to native protocols to/from Internet Protocol (IP).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</a:rPr>
              <a:t>With an M2M gateway, each node in an M2M area network appears as a virtualized node for external M2M area networks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4F2706-B01D-41FC-ADD1-BFAB3878F32B}"/>
              </a:ext>
            </a:extLst>
          </p:cNvPr>
          <p:cNvSpPr txBox="1"/>
          <p:nvPr/>
        </p:nvSpPr>
        <p:spPr>
          <a:xfrm>
            <a:off x="522026" y="436974"/>
            <a:ext cx="10791967" cy="43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Differences between M2M and IoT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Protocols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Machines in M2M vs Things in IoT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vs Software Emphasis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Analysis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0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6A0384-634E-422D-B0CA-D26FC6782904}"/>
              </a:ext>
            </a:extLst>
          </p:cNvPr>
          <p:cNvSpPr txBox="1"/>
          <p:nvPr/>
        </p:nvSpPr>
        <p:spPr>
          <a:xfrm>
            <a:off x="3210636" y="0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69F08E-6BFD-4BFC-980B-EB4D1F7DB208}"/>
              </a:ext>
            </a:extLst>
          </p:cNvPr>
          <p:cNvSpPr txBox="1"/>
          <p:nvPr/>
        </p:nvSpPr>
        <p:spPr>
          <a:xfrm>
            <a:off x="163774" y="1764036"/>
            <a:ext cx="6093724" cy="3992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M2M uses either proprietary or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non-IP based communication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protocols for communication within the M2M area networks.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Commonly uses M2M protocols include ZigBee, Bluetooth, Modbus, M-Bus, Wireless M-Bus, Power Line Communication (PLC), etc..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focus of communication in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M2M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usually on the protocols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below the network layer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such as HTTP, COAP, WebSocket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BE8571-D30C-4FB8-B144-6B8BF05CE66C}"/>
              </a:ext>
            </a:extLst>
          </p:cNvPr>
          <p:cNvSpPr txBox="1"/>
          <p:nvPr/>
        </p:nvSpPr>
        <p:spPr>
          <a:xfrm>
            <a:off x="2384947" y="110139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M2M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9320CEB-DC7B-4028-AEC7-9C98A61790DD}"/>
              </a:ext>
            </a:extLst>
          </p:cNvPr>
          <p:cNvCxnSpPr>
            <a:cxnSpLocks/>
          </p:cNvCxnSpPr>
          <p:nvPr/>
        </p:nvCxnSpPr>
        <p:spPr>
          <a:xfrm>
            <a:off x="6523630" y="1101396"/>
            <a:ext cx="0" cy="54495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BAA79C-7F7E-46A4-BB30-22E503AEE047}"/>
              </a:ext>
            </a:extLst>
          </p:cNvPr>
          <p:cNvSpPr txBox="1"/>
          <p:nvPr/>
        </p:nvSpPr>
        <p:spPr>
          <a:xfrm>
            <a:off x="8792227" y="1101396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D51FE7-5DD6-4366-8800-A42B6C5EB5D3}"/>
              </a:ext>
            </a:extLst>
          </p:cNvPr>
          <p:cNvSpPr txBox="1"/>
          <p:nvPr/>
        </p:nvSpPr>
        <p:spPr>
          <a:xfrm>
            <a:off x="6912593" y="204418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 based communication protocol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44FA3D5-8BDB-48A5-BBCA-F8E7A0E31B7A}"/>
              </a:ext>
            </a:extLst>
          </p:cNvPr>
          <p:cNvSpPr txBox="1"/>
          <p:nvPr/>
        </p:nvSpPr>
        <p:spPr>
          <a:xfrm>
            <a:off x="6615754" y="4535162"/>
            <a:ext cx="5412468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focus of communication in loT is usually on the protocols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above the network layer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such as HTTP, COAP, WebSocket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D593CC7-B20D-4CE7-8016-4D37B3A18C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272955"/>
            <a:ext cx="10863618" cy="6346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9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60BE84-373A-4542-ACB3-E8C54157CD9D}"/>
              </a:ext>
            </a:extLst>
          </p:cNvPr>
          <p:cNvSpPr txBox="1"/>
          <p:nvPr/>
        </p:nvSpPr>
        <p:spPr>
          <a:xfrm>
            <a:off x="4029502" y="0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2.Machines in M2M vs Things in IoT</a:t>
            </a:r>
            <a:endParaRPr lang="en-IN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30514E-5254-443C-B880-F4FA06EE78DF}"/>
              </a:ext>
            </a:extLst>
          </p:cNvPr>
          <p:cNvSpPr txBox="1"/>
          <p:nvPr/>
        </p:nvSpPr>
        <p:spPr>
          <a:xfrm>
            <a:off x="1709383" y="1173286"/>
            <a:ext cx="609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M2M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8F5351-E780-4801-9C8D-7F690B98FECF}"/>
              </a:ext>
            </a:extLst>
          </p:cNvPr>
          <p:cNvSpPr txBox="1"/>
          <p:nvPr/>
        </p:nvSpPr>
        <p:spPr>
          <a:xfrm>
            <a:off x="7872710" y="11573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B3AEB4B-B0C3-4A61-B99F-01C30151F814}"/>
              </a:ext>
            </a:extLst>
          </p:cNvPr>
          <p:cNvCxnSpPr>
            <a:cxnSpLocks/>
          </p:cNvCxnSpPr>
          <p:nvPr/>
        </p:nvCxnSpPr>
        <p:spPr>
          <a:xfrm>
            <a:off x="5158854" y="1278817"/>
            <a:ext cx="0" cy="54495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664DA6-7EF8-4FEE-8545-954B39F7FE42}"/>
              </a:ext>
            </a:extLst>
          </p:cNvPr>
          <p:cNvSpPr txBox="1"/>
          <p:nvPr/>
        </p:nvSpPr>
        <p:spPr>
          <a:xfrm>
            <a:off x="5489812" y="1781370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"Things"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loT refers to physical objects that have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unique identifiers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Sense and communicate with their external environment (and user applications) or their internal physical states.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B4D9C1-42A0-4F83-8384-C539C3414218}"/>
              </a:ext>
            </a:extLst>
          </p:cNvPr>
          <p:cNvSpPr txBox="1"/>
          <p:nvPr/>
        </p:nvSpPr>
        <p:spPr>
          <a:xfrm>
            <a:off x="5489812" y="3281795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unique identifiers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the things in loT are 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 addresses.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5CA554-012D-4207-B4E8-5C7BEA5B66BE}"/>
              </a:ext>
            </a:extLst>
          </p:cNvPr>
          <p:cNvSpPr txBox="1"/>
          <p:nvPr/>
        </p:nvSpPr>
        <p:spPr>
          <a:xfrm>
            <a:off x="5489812" y="4252934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</a:rPr>
              <a:t>software components </a:t>
            </a:r>
            <a:r>
              <a:rPr lang="en-IN" dirty="0">
                <a:latin typeface="Times New Roman" panose="02020603050405020304" pitchFamily="18" charset="0"/>
              </a:rPr>
              <a:t>for accessing, processing, and storing sensor information, or controlling actuators connected.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F1AD25-4962-4B46-B1A2-8B1EEB8A72A2}"/>
              </a:ext>
            </a:extLst>
          </p:cNvPr>
          <p:cNvSpPr txBox="1"/>
          <p:nvPr/>
        </p:nvSpPr>
        <p:spPr>
          <a:xfrm>
            <a:off x="5489812" y="5224073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IOT Systems can nave </a:t>
            </a:r>
            <a:r>
              <a:rPr lang="en-IN" b="1" dirty="0">
                <a:latin typeface="Times New Roman" panose="02020603050405020304" pitchFamily="18" charset="0"/>
              </a:rPr>
              <a:t>Heterogeneous things </a:t>
            </a:r>
            <a:r>
              <a:rPr lang="en-IN" dirty="0">
                <a:latin typeface="Times New Roman" panose="02020603050405020304" pitchFamily="18" charset="0"/>
              </a:rPr>
              <a:t>(e.g., a home automation IoT system can include lol devices of various types, such as </a:t>
            </a:r>
            <a:r>
              <a:rPr lang="en-IN" b="1" dirty="0">
                <a:latin typeface="Times New Roman" panose="02020603050405020304" pitchFamily="18" charset="0"/>
              </a:rPr>
              <a:t>fire alarms, door alarms, lighting control devices.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0E2B4A-CDAB-44A8-AD43-4F96C5E3EFEA}"/>
              </a:ext>
            </a:extLst>
          </p:cNvPr>
          <p:cNvSpPr txBox="1"/>
          <p:nvPr/>
        </p:nvSpPr>
        <p:spPr>
          <a:xfrm>
            <a:off x="261014" y="5224073"/>
            <a:ext cx="47323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omogeneous machine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types within an M2M area network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500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D5C47D-3AE8-4EF0-BE02-208D95DC65D6}"/>
              </a:ext>
            </a:extLst>
          </p:cNvPr>
          <p:cNvSpPr txBox="1"/>
          <p:nvPr/>
        </p:nvSpPr>
        <p:spPr>
          <a:xfrm>
            <a:off x="3183340" y="214516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3.Hardware vs Software Emphasis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FCF2B4-90CF-4DB3-A9FD-B5683861FDD2}"/>
              </a:ext>
            </a:extLst>
          </p:cNvPr>
          <p:cNvSpPr txBox="1"/>
          <p:nvPr/>
        </p:nvSpPr>
        <p:spPr>
          <a:xfrm>
            <a:off x="1818565" y="139165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M2M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D5C5C7-85D7-4E6B-8212-01C7B75429C3}"/>
              </a:ext>
            </a:extLst>
          </p:cNvPr>
          <p:cNvSpPr txBox="1"/>
          <p:nvPr/>
        </p:nvSpPr>
        <p:spPr>
          <a:xfrm>
            <a:off x="7872710" y="11573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D6146D8-8882-469E-8540-3A05F6346B76}"/>
              </a:ext>
            </a:extLst>
          </p:cNvPr>
          <p:cNvCxnSpPr>
            <a:cxnSpLocks/>
          </p:cNvCxnSpPr>
          <p:nvPr/>
        </p:nvCxnSpPr>
        <p:spPr>
          <a:xfrm>
            <a:off x="5622877" y="1388133"/>
            <a:ext cx="0" cy="54495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D13905-AEA3-487C-B998-14A5DBD1775B}"/>
              </a:ext>
            </a:extLst>
          </p:cNvPr>
          <p:cNvSpPr txBox="1"/>
          <p:nvPr/>
        </p:nvSpPr>
        <p:spPr>
          <a:xfrm>
            <a:off x="244527" y="2228966"/>
            <a:ext cx="5614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While the emphasis of M2M is more on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hardware with embedded modules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4CB371-9952-4F9B-A2A9-DE8868DE190B}"/>
              </a:ext>
            </a:extLst>
          </p:cNvPr>
          <p:cNvSpPr txBox="1"/>
          <p:nvPr/>
        </p:nvSpPr>
        <p:spPr>
          <a:xfrm>
            <a:off x="5846924" y="224047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</a:rPr>
              <a:t>Emphasis of loT is more on </a:t>
            </a:r>
            <a:r>
              <a:rPr lang="en-IN" sz="2400" b="1" dirty="0">
                <a:latin typeface="Times New Roman" panose="02020603050405020304" pitchFamily="18" charset="0"/>
              </a:rPr>
              <a:t>software.</a:t>
            </a:r>
            <a:r>
              <a:rPr lang="en-IN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DFE9915-680B-4A37-A228-5E42B6CFFA44}"/>
              </a:ext>
            </a:extLst>
          </p:cNvPr>
          <p:cNvSpPr txBox="1"/>
          <p:nvPr/>
        </p:nvSpPr>
        <p:spPr>
          <a:xfrm>
            <a:off x="6061991" y="2811670"/>
            <a:ext cx="5988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(loT devices run specialized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software for sensor data collection, data analysis and interfacing with the cloud through IP-based communication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en-IN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42209F8-8B31-41A4-BC04-4FB7B8ED7397}"/>
              </a:ext>
            </a:extLst>
          </p:cNvPr>
          <p:cNvSpPr/>
          <p:nvPr/>
        </p:nvSpPr>
        <p:spPr>
          <a:xfrm>
            <a:off x="6055623" y="5117910"/>
            <a:ext cx="1364776" cy="7096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Things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5510372-677C-4877-86CD-EA647BB89BD2}"/>
              </a:ext>
            </a:extLst>
          </p:cNvPr>
          <p:cNvSpPr/>
          <p:nvPr/>
        </p:nvSpPr>
        <p:spPr>
          <a:xfrm>
            <a:off x="8119392" y="5117910"/>
            <a:ext cx="1364776" cy="7096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Internet</a:t>
            </a:r>
            <a:endParaRPr lang="en-IN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5475DE2-C456-46A4-8578-0BF879593C9F}"/>
              </a:ext>
            </a:extLst>
          </p:cNvPr>
          <p:cNvSpPr/>
          <p:nvPr/>
        </p:nvSpPr>
        <p:spPr>
          <a:xfrm>
            <a:off x="10183160" y="5117910"/>
            <a:ext cx="2008839" cy="7096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Applications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4E3EB18-EA3F-45B8-9329-E2281AF9BA4F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7420399" y="5472752"/>
            <a:ext cx="698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192C9CF-CEE7-4AD3-BC90-C56C5A092170}"/>
              </a:ext>
            </a:extLst>
          </p:cNvPr>
          <p:cNvCxnSpPr/>
          <p:nvPr/>
        </p:nvCxnSpPr>
        <p:spPr>
          <a:xfrm>
            <a:off x="9484167" y="5475026"/>
            <a:ext cx="698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DCBFBC-C838-41CB-B3D1-314A11BD2B79}"/>
              </a:ext>
            </a:extLst>
          </p:cNvPr>
          <p:cNvSpPr txBox="1"/>
          <p:nvPr/>
        </p:nvSpPr>
        <p:spPr>
          <a:xfrm>
            <a:off x="3770194" y="0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4.Data Collection &amp;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E47A7B-CF69-439D-A371-E4301EEBE8F0}"/>
              </a:ext>
            </a:extLst>
          </p:cNvPr>
          <p:cNvSpPr txBox="1"/>
          <p:nvPr/>
        </p:nvSpPr>
        <p:spPr>
          <a:xfrm>
            <a:off x="1818565" y="139165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M2M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56F337-D050-442E-9401-21EA98D6AFFD}"/>
              </a:ext>
            </a:extLst>
          </p:cNvPr>
          <p:cNvSpPr txBox="1"/>
          <p:nvPr/>
        </p:nvSpPr>
        <p:spPr>
          <a:xfrm>
            <a:off x="8596041" y="139165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1B809CA-43FD-46B4-826C-16B2210D6955}"/>
              </a:ext>
            </a:extLst>
          </p:cNvPr>
          <p:cNvCxnSpPr>
            <a:cxnSpLocks/>
          </p:cNvCxnSpPr>
          <p:nvPr/>
        </p:nvCxnSpPr>
        <p:spPr>
          <a:xfrm>
            <a:off x="6082352" y="1408471"/>
            <a:ext cx="0" cy="54495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E3B452-28BD-4E24-8849-D892384358E7}"/>
              </a:ext>
            </a:extLst>
          </p:cNvPr>
          <p:cNvSpPr txBox="1"/>
          <p:nvPr/>
        </p:nvSpPr>
        <p:spPr>
          <a:xfrm>
            <a:off x="2276" y="2153904"/>
            <a:ext cx="60937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M2M data is collected in point solutions and often in on-premises storage infrastructure.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3CEA878-6833-40E6-B028-27E302EEB596}"/>
              </a:ext>
            </a:extLst>
          </p:cNvPr>
          <p:cNvSpPr txBox="1"/>
          <p:nvPr/>
        </p:nvSpPr>
        <p:spPr>
          <a:xfrm>
            <a:off x="6133530" y="2159886"/>
            <a:ext cx="6114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loT is collected in the cloud (can be public, private )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68B459-FE13-4D57-82C2-48398F8735FF}"/>
              </a:ext>
            </a:extLst>
          </p:cNvPr>
          <p:cNvSpPr txBox="1"/>
          <p:nvPr/>
        </p:nvSpPr>
        <p:spPr>
          <a:xfrm>
            <a:off x="6133530" y="3297454"/>
            <a:ext cx="5890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analytics component analyzes the data and stores the results in the cloud database. </a:t>
            </a:r>
            <a:endParaRPr lang="en-IN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185BFD1-7583-4077-AAC8-BDA7251CF9B5}"/>
              </a:ext>
            </a:extLst>
          </p:cNvPr>
          <p:cNvSpPr/>
          <p:nvPr/>
        </p:nvSpPr>
        <p:spPr>
          <a:xfrm>
            <a:off x="6817055" y="4722125"/>
            <a:ext cx="1778985" cy="10235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7B12536-C3A7-401F-BAF1-59B57572681A}"/>
              </a:ext>
            </a:extLst>
          </p:cNvPr>
          <p:cNvSpPr/>
          <p:nvPr/>
        </p:nvSpPr>
        <p:spPr>
          <a:xfrm>
            <a:off x="9753599" y="4804011"/>
            <a:ext cx="1983475" cy="9416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/Data 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E6239BE-77EB-4021-AA1F-0E74B30E7AC7}"/>
              </a:ext>
            </a:extLst>
          </p:cNvPr>
          <p:cNvCxnSpPr>
            <a:stCxn id="13" idx="6"/>
          </p:cNvCxnSpPr>
          <p:nvPr/>
        </p:nvCxnSpPr>
        <p:spPr>
          <a:xfrm>
            <a:off x="8596040" y="5233916"/>
            <a:ext cx="1157559" cy="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29A8FF4-0B78-4F66-A2FD-E0A2EDF25726}"/>
              </a:ext>
            </a:extLst>
          </p:cNvPr>
          <p:cNvSpPr txBox="1"/>
          <p:nvPr/>
        </p:nvSpPr>
        <p:spPr>
          <a:xfrm>
            <a:off x="7506269" y="6018663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Levels and IoT cloud component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F4AE65-A810-4B8C-8A95-5380FDEED7DC}"/>
              </a:ext>
            </a:extLst>
          </p:cNvPr>
          <p:cNvSpPr txBox="1"/>
          <p:nvPr/>
        </p:nvSpPr>
        <p:spPr>
          <a:xfrm>
            <a:off x="4875663" y="241810"/>
            <a:ext cx="609372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739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1385" y="382270"/>
            <a:ext cx="4618572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components of RFID</a:t>
            </a:r>
            <a:endParaRPr lang="en-US" sz="2400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163" y="1223909"/>
            <a:ext cx="11323093" cy="326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 waves and electromagnetic fields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send data, an RFID tag and the system that reads it consists of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main components.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tag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applications or software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RFID Technology and How Does It Work? A Guide f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4" y="423081"/>
            <a:ext cx="11464119" cy="62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2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08" y="655093"/>
            <a:ext cx="8575068" cy="578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322" y="393933"/>
            <a:ext cx="1202367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1)RFID tag: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are two types of RFID tags,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and active.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passive RFID tag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barcode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 see in the supermarket. It is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assigned to an item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easy to activate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3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does not have a power supply.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active RFID tag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like the </a:t>
            </a:r>
            <a:r>
              <a:rPr lang="en-US" sz="32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tag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back of a library book, has a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microchip that collects information about the asset and may also </a:t>
            </a:r>
            <a:r>
              <a:rPr lang="en-US" sz="32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 an antenna or on-board sensor. </a:t>
            </a:r>
            <a:endParaRPr lang="en-US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6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687" y="458284"/>
            <a:ext cx="11309444" cy="408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2)RFID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RFID reader is a device that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scans the RFID tag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collects information about the asset the tag is attached to. </a:t>
            </a:r>
            <a:endParaRPr lang="en-US" sz="32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readers can be 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hand-held or wired, and work with USB and Bluetooth. </a:t>
            </a:r>
            <a:endParaRPr lang="en-US" sz="32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barcode scanners can read an RFID tag, but all RFID readers can read a barcode. </a:t>
            </a:r>
          </a:p>
        </p:txBody>
      </p:sp>
    </p:spTree>
    <p:extLst>
      <p:ext uri="{BB962C8B-B14F-4D97-AF65-F5344CB8AC3E}">
        <p14:creationId xmlns:p14="http://schemas.microsoft.com/office/powerpoint/2010/main" val="332566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447" y="502651"/>
            <a:ext cx="116915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3)RFID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or software</a:t>
            </a:r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This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 and monitors the RFID tags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have been attached to your assets. </a:t>
            </a:r>
            <a:endParaRPr lang="en-US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a mobile application or a standard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package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Most of the time you can find RFID software that has a mobile application that works in conjunction with it.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software can communicate with the reader using Bluetooth or Beacon technology.</a:t>
            </a:r>
          </a:p>
        </p:txBody>
      </p:sp>
    </p:spTree>
    <p:extLst>
      <p:ext uri="{BB962C8B-B14F-4D97-AF65-F5344CB8AC3E}">
        <p14:creationId xmlns:p14="http://schemas.microsoft.com/office/powerpoint/2010/main" val="387904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390" y="479115"/>
            <a:ext cx="11555105" cy="560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RFID: 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RFID tag consists of two-part which is a </a:t>
            </a:r>
            <a:r>
              <a:rPr lang="en-US" sz="36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microcircuit and an antenna.</a:t>
            </a:r>
            <a:endParaRPr lang="en-US" sz="2800" b="1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tag is </a:t>
            </a:r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covered by protective material 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acts as a shield against the outer environment effect.</a:t>
            </a:r>
            <a:endParaRPr lang="en-U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tag </a:t>
            </a:r>
            <a:r>
              <a:rPr lang="en-US" sz="36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 active or passive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which we mainly and widely used </a:t>
            </a:r>
            <a:r>
              <a:rPr lang="en-US" sz="36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RFID.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RFID tag has its 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 unique identifying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800" dirty="0"/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959</Words>
  <Application>Microsoft Office PowerPoint</Application>
  <PresentationFormat>Widescreen</PresentationFormat>
  <Paragraphs>127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AMULYA</dc:creator>
  <cp:lastModifiedBy>AMULYA</cp:lastModifiedBy>
  <cp:revision>16</cp:revision>
  <dcterms:created xsi:type="dcterms:W3CDTF">2024-01-06T08:24:59Z</dcterms:created>
  <dcterms:modified xsi:type="dcterms:W3CDTF">2024-01-20T03:26:55Z</dcterms:modified>
</cp:coreProperties>
</file>