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Corbel"/>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iwdX9yxiEXeaOqFjJQLMkVR4dj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Corbel-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orbel-italic.fntdata"/><Relationship Id="rId25" Type="http://schemas.openxmlformats.org/officeDocument/2006/relationships/font" Target="fonts/Corbel-bold.fntdata"/><Relationship Id="rId28" Type="http://customschemas.google.com/relationships/presentationmetadata" Target="metadata"/><Relationship Id="rId27" Type="http://schemas.openxmlformats.org/officeDocument/2006/relationships/font" Target="fonts/Corbel-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3" name="Shape 13"/>
        <p:cNvGrpSpPr/>
        <p:nvPr/>
      </p:nvGrpSpPr>
      <p:grpSpPr>
        <a:xfrm>
          <a:off x="0" y="0"/>
          <a:ext cx="0" cy="0"/>
          <a:chOff x="0" y="0"/>
          <a:chExt cx="0" cy="0"/>
        </a:xfrm>
      </p:grpSpPr>
      <p:sp>
        <p:nvSpPr>
          <p:cNvPr id="14" name="Google Shape;14;p21"/>
          <p:cNvSpPr/>
          <p:nvPr/>
        </p:nvSpPr>
        <p:spPr>
          <a:xfrm>
            <a:off x="0" y="761999"/>
            <a:ext cx="9141619" cy="5334001"/>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1"/>
          <p:cNvSpPr/>
          <p:nvPr/>
        </p:nvSpPr>
        <p:spPr>
          <a:xfrm>
            <a:off x="9270263" y="761999"/>
            <a:ext cx="2925318" cy="5334001"/>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1"/>
          <p:cNvSpPr txBox="1"/>
          <p:nvPr>
            <p:ph type="ctrTitle"/>
          </p:nvPr>
        </p:nvSpPr>
        <p:spPr>
          <a:xfrm>
            <a:off x="1069848" y="1298448"/>
            <a:ext cx="7315200" cy="32552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5900"/>
              <a:buFont typeface="Corbel"/>
              <a:buNone/>
              <a:defRPr sz="59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1"/>
          <p:cNvSpPr txBox="1"/>
          <p:nvPr>
            <p:ph idx="1" type="subTitle"/>
          </p:nvPr>
        </p:nvSpPr>
        <p:spPr>
          <a:xfrm>
            <a:off x="1100015" y="4670246"/>
            <a:ext cx="7315200" cy="9144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200"/>
              <a:buNone/>
              <a:defRPr sz="2200" cap="none">
                <a:solidFill>
                  <a:srgbClr val="D8E2F3"/>
                </a:solidFill>
              </a:defRPr>
            </a:lvl1pPr>
            <a:lvl2pPr lvl="1" algn="ctr">
              <a:lnSpc>
                <a:spcPct val="90000"/>
              </a:lnSpc>
              <a:spcBef>
                <a:spcPts val="250"/>
              </a:spcBef>
              <a:spcAft>
                <a:spcPts val="0"/>
              </a:spcAft>
              <a:buSzPts val="2200"/>
              <a:buNone/>
              <a:defRPr sz="2200"/>
            </a:lvl2pPr>
            <a:lvl3pPr lvl="2" algn="ctr">
              <a:lnSpc>
                <a:spcPct val="90000"/>
              </a:lnSpc>
              <a:spcBef>
                <a:spcPts val="250"/>
              </a:spcBef>
              <a:spcAft>
                <a:spcPts val="0"/>
              </a:spcAft>
              <a:buSzPts val="2200"/>
              <a:buNone/>
              <a:defRPr sz="2200"/>
            </a:lvl3pPr>
            <a:lvl4pPr lvl="3" algn="ctr">
              <a:lnSpc>
                <a:spcPct val="90000"/>
              </a:lnSpc>
              <a:spcBef>
                <a:spcPts val="250"/>
              </a:spcBef>
              <a:spcAft>
                <a:spcPts val="0"/>
              </a:spcAft>
              <a:buSzPts val="2000"/>
              <a:buNone/>
              <a:defRPr sz="2000"/>
            </a:lvl4pPr>
            <a:lvl5pPr lvl="4" algn="ctr">
              <a:lnSpc>
                <a:spcPct val="90000"/>
              </a:lnSpc>
              <a:spcBef>
                <a:spcPts val="250"/>
              </a:spcBef>
              <a:spcAft>
                <a:spcPts val="0"/>
              </a:spcAft>
              <a:buSzPts val="2000"/>
              <a:buNone/>
              <a:defRPr sz="2000"/>
            </a:lvl5pPr>
            <a:lvl6pPr lvl="5" algn="ctr">
              <a:lnSpc>
                <a:spcPct val="90000"/>
              </a:lnSpc>
              <a:spcBef>
                <a:spcPts val="250"/>
              </a:spcBef>
              <a:spcAft>
                <a:spcPts val="0"/>
              </a:spcAft>
              <a:buSzPts val="2000"/>
              <a:buNone/>
              <a:defRPr sz="2000"/>
            </a:lvl6pPr>
            <a:lvl7pPr lvl="6" algn="ctr">
              <a:lnSpc>
                <a:spcPct val="90000"/>
              </a:lnSpc>
              <a:spcBef>
                <a:spcPts val="250"/>
              </a:spcBef>
              <a:spcAft>
                <a:spcPts val="0"/>
              </a:spcAft>
              <a:buSzPts val="2000"/>
              <a:buNone/>
              <a:defRPr sz="2000"/>
            </a:lvl7pPr>
            <a:lvl8pPr lvl="7" algn="ctr">
              <a:lnSpc>
                <a:spcPct val="90000"/>
              </a:lnSpc>
              <a:spcBef>
                <a:spcPts val="250"/>
              </a:spcBef>
              <a:spcAft>
                <a:spcPts val="0"/>
              </a:spcAft>
              <a:buSzPts val="2000"/>
              <a:buNone/>
              <a:defRPr sz="2000"/>
            </a:lvl8pPr>
            <a:lvl9pPr lvl="8" algn="ctr">
              <a:lnSpc>
                <a:spcPct val="90000"/>
              </a:lnSpc>
              <a:spcBef>
                <a:spcPts val="250"/>
              </a:spcBef>
              <a:spcAft>
                <a:spcPts val="250"/>
              </a:spcAft>
              <a:buSzPts val="2000"/>
              <a:buNone/>
              <a:defRPr sz="2000"/>
            </a:lvl9pPr>
          </a:lstStyle>
          <a:p/>
        </p:txBody>
      </p:sp>
      <p:sp>
        <p:nvSpPr>
          <p:cNvPr id="18" name="Google Shape;18;p21"/>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1"/>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1"/>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0"/>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0"/>
          <p:cNvSpPr txBox="1"/>
          <p:nvPr>
            <p:ph idx="1" type="body"/>
          </p:nvPr>
        </p:nvSpPr>
        <p:spPr>
          <a:xfrm rot="5400000">
            <a:off x="4966548" y="-233172"/>
            <a:ext cx="5120640" cy="7315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75" name="Google Shape;75;p30"/>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0"/>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0"/>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1"/>
          <p:cNvSpPr txBox="1"/>
          <p:nvPr>
            <p:ph type="title"/>
          </p:nvPr>
        </p:nvSpPr>
        <p:spPr>
          <a:xfrm rot="5400000">
            <a:off x="-685800" y="2057400"/>
            <a:ext cx="4953000" cy="2819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1"/>
          <p:cNvSpPr txBox="1"/>
          <p:nvPr>
            <p:ph idx="1" type="body"/>
          </p:nvPr>
        </p:nvSpPr>
        <p:spPr>
          <a:xfrm rot="5400000">
            <a:off x="4965192" y="-228600"/>
            <a:ext cx="5120640" cy="7315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81" name="Google Shape;81;p31"/>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1"/>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1"/>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2"/>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2"/>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24" name="Google Shape;24;p22"/>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2"/>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2"/>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3"/>
          <p:cNvSpPr txBox="1"/>
          <p:nvPr>
            <p:ph type="title"/>
          </p:nvPr>
        </p:nvSpPr>
        <p:spPr>
          <a:xfrm>
            <a:off x="3867912" y="1298448"/>
            <a:ext cx="7315200" cy="32552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595959"/>
              </a:buClr>
              <a:buSzPts val="5900"/>
              <a:buFont typeface="Corbel"/>
              <a:buNone/>
              <a:defRPr b="0" sz="5900">
                <a:solidFill>
                  <a:srgbClr val="5959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3"/>
          <p:cNvSpPr txBox="1"/>
          <p:nvPr>
            <p:ph idx="1" type="body"/>
          </p:nvPr>
        </p:nvSpPr>
        <p:spPr>
          <a:xfrm>
            <a:off x="3886200" y="4672584"/>
            <a:ext cx="7315200" cy="914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200"/>
              <a:buNone/>
              <a:defRPr sz="2200" cap="none">
                <a:solidFill>
                  <a:srgbClr val="595959"/>
                </a:solidFill>
              </a:defRPr>
            </a:lvl1pPr>
            <a:lvl2pPr indent="-228600" lvl="1" marL="914400" algn="l">
              <a:lnSpc>
                <a:spcPct val="90000"/>
              </a:lnSpc>
              <a:spcBef>
                <a:spcPts val="250"/>
              </a:spcBef>
              <a:spcAft>
                <a:spcPts val="0"/>
              </a:spcAft>
              <a:buSzPts val="1800"/>
              <a:buNone/>
              <a:defRPr sz="1800">
                <a:solidFill>
                  <a:srgbClr val="888888"/>
                </a:solidFill>
              </a:defRPr>
            </a:lvl2pPr>
            <a:lvl3pPr indent="-228600" lvl="2" marL="1371600" algn="l">
              <a:lnSpc>
                <a:spcPct val="90000"/>
              </a:lnSpc>
              <a:spcBef>
                <a:spcPts val="250"/>
              </a:spcBef>
              <a:spcAft>
                <a:spcPts val="0"/>
              </a:spcAft>
              <a:buSzPts val="1600"/>
              <a:buNone/>
              <a:defRPr sz="1600">
                <a:solidFill>
                  <a:srgbClr val="888888"/>
                </a:solidFill>
              </a:defRPr>
            </a:lvl3pPr>
            <a:lvl4pPr indent="-228600" lvl="3" marL="1828800" algn="l">
              <a:lnSpc>
                <a:spcPct val="90000"/>
              </a:lnSpc>
              <a:spcBef>
                <a:spcPts val="250"/>
              </a:spcBef>
              <a:spcAft>
                <a:spcPts val="0"/>
              </a:spcAft>
              <a:buSzPts val="1400"/>
              <a:buNone/>
              <a:defRPr sz="1400">
                <a:solidFill>
                  <a:srgbClr val="888888"/>
                </a:solidFill>
              </a:defRPr>
            </a:lvl4pPr>
            <a:lvl5pPr indent="-228600" lvl="4" marL="2286000" algn="l">
              <a:lnSpc>
                <a:spcPct val="90000"/>
              </a:lnSpc>
              <a:spcBef>
                <a:spcPts val="250"/>
              </a:spcBef>
              <a:spcAft>
                <a:spcPts val="0"/>
              </a:spcAft>
              <a:buSzPts val="1400"/>
              <a:buNone/>
              <a:defRPr sz="1400">
                <a:solidFill>
                  <a:srgbClr val="888888"/>
                </a:solidFill>
              </a:defRPr>
            </a:lvl5pPr>
            <a:lvl6pPr indent="-228600" lvl="5" marL="2743200" algn="l">
              <a:lnSpc>
                <a:spcPct val="90000"/>
              </a:lnSpc>
              <a:spcBef>
                <a:spcPts val="250"/>
              </a:spcBef>
              <a:spcAft>
                <a:spcPts val="0"/>
              </a:spcAft>
              <a:buSzPts val="1400"/>
              <a:buNone/>
              <a:defRPr sz="1400">
                <a:solidFill>
                  <a:srgbClr val="888888"/>
                </a:solidFill>
              </a:defRPr>
            </a:lvl6pPr>
            <a:lvl7pPr indent="-228600" lvl="6" marL="3200400" algn="l">
              <a:lnSpc>
                <a:spcPct val="90000"/>
              </a:lnSpc>
              <a:spcBef>
                <a:spcPts val="250"/>
              </a:spcBef>
              <a:spcAft>
                <a:spcPts val="0"/>
              </a:spcAft>
              <a:buSzPts val="1400"/>
              <a:buNone/>
              <a:defRPr sz="1400">
                <a:solidFill>
                  <a:srgbClr val="888888"/>
                </a:solidFill>
              </a:defRPr>
            </a:lvl7pPr>
            <a:lvl8pPr indent="-228600" lvl="7" marL="3657600" algn="l">
              <a:lnSpc>
                <a:spcPct val="90000"/>
              </a:lnSpc>
              <a:spcBef>
                <a:spcPts val="250"/>
              </a:spcBef>
              <a:spcAft>
                <a:spcPts val="0"/>
              </a:spcAft>
              <a:buSzPts val="1400"/>
              <a:buNone/>
              <a:defRPr sz="1400">
                <a:solidFill>
                  <a:srgbClr val="888888"/>
                </a:solidFill>
              </a:defRPr>
            </a:lvl8pPr>
            <a:lvl9pPr indent="-228600" lvl="8" marL="4114800" algn="l">
              <a:lnSpc>
                <a:spcPct val="90000"/>
              </a:lnSpc>
              <a:spcBef>
                <a:spcPts val="250"/>
              </a:spcBef>
              <a:spcAft>
                <a:spcPts val="250"/>
              </a:spcAft>
              <a:buSzPts val="1400"/>
              <a:buNone/>
              <a:defRPr sz="1400">
                <a:solidFill>
                  <a:srgbClr val="888888"/>
                </a:solidFill>
              </a:defRPr>
            </a:lvl9pPr>
          </a:lstStyle>
          <a:p/>
        </p:txBody>
      </p:sp>
      <p:sp>
        <p:nvSpPr>
          <p:cNvPr id="30" name="Google Shape;30;p23"/>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3"/>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3"/>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4"/>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4"/>
          <p:cNvSpPr txBox="1"/>
          <p:nvPr>
            <p:ph idx="1" type="body"/>
          </p:nvPr>
        </p:nvSpPr>
        <p:spPr>
          <a:xfrm>
            <a:off x="3867912" y="868680"/>
            <a:ext cx="3474720" cy="512064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36" name="Google Shape;36;p24"/>
          <p:cNvSpPr txBox="1"/>
          <p:nvPr>
            <p:ph idx="2" type="body"/>
          </p:nvPr>
        </p:nvSpPr>
        <p:spPr>
          <a:xfrm>
            <a:off x="7818120" y="868680"/>
            <a:ext cx="3474720" cy="512064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37" name="Google Shape;37;p24"/>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4"/>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4"/>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5"/>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5"/>
          <p:cNvSpPr txBox="1"/>
          <p:nvPr>
            <p:ph idx="1" type="body"/>
          </p:nvPr>
        </p:nvSpPr>
        <p:spPr>
          <a:xfrm>
            <a:off x="3867912" y="1023586"/>
            <a:ext cx="3474720" cy="80772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SzPts val="2000"/>
              <a:buNone/>
              <a:defRPr b="1" sz="2000">
                <a:solidFill>
                  <a:srgbClr val="595959"/>
                </a:solidFill>
              </a:defRPr>
            </a:lvl1pPr>
            <a:lvl2pPr indent="-228600" lvl="1" marL="914400" algn="l">
              <a:lnSpc>
                <a:spcPct val="90000"/>
              </a:lnSpc>
              <a:spcBef>
                <a:spcPts val="250"/>
              </a:spcBef>
              <a:spcAft>
                <a:spcPts val="0"/>
              </a:spcAft>
              <a:buSzPts val="2000"/>
              <a:buNone/>
              <a:defRPr b="1" sz="2000"/>
            </a:lvl2pPr>
            <a:lvl3pPr indent="-228600" lvl="2" marL="1371600" algn="l">
              <a:lnSpc>
                <a:spcPct val="90000"/>
              </a:lnSpc>
              <a:spcBef>
                <a:spcPts val="250"/>
              </a:spcBef>
              <a:spcAft>
                <a:spcPts val="0"/>
              </a:spcAft>
              <a:buSzPts val="1800"/>
              <a:buNone/>
              <a:defRPr b="1" sz="1800"/>
            </a:lvl3pPr>
            <a:lvl4pPr indent="-228600" lvl="3" marL="1828800" algn="l">
              <a:lnSpc>
                <a:spcPct val="90000"/>
              </a:lnSpc>
              <a:spcBef>
                <a:spcPts val="250"/>
              </a:spcBef>
              <a:spcAft>
                <a:spcPts val="0"/>
              </a:spcAft>
              <a:buSzPts val="1600"/>
              <a:buNone/>
              <a:defRPr b="1" sz="1600"/>
            </a:lvl4pPr>
            <a:lvl5pPr indent="-228600" lvl="4" marL="2286000" algn="l">
              <a:lnSpc>
                <a:spcPct val="90000"/>
              </a:lnSpc>
              <a:spcBef>
                <a:spcPts val="250"/>
              </a:spcBef>
              <a:spcAft>
                <a:spcPts val="0"/>
              </a:spcAft>
              <a:buSzPts val="1600"/>
              <a:buNone/>
              <a:defRPr b="1" sz="1600"/>
            </a:lvl5pPr>
            <a:lvl6pPr indent="-228600" lvl="5" marL="2743200" algn="l">
              <a:lnSpc>
                <a:spcPct val="90000"/>
              </a:lnSpc>
              <a:spcBef>
                <a:spcPts val="250"/>
              </a:spcBef>
              <a:spcAft>
                <a:spcPts val="0"/>
              </a:spcAft>
              <a:buSzPts val="1600"/>
              <a:buNone/>
              <a:defRPr b="1" sz="1600"/>
            </a:lvl6pPr>
            <a:lvl7pPr indent="-228600" lvl="6" marL="3200400" algn="l">
              <a:lnSpc>
                <a:spcPct val="90000"/>
              </a:lnSpc>
              <a:spcBef>
                <a:spcPts val="250"/>
              </a:spcBef>
              <a:spcAft>
                <a:spcPts val="0"/>
              </a:spcAft>
              <a:buSzPts val="1600"/>
              <a:buNone/>
              <a:defRPr b="1" sz="1600"/>
            </a:lvl7pPr>
            <a:lvl8pPr indent="-228600" lvl="7" marL="3657600" algn="l">
              <a:lnSpc>
                <a:spcPct val="90000"/>
              </a:lnSpc>
              <a:spcBef>
                <a:spcPts val="250"/>
              </a:spcBef>
              <a:spcAft>
                <a:spcPts val="0"/>
              </a:spcAft>
              <a:buSzPts val="1600"/>
              <a:buNone/>
              <a:defRPr b="1" sz="1600"/>
            </a:lvl8pPr>
            <a:lvl9pPr indent="-228600" lvl="8" marL="4114800" algn="l">
              <a:lnSpc>
                <a:spcPct val="90000"/>
              </a:lnSpc>
              <a:spcBef>
                <a:spcPts val="250"/>
              </a:spcBef>
              <a:spcAft>
                <a:spcPts val="250"/>
              </a:spcAft>
              <a:buSzPts val="1600"/>
              <a:buNone/>
              <a:defRPr b="1" sz="1600"/>
            </a:lvl9pPr>
          </a:lstStyle>
          <a:p/>
        </p:txBody>
      </p:sp>
      <p:sp>
        <p:nvSpPr>
          <p:cNvPr id="43" name="Google Shape;43;p25"/>
          <p:cNvSpPr txBox="1"/>
          <p:nvPr>
            <p:ph idx="2" type="body"/>
          </p:nvPr>
        </p:nvSpPr>
        <p:spPr>
          <a:xfrm>
            <a:off x="3867912" y="1930936"/>
            <a:ext cx="3474720" cy="402336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44" name="Google Shape;44;p25"/>
          <p:cNvSpPr txBox="1"/>
          <p:nvPr>
            <p:ph idx="3" type="body"/>
          </p:nvPr>
        </p:nvSpPr>
        <p:spPr>
          <a:xfrm>
            <a:off x="7818463" y="1023586"/>
            <a:ext cx="3474720" cy="813171"/>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SzPts val="2000"/>
              <a:buNone/>
              <a:defRPr b="1" sz="2000">
                <a:solidFill>
                  <a:srgbClr val="595959"/>
                </a:solidFill>
              </a:defRPr>
            </a:lvl1pPr>
            <a:lvl2pPr indent="-228600" lvl="1" marL="914400" algn="l">
              <a:lnSpc>
                <a:spcPct val="90000"/>
              </a:lnSpc>
              <a:spcBef>
                <a:spcPts val="250"/>
              </a:spcBef>
              <a:spcAft>
                <a:spcPts val="0"/>
              </a:spcAft>
              <a:buSzPts val="2000"/>
              <a:buNone/>
              <a:defRPr b="1" sz="2000"/>
            </a:lvl2pPr>
            <a:lvl3pPr indent="-228600" lvl="2" marL="1371600" algn="l">
              <a:lnSpc>
                <a:spcPct val="90000"/>
              </a:lnSpc>
              <a:spcBef>
                <a:spcPts val="250"/>
              </a:spcBef>
              <a:spcAft>
                <a:spcPts val="0"/>
              </a:spcAft>
              <a:buSzPts val="1800"/>
              <a:buNone/>
              <a:defRPr b="1" sz="1800"/>
            </a:lvl3pPr>
            <a:lvl4pPr indent="-228600" lvl="3" marL="1828800" algn="l">
              <a:lnSpc>
                <a:spcPct val="90000"/>
              </a:lnSpc>
              <a:spcBef>
                <a:spcPts val="250"/>
              </a:spcBef>
              <a:spcAft>
                <a:spcPts val="0"/>
              </a:spcAft>
              <a:buSzPts val="1600"/>
              <a:buNone/>
              <a:defRPr b="1" sz="1600"/>
            </a:lvl4pPr>
            <a:lvl5pPr indent="-228600" lvl="4" marL="2286000" algn="l">
              <a:lnSpc>
                <a:spcPct val="90000"/>
              </a:lnSpc>
              <a:spcBef>
                <a:spcPts val="250"/>
              </a:spcBef>
              <a:spcAft>
                <a:spcPts val="0"/>
              </a:spcAft>
              <a:buSzPts val="1600"/>
              <a:buNone/>
              <a:defRPr b="1" sz="1600"/>
            </a:lvl5pPr>
            <a:lvl6pPr indent="-228600" lvl="5" marL="2743200" algn="l">
              <a:lnSpc>
                <a:spcPct val="90000"/>
              </a:lnSpc>
              <a:spcBef>
                <a:spcPts val="250"/>
              </a:spcBef>
              <a:spcAft>
                <a:spcPts val="0"/>
              </a:spcAft>
              <a:buSzPts val="1600"/>
              <a:buNone/>
              <a:defRPr b="1" sz="1600"/>
            </a:lvl6pPr>
            <a:lvl7pPr indent="-228600" lvl="6" marL="3200400" algn="l">
              <a:lnSpc>
                <a:spcPct val="90000"/>
              </a:lnSpc>
              <a:spcBef>
                <a:spcPts val="250"/>
              </a:spcBef>
              <a:spcAft>
                <a:spcPts val="0"/>
              </a:spcAft>
              <a:buSzPts val="1600"/>
              <a:buNone/>
              <a:defRPr b="1" sz="1600"/>
            </a:lvl7pPr>
            <a:lvl8pPr indent="-228600" lvl="7" marL="3657600" algn="l">
              <a:lnSpc>
                <a:spcPct val="90000"/>
              </a:lnSpc>
              <a:spcBef>
                <a:spcPts val="250"/>
              </a:spcBef>
              <a:spcAft>
                <a:spcPts val="0"/>
              </a:spcAft>
              <a:buSzPts val="1600"/>
              <a:buNone/>
              <a:defRPr b="1" sz="1600"/>
            </a:lvl8pPr>
            <a:lvl9pPr indent="-228600" lvl="8" marL="4114800" algn="l">
              <a:lnSpc>
                <a:spcPct val="90000"/>
              </a:lnSpc>
              <a:spcBef>
                <a:spcPts val="250"/>
              </a:spcBef>
              <a:spcAft>
                <a:spcPts val="250"/>
              </a:spcAft>
              <a:buSzPts val="1600"/>
              <a:buNone/>
              <a:defRPr b="1" sz="1600"/>
            </a:lvl9pPr>
          </a:lstStyle>
          <a:p/>
        </p:txBody>
      </p:sp>
      <p:sp>
        <p:nvSpPr>
          <p:cNvPr id="45" name="Google Shape;45;p25"/>
          <p:cNvSpPr txBox="1"/>
          <p:nvPr>
            <p:ph idx="4" type="body"/>
          </p:nvPr>
        </p:nvSpPr>
        <p:spPr>
          <a:xfrm>
            <a:off x="7818463" y="1930936"/>
            <a:ext cx="3474720" cy="402336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46" name="Google Shape;46;p25"/>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5"/>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5"/>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6"/>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6"/>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6"/>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6"/>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4" name="Shape 54"/>
        <p:cNvGrpSpPr/>
        <p:nvPr/>
      </p:nvGrpSpPr>
      <p:grpSpPr>
        <a:xfrm>
          <a:off x="0" y="0"/>
          <a:ext cx="0" cy="0"/>
          <a:chOff x="0" y="0"/>
          <a:chExt cx="0" cy="0"/>
        </a:xfrm>
      </p:grpSpPr>
      <p:sp>
        <p:nvSpPr>
          <p:cNvPr id="55" name="Google Shape;55;p27"/>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7"/>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7"/>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8"/>
          <p:cNvSpPr txBox="1"/>
          <p:nvPr>
            <p:ph type="title"/>
          </p:nvPr>
        </p:nvSpPr>
        <p:spPr>
          <a:xfrm>
            <a:off x="256032" y="1143000"/>
            <a:ext cx="2834640" cy="23774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200"/>
              <a:buFont typeface="Corbel"/>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8"/>
          <p:cNvSpPr txBox="1"/>
          <p:nvPr>
            <p:ph idx="1" type="body"/>
          </p:nvPr>
        </p:nvSpPr>
        <p:spPr>
          <a:xfrm>
            <a:off x="3867912" y="868680"/>
            <a:ext cx="7315200" cy="512064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61" name="Google Shape;61;p28"/>
          <p:cNvSpPr txBox="1"/>
          <p:nvPr>
            <p:ph idx="2" type="body"/>
          </p:nvPr>
        </p:nvSpPr>
        <p:spPr>
          <a:xfrm>
            <a:off x="256032" y="3494176"/>
            <a:ext cx="2834640" cy="232199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200"/>
              </a:spcBef>
              <a:spcAft>
                <a:spcPts val="0"/>
              </a:spcAft>
              <a:buSzPts val="1400"/>
              <a:buNone/>
              <a:defRPr sz="1400">
                <a:solidFill>
                  <a:srgbClr val="FFFFFF"/>
                </a:solidFill>
              </a:defRPr>
            </a:lvl1pPr>
            <a:lvl2pPr indent="-228600" lvl="1" marL="914400" algn="l">
              <a:lnSpc>
                <a:spcPct val="90000"/>
              </a:lnSpc>
              <a:spcBef>
                <a:spcPts val="250"/>
              </a:spcBef>
              <a:spcAft>
                <a:spcPts val="0"/>
              </a:spcAft>
              <a:buSzPts val="1200"/>
              <a:buNone/>
              <a:defRPr sz="1200"/>
            </a:lvl2pPr>
            <a:lvl3pPr indent="-228600" lvl="2" marL="1371600" algn="l">
              <a:lnSpc>
                <a:spcPct val="90000"/>
              </a:lnSpc>
              <a:spcBef>
                <a:spcPts val="250"/>
              </a:spcBef>
              <a:spcAft>
                <a:spcPts val="0"/>
              </a:spcAft>
              <a:buSzPts val="1000"/>
              <a:buNone/>
              <a:defRPr sz="1000"/>
            </a:lvl3pPr>
            <a:lvl4pPr indent="-228600" lvl="3" marL="1828800" algn="l">
              <a:lnSpc>
                <a:spcPct val="90000"/>
              </a:lnSpc>
              <a:spcBef>
                <a:spcPts val="250"/>
              </a:spcBef>
              <a:spcAft>
                <a:spcPts val="0"/>
              </a:spcAft>
              <a:buSzPts val="900"/>
              <a:buNone/>
              <a:defRPr sz="900"/>
            </a:lvl4pPr>
            <a:lvl5pPr indent="-228600" lvl="4" marL="2286000" algn="l">
              <a:lnSpc>
                <a:spcPct val="90000"/>
              </a:lnSpc>
              <a:spcBef>
                <a:spcPts val="250"/>
              </a:spcBef>
              <a:spcAft>
                <a:spcPts val="0"/>
              </a:spcAft>
              <a:buSzPts val="900"/>
              <a:buNone/>
              <a:defRPr sz="900"/>
            </a:lvl5pPr>
            <a:lvl6pPr indent="-228600" lvl="5" marL="2743200" algn="l">
              <a:lnSpc>
                <a:spcPct val="90000"/>
              </a:lnSpc>
              <a:spcBef>
                <a:spcPts val="250"/>
              </a:spcBef>
              <a:spcAft>
                <a:spcPts val="0"/>
              </a:spcAft>
              <a:buSzPts val="900"/>
              <a:buNone/>
              <a:defRPr sz="900"/>
            </a:lvl6pPr>
            <a:lvl7pPr indent="-228600" lvl="6" marL="3200400" algn="l">
              <a:lnSpc>
                <a:spcPct val="90000"/>
              </a:lnSpc>
              <a:spcBef>
                <a:spcPts val="250"/>
              </a:spcBef>
              <a:spcAft>
                <a:spcPts val="0"/>
              </a:spcAft>
              <a:buSzPts val="900"/>
              <a:buNone/>
              <a:defRPr sz="900"/>
            </a:lvl7pPr>
            <a:lvl8pPr indent="-228600" lvl="7" marL="3657600" algn="l">
              <a:lnSpc>
                <a:spcPct val="90000"/>
              </a:lnSpc>
              <a:spcBef>
                <a:spcPts val="250"/>
              </a:spcBef>
              <a:spcAft>
                <a:spcPts val="0"/>
              </a:spcAft>
              <a:buSzPts val="900"/>
              <a:buNone/>
              <a:defRPr sz="900"/>
            </a:lvl8pPr>
            <a:lvl9pPr indent="-228600" lvl="8" marL="4114800" algn="l">
              <a:lnSpc>
                <a:spcPct val="90000"/>
              </a:lnSpc>
              <a:spcBef>
                <a:spcPts val="250"/>
              </a:spcBef>
              <a:spcAft>
                <a:spcPts val="250"/>
              </a:spcAft>
              <a:buSzPts val="900"/>
              <a:buNone/>
              <a:defRPr sz="900"/>
            </a:lvl9pPr>
          </a:lstStyle>
          <a:p/>
        </p:txBody>
      </p:sp>
      <p:sp>
        <p:nvSpPr>
          <p:cNvPr id="62" name="Google Shape;62;p28"/>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8"/>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8"/>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9"/>
          <p:cNvSpPr txBox="1"/>
          <p:nvPr>
            <p:ph type="title"/>
          </p:nvPr>
        </p:nvSpPr>
        <p:spPr>
          <a:xfrm>
            <a:off x="256032" y="1143000"/>
            <a:ext cx="2834640" cy="23774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200"/>
              <a:buFont typeface="Corbel"/>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9"/>
          <p:cNvSpPr/>
          <p:nvPr>
            <p:ph idx="2" type="pic"/>
          </p:nvPr>
        </p:nvSpPr>
        <p:spPr>
          <a:xfrm>
            <a:off x="3570644" y="767419"/>
            <a:ext cx="8115230" cy="5330952"/>
          </a:xfrm>
          <a:prstGeom prst="rect">
            <a:avLst/>
          </a:prstGeom>
          <a:solidFill>
            <a:srgbClr val="BFBFBF"/>
          </a:solidFill>
          <a:ln>
            <a:noFill/>
          </a:ln>
        </p:spPr>
      </p:sp>
      <p:sp>
        <p:nvSpPr>
          <p:cNvPr id="68" name="Google Shape;68;p29"/>
          <p:cNvSpPr txBox="1"/>
          <p:nvPr>
            <p:ph idx="1" type="body"/>
          </p:nvPr>
        </p:nvSpPr>
        <p:spPr>
          <a:xfrm>
            <a:off x="256032" y="3493008"/>
            <a:ext cx="2834640" cy="232257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200"/>
              </a:spcBef>
              <a:spcAft>
                <a:spcPts val="0"/>
              </a:spcAft>
              <a:buSzPts val="1400"/>
              <a:buNone/>
              <a:defRPr sz="1400">
                <a:solidFill>
                  <a:srgbClr val="FFFFFF"/>
                </a:solidFill>
              </a:defRPr>
            </a:lvl1pPr>
            <a:lvl2pPr indent="-228600" lvl="1" marL="914400" algn="l">
              <a:lnSpc>
                <a:spcPct val="90000"/>
              </a:lnSpc>
              <a:spcBef>
                <a:spcPts val="250"/>
              </a:spcBef>
              <a:spcAft>
                <a:spcPts val="0"/>
              </a:spcAft>
              <a:buSzPts val="1200"/>
              <a:buNone/>
              <a:defRPr sz="1200"/>
            </a:lvl2pPr>
            <a:lvl3pPr indent="-228600" lvl="2" marL="1371600" algn="l">
              <a:lnSpc>
                <a:spcPct val="90000"/>
              </a:lnSpc>
              <a:spcBef>
                <a:spcPts val="250"/>
              </a:spcBef>
              <a:spcAft>
                <a:spcPts val="0"/>
              </a:spcAft>
              <a:buSzPts val="1000"/>
              <a:buNone/>
              <a:defRPr sz="1000"/>
            </a:lvl3pPr>
            <a:lvl4pPr indent="-228600" lvl="3" marL="1828800" algn="l">
              <a:lnSpc>
                <a:spcPct val="90000"/>
              </a:lnSpc>
              <a:spcBef>
                <a:spcPts val="250"/>
              </a:spcBef>
              <a:spcAft>
                <a:spcPts val="0"/>
              </a:spcAft>
              <a:buSzPts val="900"/>
              <a:buNone/>
              <a:defRPr sz="900"/>
            </a:lvl4pPr>
            <a:lvl5pPr indent="-228600" lvl="4" marL="2286000" algn="l">
              <a:lnSpc>
                <a:spcPct val="90000"/>
              </a:lnSpc>
              <a:spcBef>
                <a:spcPts val="250"/>
              </a:spcBef>
              <a:spcAft>
                <a:spcPts val="0"/>
              </a:spcAft>
              <a:buSzPts val="900"/>
              <a:buNone/>
              <a:defRPr sz="900"/>
            </a:lvl5pPr>
            <a:lvl6pPr indent="-228600" lvl="5" marL="2743200" algn="l">
              <a:lnSpc>
                <a:spcPct val="90000"/>
              </a:lnSpc>
              <a:spcBef>
                <a:spcPts val="250"/>
              </a:spcBef>
              <a:spcAft>
                <a:spcPts val="0"/>
              </a:spcAft>
              <a:buSzPts val="900"/>
              <a:buNone/>
              <a:defRPr sz="900"/>
            </a:lvl6pPr>
            <a:lvl7pPr indent="-228600" lvl="6" marL="3200400" algn="l">
              <a:lnSpc>
                <a:spcPct val="90000"/>
              </a:lnSpc>
              <a:spcBef>
                <a:spcPts val="250"/>
              </a:spcBef>
              <a:spcAft>
                <a:spcPts val="0"/>
              </a:spcAft>
              <a:buSzPts val="900"/>
              <a:buNone/>
              <a:defRPr sz="900"/>
            </a:lvl7pPr>
            <a:lvl8pPr indent="-228600" lvl="7" marL="3657600" algn="l">
              <a:lnSpc>
                <a:spcPct val="90000"/>
              </a:lnSpc>
              <a:spcBef>
                <a:spcPts val="250"/>
              </a:spcBef>
              <a:spcAft>
                <a:spcPts val="0"/>
              </a:spcAft>
              <a:buSzPts val="900"/>
              <a:buNone/>
              <a:defRPr sz="900"/>
            </a:lvl8pPr>
            <a:lvl9pPr indent="-228600" lvl="8" marL="4114800" algn="l">
              <a:lnSpc>
                <a:spcPct val="90000"/>
              </a:lnSpc>
              <a:spcBef>
                <a:spcPts val="250"/>
              </a:spcBef>
              <a:spcAft>
                <a:spcPts val="250"/>
              </a:spcAft>
              <a:buSzPts val="900"/>
              <a:buNone/>
              <a:defRPr sz="900"/>
            </a:lvl9pPr>
          </a:lstStyle>
          <a:p/>
        </p:txBody>
      </p:sp>
      <p:sp>
        <p:nvSpPr>
          <p:cNvPr id="69" name="Google Shape;69;p29"/>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9"/>
          <p:cNvSpPr txBox="1"/>
          <p:nvPr>
            <p:ph idx="11" type="ftr"/>
          </p:nvPr>
        </p:nvSpPr>
        <p:spPr>
          <a:xfrm>
            <a:off x="3499101"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9"/>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0"/>
          <p:cNvSpPr/>
          <p:nvPr/>
        </p:nvSpPr>
        <p:spPr>
          <a:xfrm>
            <a:off x="1" y="758952"/>
            <a:ext cx="3443590" cy="533095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20"/>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FFFFF"/>
              </a:buClr>
              <a:buSzPts val="3600"/>
              <a:buFont typeface="Corbel"/>
              <a:buNone/>
              <a:defRPr b="0" i="0" sz="3600" u="none" cap="none" strike="noStrike">
                <a:solidFill>
                  <a:srgbClr val="FFFFFF"/>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20"/>
          <p:cNvSpPr/>
          <p:nvPr/>
        </p:nvSpPr>
        <p:spPr>
          <a:xfrm>
            <a:off x="11815864" y="758952"/>
            <a:ext cx="384048" cy="5330952"/>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20"/>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lvl1pPr indent="-355600" lvl="0" marL="457200" marR="0" rtl="0" algn="l">
              <a:lnSpc>
                <a:spcPct val="90000"/>
              </a:lnSpc>
              <a:spcBef>
                <a:spcPts val="1200"/>
              </a:spcBef>
              <a:spcAft>
                <a:spcPts val="0"/>
              </a:spcAft>
              <a:buClr>
                <a:schemeClr val="accent1"/>
              </a:buClr>
              <a:buSzPts val="2000"/>
              <a:buFont typeface="Noto Sans Symbols"/>
              <a:buChar char="●"/>
              <a:defRPr b="0" i="0" sz="2000" u="none" cap="none" strike="noStrike">
                <a:solidFill>
                  <a:srgbClr val="595959"/>
                </a:solidFill>
                <a:latin typeface="Corbel"/>
                <a:ea typeface="Corbel"/>
                <a:cs typeface="Corbel"/>
                <a:sym typeface="Corbel"/>
              </a:defRPr>
            </a:lvl1pPr>
            <a:lvl2pPr indent="-342900" lvl="1" marL="914400" marR="0" rtl="0" algn="l">
              <a:lnSpc>
                <a:spcPct val="90000"/>
              </a:lnSpc>
              <a:spcBef>
                <a:spcPts val="250"/>
              </a:spcBef>
              <a:spcAft>
                <a:spcPts val="0"/>
              </a:spcAft>
              <a:buClr>
                <a:schemeClr val="accent1"/>
              </a:buClr>
              <a:buSzPts val="1800"/>
              <a:buFont typeface="Noto Sans Symbols"/>
              <a:buChar char="●"/>
              <a:defRPr b="0" i="0" sz="1800" u="none" cap="none" strike="noStrike">
                <a:solidFill>
                  <a:srgbClr val="595959"/>
                </a:solidFill>
                <a:latin typeface="Corbel"/>
                <a:ea typeface="Corbel"/>
                <a:cs typeface="Corbel"/>
                <a:sym typeface="Corbel"/>
              </a:defRPr>
            </a:lvl2pPr>
            <a:lvl3pPr indent="-330200" lvl="2" marL="1371600" marR="0" rtl="0" algn="l">
              <a:lnSpc>
                <a:spcPct val="90000"/>
              </a:lnSpc>
              <a:spcBef>
                <a:spcPts val="250"/>
              </a:spcBef>
              <a:spcAft>
                <a:spcPts val="0"/>
              </a:spcAft>
              <a:buClr>
                <a:schemeClr val="accent1"/>
              </a:buClr>
              <a:buSzPts val="1600"/>
              <a:buFont typeface="Noto Sans Symbols"/>
              <a:buChar char="●"/>
              <a:defRPr b="0" i="0" sz="1600" u="none" cap="none" strike="noStrike">
                <a:solidFill>
                  <a:srgbClr val="595959"/>
                </a:solidFill>
                <a:latin typeface="Corbel"/>
                <a:ea typeface="Corbel"/>
                <a:cs typeface="Corbel"/>
                <a:sym typeface="Corbel"/>
              </a:defRPr>
            </a:lvl3pPr>
            <a:lvl4pPr indent="-317500" lvl="3" marL="18288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4pPr>
            <a:lvl5pPr indent="-317500" lvl="4" marL="22860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5pPr>
            <a:lvl6pPr indent="-317500" lvl="5" marL="27432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6pPr>
            <a:lvl7pPr indent="-317500" lvl="6" marL="32004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7pPr>
            <a:lvl8pPr indent="-317500" lvl="7" marL="36576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8pPr>
            <a:lvl9pPr indent="-317500" lvl="8" marL="4114800" marR="0" rtl="0" algn="l">
              <a:lnSpc>
                <a:spcPct val="90000"/>
              </a:lnSpc>
              <a:spcBef>
                <a:spcPts val="250"/>
              </a:spcBef>
              <a:spcAft>
                <a:spcPts val="25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9pPr>
          </a:lstStyle>
          <a:p/>
        </p:txBody>
      </p:sp>
      <p:sp>
        <p:nvSpPr>
          <p:cNvPr id="10" name="Google Shape;10;p20"/>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1" name="Google Shape;11;p20"/>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2" name="Google Shape;12;p20"/>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chemeClr val="accent1"/>
                </a:solidFill>
                <a:latin typeface="Corbel"/>
                <a:ea typeface="Corbel"/>
                <a:cs typeface="Corbel"/>
                <a:sym typeface="Corbel"/>
              </a:defRPr>
            </a:lvl1pPr>
            <a:lvl2pPr indent="0" lvl="1" marL="0" marR="0" rtl="0" algn="r">
              <a:spcBef>
                <a:spcPts val="0"/>
              </a:spcBef>
              <a:buNone/>
              <a:defRPr b="1" i="0" sz="1200" u="none" cap="none" strike="noStrike">
                <a:solidFill>
                  <a:schemeClr val="accent1"/>
                </a:solidFill>
                <a:latin typeface="Corbel"/>
                <a:ea typeface="Corbel"/>
                <a:cs typeface="Corbel"/>
                <a:sym typeface="Corbel"/>
              </a:defRPr>
            </a:lvl2pPr>
            <a:lvl3pPr indent="0" lvl="2" marL="0" marR="0" rtl="0" algn="r">
              <a:spcBef>
                <a:spcPts val="0"/>
              </a:spcBef>
              <a:buNone/>
              <a:defRPr b="1" i="0" sz="1200" u="none" cap="none" strike="noStrike">
                <a:solidFill>
                  <a:schemeClr val="accent1"/>
                </a:solidFill>
                <a:latin typeface="Corbel"/>
                <a:ea typeface="Corbel"/>
                <a:cs typeface="Corbel"/>
                <a:sym typeface="Corbel"/>
              </a:defRPr>
            </a:lvl3pPr>
            <a:lvl4pPr indent="0" lvl="3" marL="0" marR="0" rtl="0" algn="r">
              <a:spcBef>
                <a:spcPts val="0"/>
              </a:spcBef>
              <a:buNone/>
              <a:defRPr b="1" i="0" sz="1200" u="none" cap="none" strike="noStrike">
                <a:solidFill>
                  <a:schemeClr val="accent1"/>
                </a:solidFill>
                <a:latin typeface="Corbel"/>
                <a:ea typeface="Corbel"/>
                <a:cs typeface="Corbel"/>
                <a:sym typeface="Corbel"/>
              </a:defRPr>
            </a:lvl4pPr>
            <a:lvl5pPr indent="0" lvl="4" marL="0" marR="0" rtl="0" algn="r">
              <a:spcBef>
                <a:spcPts val="0"/>
              </a:spcBef>
              <a:buNone/>
              <a:defRPr b="1" i="0" sz="1200" u="none" cap="none" strike="noStrike">
                <a:solidFill>
                  <a:schemeClr val="accent1"/>
                </a:solidFill>
                <a:latin typeface="Corbel"/>
                <a:ea typeface="Corbel"/>
                <a:cs typeface="Corbel"/>
                <a:sym typeface="Corbel"/>
              </a:defRPr>
            </a:lvl5pPr>
            <a:lvl6pPr indent="0" lvl="5" marL="0" marR="0" rtl="0" algn="r">
              <a:spcBef>
                <a:spcPts val="0"/>
              </a:spcBef>
              <a:buNone/>
              <a:defRPr b="1" i="0" sz="1200" u="none" cap="none" strike="noStrike">
                <a:solidFill>
                  <a:schemeClr val="accent1"/>
                </a:solidFill>
                <a:latin typeface="Corbel"/>
                <a:ea typeface="Corbel"/>
                <a:cs typeface="Corbel"/>
                <a:sym typeface="Corbel"/>
              </a:defRPr>
            </a:lvl6pPr>
            <a:lvl7pPr indent="0" lvl="6" marL="0" marR="0" rtl="0" algn="r">
              <a:spcBef>
                <a:spcPts val="0"/>
              </a:spcBef>
              <a:buNone/>
              <a:defRPr b="1" i="0" sz="1200" u="none" cap="none" strike="noStrike">
                <a:solidFill>
                  <a:schemeClr val="accent1"/>
                </a:solidFill>
                <a:latin typeface="Corbel"/>
                <a:ea typeface="Corbel"/>
                <a:cs typeface="Corbel"/>
                <a:sym typeface="Corbel"/>
              </a:defRPr>
            </a:lvl7pPr>
            <a:lvl8pPr indent="0" lvl="7" marL="0" marR="0" rtl="0" algn="r">
              <a:spcBef>
                <a:spcPts val="0"/>
              </a:spcBef>
              <a:buNone/>
              <a:defRPr b="1" i="0" sz="1200" u="none" cap="none" strike="noStrike">
                <a:solidFill>
                  <a:schemeClr val="accent1"/>
                </a:solidFill>
                <a:latin typeface="Corbel"/>
                <a:ea typeface="Corbel"/>
                <a:cs typeface="Corbel"/>
                <a:sym typeface="Corbel"/>
              </a:defRPr>
            </a:lvl8pPr>
            <a:lvl9pPr indent="0" lvl="8" marL="0" marR="0" rtl="0" algn="r">
              <a:spcBef>
                <a:spcPts val="0"/>
              </a:spcBef>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37651" y="1298448"/>
            <a:ext cx="8976851" cy="32552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orbel"/>
              <a:buNone/>
            </a:pPr>
            <a:r>
              <a:rPr b="1" lang="en-US" sz="4000"/>
              <a:t>UNIT-IV</a:t>
            </a:r>
            <a:br>
              <a:rPr b="1" lang="en-US" sz="4000"/>
            </a:br>
            <a:br>
              <a:rPr b="1" lang="en-US" sz="4000"/>
            </a:br>
            <a:r>
              <a:rPr b="1" lang="en-US" sz="4000"/>
              <a:t>MARKET GROWTH FOR GENERATING ENTREPRENEURSHIP OPPORTUNITIES</a:t>
            </a:r>
            <a:endParaRPr b="1" sz="4000"/>
          </a:p>
        </p:txBody>
      </p:sp>
      <p:sp>
        <p:nvSpPr>
          <p:cNvPr id="89" name="Google Shape;89;p1"/>
          <p:cNvSpPr txBox="1"/>
          <p:nvPr>
            <p:ph idx="1" type="subTitle"/>
          </p:nvPr>
        </p:nvSpPr>
        <p:spPr>
          <a:xfrm>
            <a:off x="1100015" y="5024208"/>
            <a:ext cx="7315200" cy="914400"/>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SzPts val="2200"/>
              <a:buNone/>
            </a:pPr>
            <a:r>
              <a:rPr b="1" lang="en-US"/>
              <a:t>K. BALAKRISHNA</a:t>
            </a:r>
            <a:endParaRPr/>
          </a:p>
          <a:p>
            <a:pPr indent="0" lvl="0" marL="0" rtl="0" algn="r">
              <a:lnSpc>
                <a:spcPct val="90000"/>
              </a:lnSpc>
              <a:spcBef>
                <a:spcPts val="1200"/>
              </a:spcBef>
              <a:spcAft>
                <a:spcPts val="0"/>
              </a:spcAft>
              <a:buSzPts val="1600"/>
              <a:buNone/>
            </a:pPr>
            <a:r>
              <a:rPr b="1" lang="en-US" sz="1600"/>
              <a:t>MBA., M.Tech., DID., (Ph.D)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0"/>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Corbel"/>
              <a:buNone/>
            </a:pPr>
            <a:r>
              <a:rPr lang="en-US"/>
              <a:t>4. Essential Marketing Mix of Services</a:t>
            </a:r>
            <a:endParaRPr/>
          </a:p>
        </p:txBody>
      </p:sp>
      <p:sp>
        <p:nvSpPr>
          <p:cNvPr id="143" name="Google Shape;143;p10"/>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p>
            <a:pPr indent="-457200" lvl="0" marL="457200" rtl="0" algn="just">
              <a:lnSpc>
                <a:spcPct val="90000"/>
              </a:lnSpc>
              <a:spcBef>
                <a:spcPts val="0"/>
              </a:spcBef>
              <a:spcAft>
                <a:spcPts val="0"/>
              </a:spcAft>
              <a:buSzPts val="2000"/>
              <a:buFont typeface="Corbel"/>
              <a:buAutoNum type="arabicPeriod" startAt="6"/>
            </a:pPr>
            <a:r>
              <a:rPr b="0" i="0" lang="en-US">
                <a:solidFill>
                  <a:srgbClr val="FF0000"/>
                </a:solidFill>
                <a:latin typeface="Arial"/>
                <a:ea typeface="Arial"/>
                <a:cs typeface="Arial"/>
                <a:sym typeface="Arial"/>
              </a:rPr>
              <a:t>Process: </a:t>
            </a:r>
            <a:r>
              <a:rPr b="0" i="0" lang="en-US">
                <a:solidFill>
                  <a:srgbClr val="374151"/>
                </a:solidFill>
                <a:latin typeface="Arial"/>
                <a:ea typeface="Arial"/>
                <a:cs typeface="Arial"/>
                <a:sym typeface="Arial"/>
              </a:rPr>
              <a:t>The process element of the marketing mix refers to the procedures and systems that are in place to deliver the service. Service providers need to ensure that their processes are efficient, effective, and customer-friendly.</a:t>
            </a:r>
            <a:endParaRPr/>
          </a:p>
          <a:p>
            <a:pPr indent="-457200" lvl="0" marL="457200" rtl="0" algn="just">
              <a:lnSpc>
                <a:spcPct val="90000"/>
              </a:lnSpc>
              <a:spcBef>
                <a:spcPts val="1200"/>
              </a:spcBef>
              <a:spcAft>
                <a:spcPts val="0"/>
              </a:spcAft>
              <a:buSzPts val="2000"/>
              <a:buFont typeface="Corbel"/>
              <a:buAutoNum type="arabicPeriod" startAt="6"/>
            </a:pPr>
            <a:r>
              <a:rPr b="0" i="0" lang="en-US">
                <a:solidFill>
                  <a:srgbClr val="FF0000"/>
                </a:solidFill>
                <a:latin typeface="Arial"/>
                <a:ea typeface="Arial"/>
                <a:cs typeface="Arial"/>
                <a:sym typeface="Arial"/>
              </a:rPr>
              <a:t>Physical Evidence: </a:t>
            </a:r>
            <a:r>
              <a:rPr b="0" i="0" lang="en-US">
                <a:solidFill>
                  <a:srgbClr val="374151"/>
                </a:solidFill>
                <a:latin typeface="Arial"/>
                <a:ea typeface="Arial"/>
                <a:cs typeface="Arial"/>
                <a:sym typeface="Arial"/>
              </a:rPr>
              <a:t>The physical evidence element of the marketing mix refers to the tangible elements of the service, such as the location, facilities, and equipment. Service providers need to ensure that their physical evidence is consistent with their brand and service offerings.</a:t>
            </a:r>
            <a:endParaRPr/>
          </a:p>
          <a:p>
            <a:pPr indent="0" lvl="0" marL="0" rtl="0" algn="just">
              <a:lnSpc>
                <a:spcPct val="90000"/>
              </a:lnSpc>
              <a:spcBef>
                <a:spcPts val="1200"/>
              </a:spcBef>
              <a:spcAft>
                <a:spcPts val="0"/>
              </a:spcAft>
              <a:buSzPts val="2000"/>
              <a:buNone/>
            </a:pPr>
            <a:r>
              <a:rPr b="0" i="0" lang="en-US">
                <a:solidFill>
                  <a:srgbClr val="374151"/>
                </a:solidFill>
                <a:latin typeface="Arial"/>
                <a:ea typeface="Arial"/>
                <a:cs typeface="Arial"/>
                <a:sym typeface="Arial"/>
              </a:rPr>
              <a:t>By focusing on these essential elements of the marketing mix for services, service providers can develop an effective marketing strategy that meets the needs of their target audience and helps them to stand out in a crowded marketplace.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1"/>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Corbel"/>
              <a:buNone/>
            </a:pPr>
            <a:r>
              <a:rPr lang="en-US"/>
              <a:t>5. Key Success Factors in Service Marketing</a:t>
            </a:r>
            <a:endParaRPr/>
          </a:p>
        </p:txBody>
      </p:sp>
      <p:sp>
        <p:nvSpPr>
          <p:cNvPr id="149" name="Google Shape;149;p11"/>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SzPts val="2000"/>
              <a:buNone/>
            </a:pPr>
            <a:r>
              <a:rPr b="0" i="0" lang="en-US">
                <a:solidFill>
                  <a:srgbClr val="374151"/>
                </a:solidFill>
                <a:latin typeface="Arial"/>
                <a:ea typeface="Arial"/>
                <a:cs typeface="Arial"/>
                <a:sym typeface="Arial"/>
              </a:rPr>
              <a:t>Success in service marketing depends on a variety of factors, including the quality of service, customer satisfaction, and effective communication. Here are some key success factors in service marketing:</a:t>
            </a:r>
            <a:endParaRPr/>
          </a:p>
          <a:p>
            <a:pPr indent="-457200" lvl="0" marL="457200" rtl="0" algn="just">
              <a:lnSpc>
                <a:spcPct val="90000"/>
              </a:lnSpc>
              <a:spcBef>
                <a:spcPts val="1200"/>
              </a:spcBef>
              <a:spcAft>
                <a:spcPts val="0"/>
              </a:spcAft>
              <a:buSzPts val="2000"/>
              <a:buFont typeface="Corbel"/>
              <a:buAutoNum type="arabicPeriod"/>
            </a:pPr>
            <a:r>
              <a:rPr b="0" i="0" lang="en-US">
                <a:solidFill>
                  <a:srgbClr val="FF0000"/>
                </a:solidFill>
                <a:latin typeface="Arial"/>
                <a:ea typeface="Arial"/>
                <a:cs typeface="Arial"/>
                <a:sym typeface="Arial"/>
              </a:rPr>
              <a:t>Service quality: </a:t>
            </a:r>
            <a:r>
              <a:rPr b="0" i="0" lang="en-US">
                <a:solidFill>
                  <a:srgbClr val="374151"/>
                </a:solidFill>
                <a:latin typeface="Arial"/>
                <a:ea typeface="Arial"/>
                <a:cs typeface="Arial"/>
                <a:sym typeface="Arial"/>
              </a:rPr>
              <a:t>The quality of the service is a key factor in determining customer satisfaction and loyalty. Service providers need to focus on delivering high-quality services that meet or exceed customer expectations.</a:t>
            </a:r>
            <a:endParaRPr/>
          </a:p>
          <a:p>
            <a:pPr indent="-457200" lvl="0" marL="457200" rtl="0" algn="just">
              <a:lnSpc>
                <a:spcPct val="90000"/>
              </a:lnSpc>
              <a:spcBef>
                <a:spcPts val="1200"/>
              </a:spcBef>
              <a:spcAft>
                <a:spcPts val="0"/>
              </a:spcAft>
              <a:buSzPts val="2000"/>
              <a:buFont typeface="Corbel"/>
              <a:buAutoNum type="arabicPeriod"/>
            </a:pPr>
            <a:r>
              <a:rPr b="0" i="0" lang="en-US">
                <a:solidFill>
                  <a:srgbClr val="FF0000"/>
                </a:solidFill>
                <a:latin typeface="Arial"/>
                <a:ea typeface="Arial"/>
                <a:cs typeface="Arial"/>
                <a:sym typeface="Arial"/>
              </a:rPr>
              <a:t>Customer satisfaction: </a:t>
            </a:r>
            <a:r>
              <a:rPr b="0" i="0" lang="en-US">
                <a:solidFill>
                  <a:srgbClr val="374151"/>
                </a:solidFill>
                <a:latin typeface="Arial"/>
                <a:ea typeface="Arial"/>
                <a:cs typeface="Arial"/>
                <a:sym typeface="Arial"/>
              </a:rPr>
              <a:t>Satisfied customers are more likely to become repeat customers and recommend the service to others. Service providers need to measure customer satisfaction and take steps to improve it when necessary.</a:t>
            </a:r>
            <a:endParaRPr/>
          </a:p>
          <a:p>
            <a:pPr indent="-457200" lvl="0" marL="457200" rtl="0" algn="just">
              <a:lnSpc>
                <a:spcPct val="90000"/>
              </a:lnSpc>
              <a:spcBef>
                <a:spcPts val="1200"/>
              </a:spcBef>
              <a:spcAft>
                <a:spcPts val="0"/>
              </a:spcAft>
              <a:buSzPts val="2000"/>
              <a:buFont typeface="Corbel"/>
              <a:buAutoNum type="arabicPeriod"/>
            </a:pPr>
            <a:r>
              <a:rPr b="0" i="0" lang="en-US">
                <a:solidFill>
                  <a:srgbClr val="FF0000"/>
                </a:solidFill>
                <a:latin typeface="Arial"/>
                <a:ea typeface="Arial"/>
                <a:cs typeface="Arial"/>
                <a:sym typeface="Arial"/>
              </a:rPr>
              <a:t>Effective communication: </a:t>
            </a:r>
            <a:r>
              <a:rPr b="0" i="0" lang="en-US">
                <a:solidFill>
                  <a:srgbClr val="374151"/>
                </a:solidFill>
                <a:latin typeface="Arial"/>
                <a:ea typeface="Arial"/>
                <a:cs typeface="Arial"/>
                <a:sym typeface="Arial"/>
              </a:rPr>
              <a:t>Effective communication is critical in service marketing. Service providers need to clearly communicate the value of the service, its benefits, and how it meets the needs of customers.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2"/>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Corbel"/>
              <a:buNone/>
            </a:pPr>
            <a:r>
              <a:rPr lang="en-US"/>
              <a:t>5. Key Success Factors in Service Marketing</a:t>
            </a:r>
            <a:endParaRPr/>
          </a:p>
        </p:txBody>
      </p:sp>
      <p:sp>
        <p:nvSpPr>
          <p:cNvPr id="155" name="Google Shape;155;p12"/>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p>
            <a:pPr indent="-457200" lvl="0" marL="457200" rtl="0" algn="just">
              <a:lnSpc>
                <a:spcPct val="90000"/>
              </a:lnSpc>
              <a:spcBef>
                <a:spcPts val="0"/>
              </a:spcBef>
              <a:spcAft>
                <a:spcPts val="0"/>
              </a:spcAft>
              <a:buSzPts val="2000"/>
              <a:buFont typeface="Corbel"/>
              <a:buAutoNum type="arabicPeriod" startAt="4"/>
            </a:pPr>
            <a:r>
              <a:rPr b="0" i="0" lang="en-US">
                <a:solidFill>
                  <a:srgbClr val="FF0000"/>
                </a:solidFill>
                <a:latin typeface="Arial"/>
                <a:ea typeface="Arial"/>
                <a:cs typeface="Arial"/>
                <a:sym typeface="Arial"/>
              </a:rPr>
              <a:t>Differentiation: </a:t>
            </a:r>
            <a:r>
              <a:rPr b="0" i="0" lang="en-US">
                <a:solidFill>
                  <a:srgbClr val="374151"/>
                </a:solidFill>
                <a:latin typeface="Arial"/>
                <a:ea typeface="Arial"/>
                <a:cs typeface="Arial"/>
                <a:sym typeface="Arial"/>
              </a:rPr>
              <a:t>In a competitive market, service providers need to differentiate themselves from the competition. This can involve developing unique service offerings, offering superior customer service, or focusing on a specific niche.</a:t>
            </a:r>
            <a:endParaRPr/>
          </a:p>
          <a:p>
            <a:pPr indent="-457200" lvl="0" marL="457200" rtl="0" algn="just">
              <a:lnSpc>
                <a:spcPct val="90000"/>
              </a:lnSpc>
              <a:spcBef>
                <a:spcPts val="1200"/>
              </a:spcBef>
              <a:spcAft>
                <a:spcPts val="0"/>
              </a:spcAft>
              <a:buSzPts val="2000"/>
              <a:buFont typeface="Corbel"/>
              <a:buAutoNum type="arabicPeriod" startAt="4"/>
            </a:pPr>
            <a:r>
              <a:rPr b="0" i="0" lang="en-US">
                <a:solidFill>
                  <a:srgbClr val="FF0000"/>
                </a:solidFill>
                <a:latin typeface="Arial"/>
                <a:ea typeface="Arial"/>
                <a:cs typeface="Arial"/>
                <a:sym typeface="Arial"/>
              </a:rPr>
              <a:t>Reputation and trust: </a:t>
            </a:r>
            <a:r>
              <a:rPr b="0" i="0" lang="en-US">
                <a:solidFill>
                  <a:srgbClr val="374151"/>
                </a:solidFill>
                <a:latin typeface="Arial"/>
                <a:ea typeface="Arial"/>
                <a:cs typeface="Arial"/>
                <a:sym typeface="Arial"/>
              </a:rPr>
              <a:t>A strong reputation and high levels of trust are essential for success in service marketing. Service providers need to focus on building a reputation for quality, reliability, and trustworthiness.</a:t>
            </a:r>
            <a:endParaRPr/>
          </a:p>
          <a:p>
            <a:pPr indent="-457200" lvl="0" marL="457200" rtl="0" algn="just">
              <a:lnSpc>
                <a:spcPct val="90000"/>
              </a:lnSpc>
              <a:spcBef>
                <a:spcPts val="1200"/>
              </a:spcBef>
              <a:spcAft>
                <a:spcPts val="0"/>
              </a:spcAft>
              <a:buSzPts val="2000"/>
              <a:buFont typeface="Corbel"/>
              <a:buAutoNum type="arabicPeriod" startAt="4"/>
            </a:pPr>
            <a:r>
              <a:rPr b="0" i="0" lang="en-US">
                <a:solidFill>
                  <a:srgbClr val="FF0000"/>
                </a:solidFill>
                <a:latin typeface="Arial"/>
                <a:ea typeface="Arial"/>
                <a:cs typeface="Arial"/>
                <a:sym typeface="Arial"/>
              </a:rPr>
              <a:t>Customer relationships: </a:t>
            </a:r>
            <a:r>
              <a:rPr b="0" i="0" lang="en-US">
                <a:solidFill>
                  <a:srgbClr val="374151"/>
                </a:solidFill>
                <a:latin typeface="Arial"/>
                <a:ea typeface="Arial"/>
                <a:cs typeface="Arial"/>
                <a:sym typeface="Arial"/>
              </a:rPr>
              <a:t>Building strong customer relationships is key to success in service marketing. Service providers need to focus on building long-term relationships with customers through excellent customer service, personalized marketing, and loyalty programs.</a:t>
            </a:r>
            <a:endParaRPr/>
          </a:p>
          <a:p>
            <a:pPr indent="-330200" lvl="0" marL="457200" rtl="0" algn="just">
              <a:lnSpc>
                <a:spcPct val="90000"/>
              </a:lnSpc>
              <a:spcBef>
                <a:spcPts val="1200"/>
              </a:spcBef>
              <a:spcAft>
                <a:spcPts val="0"/>
              </a:spcAft>
              <a:buSzPts val="2000"/>
              <a:buFont typeface="Corbel"/>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3"/>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Corbel"/>
              <a:buNone/>
            </a:pPr>
            <a:r>
              <a:rPr lang="en-US"/>
              <a:t>5. Key Success Factors in Service Marketing</a:t>
            </a:r>
            <a:endParaRPr/>
          </a:p>
        </p:txBody>
      </p:sp>
      <p:sp>
        <p:nvSpPr>
          <p:cNvPr id="161" name="Google Shape;161;p13"/>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p>
            <a:pPr indent="-457200" lvl="0" marL="457200" rtl="0" algn="just">
              <a:lnSpc>
                <a:spcPct val="90000"/>
              </a:lnSpc>
              <a:spcBef>
                <a:spcPts val="0"/>
              </a:spcBef>
              <a:spcAft>
                <a:spcPts val="0"/>
              </a:spcAft>
              <a:buSzPts val="2000"/>
              <a:buFont typeface="Corbel"/>
              <a:buAutoNum type="arabicPeriod" startAt="7"/>
            </a:pPr>
            <a:r>
              <a:rPr b="0" i="0" lang="en-US">
                <a:solidFill>
                  <a:srgbClr val="FF0000"/>
                </a:solidFill>
                <a:latin typeface="Arial"/>
                <a:ea typeface="Arial"/>
                <a:cs typeface="Arial"/>
                <a:sym typeface="Arial"/>
              </a:rPr>
              <a:t>Employee training and development: </a:t>
            </a:r>
            <a:r>
              <a:rPr b="0" i="0" lang="en-US">
                <a:solidFill>
                  <a:srgbClr val="374151"/>
                </a:solidFill>
                <a:latin typeface="Arial"/>
                <a:ea typeface="Arial"/>
                <a:cs typeface="Arial"/>
                <a:sym typeface="Arial"/>
              </a:rPr>
              <a:t>Service providers need to invest in employee training and development to ensure that employees have the skills and knowledge necessary to deliver high-quality services.</a:t>
            </a:r>
            <a:endParaRPr/>
          </a:p>
          <a:p>
            <a:pPr indent="-457200" lvl="0" marL="457200" rtl="0" algn="just">
              <a:lnSpc>
                <a:spcPct val="90000"/>
              </a:lnSpc>
              <a:spcBef>
                <a:spcPts val="1200"/>
              </a:spcBef>
              <a:spcAft>
                <a:spcPts val="0"/>
              </a:spcAft>
              <a:buSzPts val="2000"/>
              <a:buFont typeface="Corbel"/>
              <a:buAutoNum type="arabicPeriod" startAt="7"/>
            </a:pPr>
            <a:r>
              <a:rPr b="0" i="0" lang="en-US">
                <a:solidFill>
                  <a:srgbClr val="FF0000"/>
                </a:solidFill>
                <a:latin typeface="Arial"/>
                <a:ea typeface="Arial"/>
                <a:cs typeface="Arial"/>
                <a:sym typeface="Arial"/>
              </a:rPr>
              <a:t>Continuous improvement: </a:t>
            </a:r>
            <a:r>
              <a:rPr b="0" i="0" lang="en-US">
                <a:solidFill>
                  <a:srgbClr val="374151"/>
                </a:solidFill>
                <a:latin typeface="Arial"/>
                <a:ea typeface="Arial"/>
                <a:cs typeface="Arial"/>
                <a:sym typeface="Arial"/>
              </a:rPr>
              <a:t>Continuous improvement is essential for success in service marketing. Service providers need to continuously monitor customer feedback, market trends, and competitor activity to identify areas for improvement and stay ahead of the competition.</a:t>
            </a:r>
            <a:endParaRPr/>
          </a:p>
          <a:p>
            <a:pPr indent="0" lvl="0" marL="0" rtl="0" algn="just">
              <a:lnSpc>
                <a:spcPct val="90000"/>
              </a:lnSpc>
              <a:spcBef>
                <a:spcPts val="1200"/>
              </a:spcBef>
              <a:spcAft>
                <a:spcPts val="0"/>
              </a:spcAft>
              <a:buSzPts val="2000"/>
              <a:buNone/>
            </a:pPr>
            <a:r>
              <a:rPr b="0" i="0" lang="en-US">
                <a:solidFill>
                  <a:srgbClr val="374151"/>
                </a:solidFill>
                <a:latin typeface="Arial"/>
                <a:ea typeface="Arial"/>
                <a:cs typeface="Arial"/>
                <a:sym typeface="Arial"/>
              </a:rPr>
              <a:t>By focusing on these key success factors, service providers can develop an effective marketing strategy that meets the needs of customers, builds strong relationships, and positions the business for long-term success.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4"/>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Corbel"/>
              <a:buNone/>
            </a:pPr>
            <a:r>
              <a:rPr lang="en-US"/>
              <a:t>6. Cost and Pricing, Branding</a:t>
            </a:r>
            <a:endParaRPr/>
          </a:p>
        </p:txBody>
      </p:sp>
      <p:sp>
        <p:nvSpPr>
          <p:cNvPr id="167" name="Google Shape;167;p14"/>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fontScale="92500" lnSpcReduction="10000"/>
          </a:bodyPr>
          <a:lstStyle/>
          <a:p>
            <a:pPr indent="0" lvl="0" marL="0" rtl="0" algn="just">
              <a:lnSpc>
                <a:spcPct val="90000"/>
              </a:lnSpc>
              <a:spcBef>
                <a:spcPts val="0"/>
              </a:spcBef>
              <a:spcAft>
                <a:spcPts val="0"/>
              </a:spcAft>
              <a:buSzPct val="100000"/>
              <a:buNone/>
            </a:pPr>
            <a:r>
              <a:rPr b="0" i="0" lang="en-US">
                <a:solidFill>
                  <a:srgbClr val="374151"/>
                </a:solidFill>
                <a:latin typeface="Arial"/>
                <a:ea typeface="Arial"/>
                <a:cs typeface="Arial"/>
                <a:sym typeface="Arial"/>
              </a:rPr>
              <a:t>Cost and pricing and branding are essential components of a successful marketing strategy. Here are some key points to consider for each:</a:t>
            </a:r>
            <a:endParaRPr/>
          </a:p>
          <a:p>
            <a:pPr indent="0" lvl="0" marL="0" rtl="0" algn="just">
              <a:lnSpc>
                <a:spcPct val="90000"/>
              </a:lnSpc>
              <a:spcBef>
                <a:spcPts val="1200"/>
              </a:spcBef>
              <a:spcAft>
                <a:spcPts val="0"/>
              </a:spcAft>
              <a:buSzPct val="100000"/>
              <a:buNone/>
            </a:pPr>
            <a:r>
              <a:rPr b="0" i="0" lang="en-US">
                <a:solidFill>
                  <a:srgbClr val="FF0000"/>
                </a:solidFill>
                <a:latin typeface="Arial"/>
                <a:ea typeface="Arial"/>
                <a:cs typeface="Arial"/>
                <a:sym typeface="Arial"/>
              </a:rPr>
              <a:t>Cost and Pricing:</a:t>
            </a:r>
            <a:endParaRPr/>
          </a:p>
          <a:p>
            <a:pPr indent="-457200" lvl="0" marL="457200" rtl="0" algn="just">
              <a:lnSpc>
                <a:spcPct val="90000"/>
              </a:lnSpc>
              <a:spcBef>
                <a:spcPts val="1200"/>
              </a:spcBef>
              <a:spcAft>
                <a:spcPts val="0"/>
              </a:spcAft>
              <a:buSzPct val="100000"/>
              <a:buFont typeface="Corbel"/>
              <a:buAutoNum type="arabicPeriod"/>
            </a:pPr>
            <a:r>
              <a:rPr b="0" i="0" lang="en-US">
                <a:solidFill>
                  <a:srgbClr val="FF0000"/>
                </a:solidFill>
                <a:latin typeface="Arial"/>
                <a:ea typeface="Arial"/>
                <a:cs typeface="Arial"/>
                <a:sym typeface="Arial"/>
              </a:rPr>
              <a:t>Calculate costs: </a:t>
            </a:r>
            <a:r>
              <a:rPr b="0" i="0" lang="en-US">
                <a:solidFill>
                  <a:srgbClr val="374151"/>
                </a:solidFill>
                <a:latin typeface="Arial"/>
                <a:ea typeface="Arial"/>
                <a:cs typeface="Arial"/>
                <a:sym typeface="Arial"/>
              </a:rPr>
              <a:t>To price a service accurately, it is essential to calculate all costs, including direct and indirect costs such as labor, materials, overhead, and other expenses.</a:t>
            </a:r>
            <a:endParaRPr/>
          </a:p>
          <a:p>
            <a:pPr indent="-457200" lvl="0" marL="457200" rtl="0" algn="just">
              <a:lnSpc>
                <a:spcPct val="90000"/>
              </a:lnSpc>
              <a:spcBef>
                <a:spcPts val="1200"/>
              </a:spcBef>
              <a:spcAft>
                <a:spcPts val="0"/>
              </a:spcAft>
              <a:buSzPct val="100000"/>
              <a:buFont typeface="Corbel"/>
              <a:buAutoNum type="arabicPeriod"/>
            </a:pPr>
            <a:r>
              <a:rPr b="0" i="0" lang="en-US">
                <a:solidFill>
                  <a:srgbClr val="FF0000"/>
                </a:solidFill>
                <a:latin typeface="Arial"/>
                <a:ea typeface="Arial"/>
                <a:cs typeface="Arial"/>
                <a:sym typeface="Arial"/>
              </a:rPr>
              <a:t>Research competitors: </a:t>
            </a:r>
            <a:r>
              <a:rPr b="0" i="0" lang="en-US">
                <a:solidFill>
                  <a:srgbClr val="374151"/>
                </a:solidFill>
                <a:latin typeface="Arial"/>
                <a:ea typeface="Arial"/>
                <a:cs typeface="Arial"/>
                <a:sym typeface="Arial"/>
              </a:rPr>
              <a:t>Researching competitors' pricing can help businesses to understand the market and identify areas of competitive advantage.</a:t>
            </a:r>
            <a:endParaRPr/>
          </a:p>
          <a:p>
            <a:pPr indent="-457200" lvl="0" marL="457200" rtl="0" algn="just">
              <a:lnSpc>
                <a:spcPct val="90000"/>
              </a:lnSpc>
              <a:spcBef>
                <a:spcPts val="1200"/>
              </a:spcBef>
              <a:spcAft>
                <a:spcPts val="0"/>
              </a:spcAft>
              <a:buSzPct val="100000"/>
              <a:buFont typeface="Corbel"/>
              <a:buAutoNum type="arabicPeriod"/>
            </a:pPr>
            <a:r>
              <a:rPr b="0" i="0" lang="en-US">
                <a:solidFill>
                  <a:srgbClr val="FF0000"/>
                </a:solidFill>
                <a:latin typeface="Arial"/>
                <a:ea typeface="Arial"/>
                <a:cs typeface="Arial"/>
                <a:sym typeface="Arial"/>
              </a:rPr>
              <a:t>Determine value: </a:t>
            </a:r>
            <a:r>
              <a:rPr b="0" i="0" lang="en-US">
                <a:solidFill>
                  <a:srgbClr val="374151"/>
                </a:solidFill>
                <a:latin typeface="Arial"/>
                <a:ea typeface="Arial"/>
                <a:cs typeface="Arial"/>
                <a:sym typeface="Arial"/>
              </a:rPr>
              <a:t>Price should reflect the value of the service to the customer. Understanding the needs and expectations of the customer can help businesses to determine the value of the service.</a:t>
            </a:r>
            <a:endParaRPr/>
          </a:p>
          <a:p>
            <a:pPr indent="-457200" lvl="0" marL="457200" rtl="0" algn="just">
              <a:lnSpc>
                <a:spcPct val="90000"/>
              </a:lnSpc>
              <a:spcBef>
                <a:spcPts val="1200"/>
              </a:spcBef>
              <a:spcAft>
                <a:spcPts val="0"/>
              </a:spcAft>
              <a:buSzPct val="100000"/>
              <a:buFont typeface="Corbel"/>
              <a:buAutoNum type="arabicPeriod"/>
            </a:pPr>
            <a:r>
              <a:rPr b="0" i="0" lang="en-US">
                <a:solidFill>
                  <a:srgbClr val="FF0000"/>
                </a:solidFill>
                <a:latin typeface="Arial"/>
                <a:ea typeface="Arial"/>
                <a:cs typeface="Arial"/>
                <a:sym typeface="Arial"/>
              </a:rPr>
              <a:t>Flexibility: </a:t>
            </a:r>
            <a:r>
              <a:rPr b="0" i="0" lang="en-US">
                <a:solidFill>
                  <a:srgbClr val="374151"/>
                </a:solidFill>
                <a:latin typeface="Arial"/>
                <a:ea typeface="Arial"/>
                <a:cs typeface="Arial"/>
                <a:sym typeface="Arial"/>
              </a:rPr>
              <a:t>Businesses may need to adjust pricing to accommodate changes in the market or changes in costs.</a:t>
            </a:r>
            <a:endParaRPr/>
          </a:p>
          <a:p>
            <a:pPr indent="-457200" lvl="0" marL="457200" rtl="0" algn="just">
              <a:lnSpc>
                <a:spcPct val="90000"/>
              </a:lnSpc>
              <a:spcBef>
                <a:spcPts val="1200"/>
              </a:spcBef>
              <a:spcAft>
                <a:spcPts val="0"/>
              </a:spcAft>
              <a:buSzPct val="100000"/>
              <a:buFont typeface="Corbel"/>
              <a:buAutoNum type="arabicPeriod"/>
            </a:pPr>
            <a:r>
              <a:rPr b="0" i="0" lang="en-US">
                <a:solidFill>
                  <a:srgbClr val="FF0000"/>
                </a:solidFill>
                <a:latin typeface="Arial"/>
                <a:ea typeface="Arial"/>
                <a:cs typeface="Arial"/>
                <a:sym typeface="Arial"/>
              </a:rPr>
              <a:t>Promotions and discounts: </a:t>
            </a:r>
            <a:r>
              <a:rPr b="0" i="0" lang="en-US">
                <a:solidFill>
                  <a:srgbClr val="374151"/>
                </a:solidFill>
                <a:latin typeface="Arial"/>
                <a:ea typeface="Arial"/>
                <a:cs typeface="Arial"/>
                <a:sym typeface="Arial"/>
              </a:rPr>
              <a:t>Businesses can use promotions and discounts to attract new customers, build loyalty, and increase revenue.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5"/>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Corbel"/>
              <a:buNone/>
            </a:pPr>
            <a:r>
              <a:rPr lang="en-US"/>
              <a:t>6. Cost and Pricing, Branding</a:t>
            </a:r>
            <a:endParaRPr/>
          </a:p>
        </p:txBody>
      </p:sp>
      <p:sp>
        <p:nvSpPr>
          <p:cNvPr id="173" name="Google Shape;173;p15"/>
          <p:cNvSpPr txBox="1"/>
          <p:nvPr>
            <p:ph idx="1" type="body"/>
          </p:nvPr>
        </p:nvSpPr>
        <p:spPr>
          <a:xfrm>
            <a:off x="3869268" y="363795"/>
            <a:ext cx="7315200" cy="6135328"/>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just">
              <a:lnSpc>
                <a:spcPct val="90000"/>
              </a:lnSpc>
              <a:spcBef>
                <a:spcPts val="0"/>
              </a:spcBef>
              <a:spcAft>
                <a:spcPts val="0"/>
              </a:spcAft>
              <a:buSzPct val="100000"/>
              <a:buNone/>
            </a:pPr>
            <a:r>
              <a:rPr b="0" i="0" lang="en-US">
                <a:solidFill>
                  <a:srgbClr val="FF0000"/>
                </a:solidFill>
                <a:latin typeface="Arial"/>
                <a:ea typeface="Arial"/>
                <a:cs typeface="Arial"/>
                <a:sym typeface="Arial"/>
              </a:rPr>
              <a:t>Branding:</a:t>
            </a:r>
            <a:endParaRPr/>
          </a:p>
          <a:p>
            <a:pPr indent="-457200" lvl="0" marL="457200" rtl="0" algn="just">
              <a:lnSpc>
                <a:spcPct val="90000"/>
              </a:lnSpc>
              <a:spcBef>
                <a:spcPts val="1200"/>
              </a:spcBef>
              <a:spcAft>
                <a:spcPts val="0"/>
              </a:spcAft>
              <a:buSzPct val="100000"/>
              <a:buFont typeface="Corbel"/>
              <a:buAutoNum type="arabicPeriod"/>
            </a:pPr>
            <a:r>
              <a:rPr b="0" i="0" lang="en-US">
                <a:solidFill>
                  <a:srgbClr val="FF0000"/>
                </a:solidFill>
                <a:latin typeface="Arial"/>
                <a:ea typeface="Arial"/>
                <a:cs typeface="Arial"/>
                <a:sym typeface="Arial"/>
              </a:rPr>
              <a:t>Develop a strong brand identity: </a:t>
            </a:r>
            <a:r>
              <a:rPr b="0" i="0" lang="en-US">
                <a:solidFill>
                  <a:srgbClr val="374151"/>
                </a:solidFill>
                <a:latin typeface="Arial"/>
                <a:ea typeface="Arial"/>
                <a:cs typeface="Arial"/>
                <a:sym typeface="Arial"/>
              </a:rPr>
              <a:t>A strong brand identity should be distinctive, relevant, and memorable. It should also be consistent across all marketing materials, including the logo, tagline, and messaging.</a:t>
            </a:r>
            <a:endParaRPr/>
          </a:p>
          <a:p>
            <a:pPr indent="-457200" lvl="0" marL="457200" rtl="0" algn="just">
              <a:lnSpc>
                <a:spcPct val="90000"/>
              </a:lnSpc>
              <a:spcBef>
                <a:spcPts val="1200"/>
              </a:spcBef>
              <a:spcAft>
                <a:spcPts val="0"/>
              </a:spcAft>
              <a:buSzPct val="100000"/>
              <a:buFont typeface="Corbel"/>
              <a:buAutoNum type="arabicPeriod"/>
            </a:pPr>
            <a:r>
              <a:rPr b="0" i="0" lang="en-US">
                <a:solidFill>
                  <a:srgbClr val="FF0000"/>
                </a:solidFill>
                <a:latin typeface="Arial"/>
                <a:ea typeface="Arial"/>
                <a:cs typeface="Arial"/>
                <a:sym typeface="Arial"/>
              </a:rPr>
              <a:t>Build trust: </a:t>
            </a:r>
            <a:r>
              <a:rPr b="0" i="0" lang="en-US">
                <a:solidFill>
                  <a:srgbClr val="374151"/>
                </a:solidFill>
                <a:latin typeface="Arial"/>
                <a:ea typeface="Arial"/>
                <a:cs typeface="Arial"/>
                <a:sym typeface="Arial"/>
              </a:rPr>
              <a:t>Building trust is essential for a strong brand. This can be achieved through delivering high-quality services, providing excellent customer service, and building strong customer relationships.</a:t>
            </a:r>
            <a:endParaRPr/>
          </a:p>
          <a:p>
            <a:pPr indent="-457200" lvl="0" marL="457200" rtl="0" algn="just">
              <a:lnSpc>
                <a:spcPct val="90000"/>
              </a:lnSpc>
              <a:spcBef>
                <a:spcPts val="1200"/>
              </a:spcBef>
              <a:spcAft>
                <a:spcPts val="0"/>
              </a:spcAft>
              <a:buSzPct val="100000"/>
              <a:buFont typeface="Corbel"/>
              <a:buAutoNum type="arabicPeriod"/>
            </a:pPr>
            <a:r>
              <a:rPr b="0" i="0" lang="en-US">
                <a:solidFill>
                  <a:srgbClr val="FF0000"/>
                </a:solidFill>
                <a:latin typeface="Arial"/>
                <a:ea typeface="Arial"/>
                <a:cs typeface="Arial"/>
                <a:sym typeface="Arial"/>
              </a:rPr>
              <a:t>Create a unique value proposition: </a:t>
            </a:r>
            <a:r>
              <a:rPr b="0" i="0" lang="en-US">
                <a:solidFill>
                  <a:srgbClr val="374151"/>
                </a:solidFill>
                <a:latin typeface="Arial"/>
                <a:ea typeface="Arial"/>
                <a:cs typeface="Arial"/>
                <a:sym typeface="Arial"/>
              </a:rPr>
              <a:t>A unique value proposition should differentiate the service from the competition and communicate the unique benefits that customers can expect.</a:t>
            </a:r>
            <a:endParaRPr/>
          </a:p>
          <a:p>
            <a:pPr indent="-457200" lvl="0" marL="457200" rtl="0" algn="just">
              <a:lnSpc>
                <a:spcPct val="90000"/>
              </a:lnSpc>
              <a:spcBef>
                <a:spcPts val="1200"/>
              </a:spcBef>
              <a:spcAft>
                <a:spcPts val="0"/>
              </a:spcAft>
              <a:buSzPct val="100000"/>
              <a:buFont typeface="Corbel"/>
              <a:buAutoNum type="arabicPeriod"/>
            </a:pPr>
            <a:r>
              <a:rPr b="0" i="0" lang="en-US">
                <a:solidFill>
                  <a:srgbClr val="FF0000"/>
                </a:solidFill>
                <a:latin typeface="Arial"/>
                <a:ea typeface="Arial"/>
                <a:cs typeface="Arial"/>
                <a:sym typeface="Arial"/>
              </a:rPr>
              <a:t>Leverage customer feedback: </a:t>
            </a:r>
            <a:r>
              <a:rPr b="0" i="0" lang="en-US">
                <a:solidFill>
                  <a:srgbClr val="374151"/>
                </a:solidFill>
                <a:latin typeface="Arial"/>
                <a:ea typeface="Arial"/>
                <a:cs typeface="Arial"/>
                <a:sym typeface="Arial"/>
              </a:rPr>
              <a:t>Customer feedback can be used to improve service offerings, build loyalty, and enhance the brand image.</a:t>
            </a:r>
            <a:endParaRPr/>
          </a:p>
          <a:p>
            <a:pPr indent="-457200" lvl="0" marL="457200" rtl="0" algn="just">
              <a:lnSpc>
                <a:spcPct val="90000"/>
              </a:lnSpc>
              <a:spcBef>
                <a:spcPts val="1200"/>
              </a:spcBef>
              <a:spcAft>
                <a:spcPts val="0"/>
              </a:spcAft>
              <a:buSzPct val="100000"/>
              <a:buFont typeface="Corbel"/>
              <a:buAutoNum type="arabicPeriod"/>
            </a:pPr>
            <a:r>
              <a:rPr b="0" i="0" lang="en-US">
                <a:solidFill>
                  <a:srgbClr val="FF0000"/>
                </a:solidFill>
                <a:latin typeface="Arial"/>
                <a:ea typeface="Arial"/>
                <a:cs typeface="Arial"/>
                <a:sym typeface="Arial"/>
              </a:rPr>
              <a:t>Focus on customer experience: </a:t>
            </a:r>
            <a:r>
              <a:rPr b="0" i="0" lang="en-US">
                <a:solidFill>
                  <a:srgbClr val="374151"/>
                </a:solidFill>
                <a:latin typeface="Arial"/>
                <a:ea typeface="Arial"/>
                <a:cs typeface="Arial"/>
                <a:sym typeface="Arial"/>
              </a:rPr>
              <a:t>The customer experience should be a top priority for service providers. A positive customer experience can create brand loyalty and help businesses to stand out from the competition.</a:t>
            </a:r>
            <a:endParaRPr/>
          </a:p>
          <a:p>
            <a:pPr indent="0" lvl="0" marL="0" rtl="0" algn="just">
              <a:lnSpc>
                <a:spcPct val="90000"/>
              </a:lnSpc>
              <a:spcBef>
                <a:spcPts val="1200"/>
              </a:spcBef>
              <a:spcAft>
                <a:spcPts val="0"/>
              </a:spcAft>
              <a:buSzPct val="100000"/>
              <a:buNone/>
            </a:pPr>
            <a:r>
              <a:rPr b="0" i="0" lang="en-US">
                <a:solidFill>
                  <a:srgbClr val="374151"/>
                </a:solidFill>
                <a:latin typeface="Arial"/>
                <a:ea typeface="Arial"/>
                <a:cs typeface="Arial"/>
                <a:sym typeface="Arial"/>
              </a:rPr>
              <a:t>By considering cost and pricing and branding as part of an overall marketing strategy, businesses can develop a strong value proposition, differentiate themselves from the competition, and build strong customer relationships.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6"/>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Corbel"/>
              <a:buNone/>
            </a:pPr>
            <a:r>
              <a:rPr lang="en-US"/>
              <a:t>7. New Techniques in Marketing</a:t>
            </a:r>
            <a:endParaRPr/>
          </a:p>
        </p:txBody>
      </p:sp>
      <p:sp>
        <p:nvSpPr>
          <p:cNvPr id="179" name="Google Shape;179;p16"/>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lnSpcReduction="10000"/>
          </a:bodyPr>
          <a:lstStyle/>
          <a:p>
            <a:pPr indent="0" lvl="0" marL="0" rtl="0" algn="just">
              <a:lnSpc>
                <a:spcPct val="90000"/>
              </a:lnSpc>
              <a:spcBef>
                <a:spcPts val="0"/>
              </a:spcBef>
              <a:spcAft>
                <a:spcPts val="0"/>
              </a:spcAft>
              <a:buSzPts val="2000"/>
              <a:buNone/>
            </a:pPr>
            <a:r>
              <a:rPr b="0" i="0" lang="en-US">
                <a:solidFill>
                  <a:srgbClr val="374151"/>
                </a:solidFill>
                <a:latin typeface="Arial"/>
                <a:ea typeface="Arial"/>
                <a:cs typeface="Arial"/>
                <a:sym typeface="Arial"/>
              </a:rPr>
              <a:t>Marketing is a constantly evolving field, and new techniques are emerging all the time. Here are some new techniques in marketing:</a:t>
            </a:r>
            <a:endParaRPr/>
          </a:p>
          <a:p>
            <a:pPr indent="-457200" lvl="0" marL="457200" rtl="0" algn="just">
              <a:lnSpc>
                <a:spcPct val="90000"/>
              </a:lnSpc>
              <a:spcBef>
                <a:spcPts val="1200"/>
              </a:spcBef>
              <a:spcAft>
                <a:spcPts val="0"/>
              </a:spcAft>
              <a:buSzPts val="2000"/>
              <a:buFont typeface="Corbel"/>
              <a:buAutoNum type="arabicPeriod"/>
            </a:pPr>
            <a:r>
              <a:rPr b="0" i="0" lang="en-US">
                <a:solidFill>
                  <a:srgbClr val="FF0000"/>
                </a:solidFill>
                <a:latin typeface="Arial"/>
                <a:ea typeface="Arial"/>
                <a:cs typeface="Arial"/>
                <a:sym typeface="Arial"/>
              </a:rPr>
              <a:t>Influencer marketing: </a:t>
            </a:r>
            <a:r>
              <a:rPr b="0" i="0" lang="en-US">
                <a:solidFill>
                  <a:srgbClr val="374151"/>
                </a:solidFill>
                <a:latin typeface="Arial"/>
                <a:ea typeface="Arial"/>
                <a:cs typeface="Arial"/>
                <a:sym typeface="Arial"/>
              </a:rPr>
              <a:t>This involves partnering with individuals who have a large following on social media to promote products or services.</a:t>
            </a:r>
            <a:endParaRPr/>
          </a:p>
          <a:p>
            <a:pPr indent="-457200" lvl="0" marL="457200" rtl="0" algn="just">
              <a:lnSpc>
                <a:spcPct val="90000"/>
              </a:lnSpc>
              <a:spcBef>
                <a:spcPts val="1200"/>
              </a:spcBef>
              <a:spcAft>
                <a:spcPts val="0"/>
              </a:spcAft>
              <a:buSzPts val="2000"/>
              <a:buFont typeface="Corbel"/>
              <a:buAutoNum type="arabicPeriod"/>
            </a:pPr>
            <a:r>
              <a:rPr b="0" i="0" lang="en-US">
                <a:solidFill>
                  <a:srgbClr val="FF0000"/>
                </a:solidFill>
                <a:latin typeface="Arial"/>
                <a:ea typeface="Arial"/>
                <a:cs typeface="Arial"/>
                <a:sym typeface="Arial"/>
              </a:rPr>
              <a:t>Virtual and augmented reality: </a:t>
            </a:r>
            <a:r>
              <a:rPr b="0" i="0" lang="en-US">
                <a:solidFill>
                  <a:srgbClr val="374151"/>
                </a:solidFill>
                <a:latin typeface="Arial"/>
                <a:ea typeface="Arial"/>
                <a:cs typeface="Arial"/>
                <a:sym typeface="Arial"/>
              </a:rPr>
              <a:t>Virtual and augmented reality technologies are being used to create immersive experiences for customers, allowing them to interact with products or services in new and innovative ways.</a:t>
            </a:r>
            <a:endParaRPr/>
          </a:p>
          <a:p>
            <a:pPr indent="-457200" lvl="0" marL="457200" rtl="0" algn="just">
              <a:lnSpc>
                <a:spcPct val="90000"/>
              </a:lnSpc>
              <a:spcBef>
                <a:spcPts val="1200"/>
              </a:spcBef>
              <a:spcAft>
                <a:spcPts val="0"/>
              </a:spcAft>
              <a:buSzPts val="2000"/>
              <a:buFont typeface="Corbel"/>
              <a:buAutoNum type="arabicPeriod"/>
            </a:pPr>
            <a:r>
              <a:rPr b="0" i="0" lang="en-US">
                <a:solidFill>
                  <a:srgbClr val="FF0000"/>
                </a:solidFill>
                <a:latin typeface="Arial"/>
                <a:ea typeface="Arial"/>
                <a:cs typeface="Arial"/>
                <a:sym typeface="Arial"/>
              </a:rPr>
              <a:t>Chatbots: </a:t>
            </a:r>
            <a:r>
              <a:rPr b="0" i="0" lang="en-US">
                <a:solidFill>
                  <a:srgbClr val="374151"/>
                </a:solidFill>
                <a:latin typeface="Arial"/>
                <a:ea typeface="Arial"/>
                <a:cs typeface="Arial"/>
                <a:sym typeface="Arial"/>
              </a:rPr>
              <a:t>Chatbots are automated programs that can communicate with customers through messaging apps or websites, providing quick and efficient customer service and support.</a:t>
            </a:r>
            <a:endParaRPr/>
          </a:p>
          <a:p>
            <a:pPr indent="-457200" lvl="0" marL="457200" rtl="0" algn="just">
              <a:lnSpc>
                <a:spcPct val="90000"/>
              </a:lnSpc>
              <a:spcBef>
                <a:spcPts val="1200"/>
              </a:spcBef>
              <a:spcAft>
                <a:spcPts val="0"/>
              </a:spcAft>
              <a:buSzPts val="2000"/>
              <a:buFont typeface="Corbel"/>
              <a:buAutoNum type="arabicPeriod"/>
            </a:pPr>
            <a:r>
              <a:rPr b="0" i="0" lang="en-US">
                <a:solidFill>
                  <a:srgbClr val="FF0000"/>
                </a:solidFill>
                <a:latin typeface="Arial"/>
                <a:ea typeface="Arial"/>
                <a:cs typeface="Arial"/>
                <a:sym typeface="Arial"/>
              </a:rPr>
              <a:t>Personalization: </a:t>
            </a:r>
            <a:r>
              <a:rPr b="0" i="0" lang="en-US">
                <a:solidFill>
                  <a:srgbClr val="374151"/>
                </a:solidFill>
                <a:latin typeface="Arial"/>
                <a:ea typeface="Arial"/>
                <a:cs typeface="Arial"/>
                <a:sym typeface="Arial"/>
              </a:rPr>
              <a:t>Personalization involves tailoring marketing messages to individual customers based on their preferences and behaviors. This can be done using data analytics and machine learning algorithms.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7"/>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Corbel"/>
              <a:buNone/>
            </a:pPr>
            <a:r>
              <a:rPr lang="en-US"/>
              <a:t>7. New Techniques in Marketing</a:t>
            </a:r>
            <a:endParaRPr/>
          </a:p>
        </p:txBody>
      </p:sp>
      <p:sp>
        <p:nvSpPr>
          <p:cNvPr id="185" name="Google Shape;185;p17"/>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fontScale="92500" lnSpcReduction="10000"/>
          </a:bodyPr>
          <a:lstStyle/>
          <a:p>
            <a:pPr indent="-457200" lvl="0" marL="457200" rtl="0" algn="just">
              <a:lnSpc>
                <a:spcPct val="90000"/>
              </a:lnSpc>
              <a:spcBef>
                <a:spcPts val="0"/>
              </a:spcBef>
              <a:spcAft>
                <a:spcPts val="0"/>
              </a:spcAft>
              <a:buSzPct val="100000"/>
              <a:buFont typeface="Corbel"/>
              <a:buAutoNum type="arabicPeriod" startAt="5"/>
            </a:pPr>
            <a:r>
              <a:rPr b="0" i="0" lang="en-US">
                <a:solidFill>
                  <a:srgbClr val="FF0000"/>
                </a:solidFill>
                <a:latin typeface="Arial"/>
                <a:ea typeface="Arial"/>
                <a:cs typeface="Arial"/>
                <a:sym typeface="Arial"/>
              </a:rPr>
              <a:t>Voice search optimization: </a:t>
            </a:r>
            <a:r>
              <a:rPr b="0" i="0" lang="en-US">
                <a:solidFill>
                  <a:srgbClr val="374151"/>
                </a:solidFill>
                <a:latin typeface="Arial"/>
                <a:ea typeface="Arial"/>
                <a:cs typeface="Arial"/>
                <a:sym typeface="Arial"/>
              </a:rPr>
              <a:t>As more and more consumers use voice-activated assistants like Siri and Alexa to search for products and services, businesses are focusing on optimizing their content for voice search.</a:t>
            </a:r>
            <a:endParaRPr/>
          </a:p>
          <a:p>
            <a:pPr indent="-457200" lvl="0" marL="457200" rtl="0" algn="just">
              <a:lnSpc>
                <a:spcPct val="90000"/>
              </a:lnSpc>
              <a:spcBef>
                <a:spcPts val="1200"/>
              </a:spcBef>
              <a:spcAft>
                <a:spcPts val="0"/>
              </a:spcAft>
              <a:buSzPct val="100000"/>
              <a:buFont typeface="Corbel"/>
              <a:buAutoNum type="arabicPeriod" startAt="5"/>
            </a:pPr>
            <a:r>
              <a:rPr b="0" i="0" lang="en-US">
                <a:solidFill>
                  <a:srgbClr val="FF0000"/>
                </a:solidFill>
                <a:latin typeface="Arial"/>
                <a:ea typeface="Arial"/>
                <a:cs typeface="Arial"/>
                <a:sym typeface="Arial"/>
              </a:rPr>
              <a:t>User-generated content: </a:t>
            </a:r>
            <a:r>
              <a:rPr b="0" i="0" lang="en-US">
                <a:solidFill>
                  <a:srgbClr val="374151"/>
                </a:solidFill>
                <a:latin typeface="Arial"/>
                <a:ea typeface="Arial"/>
                <a:cs typeface="Arial"/>
                <a:sym typeface="Arial"/>
              </a:rPr>
              <a:t>User-generated content involves encouraging customers to create and share content related to the business, such as product reviews, social media posts, and videos.</a:t>
            </a:r>
            <a:endParaRPr/>
          </a:p>
          <a:p>
            <a:pPr indent="-457200" lvl="0" marL="457200" rtl="0" algn="just">
              <a:lnSpc>
                <a:spcPct val="90000"/>
              </a:lnSpc>
              <a:spcBef>
                <a:spcPts val="1200"/>
              </a:spcBef>
              <a:spcAft>
                <a:spcPts val="0"/>
              </a:spcAft>
              <a:buSzPct val="100000"/>
              <a:buFont typeface="Corbel"/>
              <a:buAutoNum type="arabicPeriod" startAt="5"/>
            </a:pPr>
            <a:r>
              <a:rPr b="0" i="0" lang="en-US">
                <a:solidFill>
                  <a:srgbClr val="FF0000"/>
                </a:solidFill>
                <a:latin typeface="Arial"/>
                <a:ea typeface="Arial"/>
                <a:cs typeface="Arial"/>
                <a:sym typeface="Arial"/>
              </a:rPr>
              <a:t>Micro-moments: </a:t>
            </a:r>
            <a:r>
              <a:rPr b="0" i="0" lang="en-US">
                <a:solidFill>
                  <a:srgbClr val="374151"/>
                </a:solidFill>
                <a:latin typeface="Arial"/>
                <a:ea typeface="Arial"/>
                <a:cs typeface="Arial"/>
                <a:sym typeface="Arial"/>
              </a:rPr>
              <a:t>Micro-moments refer to the brief moments when consumers turn to their devices to quickly search for information or complete a task. Businesses can use micro-moments to provide targeted, relevant information to consumers at the right time.</a:t>
            </a:r>
            <a:endParaRPr/>
          </a:p>
          <a:p>
            <a:pPr indent="-457200" lvl="0" marL="457200" rtl="0" algn="just">
              <a:lnSpc>
                <a:spcPct val="90000"/>
              </a:lnSpc>
              <a:spcBef>
                <a:spcPts val="1200"/>
              </a:spcBef>
              <a:spcAft>
                <a:spcPts val="0"/>
              </a:spcAft>
              <a:buSzPct val="100000"/>
              <a:buFont typeface="Corbel"/>
              <a:buAutoNum type="arabicPeriod" startAt="5"/>
            </a:pPr>
            <a:r>
              <a:rPr b="0" i="0" lang="en-US">
                <a:solidFill>
                  <a:srgbClr val="FF0000"/>
                </a:solidFill>
                <a:latin typeface="Arial"/>
                <a:ea typeface="Arial"/>
                <a:cs typeface="Arial"/>
                <a:sym typeface="Arial"/>
              </a:rPr>
              <a:t>Social media stories: </a:t>
            </a:r>
            <a:r>
              <a:rPr b="0" i="0" lang="en-US">
                <a:solidFill>
                  <a:srgbClr val="374151"/>
                </a:solidFill>
                <a:latin typeface="Arial"/>
                <a:ea typeface="Arial"/>
                <a:cs typeface="Arial"/>
                <a:sym typeface="Arial"/>
              </a:rPr>
              <a:t>Social media stories, such as those on Instagram and Snapchat, provide a new way to reach customers with short, engaging content that disappears after 24 hours.</a:t>
            </a:r>
            <a:endParaRPr/>
          </a:p>
          <a:p>
            <a:pPr indent="0" lvl="0" marL="0" rtl="0" algn="just">
              <a:lnSpc>
                <a:spcPct val="90000"/>
              </a:lnSpc>
              <a:spcBef>
                <a:spcPts val="1200"/>
              </a:spcBef>
              <a:spcAft>
                <a:spcPts val="0"/>
              </a:spcAft>
              <a:buSzPct val="100000"/>
              <a:buNone/>
            </a:pPr>
            <a:r>
              <a:rPr b="0" i="0" lang="en-US">
                <a:solidFill>
                  <a:srgbClr val="374151"/>
                </a:solidFill>
                <a:latin typeface="Arial"/>
                <a:ea typeface="Arial"/>
                <a:cs typeface="Arial"/>
                <a:sym typeface="Arial"/>
              </a:rPr>
              <a:t>By incorporating these new techniques into their marketing strategy, businesses can stay ahead of the curve and connect with customers in new and innovative ways.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8"/>
          <p:cNvSpPr txBox="1"/>
          <p:nvPr>
            <p:ph type="title"/>
          </p:nvPr>
        </p:nvSpPr>
        <p:spPr>
          <a:xfrm>
            <a:off x="252918" y="1123837"/>
            <a:ext cx="3109713"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Corbel"/>
              <a:buNone/>
            </a:pPr>
            <a:r>
              <a:rPr lang="en-US"/>
              <a:t>8. International Trade</a:t>
            </a:r>
            <a:endParaRPr/>
          </a:p>
        </p:txBody>
      </p:sp>
      <p:sp>
        <p:nvSpPr>
          <p:cNvPr id="191" name="Google Shape;191;p18"/>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lnSpcReduction="10000"/>
          </a:bodyPr>
          <a:lstStyle/>
          <a:p>
            <a:pPr indent="0" lvl="0" marL="0" rtl="0" algn="just">
              <a:lnSpc>
                <a:spcPct val="90000"/>
              </a:lnSpc>
              <a:spcBef>
                <a:spcPts val="0"/>
              </a:spcBef>
              <a:spcAft>
                <a:spcPts val="0"/>
              </a:spcAft>
              <a:buSzPts val="2000"/>
              <a:buNone/>
            </a:pPr>
            <a:r>
              <a:rPr b="0" i="0" lang="en-US">
                <a:solidFill>
                  <a:srgbClr val="374151"/>
                </a:solidFill>
                <a:latin typeface="Arial"/>
                <a:ea typeface="Arial"/>
                <a:cs typeface="Arial"/>
                <a:sym typeface="Arial"/>
              </a:rPr>
              <a:t>International trade refers to the exchange of goods and services across national borders. Here are some key points to consider in international trade:</a:t>
            </a:r>
            <a:endParaRPr/>
          </a:p>
          <a:p>
            <a:pPr indent="-457200" lvl="0" marL="457200" rtl="0" algn="just">
              <a:lnSpc>
                <a:spcPct val="90000"/>
              </a:lnSpc>
              <a:spcBef>
                <a:spcPts val="1200"/>
              </a:spcBef>
              <a:spcAft>
                <a:spcPts val="0"/>
              </a:spcAft>
              <a:buSzPts val="2000"/>
              <a:buFont typeface="Corbel"/>
              <a:buAutoNum type="arabicPeriod"/>
            </a:pPr>
            <a:r>
              <a:rPr b="0" i="0" lang="en-US">
                <a:solidFill>
                  <a:srgbClr val="FF0000"/>
                </a:solidFill>
                <a:latin typeface="Arial"/>
                <a:ea typeface="Arial"/>
                <a:cs typeface="Arial"/>
                <a:sym typeface="Arial"/>
              </a:rPr>
              <a:t>Exporting: </a:t>
            </a:r>
            <a:r>
              <a:rPr b="0" i="0" lang="en-US">
                <a:solidFill>
                  <a:srgbClr val="374151"/>
                </a:solidFill>
                <a:latin typeface="Arial"/>
                <a:ea typeface="Arial"/>
                <a:cs typeface="Arial"/>
                <a:sym typeface="Arial"/>
              </a:rPr>
              <a:t>Exporting involves selling goods or services to customers in other countries. Businesses can export directly or work with intermediaries such as distributors or agents.</a:t>
            </a:r>
            <a:endParaRPr/>
          </a:p>
          <a:p>
            <a:pPr indent="-457200" lvl="0" marL="457200" rtl="0" algn="just">
              <a:lnSpc>
                <a:spcPct val="90000"/>
              </a:lnSpc>
              <a:spcBef>
                <a:spcPts val="1200"/>
              </a:spcBef>
              <a:spcAft>
                <a:spcPts val="0"/>
              </a:spcAft>
              <a:buSzPts val="2000"/>
              <a:buFont typeface="Corbel"/>
              <a:buAutoNum type="arabicPeriod"/>
            </a:pPr>
            <a:r>
              <a:rPr b="0" i="0" lang="en-US">
                <a:solidFill>
                  <a:srgbClr val="FF0000"/>
                </a:solidFill>
                <a:latin typeface="Arial"/>
                <a:ea typeface="Arial"/>
                <a:cs typeface="Arial"/>
                <a:sym typeface="Arial"/>
              </a:rPr>
              <a:t>Importing: </a:t>
            </a:r>
            <a:r>
              <a:rPr b="0" i="0" lang="en-US">
                <a:solidFill>
                  <a:srgbClr val="374151"/>
                </a:solidFill>
                <a:latin typeface="Arial"/>
                <a:ea typeface="Arial"/>
                <a:cs typeface="Arial"/>
                <a:sym typeface="Arial"/>
              </a:rPr>
              <a:t>Importing involves purchasing goods or services from suppliers in other countries. Businesses must comply with import regulations and pay any applicable tariffs or duties.</a:t>
            </a:r>
            <a:endParaRPr/>
          </a:p>
          <a:p>
            <a:pPr indent="-457200" lvl="0" marL="457200" rtl="0" algn="just">
              <a:lnSpc>
                <a:spcPct val="90000"/>
              </a:lnSpc>
              <a:spcBef>
                <a:spcPts val="1200"/>
              </a:spcBef>
              <a:spcAft>
                <a:spcPts val="0"/>
              </a:spcAft>
              <a:buSzPts val="2000"/>
              <a:buFont typeface="Corbel"/>
              <a:buAutoNum type="arabicPeriod"/>
            </a:pPr>
            <a:r>
              <a:rPr b="0" i="0" lang="en-US">
                <a:solidFill>
                  <a:srgbClr val="FF0000"/>
                </a:solidFill>
                <a:latin typeface="Arial"/>
                <a:ea typeface="Arial"/>
                <a:cs typeface="Arial"/>
                <a:sym typeface="Arial"/>
              </a:rPr>
              <a:t>International trade agreements: </a:t>
            </a:r>
            <a:r>
              <a:rPr b="0" i="0" lang="en-US">
                <a:solidFill>
                  <a:srgbClr val="374151"/>
                </a:solidFill>
                <a:latin typeface="Arial"/>
                <a:ea typeface="Arial"/>
                <a:cs typeface="Arial"/>
                <a:sym typeface="Arial"/>
              </a:rPr>
              <a:t>International trade agreements, such as free trade agreements, can reduce barriers to trade and make it easier for businesses to export and import goods and services.</a:t>
            </a:r>
            <a:endParaRPr/>
          </a:p>
          <a:p>
            <a:pPr indent="-457200" lvl="0" marL="457200" rtl="0" algn="just">
              <a:lnSpc>
                <a:spcPct val="90000"/>
              </a:lnSpc>
              <a:spcBef>
                <a:spcPts val="1200"/>
              </a:spcBef>
              <a:spcAft>
                <a:spcPts val="0"/>
              </a:spcAft>
              <a:buSzPts val="2000"/>
              <a:buFont typeface="Corbel"/>
              <a:buAutoNum type="arabicPeriod"/>
            </a:pPr>
            <a:r>
              <a:rPr b="0" i="0" lang="en-US">
                <a:solidFill>
                  <a:srgbClr val="FF0000"/>
                </a:solidFill>
                <a:latin typeface="Arial"/>
                <a:ea typeface="Arial"/>
                <a:cs typeface="Arial"/>
                <a:sym typeface="Arial"/>
              </a:rPr>
              <a:t>Cultural differences: </a:t>
            </a:r>
            <a:r>
              <a:rPr b="0" i="0" lang="en-US">
                <a:solidFill>
                  <a:srgbClr val="374151"/>
                </a:solidFill>
                <a:latin typeface="Arial"/>
                <a:ea typeface="Arial"/>
                <a:cs typeface="Arial"/>
                <a:sym typeface="Arial"/>
              </a:rPr>
              <a:t>Cultural differences can play a significant role in international trade. Businesses must understand the cultural norms and preferences of their target markets and tailor their marketing and sales strategies accordingly.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9"/>
          <p:cNvSpPr txBox="1"/>
          <p:nvPr>
            <p:ph type="title"/>
          </p:nvPr>
        </p:nvSpPr>
        <p:spPr>
          <a:xfrm>
            <a:off x="252918" y="1123837"/>
            <a:ext cx="3109713"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Corbel"/>
              <a:buNone/>
            </a:pPr>
            <a:r>
              <a:rPr lang="en-US"/>
              <a:t>8. International Trade</a:t>
            </a:r>
            <a:endParaRPr/>
          </a:p>
        </p:txBody>
      </p:sp>
      <p:sp>
        <p:nvSpPr>
          <p:cNvPr id="197" name="Google Shape;197;p19"/>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fontScale="92500" lnSpcReduction="10000"/>
          </a:bodyPr>
          <a:lstStyle/>
          <a:p>
            <a:pPr indent="-457200" lvl="0" marL="457200" rtl="0" algn="just">
              <a:lnSpc>
                <a:spcPct val="90000"/>
              </a:lnSpc>
              <a:spcBef>
                <a:spcPts val="0"/>
              </a:spcBef>
              <a:spcAft>
                <a:spcPts val="0"/>
              </a:spcAft>
              <a:buSzPct val="100000"/>
              <a:buFont typeface="Corbel"/>
              <a:buAutoNum type="arabicPeriod" startAt="5"/>
            </a:pPr>
            <a:r>
              <a:rPr b="0" i="0" lang="en-US">
                <a:solidFill>
                  <a:srgbClr val="FF0000"/>
                </a:solidFill>
                <a:latin typeface="Arial"/>
                <a:ea typeface="Arial"/>
                <a:cs typeface="Arial"/>
                <a:sym typeface="Arial"/>
              </a:rPr>
              <a:t>Currency exchange: </a:t>
            </a:r>
            <a:r>
              <a:rPr b="0" i="0" lang="en-US">
                <a:solidFill>
                  <a:srgbClr val="374151"/>
                </a:solidFill>
                <a:latin typeface="Arial"/>
                <a:ea typeface="Arial"/>
                <a:cs typeface="Arial"/>
                <a:sym typeface="Arial"/>
              </a:rPr>
              <a:t>Currency exchange rates can impact the cost of goods and services in international trade. Businesses may need to hedge against currency fluctuations to manage their exposure to risk.</a:t>
            </a:r>
            <a:endParaRPr/>
          </a:p>
          <a:p>
            <a:pPr indent="-457200" lvl="0" marL="457200" rtl="0" algn="just">
              <a:lnSpc>
                <a:spcPct val="90000"/>
              </a:lnSpc>
              <a:spcBef>
                <a:spcPts val="1200"/>
              </a:spcBef>
              <a:spcAft>
                <a:spcPts val="0"/>
              </a:spcAft>
              <a:buSzPct val="100000"/>
              <a:buFont typeface="Corbel"/>
              <a:buAutoNum type="arabicPeriod" startAt="5"/>
            </a:pPr>
            <a:r>
              <a:rPr b="0" i="0" lang="en-US">
                <a:solidFill>
                  <a:srgbClr val="FF0000"/>
                </a:solidFill>
                <a:latin typeface="Arial"/>
                <a:ea typeface="Arial"/>
                <a:cs typeface="Arial"/>
                <a:sym typeface="Arial"/>
              </a:rPr>
              <a:t>Legal and regulatory issues: </a:t>
            </a:r>
            <a:r>
              <a:rPr b="0" i="0" lang="en-US">
                <a:solidFill>
                  <a:srgbClr val="374151"/>
                </a:solidFill>
                <a:latin typeface="Arial"/>
                <a:ea typeface="Arial"/>
                <a:cs typeface="Arial"/>
                <a:sym typeface="Arial"/>
              </a:rPr>
              <a:t>International trade is subject to various legal and regulatory requirements, including customs regulations, intellectual property laws, and export controls.</a:t>
            </a:r>
            <a:endParaRPr/>
          </a:p>
          <a:p>
            <a:pPr indent="-457200" lvl="0" marL="457200" rtl="0" algn="just">
              <a:lnSpc>
                <a:spcPct val="90000"/>
              </a:lnSpc>
              <a:spcBef>
                <a:spcPts val="1200"/>
              </a:spcBef>
              <a:spcAft>
                <a:spcPts val="0"/>
              </a:spcAft>
              <a:buSzPct val="100000"/>
              <a:buFont typeface="Corbel"/>
              <a:buAutoNum type="arabicPeriod" startAt="5"/>
            </a:pPr>
            <a:r>
              <a:rPr b="0" i="0" lang="en-US">
                <a:solidFill>
                  <a:srgbClr val="FF0000"/>
                </a:solidFill>
                <a:latin typeface="Arial"/>
                <a:ea typeface="Arial"/>
                <a:cs typeface="Arial"/>
                <a:sym typeface="Arial"/>
              </a:rPr>
              <a:t>Logistics: </a:t>
            </a:r>
            <a:r>
              <a:rPr b="0" i="0" lang="en-US">
                <a:solidFill>
                  <a:srgbClr val="374151"/>
                </a:solidFill>
                <a:latin typeface="Arial"/>
                <a:ea typeface="Arial"/>
                <a:cs typeface="Arial"/>
                <a:sym typeface="Arial"/>
              </a:rPr>
              <a:t>International trade involves complex logistics, including transportation, shipping, and customs clearance. Businesses must ensure that they have the necessary infrastructure and expertise to manage these logistics effectively.</a:t>
            </a:r>
            <a:endParaRPr/>
          </a:p>
          <a:p>
            <a:pPr indent="-457200" lvl="0" marL="457200" rtl="0" algn="just">
              <a:lnSpc>
                <a:spcPct val="90000"/>
              </a:lnSpc>
              <a:spcBef>
                <a:spcPts val="1200"/>
              </a:spcBef>
              <a:spcAft>
                <a:spcPts val="0"/>
              </a:spcAft>
              <a:buSzPct val="100000"/>
              <a:buFont typeface="Corbel"/>
              <a:buAutoNum type="arabicPeriod" startAt="5"/>
            </a:pPr>
            <a:r>
              <a:rPr b="0" i="0" lang="en-US">
                <a:solidFill>
                  <a:srgbClr val="FF0000"/>
                </a:solidFill>
                <a:latin typeface="Arial"/>
                <a:ea typeface="Arial"/>
                <a:cs typeface="Arial"/>
                <a:sym typeface="Arial"/>
              </a:rPr>
              <a:t>International payments: </a:t>
            </a:r>
            <a:r>
              <a:rPr b="0" i="0" lang="en-US">
                <a:solidFill>
                  <a:srgbClr val="374151"/>
                </a:solidFill>
                <a:latin typeface="Arial"/>
                <a:ea typeface="Arial"/>
                <a:cs typeface="Arial"/>
                <a:sym typeface="Arial"/>
              </a:rPr>
              <a:t>International payments can be complex and involve additional fees and charges. Businesses may need to work with financial institutions or payment processors to facilitate international transactions.</a:t>
            </a:r>
            <a:endParaRPr/>
          </a:p>
          <a:p>
            <a:pPr indent="0" lvl="0" marL="0" rtl="0" algn="just">
              <a:lnSpc>
                <a:spcPct val="90000"/>
              </a:lnSpc>
              <a:spcBef>
                <a:spcPts val="1200"/>
              </a:spcBef>
              <a:spcAft>
                <a:spcPts val="0"/>
              </a:spcAft>
              <a:buSzPct val="100000"/>
              <a:buNone/>
            </a:pPr>
            <a:r>
              <a:rPr b="0" i="0" lang="en-US">
                <a:solidFill>
                  <a:srgbClr val="374151"/>
                </a:solidFill>
                <a:latin typeface="Arial"/>
                <a:ea typeface="Arial"/>
                <a:cs typeface="Arial"/>
                <a:sym typeface="Arial"/>
              </a:rPr>
              <a:t>By understanding these key factors and developing a comprehensive international trade strategy, businesses can expand their reach, tap into new markets, and achieve long-term growth and profitability.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0" y="1123837"/>
            <a:ext cx="3313471"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Corbel"/>
              <a:buNone/>
            </a:pPr>
            <a:r>
              <a:rPr lang="en-US"/>
              <a:t>1. Entrepreneur’s legal and regulatory systems</a:t>
            </a:r>
            <a:endParaRPr/>
          </a:p>
        </p:txBody>
      </p:sp>
      <p:sp>
        <p:nvSpPr>
          <p:cNvPr id="95" name="Google Shape;95;p2"/>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lnSpcReduction="10000"/>
          </a:bodyPr>
          <a:lstStyle/>
          <a:p>
            <a:pPr indent="0" lvl="0" marL="0" rtl="0" algn="just">
              <a:lnSpc>
                <a:spcPct val="90000"/>
              </a:lnSpc>
              <a:spcBef>
                <a:spcPts val="0"/>
              </a:spcBef>
              <a:spcAft>
                <a:spcPts val="0"/>
              </a:spcAft>
              <a:buSzPts val="2000"/>
              <a:buNone/>
            </a:pPr>
            <a:r>
              <a:rPr b="0" i="0" lang="en-US">
                <a:solidFill>
                  <a:srgbClr val="374151"/>
                </a:solidFill>
                <a:latin typeface="Arial"/>
                <a:ea typeface="Arial"/>
                <a:cs typeface="Arial"/>
                <a:sym typeface="Arial"/>
              </a:rPr>
              <a:t>Entrepreneurship is a complex endeavor that requires knowledge of various legal and regulatory systems. Here are some of the key legal and regulatory systems that entrepreneurs need to consider:</a:t>
            </a:r>
            <a:endParaRPr/>
          </a:p>
          <a:p>
            <a:pPr indent="-457200" lvl="0" marL="457200" rtl="0" algn="just">
              <a:lnSpc>
                <a:spcPct val="90000"/>
              </a:lnSpc>
              <a:spcBef>
                <a:spcPts val="1200"/>
              </a:spcBef>
              <a:spcAft>
                <a:spcPts val="0"/>
              </a:spcAft>
              <a:buSzPts val="2000"/>
              <a:buFont typeface="Corbel"/>
              <a:buAutoNum type="arabicPeriod"/>
            </a:pPr>
            <a:r>
              <a:rPr b="0" i="0" lang="en-US">
                <a:solidFill>
                  <a:srgbClr val="FF0000"/>
                </a:solidFill>
                <a:latin typeface="Arial"/>
                <a:ea typeface="Arial"/>
                <a:cs typeface="Arial"/>
                <a:sym typeface="Arial"/>
              </a:rPr>
              <a:t>Business formation: </a:t>
            </a:r>
            <a:r>
              <a:rPr b="0" i="0" lang="en-US">
                <a:solidFill>
                  <a:srgbClr val="374151"/>
                </a:solidFill>
                <a:latin typeface="Arial"/>
                <a:ea typeface="Arial"/>
                <a:cs typeface="Arial"/>
                <a:sym typeface="Arial"/>
              </a:rPr>
              <a:t>Entrepreneurs need to choose a legal structure for their business, such as sole proprietorship, partnership, corporation, or limited liability company (LLC). Each legal structure has its own benefits and drawbacks, and entrepreneurs should carefully consider which one is best for their business.</a:t>
            </a:r>
            <a:endParaRPr/>
          </a:p>
          <a:p>
            <a:pPr indent="-457200" lvl="0" marL="457200" rtl="0" algn="just">
              <a:lnSpc>
                <a:spcPct val="90000"/>
              </a:lnSpc>
              <a:spcBef>
                <a:spcPts val="1200"/>
              </a:spcBef>
              <a:spcAft>
                <a:spcPts val="0"/>
              </a:spcAft>
              <a:buSzPts val="2000"/>
              <a:buFont typeface="Corbel"/>
              <a:buAutoNum type="arabicPeriod"/>
            </a:pPr>
            <a:r>
              <a:rPr b="0" i="0" lang="en-US">
                <a:solidFill>
                  <a:srgbClr val="FF0000"/>
                </a:solidFill>
                <a:latin typeface="Arial"/>
                <a:ea typeface="Arial"/>
                <a:cs typeface="Arial"/>
                <a:sym typeface="Arial"/>
              </a:rPr>
              <a:t>Intellectual property: </a:t>
            </a:r>
            <a:r>
              <a:rPr b="0" i="0" lang="en-US">
                <a:solidFill>
                  <a:srgbClr val="374151"/>
                </a:solidFill>
                <a:latin typeface="Arial"/>
                <a:ea typeface="Arial"/>
                <a:cs typeface="Arial"/>
                <a:sym typeface="Arial"/>
              </a:rPr>
              <a:t>Intellectual property refers to the legal rights associated with creative works, such as patents, trademarks, and copyrights. Entrepreneurs need to protect their intellectual property to prevent others from copying their ideas or products.</a:t>
            </a:r>
            <a:endParaRPr/>
          </a:p>
          <a:p>
            <a:pPr indent="-457200" lvl="0" marL="457200" rtl="0" algn="just">
              <a:lnSpc>
                <a:spcPct val="90000"/>
              </a:lnSpc>
              <a:spcBef>
                <a:spcPts val="1200"/>
              </a:spcBef>
              <a:spcAft>
                <a:spcPts val="0"/>
              </a:spcAft>
              <a:buSzPts val="2000"/>
              <a:buFont typeface="Corbel"/>
              <a:buAutoNum type="arabicPeriod"/>
            </a:pPr>
            <a:r>
              <a:rPr b="0" i="0" lang="en-US">
                <a:solidFill>
                  <a:srgbClr val="FF0000"/>
                </a:solidFill>
                <a:latin typeface="Arial"/>
                <a:ea typeface="Arial"/>
                <a:cs typeface="Arial"/>
                <a:sym typeface="Arial"/>
              </a:rPr>
              <a:t>Employment law: </a:t>
            </a:r>
            <a:r>
              <a:rPr b="0" i="0" lang="en-US">
                <a:solidFill>
                  <a:srgbClr val="374151"/>
                </a:solidFill>
                <a:latin typeface="Arial"/>
                <a:ea typeface="Arial"/>
                <a:cs typeface="Arial"/>
                <a:sym typeface="Arial"/>
              </a:rPr>
              <a:t>Entrepreneurs who hire employees need to comply with various employment laws, such as minimum wage and overtime regulations, anti-discrimination laws, and workplace safety regulations.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0" y="1123837"/>
            <a:ext cx="3392129"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Corbel"/>
              <a:buNone/>
            </a:pPr>
            <a:r>
              <a:rPr lang="en-US"/>
              <a:t>1. Entrepreneur’s legal and regulatory systems</a:t>
            </a:r>
            <a:endParaRPr/>
          </a:p>
        </p:txBody>
      </p:sp>
      <p:sp>
        <p:nvSpPr>
          <p:cNvPr id="101" name="Google Shape;101;p3"/>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Autofit/>
          </a:bodyPr>
          <a:lstStyle/>
          <a:p>
            <a:pPr indent="-457200" lvl="0" marL="457200" rtl="0" algn="just">
              <a:lnSpc>
                <a:spcPct val="90000"/>
              </a:lnSpc>
              <a:spcBef>
                <a:spcPts val="0"/>
              </a:spcBef>
              <a:spcAft>
                <a:spcPts val="0"/>
              </a:spcAft>
              <a:buSzPts val="1800"/>
              <a:buFont typeface="Corbel"/>
              <a:buAutoNum type="arabicPeriod" startAt="4"/>
            </a:pPr>
            <a:r>
              <a:rPr b="0" i="0" lang="en-US" sz="1800">
                <a:solidFill>
                  <a:srgbClr val="FF0000"/>
                </a:solidFill>
                <a:latin typeface="Arial"/>
                <a:ea typeface="Arial"/>
                <a:cs typeface="Arial"/>
                <a:sym typeface="Arial"/>
              </a:rPr>
              <a:t>Taxation: </a:t>
            </a:r>
            <a:r>
              <a:rPr b="0" i="0" lang="en-US" sz="1800">
                <a:solidFill>
                  <a:srgbClr val="374151"/>
                </a:solidFill>
                <a:latin typeface="Arial"/>
                <a:ea typeface="Arial"/>
                <a:cs typeface="Arial"/>
                <a:sym typeface="Arial"/>
              </a:rPr>
              <a:t>Entrepreneurs need to understand the tax laws that apply to their business, including income tax, sales tax, and payroll taxes.</a:t>
            </a:r>
            <a:endParaRPr/>
          </a:p>
          <a:p>
            <a:pPr indent="-457200" lvl="0" marL="457200" rtl="0" algn="just">
              <a:lnSpc>
                <a:spcPct val="90000"/>
              </a:lnSpc>
              <a:spcBef>
                <a:spcPts val="1200"/>
              </a:spcBef>
              <a:spcAft>
                <a:spcPts val="0"/>
              </a:spcAft>
              <a:buSzPts val="1800"/>
              <a:buFont typeface="Corbel"/>
              <a:buAutoNum type="arabicPeriod" startAt="4"/>
            </a:pPr>
            <a:r>
              <a:rPr b="0" i="0" lang="en-US" sz="1800">
                <a:solidFill>
                  <a:srgbClr val="FF0000"/>
                </a:solidFill>
                <a:latin typeface="Arial"/>
                <a:ea typeface="Arial"/>
                <a:cs typeface="Arial"/>
                <a:sym typeface="Arial"/>
              </a:rPr>
              <a:t>Securities law: </a:t>
            </a:r>
            <a:r>
              <a:rPr b="0" i="0" lang="en-US" sz="1800">
                <a:solidFill>
                  <a:srgbClr val="374151"/>
                </a:solidFill>
                <a:latin typeface="Arial"/>
                <a:ea typeface="Arial"/>
                <a:cs typeface="Arial"/>
                <a:sym typeface="Arial"/>
              </a:rPr>
              <a:t>If entrepreneurs plan to raise money from investors, they need to comply with securities laws that regulate the sale of securities, such as stocks and bonds.</a:t>
            </a:r>
            <a:endParaRPr/>
          </a:p>
          <a:p>
            <a:pPr indent="-457200" lvl="0" marL="457200" rtl="0" algn="just">
              <a:lnSpc>
                <a:spcPct val="90000"/>
              </a:lnSpc>
              <a:spcBef>
                <a:spcPts val="1200"/>
              </a:spcBef>
              <a:spcAft>
                <a:spcPts val="0"/>
              </a:spcAft>
              <a:buSzPts val="1800"/>
              <a:buFont typeface="Corbel"/>
              <a:buAutoNum type="arabicPeriod" startAt="4"/>
            </a:pPr>
            <a:r>
              <a:rPr b="0" i="0" lang="en-US" sz="1800">
                <a:solidFill>
                  <a:srgbClr val="FF0000"/>
                </a:solidFill>
                <a:latin typeface="Arial"/>
                <a:ea typeface="Arial"/>
                <a:cs typeface="Arial"/>
                <a:sym typeface="Arial"/>
              </a:rPr>
              <a:t>Environmental regulations: </a:t>
            </a:r>
            <a:r>
              <a:rPr b="0" i="0" lang="en-US" sz="1800">
                <a:solidFill>
                  <a:srgbClr val="374151"/>
                </a:solidFill>
                <a:latin typeface="Arial"/>
                <a:ea typeface="Arial"/>
                <a:cs typeface="Arial"/>
                <a:sym typeface="Arial"/>
              </a:rPr>
              <a:t>Entrepreneurs need to comply with various environmental regulations, such as those related to waste disposal and pollution control.</a:t>
            </a:r>
            <a:endParaRPr/>
          </a:p>
          <a:p>
            <a:pPr indent="-457200" lvl="0" marL="457200" rtl="0" algn="just">
              <a:lnSpc>
                <a:spcPct val="90000"/>
              </a:lnSpc>
              <a:spcBef>
                <a:spcPts val="1200"/>
              </a:spcBef>
              <a:spcAft>
                <a:spcPts val="0"/>
              </a:spcAft>
              <a:buSzPts val="1800"/>
              <a:buFont typeface="Corbel"/>
              <a:buAutoNum type="arabicPeriod" startAt="4"/>
            </a:pPr>
            <a:r>
              <a:rPr b="0" i="0" lang="en-US" sz="1800">
                <a:solidFill>
                  <a:srgbClr val="FF0000"/>
                </a:solidFill>
                <a:latin typeface="Arial"/>
                <a:ea typeface="Arial"/>
                <a:cs typeface="Arial"/>
                <a:sym typeface="Arial"/>
              </a:rPr>
              <a:t>Consumer protection laws: </a:t>
            </a:r>
            <a:r>
              <a:rPr b="0" i="0" lang="en-US" sz="1800">
                <a:solidFill>
                  <a:srgbClr val="374151"/>
                </a:solidFill>
                <a:latin typeface="Arial"/>
                <a:ea typeface="Arial"/>
                <a:cs typeface="Arial"/>
                <a:sym typeface="Arial"/>
              </a:rPr>
              <a:t>Entrepreneurs need to comply with consumer protection laws that regulate the sale of goods and services to consumers, such as truth in advertising and product safety regulations.</a:t>
            </a:r>
            <a:endParaRPr/>
          </a:p>
          <a:p>
            <a:pPr indent="-457200" lvl="0" marL="457200" rtl="0" algn="just">
              <a:lnSpc>
                <a:spcPct val="90000"/>
              </a:lnSpc>
              <a:spcBef>
                <a:spcPts val="1200"/>
              </a:spcBef>
              <a:spcAft>
                <a:spcPts val="0"/>
              </a:spcAft>
              <a:buSzPts val="1800"/>
              <a:buFont typeface="Corbel"/>
              <a:buAutoNum type="arabicPeriod" startAt="4"/>
            </a:pPr>
            <a:r>
              <a:rPr b="0" i="0" lang="en-US" sz="1800">
                <a:solidFill>
                  <a:srgbClr val="FF0000"/>
                </a:solidFill>
                <a:latin typeface="Arial"/>
                <a:ea typeface="Arial"/>
                <a:cs typeface="Arial"/>
                <a:sym typeface="Arial"/>
              </a:rPr>
              <a:t>International law: </a:t>
            </a:r>
            <a:r>
              <a:rPr b="0" i="0" lang="en-US" sz="1800">
                <a:solidFill>
                  <a:srgbClr val="374151"/>
                </a:solidFill>
                <a:latin typeface="Arial"/>
                <a:ea typeface="Arial"/>
                <a:cs typeface="Arial"/>
                <a:sym typeface="Arial"/>
              </a:rPr>
              <a:t>Entrepreneurs who do business internationally need to be aware of the legal and regulatory systems in other countries and comply with those laws.</a:t>
            </a:r>
            <a:endParaRPr/>
          </a:p>
          <a:p>
            <a:pPr indent="0" lvl="0" marL="0" rtl="0" algn="just">
              <a:lnSpc>
                <a:spcPct val="90000"/>
              </a:lnSpc>
              <a:spcBef>
                <a:spcPts val="1200"/>
              </a:spcBef>
              <a:spcAft>
                <a:spcPts val="0"/>
              </a:spcAft>
              <a:buSzPts val="800"/>
              <a:buNone/>
            </a:pPr>
            <a:r>
              <a:t/>
            </a:r>
            <a:endParaRPr b="0" i="0" sz="800">
              <a:solidFill>
                <a:srgbClr val="374151"/>
              </a:solidFill>
              <a:latin typeface="Arial"/>
              <a:ea typeface="Arial"/>
              <a:cs typeface="Arial"/>
              <a:sym typeface="Arial"/>
            </a:endParaRPr>
          </a:p>
          <a:p>
            <a:pPr indent="0" lvl="0" marL="0" rtl="0" algn="just">
              <a:lnSpc>
                <a:spcPct val="90000"/>
              </a:lnSpc>
              <a:spcBef>
                <a:spcPts val="1200"/>
              </a:spcBef>
              <a:spcAft>
                <a:spcPts val="0"/>
              </a:spcAft>
              <a:buSzPts val="1800"/>
              <a:buNone/>
            </a:pPr>
            <a:r>
              <a:rPr b="0" i="0" lang="en-US" sz="1800">
                <a:solidFill>
                  <a:srgbClr val="FF0000"/>
                </a:solidFill>
                <a:latin typeface="Arial"/>
                <a:ea typeface="Arial"/>
                <a:cs typeface="Arial"/>
                <a:sym typeface="Arial"/>
              </a:rPr>
              <a:t>NOTE: </a:t>
            </a:r>
            <a:r>
              <a:rPr b="0" i="0" lang="en-US" sz="1800">
                <a:solidFill>
                  <a:srgbClr val="374151"/>
                </a:solidFill>
                <a:latin typeface="Arial"/>
                <a:ea typeface="Arial"/>
                <a:cs typeface="Arial"/>
                <a:sym typeface="Arial"/>
              </a:rPr>
              <a:t>It is important for entrepreneurs to work with legal and financial professionals to ensure that they are complying with all relevant legal and regulatory requirements. Failure to comply with these requirements can result in legal and financial consequences that can negatively impact the success of the business.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Corbel"/>
              <a:buNone/>
            </a:pPr>
            <a:r>
              <a:rPr lang="en-US"/>
              <a:t>2. Intellectual property rights</a:t>
            </a:r>
            <a:endParaRPr/>
          </a:p>
        </p:txBody>
      </p:sp>
      <p:sp>
        <p:nvSpPr>
          <p:cNvPr id="107" name="Google Shape;107;p4"/>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SzPts val="2000"/>
              <a:buNone/>
            </a:pPr>
            <a:r>
              <a:rPr b="0" i="0" lang="en-US">
                <a:solidFill>
                  <a:srgbClr val="374151"/>
                </a:solidFill>
                <a:latin typeface="Arial"/>
                <a:ea typeface="Arial"/>
                <a:cs typeface="Arial"/>
                <a:sym typeface="Arial"/>
              </a:rPr>
              <a:t>Intellectual property (IP) refers to the legal rights that protect the creative works of individuals or businesses. IP rights are important for entrepreneurs as they can help protect their ideas and innovations from being copied or used without permission. Here are some of the main types of IP rights:</a:t>
            </a:r>
            <a:endParaRPr/>
          </a:p>
          <a:p>
            <a:pPr indent="0" lvl="0" marL="0" rtl="0" algn="just">
              <a:lnSpc>
                <a:spcPct val="90000"/>
              </a:lnSpc>
              <a:spcBef>
                <a:spcPts val="1200"/>
              </a:spcBef>
              <a:spcAft>
                <a:spcPts val="0"/>
              </a:spcAft>
              <a:buSzPts val="800"/>
              <a:buNone/>
            </a:pPr>
            <a:r>
              <a:t/>
            </a:r>
            <a:endParaRPr b="0" i="0" sz="800">
              <a:solidFill>
                <a:srgbClr val="374151"/>
              </a:solidFill>
              <a:latin typeface="Arial"/>
              <a:ea typeface="Arial"/>
              <a:cs typeface="Arial"/>
              <a:sym typeface="Arial"/>
            </a:endParaRPr>
          </a:p>
          <a:p>
            <a:pPr indent="-457200" lvl="0" marL="457200" rtl="0" algn="just">
              <a:lnSpc>
                <a:spcPct val="90000"/>
              </a:lnSpc>
              <a:spcBef>
                <a:spcPts val="1200"/>
              </a:spcBef>
              <a:spcAft>
                <a:spcPts val="0"/>
              </a:spcAft>
              <a:buSzPts val="2000"/>
              <a:buFont typeface="Corbel"/>
              <a:buAutoNum type="arabicPeriod"/>
            </a:pPr>
            <a:r>
              <a:rPr b="0" i="0" lang="en-US">
                <a:solidFill>
                  <a:srgbClr val="FF0000"/>
                </a:solidFill>
                <a:latin typeface="Arial"/>
                <a:ea typeface="Arial"/>
                <a:cs typeface="Arial"/>
                <a:sym typeface="Arial"/>
              </a:rPr>
              <a:t>Patents:</a:t>
            </a:r>
            <a:r>
              <a:rPr b="0" i="0" lang="en-US">
                <a:solidFill>
                  <a:srgbClr val="374151"/>
                </a:solidFill>
                <a:latin typeface="Arial"/>
                <a:ea typeface="Arial"/>
                <a:cs typeface="Arial"/>
                <a:sym typeface="Arial"/>
              </a:rPr>
              <a:t> A patent is a legal right granted by the government that gives the inventor the exclusive right to make, use, and sell their invention for a certain period of time. To obtain a patent, the invention must be novel, non-obvious, and useful.</a:t>
            </a:r>
            <a:endParaRPr/>
          </a:p>
          <a:p>
            <a:pPr indent="-457200" lvl="0" marL="457200" rtl="0" algn="just">
              <a:lnSpc>
                <a:spcPct val="90000"/>
              </a:lnSpc>
              <a:spcBef>
                <a:spcPts val="1200"/>
              </a:spcBef>
              <a:spcAft>
                <a:spcPts val="0"/>
              </a:spcAft>
              <a:buSzPts val="2000"/>
              <a:buFont typeface="Corbel"/>
              <a:buAutoNum type="arabicPeriod"/>
            </a:pPr>
            <a:r>
              <a:rPr b="0" i="0" lang="en-US">
                <a:solidFill>
                  <a:srgbClr val="374151"/>
                </a:solidFill>
                <a:latin typeface="Arial"/>
                <a:ea typeface="Arial"/>
                <a:cs typeface="Arial"/>
                <a:sym typeface="Arial"/>
              </a:rPr>
              <a:t> </a:t>
            </a:r>
            <a:r>
              <a:rPr b="0" i="0" lang="en-US">
                <a:solidFill>
                  <a:srgbClr val="FF0000"/>
                </a:solidFill>
                <a:latin typeface="Arial"/>
                <a:ea typeface="Arial"/>
                <a:cs typeface="Arial"/>
                <a:sym typeface="Arial"/>
              </a:rPr>
              <a:t>Trademarks:</a:t>
            </a:r>
            <a:r>
              <a:rPr b="0" i="0" lang="en-US">
                <a:solidFill>
                  <a:srgbClr val="374151"/>
                </a:solidFill>
                <a:latin typeface="Arial"/>
                <a:ea typeface="Arial"/>
                <a:cs typeface="Arial"/>
                <a:sym typeface="Arial"/>
              </a:rPr>
              <a:t> A trademark is a word, phrase, symbol, or design that distinguishes a company's products or services from those of others. Trademarks are registered with the government and give the owner the exclusive right to use the mark in connection with their products or services.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Corbel"/>
              <a:buNone/>
            </a:pPr>
            <a:r>
              <a:rPr lang="en-US"/>
              <a:t>2. Intellectual property rights</a:t>
            </a:r>
            <a:endParaRPr/>
          </a:p>
        </p:txBody>
      </p:sp>
      <p:sp>
        <p:nvSpPr>
          <p:cNvPr id="113" name="Google Shape;113;p5"/>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p>
            <a:pPr indent="-457200" lvl="0" marL="457200" rtl="0" algn="just">
              <a:lnSpc>
                <a:spcPct val="90000"/>
              </a:lnSpc>
              <a:spcBef>
                <a:spcPts val="0"/>
              </a:spcBef>
              <a:spcAft>
                <a:spcPts val="0"/>
              </a:spcAft>
              <a:buSzPts val="2000"/>
              <a:buFont typeface="Corbel"/>
              <a:buAutoNum type="arabicPeriod" startAt="3"/>
            </a:pPr>
            <a:r>
              <a:rPr b="0" i="0" lang="en-US">
                <a:solidFill>
                  <a:srgbClr val="FF0000"/>
                </a:solidFill>
                <a:latin typeface="Arial"/>
                <a:ea typeface="Arial"/>
                <a:cs typeface="Arial"/>
                <a:sym typeface="Arial"/>
              </a:rPr>
              <a:t>Copyrights: </a:t>
            </a:r>
            <a:r>
              <a:rPr b="0" i="0" lang="en-US">
                <a:solidFill>
                  <a:srgbClr val="374151"/>
                </a:solidFill>
                <a:latin typeface="Arial"/>
                <a:ea typeface="Arial"/>
                <a:cs typeface="Arial"/>
                <a:sym typeface="Arial"/>
              </a:rPr>
              <a:t>A copyright is a legal right that gives the creator of an original work the exclusive right to reproduce, distribute, and display their work. Copyrights protect a wide range of creative works, such as literary works, music, and artwork.</a:t>
            </a:r>
            <a:endParaRPr/>
          </a:p>
          <a:p>
            <a:pPr indent="-457200" lvl="0" marL="457200" rtl="0" algn="just">
              <a:lnSpc>
                <a:spcPct val="90000"/>
              </a:lnSpc>
              <a:spcBef>
                <a:spcPts val="1200"/>
              </a:spcBef>
              <a:spcAft>
                <a:spcPts val="0"/>
              </a:spcAft>
              <a:buSzPts val="2000"/>
              <a:buFont typeface="Corbel"/>
              <a:buAutoNum type="arabicPeriod" startAt="3"/>
            </a:pPr>
            <a:r>
              <a:rPr b="0" i="0" lang="en-US">
                <a:solidFill>
                  <a:srgbClr val="FF0000"/>
                </a:solidFill>
                <a:latin typeface="Arial"/>
                <a:ea typeface="Arial"/>
                <a:cs typeface="Arial"/>
                <a:sym typeface="Arial"/>
              </a:rPr>
              <a:t>Trade secrets: </a:t>
            </a:r>
            <a:r>
              <a:rPr b="0" i="0" lang="en-US">
                <a:solidFill>
                  <a:srgbClr val="374151"/>
                </a:solidFill>
                <a:latin typeface="Arial"/>
                <a:ea typeface="Arial"/>
                <a:cs typeface="Arial"/>
                <a:sym typeface="Arial"/>
              </a:rPr>
              <a:t>A trade secret is confidential information that gives a business a competitive advantage. Trade secrets can include things like customer lists, manufacturing processes, and marketing strategies.</a:t>
            </a:r>
            <a:endParaRPr/>
          </a:p>
          <a:p>
            <a:pPr indent="0" lvl="0" marL="0" rtl="0" algn="just">
              <a:lnSpc>
                <a:spcPct val="90000"/>
              </a:lnSpc>
              <a:spcBef>
                <a:spcPts val="1200"/>
              </a:spcBef>
              <a:spcAft>
                <a:spcPts val="0"/>
              </a:spcAft>
              <a:buSzPts val="2000"/>
              <a:buNone/>
            </a:pPr>
            <a:r>
              <a:rPr b="0" i="0" lang="en-US">
                <a:solidFill>
                  <a:srgbClr val="FF0000"/>
                </a:solidFill>
                <a:latin typeface="Arial"/>
                <a:ea typeface="Arial"/>
                <a:cs typeface="Arial"/>
                <a:sym typeface="Arial"/>
              </a:rPr>
              <a:t>NOTE: </a:t>
            </a:r>
            <a:r>
              <a:rPr b="0" i="0" lang="en-US">
                <a:solidFill>
                  <a:srgbClr val="374151"/>
                </a:solidFill>
                <a:latin typeface="Arial"/>
                <a:ea typeface="Arial"/>
                <a:cs typeface="Arial"/>
                <a:sym typeface="Arial"/>
              </a:rPr>
              <a:t>It is important for entrepreneurs to understand the different types of IP rights and to take steps to protect their ideas and innovations. This can include registering patents, trademarks, and copyrights, as well as implementing measures to protect trade secrets. Failure to protect IP rights can result in competitors copying innovations, diluting brand recognition, or misusing confidential information.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Corbel"/>
              <a:buNone/>
            </a:pPr>
            <a:r>
              <a:rPr lang="en-US"/>
              <a:t>3. Managing Marketing and Growth of Enterprises </a:t>
            </a:r>
            <a:endParaRPr/>
          </a:p>
        </p:txBody>
      </p:sp>
      <p:sp>
        <p:nvSpPr>
          <p:cNvPr id="119" name="Google Shape;119;p6"/>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lnSpcReduction="10000"/>
          </a:bodyPr>
          <a:lstStyle/>
          <a:p>
            <a:pPr indent="0" lvl="0" marL="0" rtl="0" algn="just">
              <a:lnSpc>
                <a:spcPct val="90000"/>
              </a:lnSpc>
              <a:spcBef>
                <a:spcPts val="0"/>
              </a:spcBef>
              <a:spcAft>
                <a:spcPts val="0"/>
              </a:spcAft>
              <a:buSzPts val="2000"/>
              <a:buNone/>
            </a:pPr>
            <a:r>
              <a:rPr b="0" i="0" lang="en-US">
                <a:solidFill>
                  <a:srgbClr val="374151"/>
                </a:solidFill>
                <a:latin typeface="Arial"/>
                <a:ea typeface="Arial"/>
                <a:cs typeface="Arial"/>
                <a:sym typeface="Arial"/>
              </a:rPr>
              <a:t>Managing marketing and growth is crucial for the success of any enterprise, regardless of its size or industry. Here are some key strategies for managing marketing and growth:</a:t>
            </a:r>
            <a:endParaRPr/>
          </a:p>
          <a:p>
            <a:pPr indent="-457200" lvl="0" marL="457200" rtl="0" algn="just">
              <a:lnSpc>
                <a:spcPct val="90000"/>
              </a:lnSpc>
              <a:spcBef>
                <a:spcPts val="1200"/>
              </a:spcBef>
              <a:spcAft>
                <a:spcPts val="0"/>
              </a:spcAft>
              <a:buSzPts val="2000"/>
              <a:buFont typeface="Corbel"/>
              <a:buAutoNum type="arabicPeriod"/>
            </a:pPr>
            <a:r>
              <a:rPr b="0" i="0" lang="en-US">
                <a:solidFill>
                  <a:srgbClr val="FF0000"/>
                </a:solidFill>
                <a:latin typeface="Arial"/>
                <a:ea typeface="Arial"/>
                <a:cs typeface="Arial"/>
                <a:sym typeface="Arial"/>
              </a:rPr>
              <a:t>Develop a marketing strategy: </a:t>
            </a:r>
            <a:r>
              <a:rPr b="0" i="0" lang="en-US">
                <a:solidFill>
                  <a:srgbClr val="374151"/>
                </a:solidFill>
                <a:latin typeface="Arial"/>
                <a:ea typeface="Arial"/>
                <a:cs typeface="Arial"/>
                <a:sym typeface="Arial"/>
              </a:rPr>
              <a:t>A comprehensive marketing strategy is essential for any business looking to grow. This involves identifying target markets, understanding consumer behavior, and developing a messaging framework that resonates with the target audience.</a:t>
            </a:r>
            <a:endParaRPr/>
          </a:p>
          <a:p>
            <a:pPr indent="-457200" lvl="0" marL="457200" rtl="0" algn="just">
              <a:lnSpc>
                <a:spcPct val="90000"/>
              </a:lnSpc>
              <a:spcBef>
                <a:spcPts val="1200"/>
              </a:spcBef>
              <a:spcAft>
                <a:spcPts val="0"/>
              </a:spcAft>
              <a:buSzPts val="2000"/>
              <a:buFont typeface="Corbel"/>
              <a:buAutoNum type="arabicPeriod"/>
            </a:pPr>
            <a:r>
              <a:rPr b="0" i="0" lang="en-US">
                <a:solidFill>
                  <a:srgbClr val="FF0000"/>
                </a:solidFill>
                <a:latin typeface="Arial"/>
                <a:ea typeface="Arial"/>
                <a:cs typeface="Arial"/>
                <a:sym typeface="Arial"/>
              </a:rPr>
              <a:t>Use data to drive decisions: </a:t>
            </a:r>
            <a:r>
              <a:rPr b="0" i="0" lang="en-US">
                <a:solidFill>
                  <a:srgbClr val="374151"/>
                </a:solidFill>
                <a:latin typeface="Arial"/>
                <a:ea typeface="Arial"/>
                <a:cs typeface="Arial"/>
                <a:sym typeface="Arial"/>
              </a:rPr>
              <a:t>Data-driven decision-making is critical for effective marketing and growth management. This includes monitoring key performance indicators (KPIs), tracking customer behavior, and analyzing market trends to inform marketing and growth strategies.</a:t>
            </a:r>
            <a:endParaRPr/>
          </a:p>
          <a:p>
            <a:pPr indent="-457200" lvl="0" marL="457200" rtl="0" algn="just">
              <a:lnSpc>
                <a:spcPct val="90000"/>
              </a:lnSpc>
              <a:spcBef>
                <a:spcPts val="1200"/>
              </a:spcBef>
              <a:spcAft>
                <a:spcPts val="0"/>
              </a:spcAft>
              <a:buSzPts val="2000"/>
              <a:buFont typeface="Corbel"/>
              <a:buAutoNum type="arabicPeriod"/>
            </a:pPr>
            <a:r>
              <a:rPr b="0" i="0" lang="en-US">
                <a:solidFill>
                  <a:srgbClr val="FF0000"/>
                </a:solidFill>
                <a:latin typeface="Arial"/>
                <a:ea typeface="Arial"/>
                <a:cs typeface="Arial"/>
                <a:sym typeface="Arial"/>
              </a:rPr>
              <a:t>Invest in customer acquisition: </a:t>
            </a:r>
            <a:r>
              <a:rPr b="0" i="0" lang="en-US">
                <a:solidFill>
                  <a:srgbClr val="374151"/>
                </a:solidFill>
                <a:latin typeface="Arial"/>
                <a:ea typeface="Arial"/>
                <a:cs typeface="Arial"/>
                <a:sym typeface="Arial"/>
              </a:rPr>
              <a:t>Acquiring new customers is crucial for growth. This can involve a range of tactics, such as targeted advertising, content marketing, social media marketing, and email marketing.</a:t>
            </a:r>
            <a:endParaRPr/>
          </a:p>
          <a:p>
            <a:pPr indent="0" lvl="0" marL="0" rtl="0" algn="just">
              <a:lnSpc>
                <a:spcPct val="90000"/>
              </a:lnSpc>
              <a:spcBef>
                <a:spcPts val="1200"/>
              </a:spcBef>
              <a:spcAft>
                <a:spcPts val="0"/>
              </a:spcAft>
              <a:buSzPts val="2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Corbel"/>
              <a:buNone/>
            </a:pPr>
            <a:r>
              <a:rPr lang="en-US"/>
              <a:t>3. Managing Marketing and Growth of Enterprises </a:t>
            </a:r>
            <a:endParaRPr/>
          </a:p>
        </p:txBody>
      </p:sp>
      <p:sp>
        <p:nvSpPr>
          <p:cNvPr id="125" name="Google Shape;125;p7"/>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fontScale="92500" lnSpcReduction="20000"/>
          </a:bodyPr>
          <a:lstStyle/>
          <a:p>
            <a:pPr indent="-457200" lvl="0" marL="457200" rtl="0" algn="just">
              <a:lnSpc>
                <a:spcPct val="90000"/>
              </a:lnSpc>
              <a:spcBef>
                <a:spcPts val="0"/>
              </a:spcBef>
              <a:spcAft>
                <a:spcPts val="0"/>
              </a:spcAft>
              <a:buSzPct val="100000"/>
              <a:buFont typeface="Corbel"/>
              <a:buAutoNum type="arabicPeriod" startAt="4"/>
            </a:pPr>
            <a:r>
              <a:rPr b="0" i="0" lang="en-US">
                <a:solidFill>
                  <a:srgbClr val="FF0000"/>
                </a:solidFill>
                <a:latin typeface="Arial"/>
                <a:ea typeface="Arial"/>
                <a:cs typeface="Arial"/>
                <a:sym typeface="Arial"/>
              </a:rPr>
              <a:t>Focus on customer retention: </a:t>
            </a:r>
            <a:r>
              <a:rPr b="0" i="0" lang="en-US">
                <a:solidFill>
                  <a:srgbClr val="374151"/>
                </a:solidFill>
                <a:latin typeface="Arial"/>
                <a:ea typeface="Arial"/>
                <a:cs typeface="Arial"/>
                <a:sym typeface="Arial"/>
              </a:rPr>
              <a:t>Retaining existing customers is just as important as acquiring new ones. This involves building customer loyalty through excellent customer service, personalized marketing, and loyalty programs.</a:t>
            </a:r>
            <a:endParaRPr/>
          </a:p>
          <a:p>
            <a:pPr indent="-457200" lvl="0" marL="457200" rtl="0" algn="just">
              <a:lnSpc>
                <a:spcPct val="90000"/>
              </a:lnSpc>
              <a:spcBef>
                <a:spcPts val="1200"/>
              </a:spcBef>
              <a:spcAft>
                <a:spcPts val="0"/>
              </a:spcAft>
              <a:buSzPct val="100000"/>
              <a:buFont typeface="Corbel"/>
              <a:buAutoNum type="arabicPeriod" startAt="4"/>
            </a:pPr>
            <a:r>
              <a:rPr b="0" i="0" lang="en-US">
                <a:solidFill>
                  <a:srgbClr val="FF0000"/>
                </a:solidFill>
                <a:latin typeface="Arial"/>
                <a:ea typeface="Arial"/>
                <a:cs typeface="Arial"/>
                <a:sym typeface="Arial"/>
              </a:rPr>
              <a:t>Build a strong brand: </a:t>
            </a:r>
            <a:r>
              <a:rPr b="0" i="0" lang="en-US">
                <a:solidFill>
                  <a:srgbClr val="374151"/>
                </a:solidFill>
                <a:latin typeface="Arial"/>
                <a:ea typeface="Arial"/>
                <a:cs typeface="Arial"/>
                <a:sym typeface="Arial"/>
              </a:rPr>
              <a:t>A strong brand is essential for long-term growth. This involves developing a consistent brand identity, building a strong reputation, and investing in brand awareness campaigns.</a:t>
            </a:r>
            <a:endParaRPr/>
          </a:p>
          <a:p>
            <a:pPr indent="-457200" lvl="0" marL="457200" rtl="0" algn="just">
              <a:lnSpc>
                <a:spcPct val="90000"/>
              </a:lnSpc>
              <a:spcBef>
                <a:spcPts val="1200"/>
              </a:spcBef>
              <a:spcAft>
                <a:spcPts val="0"/>
              </a:spcAft>
              <a:buSzPct val="100000"/>
              <a:buFont typeface="Corbel"/>
              <a:buAutoNum type="arabicPeriod" startAt="4"/>
            </a:pPr>
            <a:r>
              <a:rPr b="0" i="0" lang="en-US">
                <a:solidFill>
                  <a:srgbClr val="FF0000"/>
                </a:solidFill>
                <a:latin typeface="Arial"/>
                <a:ea typeface="Arial"/>
                <a:cs typeface="Arial"/>
                <a:sym typeface="Arial"/>
              </a:rPr>
              <a:t>Leverage technology: </a:t>
            </a:r>
            <a:r>
              <a:rPr b="0" i="0" lang="en-US">
                <a:solidFill>
                  <a:srgbClr val="374151"/>
                </a:solidFill>
                <a:latin typeface="Arial"/>
                <a:ea typeface="Arial"/>
                <a:cs typeface="Arial"/>
                <a:sym typeface="Arial"/>
              </a:rPr>
              <a:t>Technology can play a critical role in managing marketing and growth. This can include using marketing automation software, leveraging social media platforms, and implementing customer relationship management (CRM) systems.</a:t>
            </a:r>
            <a:endParaRPr/>
          </a:p>
          <a:p>
            <a:pPr indent="-457200" lvl="0" marL="457200" rtl="0" algn="just">
              <a:lnSpc>
                <a:spcPct val="90000"/>
              </a:lnSpc>
              <a:spcBef>
                <a:spcPts val="1200"/>
              </a:spcBef>
              <a:spcAft>
                <a:spcPts val="0"/>
              </a:spcAft>
              <a:buSzPct val="100000"/>
              <a:buFont typeface="Corbel"/>
              <a:buAutoNum type="arabicPeriod" startAt="4"/>
            </a:pPr>
            <a:r>
              <a:rPr b="0" i="0" lang="en-US">
                <a:solidFill>
                  <a:srgbClr val="FF0000"/>
                </a:solidFill>
                <a:latin typeface="Arial"/>
                <a:ea typeface="Arial"/>
                <a:cs typeface="Arial"/>
                <a:sym typeface="Arial"/>
              </a:rPr>
              <a:t>Continuously adapt and evolve: </a:t>
            </a:r>
            <a:r>
              <a:rPr b="0" i="0" lang="en-US">
                <a:solidFill>
                  <a:srgbClr val="374151"/>
                </a:solidFill>
                <a:latin typeface="Arial"/>
                <a:ea typeface="Arial"/>
                <a:cs typeface="Arial"/>
                <a:sym typeface="Arial"/>
              </a:rPr>
              <a:t>The market is constantly changing, and businesses need to adapt and evolve to stay relevant. This involves staying up-to-date with market trends, monitoring competitor activity, and continuously iterating on marketing and growth strategies.</a:t>
            </a:r>
            <a:endParaRPr/>
          </a:p>
          <a:p>
            <a:pPr indent="0" lvl="0" marL="0" rtl="0" algn="just">
              <a:lnSpc>
                <a:spcPct val="90000"/>
              </a:lnSpc>
              <a:spcBef>
                <a:spcPts val="1200"/>
              </a:spcBef>
              <a:spcAft>
                <a:spcPts val="0"/>
              </a:spcAft>
              <a:buSzPct val="100000"/>
              <a:buNone/>
            </a:pPr>
            <a:r>
              <a:rPr b="0" i="0" lang="en-US">
                <a:solidFill>
                  <a:srgbClr val="374151"/>
                </a:solidFill>
                <a:latin typeface="Arial"/>
                <a:ea typeface="Arial"/>
                <a:cs typeface="Arial"/>
                <a:sym typeface="Arial"/>
              </a:rPr>
              <a:t>By following these strategies, entrepreneurs can effectively manage marketing and growth, attract and retain customers, and position their business for long-term success.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Corbel"/>
              <a:buNone/>
            </a:pPr>
            <a:r>
              <a:rPr lang="en-US"/>
              <a:t>4. Essential Marketing Mix of Services</a:t>
            </a:r>
            <a:endParaRPr/>
          </a:p>
        </p:txBody>
      </p:sp>
      <p:sp>
        <p:nvSpPr>
          <p:cNvPr id="131" name="Google Shape;131;p8"/>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SzPts val="2000"/>
              <a:buNone/>
            </a:pPr>
            <a:r>
              <a:rPr b="0" i="0" lang="en-US">
                <a:solidFill>
                  <a:srgbClr val="374151"/>
                </a:solidFill>
                <a:latin typeface="Arial"/>
                <a:ea typeface="Arial"/>
                <a:cs typeface="Arial"/>
                <a:sym typeface="Arial"/>
              </a:rPr>
              <a:t>The marketing mix, also known as the 4 Ps (Product, Price, Place, and Promotion), is a fundamental framework that helps businesses to develop an effective marketing strategy. However, when it comes to services, the marketing mix needs to be adapted to account for the unique characteristics of services. Here are the essential elements of the marketing mix for services:</a:t>
            </a:r>
            <a:endParaRPr/>
          </a:p>
          <a:p>
            <a:pPr indent="-457200" lvl="0" marL="457200" rtl="0" algn="just">
              <a:lnSpc>
                <a:spcPct val="90000"/>
              </a:lnSpc>
              <a:spcBef>
                <a:spcPts val="1200"/>
              </a:spcBef>
              <a:spcAft>
                <a:spcPts val="0"/>
              </a:spcAft>
              <a:buSzPts val="2000"/>
              <a:buFont typeface="Corbel"/>
              <a:buAutoNum type="arabicPeriod"/>
            </a:pPr>
            <a:r>
              <a:rPr b="0" i="0" lang="en-US">
                <a:solidFill>
                  <a:srgbClr val="FF0000"/>
                </a:solidFill>
                <a:latin typeface="Arial"/>
                <a:ea typeface="Arial"/>
                <a:cs typeface="Arial"/>
                <a:sym typeface="Arial"/>
              </a:rPr>
              <a:t>Product (Service): </a:t>
            </a:r>
            <a:r>
              <a:rPr b="0" i="0" lang="en-US">
                <a:solidFill>
                  <a:srgbClr val="374151"/>
                </a:solidFill>
                <a:latin typeface="Arial"/>
                <a:ea typeface="Arial"/>
                <a:cs typeface="Arial"/>
                <a:sym typeface="Arial"/>
              </a:rPr>
              <a:t>In the case of services, the "product" refers to the intangible offering that the service provider provides. Services are typically customized to meet the needs of individual customers, so it's important to focus on developing service offerings that are relevant to your target audience.</a:t>
            </a:r>
            <a:endParaRPr/>
          </a:p>
          <a:p>
            <a:pPr indent="-457200" lvl="0" marL="457200" rtl="0" algn="just">
              <a:lnSpc>
                <a:spcPct val="90000"/>
              </a:lnSpc>
              <a:spcBef>
                <a:spcPts val="1200"/>
              </a:spcBef>
              <a:spcAft>
                <a:spcPts val="0"/>
              </a:spcAft>
              <a:buSzPts val="2000"/>
              <a:buFont typeface="Corbel"/>
              <a:buAutoNum type="arabicPeriod"/>
            </a:pPr>
            <a:r>
              <a:rPr b="0" i="0" lang="en-US">
                <a:solidFill>
                  <a:srgbClr val="FF0000"/>
                </a:solidFill>
                <a:latin typeface="Arial"/>
                <a:ea typeface="Arial"/>
                <a:cs typeface="Arial"/>
                <a:sym typeface="Arial"/>
              </a:rPr>
              <a:t>Price: </a:t>
            </a:r>
            <a:r>
              <a:rPr b="0" i="0" lang="en-US">
                <a:solidFill>
                  <a:srgbClr val="374151"/>
                </a:solidFill>
                <a:latin typeface="Arial"/>
                <a:ea typeface="Arial"/>
                <a:cs typeface="Arial"/>
                <a:sym typeface="Arial"/>
              </a:rPr>
              <a:t>Pricing for services can be challenging because there are no physical products to sell. Pricing is typically based on the time, expertise, and value of the service. Service providers need to strike a balance between pricing that is affordable for customers and that is profitable for the business.</a:t>
            </a:r>
            <a:endParaRPr/>
          </a:p>
          <a:p>
            <a:pPr indent="0" lvl="0" marL="0" rtl="0" algn="just">
              <a:lnSpc>
                <a:spcPct val="90000"/>
              </a:lnSpc>
              <a:spcBef>
                <a:spcPts val="1200"/>
              </a:spcBef>
              <a:spcAft>
                <a:spcPts val="0"/>
              </a:spcAft>
              <a:buSzPts val="2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Corbel"/>
              <a:buNone/>
            </a:pPr>
            <a:r>
              <a:rPr lang="en-US"/>
              <a:t>4. Essential Marketing Mix of Services</a:t>
            </a:r>
            <a:endParaRPr/>
          </a:p>
        </p:txBody>
      </p:sp>
      <p:sp>
        <p:nvSpPr>
          <p:cNvPr id="137" name="Google Shape;137;p9"/>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p>
            <a:pPr indent="-457200" lvl="0" marL="457200" rtl="0" algn="just">
              <a:lnSpc>
                <a:spcPct val="90000"/>
              </a:lnSpc>
              <a:spcBef>
                <a:spcPts val="0"/>
              </a:spcBef>
              <a:spcAft>
                <a:spcPts val="0"/>
              </a:spcAft>
              <a:buSzPts val="2000"/>
              <a:buFont typeface="Corbel"/>
              <a:buAutoNum type="arabicPeriod" startAt="3"/>
            </a:pPr>
            <a:r>
              <a:rPr b="0" i="0" lang="en-US">
                <a:solidFill>
                  <a:srgbClr val="FF0000"/>
                </a:solidFill>
                <a:latin typeface="Arial"/>
                <a:ea typeface="Arial"/>
                <a:cs typeface="Arial"/>
                <a:sym typeface="Arial"/>
              </a:rPr>
              <a:t>Place (Distribution): </a:t>
            </a:r>
            <a:r>
              <a:rPr b="0" i="0" lang="en-US">
                <a:solidFill>
                  <a:srgbClr val="374151"/>
                </a:solidFill>
                <a:latin typeface="Arial"/>
                <a:ea typeface="Arial"/>
                <a:cs typeface="Arial"/>
                <a:sym typeface="Arial"/>
              </a:rPr>
              <a:t>The distribution of services can also be challenging because services are typically delivered in person or online. Service providers need to focus on developing a strong online presence, which can include a website, social media, and email marketing. It's also important to consider the location of the service delivery and the convenience of the customer.</a:t>
            </a:r>
            <a:endParaRPr/>
          </a:p>
          <a:p>
            <a:pPr indent="-457200" lvl="0" marL="457200" rtl="0" algn="just">
              <a:lnSpc>
                <a:spcPct val="90000"/>
              </a:lnSpc>
              <a:spcBef>
                <a:spcPts val="1200"/>
              </a:spcBef>
              <a:spcAft>
                <a:spcPts val="0"/>
              </a:spcAft>
              <a:buSzPts val="2000"/>
              <a:buFont typeface="Corbel"/>
              <a:buAutoNum type="arabicPeriod" startAt="3"/>
            </a:pPr>
            <a:r>
              <a:rPr b="0" i="0" lang="en-US">
                <a:solidFill>
                  <a:srgbClr val="FF0000"/>
                </a:solidFill>
                <a:latin typeface="Arial"/>
                <a:ea typeface="Arial"/>
                <a:cs typeface="Arial"/>
                <a:sym typeface="Arial"/>
              </a:rPr>
              <a:t>Promotion: </a:t>
            </a:r>
            <a:r>
              <a:rPr b="0" i="0" lang="en-US">
                <a:solidFill>
                  <a:srgbClr val="374151"/>
                </a:solidFill>
                <a:latin typeface="Arial"/>
                <a:ea typeface="Arial"/>
                <a:cs typeface="Arial"/>
                <a:sym typeface="Arial"/>
              </a:rPr>
              <a:t>Promotion for services can be more focused on building relationships and reputation than traditional advertising. This can include customer testimonials, referrals, and building a reputation through networking and thought leadership.</a:t>
            </a:r>
            <a:endParaRPr/>
          </a:p>
          <a:p>
            <a:pPr indent="-457200" lvl="0" marL="457200" rtl="0" algn="just">
              <a:lnSpc>
                <a:spcPct val="90000"/>
              </a:lnSpc>
              <a:spcBef>
                <a:spcPts val="1200"/>
              </a:spcBef>
              <a:spcAft>
                <a:spcPts val="0"/>
              </a:spcAft>
              <a:buSzPts val="2000"/>
              <a:buFont typeface="Corbel"/>
              <a:buAutoNum type="arabicPeriod" startAt="3"/>
            </a:pPr>
            <a:r>
              <a:rPr b="0" i="0" lang="en-US">
                <a:solidFill>
                  <a:srgbClr val="FF0000"/>
                </a:solidFill>
                <a:latin typeface="Arial"/>
                <a:ea typeface="Arial"/>
                <a:cs typeface="Arial"/>
                <a:sym typeface="Arial"/>
              </a:rPr>
              <a:t>People: </a:t>
            </a:r>
            <a:r>
              <a:rPr b="0" i="0" lang="en-US">
                <a:solidFill>
                  <a:srgbClr val="374151"/>
                </a:solidFill>
                <a:latin typeface="Arial"/>
                <a:ea typeface="Arial"/>
                <a:cs typeface="Arial"/>
                <a:sym typeface="Arial"/>
              </a:rPr>
              <a:t>The people element of the marketing mix is critical for services because the quality of the service is heavily dependent on the expertise and behavior of the service provider. Service providers need to focus on building a team of highly skilled and customer-focused employees.</a:t>
            </a:r>
            <a:endParaRPr/>
          </a:p>
          <a:p>
            <a:pPr indent="-330200" lvl="0" marL="457200" rtl="0" algn="just">
              <a:lnSpc>
                <a:spcPct val="90000"/>
              </a:lnSpc>
              <a:spcBef>
                <a:spcPts val="1200"/>
              </a:spcBef>
              <a:spcAft>
                <a:spcPts val="0"/>
              </a:spcAft>
              <a:buSzPts val="2000"/>
              <a:buFont typeface="Corbel"/>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ra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2023-03-10T08:28:56Z</dcterms:created>
  <dc:creator>Yeduvaka Dileep</dc:creator>
</cp:coreProperties>
</file>