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1" r:id="rId8"/>
    <p:sldId id="26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385F72-02A6-406D-B969-E63DE80157A5}">
          <p14:sldIdLst>
            <p14:sldId id="256"/>
            <p14:sldId id="264"/>
            <p14:sldId id="257"/>
            <p14:sldId id="258"/>
            <p14:sldId id="259"/>
            <p14:sldId id="260"/>
            <p14:sldId id="261"/>
            <p14:sldId id="262"/>
          </p14:sldIdLst>
        </p14:section>
        <p14:section name="Untitled Section" id="{86C2ED38-FEF6-487A-B230-036A2673091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5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819BF8-38ED-4604-BB0D-A5FD343B5E70}"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2928C-7BEC-425A-9119-9A54A1C26804}" type="slidenum">
              <a:rPr lang="en-US" smtClean="0"/>
              <a:t>‹#›</a:t>
            </a:fld>
            <a:endParaRPr lang="en-US"/>
          </a:p>
        </p:txBody>
      </p:sp>
    </p:spTree>
    <p:extLst>
      <p:ext uri="{BB962C8B-B14F-4D97-AF65-F5344CB8AC3E}">
        <p14:creationId xmlns:p14="http://schemas.microsoft.com/office/powerpoint/2010/main" val="21966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19BF8-38ED-4604-BB0D-A5FD343B5E70}"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2928C-7BEC-425A-9119-9A54A1C26804}" type="slidenum">
              <a:rPr lang="en-US" smtClean="0"/>
              <a:t>‹#›</a:t>
            </a:fld>
            <a:endParaRPr lang="en-US"/>
          </a:p>
        </p:txBody>
      </p:sp>
    </p:spTree>
    <p:extLst>
      <p:ext uri="{BB962C8B-B14F-4D97-AF65-F5344CB8AC3E}">
        <p14:creationId xmlns:p14="http://schemas.microsoft.com/office/powerpoint/2010/main" val="308022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19BF8-38ED-4604-BB0D-A5FD343B5E70}"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2928C-7BEC-425A-9119-9A54A1C26804}" type="slidenum">
              <a:rPr lang="en-US" smtClean="0"/>
              <a:t>‹#›</a:t>
            </a:fld>
            <a:endParaRPr lang="en-US"/>
          </a:p>
        </p:txBody>
      </p:sp>
    </p:spTree>
    <p:extLst>
      <p:ext uri="{BB962C8B-B14F-4D97-AF65-F5344CB8AC3E}">
        <p14:creationId xmlns:p14="http://schemas.microsoft.com/office/powerpoint/2010/main" val="3272953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19BF8-38ED-4604-BB0D-A5FD343B5E70}"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2928C-7BEC-425A-9119-9A54A1C26804}" type="slidenum">
              <a:rPr lang="en-US" smtClean="0"/>
              <a:t>‹#›</a:t>
            </a:fld>
            <a:endParaRPr lang="en-US"/>
          </a:p>
        </p:txBody>
      </p:sp>
    </p:spTree>
    <p:extLst>
      <p:ext uri="{BB962C8B-B14F-4D97-AF65-F5344CB8AC3E}">
        <p14:creationId xmlns:p14="http://schemas.microsoft.com/office/powerpoint/2010/main" val="4073199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19BF8-38ED-4604-BB0D-A5FD343B5E70}"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2928C-7BEC-425A-9119-9A54A1C26804}" type="slidenum">
              <a:rPr lang="en-US" smtClean="0"/>
              <a:t>‹#›</a:t>
            </a:fld>
            <a:endParaRPr lang="en-US"/>
          </a:p>
        </p:txBody>
      </p:sp>
    </p:spTree>
    <p:extLst>
      <p:ext uri="{BB962C8B-B14F-4D97-AF65-F5344CB8AC3E}">
        <p14:creationId xmlns:p14="http://schemas.microsoft.com/office/powerpoint/2010/main" val="631301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819BF8-38ED-4604-BB0D-A5FD343B5E70}"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2928C-7BEC-425A-9119-9A54A1C26804}" type="slidenum">
              <a:rPr lang="en-US" smtClean="0"/>
              <a:t>‹#›</a:t>
            </a:fld>
            <a:endParaRPr lang="en-US"/>
          </a:p>
        </p:txBody>
      </p:sp>
    </p:spTree>
    <p:extLst>
      <p:ext uri="{BB962C8B-B14F-4D97-AF65-F5344CB8AC3E}">
        <p14:creationId xmlns:p14="http://schemas.microsoft.com/office/powerpoint/2010/main" val="1657301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819BF8-38ED-4604-BB0D-A5FD343B5E70}" type="datetimeFigureOut">
              <a:rPr lang="en-US" smtClean="0"/>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82928C-7BEC-425A-9119-9A54A1C26804}" type="slidenum">
              <a:rPr lang="en-US" smtClean="0"/>
              <a:t>‹#›</a:t>
            </a:fld>
            <a:endParaRPr lang="en-US"/>
          </a:p>
        </p:txBody>
      </p:sp>
    </p:spTree>
    <p:extLst>
      <p:ext uri="{BB962C8B-B14F-4D97-AF65-F5344CB8AC3E}">
        <p14:creationId xmlns:p14="http://schemas.microsoft.com/office/powerpoint/2010/main" val="3289422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819BF8-38ED-4604-BB0D-A5FD343B5E70}" type="datetimeFigureOut">
              <a:rPr lang="en-US" smtClean="0"/>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82928C-7BEC-425A-9119-9A54A1C26804}" type="slidenum">
              <a:rPr lang="en-US" smtClean="0"/>
              <a:t>‹#›</a:t>
            </a:fld>
            <a:endParaRPr lang="en-US"/>
          </a:p>
        </p:txBody>
      </p:sp>
    </p:spTree>
    <p:extLst>
      <p:ext uri="{BB962C8B-B14F-4D97-AF65-F5344CB8AC3E}">
        <p14:creationId xmlns:p14="http://schemas.microsoft.com/office/powerpoint/2010/main" val="402403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19BF8-38ED-4604-BB0D-A5FD343B5E70}" type="datetimeFigureOut">
              <a:rPr lang="en-US" smtClean="0"/>
              <a:t>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82928C-7BEC-425A-9119-9A54A1C26804}" type="slidenum">
              <a:rPr lang="en-US" smtClean="0"/>
              <a:t>‹#›</a:t>
            </a:fld>
            <a:endParaRPr lang="en-US"/>
          </a:p>
        </p:txBody>
      </p:sp>
    </p:spTree>
    <p:extLst>
      <p:ext uri="{BB962C8B-B14F-4D97-AF65-F5344CB8AC3E}">
        <p14:creationId xmlns:p14="http://schemas.microsoft.com/office/powerpoint/2010/main" val="1152133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819BF8-38ED-4604-BB0D-A5FD343B5E70}"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2928C-7BEC-425A-9119-9A54A1C26804}" type="slidenum">
              <a:rPr lang="en-US" smtClean="0"/>
              <a:t>‹#›</a:t>
            </a:fld>
            <a:endParaRPr lang="en-US"/>
          </a:p>
        </p:txBody>
      </p:sp>
    </p:spTree>
    <p:extLst>
      <p:ext uri="{BB962C8B-B14F-4D97-AF65-F5344CB8AC3E}">
        <p14:creationId xmlns:p14="http://schemas.microsoft.com/office/powerpoint/2010/main" val="1361985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819BF8-38ED-4604-BB0D-A5FD343B5E70}"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2928C-7BEC-425A-9119-9A54A1C26804}" type="slidenum">
              <a:rPr lang="en-US" smtClean="0"/>
              <a:t>‹#›</a:t>
            </a:fld>
            <a:endParaRPr lang="en-US"/>
          </a:p>
        </p:txBody>
      </p:sp>
    </p:spTree>
    <p:extLst>
      <p:ext uri="{BB962C8B-B14F-4D97-AF65-F5344CB8AC3E}">
        <p14:creationId xmlns:p14="http://schemas.microsoft.com/office/powerpoint/2010/main" val="115637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819BF8-38ED-4604-BB0D-A5FD343B5E70}" type="datetimeFigureOut">
              <a:rPr lang="en-US" smtClean="0"/>
              <a:t>2/20/2024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82928C-7BEC-425A-9119-9A54A1C26804}" type="slidenum">
              <a:rPr lang="en-US" smtClean="0"/>
              <a:t>‹#›</a:t>
            </a:fld>
            <a:endParaRPr lang="en-US"/>
          </a:p>
        </p:txBody>
      </p:sp>
    </p:spTree>
    <p:extLst>
      <p:ext uri="{BB962C8B-B14F-4D97-AF65-F5344CB8AC3E}">
        <p14:creationId xmlns:p14="http://schemas.microsoft.com/office/powerpoint/2010/main" val="1570545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2367-C7AB-4BEF-AE0B-390A09850232}"/>
              </a:ext>
            </a:extLst>
          </p:cNvPr>
          <p:cNvSpPr>
            <a:spLocks noGrp="1"/>
          </p:cNvSpPr>
          <p:nvPr>
            <p:ph type="ctrTitle"/>
          </p:nvPr>
        </p:nvSpPr>
        <p:spPr>
          <a:xfrm>
            <a:off x="0" y="-1"/>
            <a:ext cx="9144000" cy="5629276"/>
          </a:xfrm>
          <a:solidFill>
            <a:schemeClr val="accent1">
              <a:lumMod val="60000"/>
              <a:lumOff val="40000"/>
            </a:schemeClr>
          </a:solidFill>
        </p:spPr>
        <p:txBody>
          <a:bodyPr>
            <a:noAutofit/>
          </a:bodyPr>
          <a:lstStyle/>
          <a:p>
            <a:r>
              <a:rPr lang="en-US" sz="11500" dirty="0">
                <a:solidFill>
                  <a:srgbClr val="C00000"/>
                </a:solidFill>
                <a:latin typeface="Rockwell Extra Bold" panose="02060903040505020403" pitchFamily="18" charset="0"/>
              </a:rPr>
              <a:t>Channels</a:t>
            </a:r>
            <a:r>
              <a:rPr lang="en-US" sz="11500" dirty="0">
                <a:latin typeface="Rockwell Extra Bold" panose="02060903040505020403" pitchFamily="18" charset="0"/>
              </a:rPr>
              <a:t> </a:t>
            </a:r>
            <a:br>
              <a:rPr lang="en-US" sz="8000" dirty="0">
                <a:latin typeface="Rockwell Extra Bold" panose="02060903040505020403" pitchFamily="18" charset="0"/>
              </a:rPr>
            </a:br>
            <a:r>
              <a:rPr lang="en-US" sz="8000" dirty="0">
                <a:latin typeface="Rockwell Extra Bold" panose="02060903040505020403" pitchFamily="18" charset="0"/>
              </a:rPr>
              <a:t>of </a:t>
            </a:r>
            <a:r>
              <a:rPr lang="en-US" sz="8000" dirty="0">
                <a:solidFill>
                  <a:srgbClr val="FFFF00"/>
                </a:solidFill>
                <a:latin typeface="Rockwell Extra Bold" panose="02060903040505020403" pitchFamily="18" charset="0"/>
              </a:rPr>
              <a:t>Distribution</a:t>
            </a:r>
            <a:r>
              <a:rPr lang="en-US" sz="8000" dirty="0">
                <a:latin typeface="Rockwell Extra Bold" panose="02060903040505020403" pitchFamily="18" charset="0"/>
              </a:rPr>
              <a:t> </a:t>
            </a:r>
            <a:r>
              <a:rPr lang="en-US" sz="8000" dirty="0">
                <a:solidFill>
                  <a:srgbClr val="FF0000"/>
                </a:solidFill>
                <a:latin typeface="Rockwell Extra Bold" panose="02060903040505020403" pitchFamily="18" charset="0"/>
              </a:rPr>
              <a:t>in </a:t>
            </a:r>
            <a:br>
              <a:rPr lang="en-US" sz="8000" dirty="0">
                <a:latin typeface="Rockwell Extra Bold" panose="02060903040505020403" pitchFamily="18" charset="0"/>
              </a:rPr>
            </a:br>
            <a:r>
              <a:rPr lang="en-US" sz="9600" dirty="0">
                <a:solidFill>
                  <a:srgbClr val="00B050"/>
                </a:solidFill>
                <a:latin typeface="Rockwell Extra Bold" panose="02060903040505020403" pitchFamily="18" charset="0"/>
              </a:rPr>
              <a:t>Marketing</a:t>
            </a:r>
            <a:endParaRPr lang="en-US" sz="4800" dirty="0">
              <a:solidFill>
                <a:srgbClr val="00B050"/>
              </a:solidFill>
            </a:endParaRPr>
          </a:p>
        </p:txBody>
      </p:sp>
      <p:sp>
        <p:nvSpPr>
          <p:cNvPr id="3" name="Subtitle 2">
            <a:extLst>
              <a:ext uri="{FF2B5EF4-FFF2-40B4-BE49-F238E27FC236}">
                <a16:creationId xmlns:a16="http://schemas.microsoft.com/office/drawing/2014/main" id="{E71EA445-B4FC-4CD3-B163-0113370EB276}"/>
              </a:ext>
            </a:extLst>
          </p:cNvPr>
          <p:cNvSpPr>
            <a:spLocks noGrp="1"/>
          </p:cNvSpPr>
          <p:nvPr>
            <p:ph type="subTitle" idx="1"/>
          </p:nvPr>
        </p:nvSpPr>
        <p:spPr>
          <a:xfrm>
            <a:off x="0" y="5629275"/>
            <a:ext cx="9144000" cy="1219200"/>
          </a:xfrm>
          <a:solidFill>
            <a:srgbClr val="FF0000"/>
          </a:solidFill>
        </p:spPr>
        <p:txBody>
          <a:bodyPr>
            <a:normAutofit fontScale="92500" lnSpcReduction="10000"/>
          </a:bodyPr>
          <a:lstStyle/>
          <a:p>
            <a:r>
              <a:rPr lang="en-US" sz="4000" dirty="0">
                <a:latin typeface="Goudy Stout" panose="0202090407030B020401" pitchFamily="18" charset="0"/>
              </a:rPr>
              <a:t>EEM </a:t>
            </a:r>
          </a:p>
          <a:p>
            <a:r>
              <a:rPr lang="en-US" sz="4000" dirty="0">
                <a:latin typeface="Goudy Stout" panose="0202090407030B020401" pitchFamily="18" charset="0"/>
              </a:rPr>
              <a:t>UNIT-3</a:t>
            </a:r>
          </a:p>
        </p:txBody>
      </p:sp>
    </p:spTree>
    <p:extLst>
      <p:ext uri="{BB962C8B-B14F-4D97-AF65-F5344CB8AC3E}">
        <p14:creationId xmlns:p14="http://schemas.microsoft.com/office/powerpoint/2010/main" val="563102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4BF5AC3-B8E7-44A3-9C5A-4EC3DBA58CBA}"/>
              </a:ext>
            </a:extLst>
          </p:cNvPr>
          <p:cNvPicPr>
            <a:picLocks noGrp="1" noChangeAspect="1"/>
          </p:cNvPicPr>
          <p:nvPr>
            <p:ph idx="1"/>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30783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DF847-DC72-4119-8507-C70C6CDDC600}"/>
              </a:ext>
            </a:extLst>
          </p:cNvPr>
          <p:cNvSpPr>
            <a:spLocks noGrp="1"/>
          </p:cNvSpPr>
          <p:nvPr>
            <p:ph type="title"/>
          </p:nvPr>
        </p:nvSpPr>
        <p:spPr>
          <a:xfrm>
            <a:off x="628650" y="342900"/>
            <a:ext cx="7886700" cy="1347789"/>
          </a:xfrm>
        </p:spPr>
        <p:txBody>
          <a:bodyPr>
            <a:normAutofit/>
          </a:bodyPr>
          <a:lstStyle/>
          <a:p>
            <a:pPr algn="ctr"/>
            <a:r>
              <a:rPr kumimoji="0" lang="en-US" sz="40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t>Channels of</a:t>
            </a:r>
            <a:r>
              <a:rPr kumimoji="0" lang="en-US" sz="32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t> Distribution in </a:t>
            </a:r>
            <a:br>
              <a:rPr kumimoji="0" lang="en-US" sz="32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br>
            <a:r>
              <a:rPr kumimoji="0" lang="en-US" sz="32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t>Marketing</a:t>
            </a:r>
            <a:endParaRPr lang="en-US" dirty="0"/>
          </a:p>
        </p:txBody>
      </p:sp>
      <p:sp>
        <p:nvSpPr>
          <p:cNvPr id="3" name="Content Placeholder 2">
            <a:extLst>
              <a:ext uri="{FF2B5EF4-FFF2-40B4-BE49-F238E27FC236}">
                <a16:creationId xmlns:a16="http://schemas.microsoft.com/office/drawing/2014/main" id="{73F4A148-0126-45E0-8BE8-080EBA7FFE46}"/>
              </a:ext>
            </a:extLst>
          </p:cNvPr>
          <p:cNvSpPr>
            <a:spLocks noGrp="1"/>
          </p:cNvSpPr>
          <p:nvPr>
            <p:ph idx="1"/>
          </p:nvPr>
        </p:nvSpPr>
        <p:spPr/>
        <p:txBody>
          <a:bodyPr/>
          <a:lstStyle/>
          <a:p>
            <a:r>
              <a:rPr lang="en-US" b="0" i="0" dirty="0">
                <a:solidFill>
                  <a:srgbClr val="0D0D0D"/>
                </a:solidFill>
                <a:effectLst/>
                <a:latin typeface="Söhne"/>
              </a:rPr>
              <a:t>Distribution channels are pathways through which goods and services flow from the manufacturer to the end consumer. </a:t>
            </a:r>
          </a:p>
          <a:p>
            <a:r>
              <a:rPr lang="en-US" b="0" i="0" dirty="0">
                <a:solidFill>
                  <a:srgbClr val="0D0D0D"/>
                </a:solidFill>
                <a:effectLst/>
                <a:latin typeface="Söhne"/>
              </a:rPr>
              <a:t>These channels play a crucial role in marketing as they determine how products reach customers.</a:t>
            </a:r>
          </a:p>
          <a:p>
            <a:r>
              <a:rPr lang="en-US" b="0" i="0" dirty="0">
                <a:solidFill>
                  <a:srgbClr val="0D0D0D"/>
                </a:solidFill>
                <a:effectLst/>
                <a:latin typeface="Söhne"/>
              </a:rPr>
              <a:t> Here are some common channels of distribution:</a:t>
            </a:r>
            <a:endParaRPr lang="en-US" dirty="0"/>
          </a:p>
        </p:txBody>
      </p:sp>
    </p:spTree>
    <p:extLst>
      <p:ext uri="{BB962C8B-B14F-4D97-AF65-F5344CB8AC3E}">
        <p14:creationId xmlns:p14="http://schemas.microsoft.com/office/powerpoint/2010/main" val="643704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5CB3-6595-41D7-9CC6-4AF55D55A7DA}"/>
              </a:ext>
            </a:extLst>
          </p:cNvPr>
          <p:cNvSpPr>
            <a:spLocks noGrp="1"/>
          </p:cNvSpPr>
          <p:nvPr>
            <p:ph type="title"/>
          </p:nvPr>
        </p:nvSpPr>
        <p:spPr/>
        <p:txBody>
          <a:bodyPr>
            <a:normAutofit fontScale="90000"/>
          </a:bodyPr>
          <a:lstStyle/>
          <a:p>
            <a:pPr algn="ctr"/>
            <a:r>
              <a:rPr kumimoji="0" lang="en-US" sz="44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t>Channels of</a:t>
            </a:r>
            <a:r>
              <a:rPr kumimoji="0" lang="en-US" sz="36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t> Distribution in </a:t>
            </a:r>
            <a:br>
              <a:rPr kumimoji="0" lang="en-US" sz="36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br>
            <a:r>
              <a:rPr kumimoji="0" lang="en-US" sz="36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t>Marketing</a:t>
            </a:r>
            <a:endParaRPr lang="en-US" dirty="0"/>
          </a:p>
        </p:txBody>
      </p:sp>
      <p:sp>
        <p:nvSpPr>
          <p:cNvPr id="3" name="Content Placeholder 2">
            <a:extLst>
              <a:ext uri="{FF2B5EF4-FFF2-40B4-BE49-F238E27FC236}">
                <a16:creationId xmlns:a16="http://schemas.microsoft.com/office/drawing/2014/main" id="{65B2405D-5BC9-4203-9F7A-1FB6CE271EA8}"/>
              </a:ext>
            </a:extLst>
          </p:cNvPr>
          <p:cNvSpPr>
            <a:spLocks noGrp="1"/>
          </p:cNvSpPr>
          <p:nvPr>
            <p:ph idx="1"/>
          </p:nvPr>
        </p:nvSpPr>
        <p:spPr/>
        <p:txBody>
          <a:bodyPr/>
          <a:lstStyle/>
          <a:p>
            <a:pPr algn="l">
              <a:buFont typeface="+mj-lt"/>
              <a:buAutoNum type="arabicPeriod"/>
            </a:pPr>
            <a:r>
              <a:rPr lang="en-US" b="1" i="0" dirty="0">
                <a:solidFill>
                  <a:srgbClr val="0D0D0D"/>
                </a:solidFill>
                <a:effectLst/>
                <a:latin typeface="Söhne"/>
              </a:rPr>
              <a:t>Direct Selling</a:t>
            </a:r>
            <a:r>
              <a:rPr lang="en-US" b="0" i="0" dirty="0">
                <a:solidFill>
                  <a:srgbClr val="0D0D0D"/>
                </a:solidFill>
                <a:effectLst/>
                <a:latin typeface="Söhne"/>
              </a:rPr>
              <a:t>: In this channel, the manufacturer sells directly to the consumer without any intermediaries. This can be through company-owned stores, e-commerce websites, or direct sales representatives.</a:t>
            </a:r>
          </a:p>
          <a:p>
            <a:pPr algn="l">
              <a:buFont typeface="+mj-lt"/>
              <a:buAutoNum type="arabicPeriod"/>
            </a:pPr>
            <a:r>
              <a:rPr lang="en-US" b="1" i="0" dirty="0">
                <a:solidFill>
                  <a:srgbClr val="0D0D0D"/>
                </a:solidFill>
                <a:effectLst/>
                <a:latin typeface="Söhne"/>
              </a:rPr>
              <a:t>Retailers</a:t>
            </a:r>
            <a:r>
              <a:rPr lang="en-US" b="0" i="0" dirty="0">
                <a:solidFill>
                  <a:srgbClr val="0D0D0D"/>
                </a:solidFill>
                <a:effectLst/>
                <a:latin typeface="Söhne"/>
              </a:rPr>
              <a:t>: Retailers purchase products from manufacturers or wholesalers and sell them to consumers. This can include brick-and-mortar stores, online retailers, supermarkets, and specialty stores.</a:t>
            </a:r>
          </a:p>
          <a:p>
            <a:endParaRPr lang="en-US" dirty="0"/>
          </a:p>
        </p:txBody>
      </p:sp>
    </p:spTree>
    <p:extLst>
      <p:ext uri="{BB962C8B-B14F-4D97-AF65-F5344CB8AC3E}">
        <p14:creationId xmlns:p14="http://schemas.microsoft.com/office/powerpoint/2010/main" val="165826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F32BBD-8BED-4520-A77A-35C3BAEB874E}"/>
              </a:ext>
            </a:extLst>
          </p:cNvPr>
          <p:cNvSpPr>
            <a:spLocks noGrp="1"/>
          </p:cNvSpPr>
          <p:nvPr>
            <p:ph idx="1"/>
          </p:nvPr>
        </p:nvSpPr>
        <p:spPr/>
        <p:txBody>
          <a:bodyPr>
            <a:normAutofit lnSpcReduction="10000"/>
          </a:bodyPr>
          <a:lstStyle/>
          <a:p>
            <a:pPr marL="0" indent="0" algn="l">
              <a:buNone/>
            </a:pPr>
            <a:r>
              <a:rPr lang="en-US" b="1" i="0" dirty="0">
                <a:solidFill>
                  <a:srgbClr val="0D0D0D"/>
                </a:solidFill>
                <a:effectLst/>
                <a:latin typeface="Söhne"/>
              </a:rPr>
              <a:t>3. Wholesalers</a:t>
            </a:r>
            <a:r>
              <a:rPr lang="en-US" b="0" i="0" dirty="0">
                <a:solidFill>
                  <a:srgbClr val="0D0D0D"/>
                </a:solidFill>
                <a:effectLst/>
                <a:latin typeface="Söhne"/>
              </a:rPr>
              <a:t>: Wholesalers purchase large quantities of products from manufacturers and sell them to retailers. They act as intermediaries between manufacturers and retailers, often providing storage, bulk-breaking, and distribution services.</a:t>
            </a:r>
          </a:p>
          <a:p>
            <a:pPr marL="0" indent="0" algn="l">
              <a:buNone/>
            </a:pPr>
            <a:r>
              <a:rPr lang="en-US" b="1" i="0" dirty="0">
                <a:solidFill>
                  <a:srgbClr val="0D0D0D"/>
                </a:solidFill>
                <a:effectLst/>
                <a:latin typeface="Söhne"/>
              </a:rPr>
              <a:t>4. Distributors</a:t>
            </a:r>
            <a:r>
              <a:rPr lang="en-US" b="0" i="0" dirty="0">
                <a:solidFill>
                  <a:srgbClr val="0D0D0D"/>
                </a:solidFill>
                <a:effectLst/>
                <a:latin typeface="Söhne"/>
              </a:rPr>
              <a:t>: Distributors are similar to wholesalers but may focus on specific industries or product categories. They buy products from manufacturers and sell them to retailers or end consumers, often providing additional services such as marketing and logistics.</a:t>
            </a:r>
          </a:p>
          <a:p>
            <a:endParaRPr lang="en-US" dirty="0"/>
          </a:p>
        </p:txBody>
      </p:sp>
      <p:sp>
        <p:nvSpPr>
          <p:cNvPr id="4" name="Title 1">
            <a:extLst>
              <a:ext uri="{FF2B5EF4-FFF2-40B4-BE49-F238E27FC236}">
                <a16:creationId xmlns:a16="http://schemas.microsoft.com/office/drawing/2014/main" id="{0538EDB9-DE76-4C7C-84A8-85D9ED91B00E}"/>
              </a:ext>
            </a:extLst>
          </p:cNvPr>
          <p:cNvSpPr>
            <a:spLocks noGrp="1"/>
          </p:cNvSpPr>
          <p:nvPr>
            <p:ph type="title"/>
          </p:nvPr>
        </p:nvSpPr>
        <p:spPr>
          <a:xfrm>
            <a:off x="628650" y="365125"/>
            <a:ext cx="7886700" cy="1325563"/>
          </a:xfrm>
        </p:spPr>
        <p:txBody>
          <a:bodyPr>
            <a:normAutofit fontScale="90000"/>
          </a:bodyPr>
          <a:lstStyle/>
          <a:p>
            <a:pPr algn="ctr"/>
            <a:r>
              <a:rPr kumimoji="0" lang="en-US" sz="44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t>Channels of</a:t>
            </a:r>
            <a:r>
              <a:rPr kumimoji="0" lang="en-US" sz="36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t> Distribution in </a:t>
            </a:r>
            <a:br>
              <a:rPr kumimoji="0" lang="en-US" sz="36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br>
            <a:r>
              <a:rPr kumimoji="0" lang="en-US" sz="36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t>Marketing</a:t>
            </a:r>
            <a:endParaRPr lang="en-US" dirty="0"/>
          </a:p>
        </p:txBody>
      </p:sp>
    </p:spTree>
    <p:extLst>
      <p:ext uri="{BB962C8B-B14F-4D97-AF65-F5344CB8AC3E}">
        <p14:creationId xmlns:p14="http://schemas.microsoft.com/office/powerpoint/2010/main" val="2587311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F0937-D6F0-4392-9F8E-4E4CDE722DEA}"/>
              </a:ext>
            </a:extLst>
          </p:cNvPr>
          <p:cNvSpPr>
            <a:spLocks noGrp="1"/>
          </p:cNvSpPr>
          <p:nvPr>
            <p:ph idx="1"/>
          </p:nvPr>
        </p:nvSpPr>
        <p:spPr/>
        <p:txBody>
          <a:bodyPr>
            <a:normAutofit lnSpcReduction="10000"/>
          </a:bodyPr>
          <a:lstStyle/>
          <a:p>
            <a:pPr marL="0" indent="0" algn="l">
              <a:buNone/>
            </a:pPr>
            <a:r>
              <a:rPr lang="en-US" b="1" i="0" dirty="0">
                <a:solidFill>
                  <a:srgbClr val="0D0D0D"/>
                </a:solidFill>
                <a:effectLst/>
                <a:latin typeface="Söhne"/>
              </a:rPr>
              <a:t>5. Agents and Brokers</a:t>
            </a:r>
            <a:r>
              <a:rPr lang="en-US" b="0" i="0" dirty="0">
                <a:solidFill>
                  <a:srgbClr val="0D0D0D"/>
                </a:solidFill>
                <a:effectLst/>
                <a:latin typeface="Söhne"/>
              </a:rPr>
              <a:t>: Agents and brokers facilitate the sale of products between manufacturers and retailers or consumers. They do not take ownership of the products but earn a commission for their services.</a:t>
            </a:r>
          </a:p>
          <a:p>
            <a:pPr marL="0" indent="0" algn="l">
              <a:buNone/>
            </a:pPr>
            <a:r>
              <a:rPr lang="en-US" b="1" i="0" dirty="0">
                <a:solidFill>
                  <a:srgbClr val="0D0D0D"/>
                </a:solidFill>
                <a:effectLst/>
                <a:latin typeface="Söhne"/>
              </a:rPr>
              <a:t>6. Online Marketplaces</a:t>
            </a:r>
            <a:r>
              <a:rPr lang="en-US" b="0" i="0" dirty="0">
                <a:solidFill>
                  <a:srgbClr val="0D0D0D"/>
                </a:solidFill>
                <a:effectLst/>
                <a:latin typeface="Söhne"/>
              </a:rPr>
              <a:t>: Online marketplaces like Amazon, eBay, and Alibaba provide a platform for manufacturers, wholesalers, and retailers to sell products directly to consumers. These platforms can reach a large audience and offer convenience for both buyers and sellers.</a:t>
            </a:r>
          </a:p>
          <a:p>
            <a:endParaRPr lang="en-US" dirty="0"/>
          </a:p>
        </p:txBody>
      </p:sp>
      <p:sp>
        <p:nvSpPr>
          <p:cNvPr id="4" name="Title 1">
            <a:extLst>
              <a:ext uri="{FF2B5EF4-FFF2-40B4-BE49-F238E27FC236}">
                <a16:creationId xmlns:a16="http://schemas.microsoft.com/office/drawing/2014/main" id="{31394379-A6A5-4A66-B189-AA8E18BED116}"/>
              </a:ext>
            </a:extLst>
          </p:cNvPr>
          <p:cNvSpPr>
            <a:spLocks noGrp="1"/>
          </p:cNvSpPr>
          <p:nvPr>
            <p:ph type="title"/>
          </p:nvPr>
        </p:nvSpPr>
        <p:spPr>
          <a:xfrm>
            <a:off x="628650" y="365125"/>
            <a:ext cx="7886700" cy="1325563"/>
          </a:xfrm>
        </p:spPr>
        <p:txBody>
          <a:bodyPr>
            <a:normAutofit fontScale="90000"/>
          </a:bodyPr>
          <a:lstStyle/>
          <a:p>
            <a:pPr algn="ctr"/>
            <a:r>
              <a:rPr kumimoji="0" lang="en-US" sz="44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t>Channels of</a:t>
            </a:r>
            <a:r>
              <a:rPr kumimoji="0" lang="en-US" sz="36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t> Distribution in </a:t>
            </a:r>
            <a:br>
              <a:rPr kumimoji="0" lang="en-US" sz="36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br>
            <a:r>
              <a:rPr kumimoji="0" lang="en-US" sz="36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t>Marketing</a:t>
            </a:r>
            <a:endParaRPr lang="en-US" dirty="0"/>
          </a:p>
        </p:txBody>
      </p:sp>
    </p:spTree>
    <p:extLst>
      <p:ext uri="{BB962C8B-B14F-4D97-AF65-F5344CB8AC3E}">
        <p14:creationId xmlns:p14="http://schemas.microsoft.com/office/powerpoint/2010/main" val="411017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8E08DE-CEFA-41C9-91F4-EED2E6598B6B}"/>
              </a:ext>
            </a:extLst>
          </p:cNvPr>
          <p:cNvSpPr>
            <a:spLocks noGrp="1"/>
          </p:cNvSpPr>
          <p:nvPr>
            <p:ph idx="1"/>
          </p:nvPr>
        </p:nvSpPr>
        <p:spPr/>
        <p:txBody>
          <a:bodyPr>
            <a:normAutofit lnSpcReduction="10000"/>
          </a:bodyPr>
          <a:lstStyle/>
          <a:p>
            <a:pPr marL="0" indent="0" algn="l">
              <a:buNone/>
            </a:pPr>
            <a:r>
              <a:rPr lang="en-US" b="1" i="0" dirty="0">
                <a:solidFill>
                  <a:srgbClr val="0D0D0D"/>
                </a:solidFill>
                <a:effectLst/>
                <a:latin typeface="Söhne"/>
              </a:rPr>
              <a:t>7.Franchising</a:t>
            </a:r>
            <a:r>
              <a:rPr lang="en-US" b="0" i="0" dirty="0">
                <a:solidFill>
                  <a:srgbClr val="0D0D0D"/>
                </a:solidFill>
                <a:effectLst/>
                <a:latin typeface="Söhne"/>
              </a:rPr>
              <a:t>: Franchising involves the licensing of a business model and brand to third-party operators. Franchisees operate their own businesses using the franchisor's products, services, and branding, often following specific distribution guidelines set by the franchisor.</a:t>
            </a:r>
          </a:p>
          <a:p>
            <a:pPr marL="0" indent="0" algn="l">
              <a:buNone/>
            </a:pPr>
            <a:r>
              <a:rPr lang="en-US" b="1" i="0" dirty="0">
                <a:solidFill>
                  <a:srgbClr val="0D0D0D"/>
                </a:solidFill>
                <a:effectLst/>
                <a:latin typeface="Söhne"/>
              </a:rPr>
              <a:t>8. Dual Distribution</a:t>
            </a:r>
            <a:r>
              <a:rPr lang="en-US" b="0" i="0" dirty="0">
                <a:solidFill>
                  <a:srgbClr val="0D0D0D"/>
                </a:solidFill>
                <a:effectLst/>
                <a:latin typeface="Söhne"/>
              </a:rPr>
              <a:t>: Some companies use multiple distribution channels to reach different customer segments or geographic areas. This can involve selling directly to consumers through company-owned stores while also using wholesalers or retailers for other markets.</a:t>
            </a:r>
          </a:p>
          <a:p>
            <a:endParaRPr lang="en-US" dirty="0"/>
          </a:p>
        </p:txBody>
      </p:sp>
      <p:sp>
        <p:nvSpPr>
          <p:cNvPr id="4" name="Title 1">
            <a:extLst>
              <a:ext uri="{FF2B5EF4-FFF2-40B4-BE49-F238E27FC236}">
                <a16:creationId xmlns:a16="http://schemas.microsoft.com/office/drawing/2014/main" id="{5C6DE86A-545B-49A9-861B-56226FA2F61B}"/>
              </a:ext>
            </a:extLst>
          </p:cNvPr>
          <p:cNvSpPr>
            <a:spLocks noGrp="1"/>
          </p:cNvSpPr>
          <p:nvPr>
            <p:ph type="title"/>
          </p:nvPr>
        </p:nvSpPr>
        <p:spPr>
          <a:xfrm>
            <a:off x="628650" y="365125"/>
            <a:ext cx="7886700" cy="1325563"/>
          </a:xfrm>
        </p:spPr>
        <p:txBody>
          <a:bodyPr>
            <a:normAutofit fontScale="90000"/>
          </a:bodyPr>
          <a:lstStyle/>
          <a:p>
            <a:pPr algn="ctr"/>
            <a:r>
              <a:rPr kumimoji="0" lang="en-US" sz="44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t>Channels of</a:t>
            </a:r>
            <a:r>
              <a:rPr kumimoji="0" lang="en-US" sz="36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t> Distribution in </a:t>
            </a:r>
            <a:br>
              <a:rPr kumimoji="0" lang="en-US" sz="36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br>
            <a:r>
              <a:rPr kumimoji="0" lang="en-US" sz="36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t>Marketing</a:t>
            </a:r>
            <a:endParaRPr lang="en-US" dirty="0"/>
          </a:p>
        </p:txBody>
      </p:sp>
    </p:spTree>
    <p:extLst>
      <p:ext uri="{BB962C8B-B14F-4D97-AF65-F5344CB8AC3E}">
        <p14:creationId xmlns:p14="http://schemas.microsoft.com/office/powerpoint/2010/main" val="3565124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114938-7D74-4C31-9B20-092FF4519EB0}"/>
              </a:ext>
            </a:extLst>
          </p:cNvPr>
          <p:cNvSpPr>
            <a:spLocks noGrp="1"/>
          </p:cNvSpPr>
          <p:nvPr>
            <p:ph idx="1"/>
          </p:nvPr>
        </p:nvSpPr>
        <p:spPr/>
        <p:txBody>
          <a:bodyPr/>
          <a:lstStyle/>
          <a:p>
            <a:r>
              <a:rPr lang="en-US" dirty="0"/>
              <a:t>The choice of distribution channel depends on various factors such as the nature of the product, target market, competition, and company resources. </a:t>
            </a:r>
          </a:p>
          <a:p>
            <a:r>
              <a:rPr lang="en-US" dirty="0"/>
              <a:t>A well-designed distribution strategy can help companies reach their target customers efficiently and maximize sales and profitability.</a:t>
            </a:r>
          </a:p>
          <a:p>
            <a:endParaRPr lang="en-US" dirty="0"/>
          </a:p>
          <a:p>
            <a:endParaRPr lang="en-US" dirty="0"/>
          </a:p>
          <a:p>
            <a:endParaRPr lang="en-US" dirty="0"/>
          </a:p>
          <a:p>
            <a:endParaRPr lang="en-US" dirty="0"/>
          </a:p>
          <a:p>
            <a:endParaRPr lang="en-US" dirty="0"/>
          </a:p>
        </p:txBody>
      </p:sp>
      <p:sp>
        <p:nvSpPr>
          <p:cNvPr id="6" name="Title 1">
            <a:extLst>
              <a:ext uri="{FF2B5EF4-FFF2-40B4-BE49-F238E27FC236}">
                <a16:creationId xmlns:a16="http://schemas.microsoft.com/office/drawing/2014/main" id="{85415191-6BF7-49BF-9A48-A18FD18DDA14}"/>
              </a:ext>
            </a:extLst>
          </p:cNvPr>
          <p:cNvSpPr>
            <a:spLocks noGrp="1"/>
          </p:cNvSpPr>
          <p:nvPr>
            <p:ph type="title"/>
          </p:nvPr>
        </p:nvSpPr>
        <p:spPr>
          <a:xfrm>
            <a:off x="628650" y="365125"/>
            <a:ext cx="7886700" cy="1325563"/>
          </a:xfrm>
        </p:spPr>
        <p:txBody>
          <a:bodyPr>
            <a:normAutofit fontScale="90000"/>
          </a:bodyPr>
          <a:lstStyle/>
          <a:p>
            <a:pPr algn="ctr"/>
            <a:r>
              <a:rPr kumimoji="0" lang="en-US" sz="44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t>Channels of</a:t>
            </a:r>
            <a:r>
              <a:rPr kumimoji="0" lang="en-US" sz="36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t> Distribution in </a:t>
            </a:r>
            <a:br>
              <a:rPr kumimoji="0" lang="en-US" sz="36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br>
            <a:r>
              <a:rPr kumimoji="0" lang="en-US" sz="3600" b="0" i="0" u="none" strike="noStrike" kern="1200" cap="none" spc="0" normalizeH="0" baseline="0" noProof="0" dirty="0">
                <a:ln>
                  <a:noFill/>
                </a:ln>
                <a:solidFill>
                  <a:prstClr val="black"/>
                </a:solidFill>
                <a:effectLst/>
                <a:uLnTx/>
                <a:uFillTx/>
                <a:latin typeface="Rockwell Extra Bold" panose="02060903040505020403" pitchFamily="18" charset="0"/>
                <a:ea typeface="+mj-ea"/>
                <a:cs typeface="+mj-cs"/>
              </a:rPr>
              <a:t>Marketing</a:t>
            </a:r>
            <a:endParaRPr lang="en-US" dirty="0"/>
          </a:p>
        </p:txBody>
      </p:sp>
    </p:spTree>
    <p:extLst>
      <p:ext uri="{BB962C8B-B14F-4D97-AF65-F5344CB8AC3E}">
        <p14:creationId xmlns:p14="http://schemas.microsoft.com/office/powerpoint/2010/main" val="8726351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TotalTime>
  <Words>442</Words>
  <Application>Microsoft Office PowerPoint</Application>
  <PresentationFormat>On-screen Show (4:3)</PresentationFormat>
  <Paragraphs>25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Goudy Stout</vt:lpstr>
      <vt:lpstr>Rockwell Extra Bold</vt:lpstr>
      <vt:lpstr>Söhne</vt:lpstr>
      <vt:lpstr>Office Theme</vt:lpstr>
      <vt:lpstr>Channels  of Distribution in  Marketing</vt:lpstr>
      <vt:lpstr>PowerPoint Presentation</vt:lpstr>
      <vt:lpstr>Channels of Distribution in  Marketing</vt:lpstr>
      <vt:lpstr>Channels of Distribution in  Marketing</vt:lpstr>
      <vt:lpstr>Channels of Distribution in  Marketing</vt:lpstr>
      <vt:lpstr>Channels of Distribution in  Marketing</vt:lpstr>
      <vt:lpstr>Channels of Distribution in  Marketing</vt:lpstr>
      <vt:lpstr>Channels of Distribution in  Marketing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Channels  of Distribution in  Marketing</dc:title>
  <dc:creator>Puttu Guruprasad</dc:creator>
  <cp:lastModifiedBy>Puttu Guruprasad</cp:lastModifiedBy>
  <cp:revision>2</cp:revision>
  <dcterms:created xsi:type="dcterms:W3CDTF">2024-02-20T03:42:37Z</dcterms:created>
  <dcterms:modified xsi:type="dcterms:W3CDTF">2024-02-20T03:55:30Z</dcterms:modified>
</cp:coreProperties>
</file>