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68" r:id="rId21"/>
    <p:sldId id="26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0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9524-2627-4F8B-944C-BC01C7D4021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849-A8BE-4825-8AD3-EBEC3BCDA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528" y="3063240"/>
            <a:ext cx="6472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CNNs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049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3" y="1721972"/>
            <a:ext cx="5464013" cy="3414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3360" y="904240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Edge Detection by Convolution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1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900000"/>
            <a:ext cx="113036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latin typeface="ComputerModernRoman"/>
              </a:rPr>
              <a:t>To say a function is </a:t>
            </a:r>
            <a:r>
              <a:rPr lang="en-US" sz="2000" b="0" i="0" u="none" strike="noStrike" baseline="0" dirty="0" err="1" smtClean="0">
                <a:latin typeface="ComputerModernRoman"/>
              </a:rPr>
              <a:t>equivariant</a:t>
            </a:r>
            <a:r>
              <a:rPr lang="en-US" sz="2000" b="0" i="0" u="none" strike="noStrike" baseline="0" dirty="0" smtClean="0">
                <a:latin typeface="ComputerModernRoman"/>
              </a:rPr>
              <a:t> means that if the input changes, the output changes in the same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latin typeface="ComputerModernRoman"/>
              </a:rPr>
              <a:t>Specifically, a function </a:t>
            </a:r>
            <a:r>
              <a:rPr lang="en-US" sz="2000" b="0" i="0" u="none" strike="noStrike" baseline="0" dirty="0" smtClean="0">
                <a:latin typeface="CMMI10"/>
              </a:rPr>
              <a:t>f</a:t>
            </a:r>
            <a:r>
              <a:rPr lang="en-US" sz="2000" b="0" i="0" u="none" strike="noStrike" baseline="0" dirty="0" smtClean="0">
                <a:latin typeface="CMR10"/>
              </a:rPr>
              <a:t>(</a:t>
            </a:r>
            <a:r>
              <a:rPr lang="en-US" sz="2000" b="0" i="0" u="none" strike="noStrike" baseline="0" dirty="0" smtClean="0">
                <a:latin typeface="CMMI10"/>
              </a:rPr>
              <a:t>x</a:t>
            </a:r>
            <a:r>
              <a:rPr lang="en-US" sz="2000" b="0" i="0" u="none" strike="noStrike" baseline="0" dirty="0" smtClean="0">
                <a:latin typeface="CMR10"/>
              </a:rPr>
              <a:t>) </a:t>
            </a:r>
            <a:r>
              <a:rPr lang="en-US" sz="2000" b="0" i="0" u="none" strike="noStrike" baseline="0" dirty="0" smtClean="0">
                <a:latin typeface="ComputerModernRoman"/>
              </a:rPr>
              <a:t>is </a:t>
            </a:r>
            <a:r>
              <a:rPr lang="en-US" sz="2000" b="0" i="0" u="none" strike="noStrike" baseline="0" dirty="0" err="1" smtClean="0">
                <a:latin typeface="ComputerModernRoman"/>
              </a:rPr>
              <a:t>equivariant</a:t>
            </a:r>
            <a:r>
              <a:rPr lang="en-US" sz="2000" b="0" i="0" u="none" strike="noStrike" baseline="0" dirty="0" smtClean="0">
                <a:latin typeface="ComputerModernRoman"/>
              </a:rPr>
              <a:t> to a function </a:t>
            </a:r>
            <a:r>
              <a:rPr lang="en-US" sz="2000" b="0" i="0" u="none" strike="noStrike" baseline="0" dirty="0" smtClean="0">
                <a:latin typeface="CMMI10"/>
              </a:rPr>
              <a:t>g </a:t>
            </a:r>
            <a:r>
              <a:rPr lang="en-US" sz="2000" b="0" i="0" u="none" strike="noStrike" baseline="0" dirty="0" smtClean="0">
                <a:latin typeface="ComputerModernRoman"/>
              </a:rPr>
              <a:t>if </a:t>
            </a:r>
            <a:r>
              <a:rPr lang="en-US" sz="2000" b="0" i="0" u="none" strike="noStrike" baseline="0" dirty="0" smtClean="0">
                <a:latin typeface="CMMI10"/>
              </a:rPr>
              <a:t>f </a:t>
            </a:r>
            <a:r>
              <a:rPr lang="en-US" sz="2000" b="0" i="0" u="none" strike="noStrike" baseline="0" dirty="0" smtClean="0">
                <a:latin typeface="CMR10"/>
              </a:rPr>
              <a:t>(</a:t>
            </a:r>
            <a:r>
              <a:rPr lang="en-US" sz="2000" b="0" i="0" u="none" strike="noStrike" baseline="0" dirty="0" smtClean="0">
                <a:latin typeface="CMMI10"/>
              </a:rPr>
              <a:t>g</a:t>
            </a:r>
            <a:r>
              <a:rPr lang="en-US" sz="2000" b="0" i="0" u="none" strike="noStrike" baseline="0" dirty="0" smtClean="0">
                <a:latin typeface="CMR10"/>
              </a:rPr>
              <a:t>(</a:t>
            </a:r>
            <a:r>
              <a:rPr lang="en-US" sz="2000" b="0" i="0" u="none" strike="noStrike" baseline="0" dirty="0" smtClean="0">
                <a:latin typeface="CMMI10"/>
              </a:rPr>
              <a:t>x</a:t>
            </a:r>
            <a:r>
              <a:rPr lang="en-US" sz="2000" b="0" i="0" u="none" strike="noStrike" baseline="0" dirty="0" smtClean="0">
                <a:latin typeface="CMR10"/>
              </a:rPr>
              <a:t>)) = </a:t>
            </a:r>
            <a:r>
              <a:rPr lang="en-US" sz="2000" b="0" i="0" u="none" strike="noStrike" baseline="0" dirty="0" smtClean="0">
                <a:latin typeface="CMMI10"/>
              </a:rPr>
              <a:t>g</a:t>
            </a:r>
            <a:r>
              <a:rPr lang="en-US" sz="2000" b="0" i="0" u="none" strike="noStrike" baseline="0" dirty="0" smtClean="0">
                <a:latin typeface="CMR10"/>
              </a:rPr>
              <a:t>(</a:t>
            </a:r>
            <a:r>
              <a:rPr lang="en-US" sz="2000" b="0" i="0" u="none" strike="noStrike" baseline="0" dirty="0" smtClean="0">
                <a:latin typeface="CMMI10"/>
              </a:rPr>
              <a:t>f</a:t>
            </a:r>
            <a:r>
              <a:rPr lang="en-US" sz="2000" b="0" i="0" u="none" strike="noStrike" baseline="0" dirty="0" smtClean="0">
                <a:latin typeface="CMR10"/>
              </a:rPr>
              <a:t>(</a:t>
            </a:r>
            <a:r>
              <a:rPr lang="en-US" sz="2000" b="0" i="0" u="none" strike="noStrike" baseline="0" dirty="0" smtClean="0">
                <a:latin typeface="CMMI10"/>
              </a:rPr>
              <a:t>x</a:t>
            </a:r>
            <a:r>
              <a:rPr lang="en-US" sz="2000" b="0" i="0" u="none" strike="noStrike" baseline="0" dirty="0" smtClean="0">
                <a:latin typeface="CMR10"/>
              </a:rPr>
              <a:t>))</a:t>
            </a:r>
            <a:r>
              <a:rPr lang="en-US" sz="2000" b="0" i="0" u="none" strike="noStrike" baseline="0" dirty="0" smtClean="0">
                <a:latin typeface="ComputerModern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 smtClean="0">
                <a:latin typeface="ComputerModernRoman"/>
              </a:rPr>
              <a:t>In the case of convolution, if we let </a:t>
            </a:r>
            <a:r>
              <a:rPr lang="en-US" sz="2000" b="0" i="0" u="none" strike="noStrike" baseline="0" dirty="0" smtClean="0">
                <a:latin typeface="CMMI10"/>
              </a:rPr>
              <a:t>g </a:t>
            </a:r>
            <a:r>
              <a:rPr lang="en-US" sz="2000" b="0" i="0" u="none" strike="noStrike" baseline="0" dirty="0" smtClean="0">
                <a:latin typeface="ComputerModernRoman"/>
              </a:rPr>
              <a:t>be any function that translates the input, i.e., shifts it, then the convolution function is </a:t>
            </a:r>
            <a:r>
              <a:rPr lang="en-US" sz="2000" b="0" i="0" u="none" strike="noStrike" baseline="0" dirty="0" err="1" smtClean="0">
                <a:latin typeface="ComputerModernRoman"/>
              </a:rPr>
              <a:t>equivariant</a:t>
            </a:r>
            <a:r>
              <a:rPr lang="en-US" sz="2000" b="0" i="0" u="none" strike="noStrike" baseline="0" dirty="0" smtClean="0">
                <a:latin typeface="ComputerModernRoman"/>
              </a:rPr>
              <a:t> to </a:t>
            </a:r>
            <a:r>
              <a:rPr lang="en-US" sz="2000" b="0" i="0" u="none" strike="noStrike" baseline="0" dirty="0" smtClean="0">
                <a:latin typeface="CMMI10"/>
              </a:rPr>
              <a:t>g</a:t>
            </a:r>
            <a:r>
              <a:rPr lang="en-US" sz="2000" b="0" i="0" u="none" strike="noStrike" baseline="0" dirty="0" smtClean="0">
                <a:latin typeface="ComputerModernRoman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Examples: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Image data: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Let I be a function giving image brightness at integer coordinates.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Let g be a function mapping one image function to another image function, such that I’= g(I ) is the image function with I’(x, y) = I(x − 1, y). 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shifts every pixel of I one unit to the right.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If we apply this transformation to I , then apply convolution, the result will be the same as if we applied convolution to I, then  applied the transformation g to the output.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Time series data: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Convolution produces a sort of timeline that shows when different features appear in the input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2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_padding_no_strid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2" y="1519528"/>
            <a:ext cx="271320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vdumoulin/conv_arithmetic/raw/master/gif/arbitrary_padding_no_strid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6" y="1519528"/>
            <a:ext cx="263025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vdumoulin/conv_arithmetic/raw/master/gif/same_padding_no_stride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515" y="1519528"/>
            <a:ext cx="253363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com/vdumoulin/conv_arithmetic/raw/master/gif/full_padding_no_strides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12" y="1519528"/>
            <a:ext cx="2475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5920" y="474562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No padding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78158" y="4745620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Arbitrary padding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35592" y="474562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Half padding 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544281" y="4745620"/>
            <a:ext cx="133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Full padding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3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github.com/vdumoulin/conv_arithmetic/raw/master/gif/no_padding_strid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3" y="2225999"/>
            <a:ext cx="29399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thub.com/vdumoulin/conv_arithmetic/raw/master/gif/padding_strid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22" y="2225999"/>
            <a:ext cx="298582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github.com/vdumoulin/conv_arithmetic/raw/master/gif/padding_strides_odd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66" y="2225999"/>
            <a:ext cx="311824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79074" y="5393804"/>
            <a:ext cx="132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No padding 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248144" y="5393804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Arbitrary padding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17222" y="5393804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Half padding</a:t>
            </a:r>
          </a:p>
          <a:p>
            <a:pPr algn="ctr"/>
            <a:r>
              <a:rPr lang="en-IN" dirty="0" smtClean="0"/>
              <a:t>no strides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6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360000" y="1558326"/>
            <a:ext cx="6096000" cy="1751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>
              <a:lnSpc>
                <a:spcPts val="4310"/>
              </a:lnSpc>
              <a:spcBef>
                <a:spcPts val="5"/>
              </a:spcBef>
            </a:pPr>
            <a:r>
              <a:rPr lang="en-US" spc="-5" dirty="0">
                <a:cs typeface="Calibri" panose="020F0502020204030204"/>
              </a:rPr>
              <a:t>Output</a:t>
            </a:r>
            <a:r>
              <a:rPr lang="en-US" spc="-30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</a:t>
            </a:r>
            <a:r>
              <a:rPr lang="en-US" spc="-30" dirty="0"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size</a:t>
            </a:r>
            <a:r>
              <a:rPr lang="en-US" spc="-20" dirty="0" smtClean="0">
                <a:cs typeface="Calibri" panose="020F0502020204030204"/>
              </a:rPr>
              <a:t>: ?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7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0000" y="1558326"/>
            <a:ext cx="6096000" cy="23160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>
              <a:lnSpc>
                <a:spcPts val="4310"/>
              </a:lnSpc>
              <a:spcBef>
                <a:spcPts val="5"/>
              </a:spcBef>
            </a:pPr>
            <a:r>
              <a:rPr lang="en-US" spc="-5" dirty="0">
                <a:cs typeface="Calibri" panose="020F0502020204030204"/>
              </a:rPr>
              <a:t>Output</a:t>
            </a:r>
            <a:r>
              <a:rPr lang="en-US" spc="-30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</a:t>
            </a:r>
            <a:r>
              <a:rPr lang="en-US" spc="-30" dirty="0"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size:</a:t>
            </a:r>
            <a:endParaRPr lang="en-US" dirty="0">
              <a:cs typeface="Calibri" panose="020F0502020204030204"/>
            </a:endParaRPr>
          </a:p>
          <a:p>
            <a:pPr marL="12700" marR="47625">
              <a:lnSpc>
                <a:spcPts val="4330"/>
              </a:lnSpc>
              <a:spcBef>
                <a:spcPts val="80"/>
              </a:spcBef>
            </a:pPr>
            <a:r>
              <a:rPr lang="en-US" spc="-5" dirty="0">
                <a:cs typeface="Calibri" panose="020F0502020204030204"/>
              </a:rPr>
              <a:t>(</a:t>
            </a:r>
            <a:r>
              <a:rPr lang="en-US" b="1" spc="-5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spc="-5" dirty="0" smtClean="0">
                <a:cs typeface="Calibri" panose="020F0502020204030204"/>
              </a:rPr>
              <a:t>+(2*</a:t>
            </a:r>
            <a:r>
              <a:rPr lang="en-US" b="1" spc="-5" dirty="0" smtClean="0">
                <a:solidFill>
                  <a:srgbClr val="7030A0"/>
                </a:solidFill>
                <a:cs typeface="Calibri" panose="020F0502020204030204"/>
              </a:rPr>
              <a:t>2)</a:t>
            </a:r>
            <a:r>
              <a:rPr lang="en-US" spc="-5" dirty="0" smtClean="0">
                <a:cs typeface="Calibri" panose="020F0502020204030204"/>
              </a:rPr>
              <a:t>-</a:t>
            </a:r>
            <a:r>
              <a:rPr lang="en-US" b="1" spc="-5" dirty="0" smtClean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spc="-5" dirty="0">
                <a:cs typeface="Calibri" panose="020F0502020204030204"/>
              </a:rPr>
              <a:t>)/</a:t>
            </a:r>
            <a:r>
              <a:rPr lang="en-US" b="1" spc="-5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spc="-5" dirty="0">
                <a:cs typeface="Calibri" panose="020F0502020204030204"/>
              </a:rPr>
              <a:t>+1 </a:t>
            </a:r>
            <a:r>
              <a:rPr lang="en-US" dirty="0">
                <a:cs typeface="Calibri" panose="020F0502020204030204"/>
              </a:rPr>
              <a:t>= 32 </a:t>
            </a:r>
            <a:r>
              <a:rPr lang="en-US" spc="-35" dirty="0">
                <a:cs typeface="Calibri" panose="020F0502020204030204"/>
              </a:rPr>
              <a:t>spatially, </a:t>
            </a:r>
            <a:r>
              <a:rPr lang="en-US" dirty="0">
                <a:cs typeface="Calibri" panose="020F0502020204030204"/>
              </a:rPr>
              <a:t>so </a:t>
            </a:r>
            <a:r>
              <a:rPr lang="en-US" spc="-800" dirty="0">
                <a:cs typeface="Calibri" panose="020F0502020204030204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 32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 32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567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0000" y="1558326"/>
            <a:ext cx="6096000" cy="23031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spc="-5" dirty="0">
                <a:cs typeface="Calibri" panose="020F0502020204030204"/>
              </a:rPr>
              <a:t>Output </a:t>
            </a:r>
            <a:r>
              <a:rPr lang="en-US" spc="-10" dirty="0">
                <a:cs typeface="Calibri" panose="020F0502020204030204"/>
              </a:rPr>
              <a:t>volume </a:t>
            </a:r>
            <a:r>
              <a:rPr lang="en-US" spc="-20" dirty="0">
                <a:cs typeface="Calibri" panose="020F0502020204030204"/>
              </a:rPr>
              <a:t>size: </a:t>
            </a:r>
            <a:r>
              <a:rPr lang="en-US" dirty="0">
                <a:cs typeface="Calibri" panose="020F0502020204030204"/>
              </a:rPr>
              <a:t>10 x 32 x 32 </a:t>
            </a:r>
            <a:r>
              <a:rPr lang="en-US" spc="5" dirty="0">
                <a:cs typeface="Calibri" panose="020F0502020204030204"/>
              </a:rPr>
              <a:t> </a:t>
            </a:r>
            <a:endParaRPr lang="en-US" spc="5" dirty="0" smtClean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spc="-5" dirty="0" smtClean="0">
                <a:cs typeface="Calibri" panose="020F0502020204030204"/>
              </a:rPr>
              <a:t>Number</a:t>
            </a:r>
            <a:r>
              <a:rPr lang="en-US" spc="-15" dirty="0" smtClean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 </a:t>
            </a:r>
            <a:r>
              <a:rPr lang="en-US" spc="-10" dirty="0">
                <a:cs typeface="Calibri" panose="020F0502020204030204"/>
              </a:rPr>
              <a:t>learnable </a:t>
            </a:r>
            <a:r>
              <a:rPr lang="en-US" spc="-25" dirty="0">
                <a:cs typeface="Calibri" panose="020F0502020204030204"/>
              </a:rPr>
              <a:t>parameters:</a:t>
            </a:r>
            <a:r>
              <a:rPr lang="en-US" dirty="0">
                <a:cs typeface="Calibri" panose="020F0502020204030204"/>
              </a:rPr>
              <a:t> ?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4885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59999" y="1558326"/>
            <a:ext cx="7950623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spc="-5" dirty="0">
                <a:cs typeface="Calibri" panose="020F0502020204030204"/>
              </a:rPr>
              <a:t>Output </a:t>
            </a:r>
            <a:r>
              <a:rPr lang="en-US" spc="-10" dirty="0">
                <a:cs typeface="Calibri" panose="020F0502020204030204"/>
              </a:rPr>
              <a:t>volume </a:t>
            </a:r>
            <a:r>
              <a:rPr lang="en-US" spc="-20" dirty="0">
                <a:cs typeface="Calibri" panose="020F0502020204030204"/>
              </a:rPr>
              <a:t>size: </a:t>
            </a:r>
            <a:r>
              <a:rPr lang="en-US" dirty="0">
                <a:cs typeface="Calibri" panose="020F0502020204030204"/>
              </a:rPr>
              <a:t>10 x 32 x 32 </a:t>
            </a:r>
            <a:r>
              <a:rPr lang="en-US" spc="5" dirty="0">
                <a:cs typeface="Calibri" panose="020F0502020204030204"/>
              </a:rPr>
              <a:t> </a:t>
            </a:r>
            <a:endParaRPr lang="en-US" spc="5" dirty="0" smtClean="0">
              <a:cs typeface="Calibri" panose="020F0502020204030204"/>
            </a:endParaRPr>
          </a:p>
          <a:p>
            <a:pPr marL="12700" marR="1522730">
              <a:lnSpc>
                <a:spcPts val="4300"/>
              </a:lnSpc>
            </a:pPr>
            <a:r>
              <a:rPr lang="en-US" spc="-5" dirty="0">
                <a:cs typeface="Calibri" panose="020F0502020204030204"/>
              </a:rPr>
              <a:t>Number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 </a:t>
            </a:r>
            <a:r>
              <a:rPr lang="en-US" spc="-10" dirty="0">
                <a:cs typeface="Calibri" panose="020F0502020204030204"/>
              </a:rPr>
              <a:t>learnable </a:t>
            </a:r>
            <a:r>
              <a:rPr lang="en-US" spc="-25" dirty="0">
                <a:cs typeface="Calibri" panose="020F0502020204030204"/>
              </a:rPr>
              <a:t>parameters: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cs typeface="Calibri" panose="020F0502020204030204"/>
              </a:rPr>
              <a:t>760</a:t>
            </a: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30"/>
              </a:lnSpc>
            </a:pPr>
            <a:r>
              <a:rPr lang="en-US" spc="-35" dirty="0">
                <a:cs typeface="Calibri" panose="020F0502020204030204"/>
              </a:rPr>
              <a:t>Parameters </a:t>
            </a:r>
            <a:r>
              <a:rPr lang="en-US" spc="-5" dirty="0">
                <a:cs typeface="Calibri" panose="020F0502020204030204"/>
              </a:rPr>
              <a:t>per </a:t>
            </a:r>
            <a:r>
              <a:rPr lang="en-US" spc="-10" dirty="0">
                <a:cs typeface="Calibri" panose="020F0502020204030204"/>
              </a:rPr>
              <a:t>filter: </a:t>
            </a:r>
            <a:r>
              <a:rPr lang="en-US" b="1" spc="-5" dirty="0">
                <a:solidFill>
                  <a:srgbClr val="FFC000"/>
                </a:solidFill>
                <a:cs typeface="Calibri" panose="020F0502020204030204"/>
              </a:rPr>
              <a:t>3</a:t>
            </a:r>
            <a:r>
              <a:rPr lang="en-US" spc="-5" dirty="0">
                <a:cs typeface="Calibri" panose="020F0502020204030204"/>
              </a:rPr>
              <a:t>*</a:t>
            </a:r>
            <a:r>
              <a:rPr lang="en-US" b="1" spc="-5" dirty="0">
                <a:solidFill>
                  <a:srgbClr val="4472C4"/>
                </a:solidFill>
                <a:cs typeface="Calibri" panose="020F0502020204030204"/>
              </a:rPr>
              <a:t>5</a:t>
            </a:r>
            <a:r>
              <a:rPr lang="en-US" spc="-5" dirty="0">
                <a:cs typeface="Calibri" panose="020F0502020204030204"/>
              </a:rPr>
              <a:t>*</a:t>
            </a:r>
            <a:r>
              <a:rPr lang="en-US" b="1" spc="-5" dirty="0">
                <a:solidFill>
                  <a:srgbClr val="4472C4"/>
                </a:solidFill>
                <a:cs typeface="Calibri" panose="020F0502020204030204"/>
              </a:rPr>
              <a:t>5 </a:t>
            </a:r>
            <a:r>
              <a:rPr lang="en-US" dirty="0">
                <a:cs typeface="Calibri" panose="020F0502020204030204"/>
              </a:rPr>
              <a:t>+ 1 </a:t>
            </a:r>
            <a:r>
              <a:rPr lang="en-US" spc="-20" dirty="0">
                <a:cs typeface="Calibri" panose="020F0502020204030204"/>
              </a:rPr>
              <a:t>(for </a:t>
            </a:r>
            <a:r>
              <a:rPr lang="en-US" dirty="0">
                <a:cs typeface="Calibri" panose="020F0502020204030204"/>
              </a:rPr>
              <a:t>bias) =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76 </a:t>
            </a:r>
            <a:r>
              <a:rPr lang="en-US" b="1" spc="-800" dirty="0">
                <a:solidFill>
                  <a:srgbClr val="7030A0"/>
                </a:solidFill>
                <a:cs typeface="Calibri" panose="020F0502020204030204"/>
              </a:rPr>
              <a:t> </a:t>
            </a:r>
            <a:r>
              <a:rPr lang="en-US" b="1" dirty="0">
                <a:solidFill>
                  <a:srgbClr val="70AD47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filters,</a:t>
            </a:r>
            <a:r>
              <a:rPr lang="en-US" dirty="0">
                <a:cs typeface="Calibri" panose="020F0502020204030204"/>
              </a:rPr>
              <a:t> so</a:t>
            </a:r>
            <a:r>
              <a:rPr lang="en-US" spc="-5" dirty="0"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total</a:t>
            </a:r>
            <a:r>
              <a:rPr lang="en-US" spc="-5" dirty="0">
                <a:cs typeface="Calibri" panose="020F0502020204030204"/>
              </a:rPr>
              <a:t> is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AD47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*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76</a:t>
            </a:r>
            <a:r>
              <a:rPr lang="en-US" b="1" spc="-5" dirty="0">
                <a:solidFill>
                  <a:srgbClr val="7030A0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=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b="1" dirty="0">
                <a:cs typeface="Calibri" panose="020F0502020204030204"/>
              </a:rPr>
              <a:t>760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2903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59999" y="1558326"/>
            <a:ext cx="7950623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spc="-5" dirty="0">
                <a:cs typeface="Calibri" panose="020F0502020204030204"/>
              </a:rPr>
              <a:t>Output </a:t>
            </a:r>
            <a:r>
              <a:rPr lang="en-US" spc="-10" dirty="0">
                <a:cs typeface="Calibri" panose="020F0502020204030204"/>
              </a:rPr>
              <a:t>volume </a:t>
            </a:r>
            <a:r>
              <a:rPr lang="en-US" spc="-20" dirty="0">
                <a:cs typeface="Calibri" panose="020F0502020204030204"/>
              </a:rPr>
              <a:t>size: </a:t>
            </a:r>
            <a:r>
              <a:rPr lang="en-US" dirty="0">
                <a:cs typeface="Calibri" panose="020F0502020204030204"/>
              </a:rPr>
              <a:t>10 x 32 x 32 </a:t>
            </a:r>
            <a:r>
              <a:rPr lang="en-US" spc="5" dirty="0">
                <a:cs typeface="Calibri" panose="020F0502020204030204"/>
              </a:rPr>
              <a:t> </a:t>
            </a:r>
            <a:endParaRPr lang="en-US" spc="5" dirty="0" smtClean="0">
              <a:cs typeface="Calibri" panose="020F0502020204030204"/>
            </a:endParaRPr>
          </a:p>
          <a:p>
            <a:pPr marL="12700" marR="1522730">
              <a:lnSpc>
                <a:spcPts val="4300"/>
              </a:lnSpc>
            </a:pPr>
            <a:r>
              <a:rPr lang="en-US" spc="-5" dirty="0" smtClean="0">
                <a:cs typeface="Calibri" panose="020F0502020204030204"/>
              </a:rPr>
              <a:t>Number</a:t>
            </a:r>
            <a:r>
              <a:rPr lang="en-US" spc="-15" dirty="0" smtClean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 </a:t>
            </a:r>
            <a:r>
              <a:rPr lang="en-US" spc="-10" dirty="0">
                <a:cs typeface="Calibri" panose="020F0502020204030204"/>
              </a:rPr>
              <a:t>learnable </a:t>
            </a:r>
            <a:r>
              <a:rPr lang="en-US" spc="-25" dirty="0">
                <a:cs typeface="Calibri" panose="020F0502020204030204"/>
              </a:rPr>
              <a:t>parameters: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spc="-5" dirty="0">
                <a:cs typeface="Calibri" panose="020F0502020204030204"/>
              </a:rPr>
              <a:t>760 </a:t>
            </a:r>
            <a:endParaRPr lang="en-US" spc="-5" dirty="0" smtClean="0">
              <a:cs typeface="Calibri" panose="020F0502020204030204"/>
            </a:endParaRPr>
          </a:p>
          <a:p>
            <a:pPr marL="12700" marR="1522730">
              <a:lnSpc>
                <a:spcPts val="4300"/>
              </a:lnSpc>
            </a:pPr>
            <a:r>
              <a:rPr lang="en-US" spc="-800" dirty="0" smtClean="0">
                <a:cs typeface="Calibri" panose="020F0502020204030204"/>
              </a:rPr>
              <a:t> </a:t>
            </a:r>
            <a:r>
              <a:rPr lang="en-US" spc="-5" dirty="0">
                <a:cs typeface="Calibri" panose="020F0502020204030204"/>
              </a:rPr>
              <a:t>Number</a:t>
            </a:r>
            <a:r>
              <a:rPr lang="en-US" spc="-20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</a:t>
            </a:r>
            <a:r>
              <a:rPr lang="en-US" spc="-5" dirty="0">
                <a:cs typeface="Calibri" panose="020F0502020204030204"/>
              </a:rPr>
              <a:t> </a:t>
            </a:r>
            <a:r>
              <a:rPr lang="en-US" spc="-15" dirty="0">
                <a:cs typeface="Calibri" panose="020F0502020204030204"/>
              </a:rPr>
              <a:t>multiply-add operations: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?</a:t>
            </a:r>
          </a:p>
          <a:p>
            <a:pPr marL="12700" marR="1522730">
              <a:lnSpc>
                <a:spcPts val="4300"/>
              </a:lnSpc>
            </a:pPr>
            <a:endParaRPr lang="en-US" dirty="0" smtClean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1271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/>
          <p:cNvGrpSpPr/>
          <p:nvPr/>
        </p:nvGrpSpPr>
        <p:grpSpPr>
          <a:xfrm>
            <a:off x="8740734" y="177519"/>
            <a:ext cx="970280" cy="2761615"/>
            <a:chOff x="8740734" y="177519"/>
            <a:chExt cx="970280" cy="2761615"/>
          </a:xfrm>
        </p:grpSpPr>
        <p:sp>
          <p:nvSpPr>
            <p:cNvPr id="3" name="object 5"/>
            <p:cNvSpPr/>
            <p:nvPr/>
          </p:nvSpPr>
          <p:spPr>
            <a:xfrm>
              <a:off x="8750259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F4CCCC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8962217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C4A4A4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"/>
            <p:cNvSpPr/>
            <p:nvPr/>
          </p:nvSpPr>
          <p:spPr>
            <a:xfrm>
              <a:off x="8750259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F6D6D6">
                <a:alpha val="5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8750259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/>
          <p:nvPr/>
        </p:nvSpPr>
        <p:spPr>
          <a:xfrm>
            <a:off x="9844596" y="1420426"/>
            <a:ext cx="982344" cy="76200"/>
          </a:xfrm>
          <a:custGeom>
            <a:avLst/>
            <a:gdLst/>
            <a:ahLst/>
            <a:cxnLst/>
            <a:rect l="l" t="t" r="r" b="b"/>
            <a:pathLst>
              <a:path w="982345" h="76200">
                <a:moveTo>
                  <a:pt x="905944" y="0"/>
                </a:moveTo>
                <a:lnTo>
                  <a:pt x="905944" y="33337"/>
                </a:lnTo>
                <a:lnTo>
                  <a:pt x="0" y="33336"/>
                </a:lnTo>
                <a:lnTo>
                  <a:pt x="0" y="42861"/>
                </a:lnTo>
                <a:lnTo>
                  <a:pt x="905944" y="42862"/>
                </a:lnTo>
                <a:lnTo>
                  <a:pt x="905944" y="76200"/>
                </a:lnTo>
                <a:lnTo>
                  <a:pt x="982144" y="38100"/>
                </a:lnTo>
                <a:lnTo>
                  <a:pt x="9059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0"/>
          <p:cNvGrpSpPr/>
          <p:nvPr/>
        </p:nvGrpSpPr>
        <p:grpSpPr>
          <a:xfrm>
            <a:off x="11038089" y="177519"/>
            <a:ext cx="970280" cy="2761615"/>
            <a:chOff x="11038089" y="177519"/>
            <a:chExt cx="970280" cy="2761615"/>
          </a:xfrm>
        </p:grpSpPr>
        <p:sp>
          <p:nvSpPr>
            <p:cNvPr id="9" name="object 11"/>
            <p:cNvSpPr/>
            <p:nvPr/>
          </p:nvSpPr>
          <p:spPr>
            <a:xfrm>
              <a:off x="11047614" y="926037"/>
              <a:ext cx="212090" cy="2004060"/>
            </a:xfrm>
            <a:custGeom>
              <a:avLst/>
              <a:gdLst/>
              <a:ahLst/>
              <a:cxnLst/>
              <a:rect l="l" t="t" r="r" b="b"/>
              <a:pathLst>
                <a:path w="212090" h="2004060">
                  <a:moveTo>
                    <a:pt x="211957" y="0"/>
                  </a:moveTo>
                  <a:lnTo>
                    <a:pt x="0" y="0"/>
                  </a:lnTo>
                  <a:lnTo>
                    <a:pt x="0" y="2003493"/>
                  </a:lnTo>
                  <a:lnTo>
                    <a:pt x="211957" y="2003493"/>
                  </a:lnTo>
                  <a:lnTo>
                    <a:pt x="211957" y="0"/>
                  </a:lnTo>
                  <a:close/>
                </a:path>
              </a:pathLst>
            </a:custGeom>
            <a:solidFill>
              <a:srgbClr val="C9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11259572" y="187044"/>
              <a:ext cx="739140" cy="2742565"/>
            </a:xfrm>
            <a:custGeom>
              <a:avLst/>
              <a:gdLst/>
              <a:ahLst/>
              <a:cxnLst/>
              <a:rect l="l" t="t" r="r" b="b"/>
              <a:pathLst>
                <a:path w="739140" h="2742565">
                  <a:moveTo>
                    <a:pt x="738993" y="0"/>
                  </a:moveTo>
                  <a:lnTo>
                    <a:pt x="0" y="738992"/>
                  </a:lnTo>
                  <a:lnTo>
                    <a:pt x="0" y="2742486"/>
                  </a:lnTo>
                  <a:lnTo>
                    <a:pt x="738993" y="2003493"/>
                  </a:lnTo>
                  <a:lnTo>
                    <a:pt x="738993" y="0"/>
                  </a:lnTo>
                  <a:close/>
                </a:path>
              </a:pathLst>
            </a:custGeom>
            <a:solidFill>
              <a:srgbClr val="A2A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11047614" y="187044"/>
              <a:ext cx="951230" cy="739140"/>
            </a:xfrm>
            <a:custGeom>
              <a:avLst/>
              <a:gdLst/>
              <a:ahLst/>
              <a:cxnLst/>
              <a:rect l="l" t="t" r="r" b="b"/>
              <a:pathLst>
                <a:path w="951229" h="739140">
                  <a:moveTo>
                    <a:pt x="950951" y="0"/>
                  </a:moveTo>
                  <a:lnTo>
                    <a:pt x="738993" y="0"/>
                  </a:lnTo>
                  <a:lnTo>
                    <a:pt x="0" y="738992"/>
                  </a:lnTo>
                  <a:lnTo>
                    <a:pt x="211957" y="738992"/>
                  </a:lnTo>
                  <a:lnTo>
                    <a:pt x="950951" y="0"/>
                  </a:lnTo>
                  <a:close/>
                </a:path>
              </a:pathLst>
            </a:custGeom>
            <a:solidFill>
              <a:srgbClr val="D4E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11047614" y="187044"/>
              <a:ext cx="951230" cy="2742565"/>
            </a:xfrm>
            <a:custGeom>
              <a:avLst/>
              <a:gdLst/>
              <a:ahLst/>
              <a:cxnLst/>
              <a:rect l="l" t="t" r="r" b="b"/>
              <a:pathLst>
                <a:path w="951229" h="2742565">
                  <a:moveTo>
                    <a:pt x="0" y="738992"/>
                  </a:moveTo>
                  <a:lnTo>
                    <a:pt x="738993" y="0"/>
                  </a:lnTo>
                  <a:lnTo>
                    <a:pt x="950952" y="0"/>
                  </a:lnTo>
                  <a:lnTo>
                    <a:pt x="950952" y="2003493"/>
                  </a:lnTo>
                  <a:lnTo>
                    <a:pt x="211958" y="2742486"/>
                  </a:lnTo>
                  <a:lnTo>
                    <a:pt x="0" y="2742486"/>
                  </a:lnTo>
                  <a:lnTo>
                    <a:pt x="0" y="738992"/>
                  </a:lnTo>
                  <a:close/>
                </a:path>
                <a:path w="951229" h="2742565">
                  <a:moveTo>
                    <a:pt x="0" y="738992"/>
                  </a:moveTo>
                  <a:lnTo>
                    <a:pt x="211958" y="738992"/>
                  </a:lnTo>
                  <a:lnTo>
                    <a:pt x="950952" y="0"/>
                  </a:lnTo>
                </a:path>
                <a:path w="951229" h="2742565">
                  <a:moveTo>
                    <a:pt x="211958" y="738992"/>
                  </a:moveTo>
                  <a:lnTo>
                    <a:pt x="211958" y="274248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59999" y="1558326"/>
            <a:ext cx="7950623" cy="4521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cs typeface="Calibri" panose="020F0502020204030204"/>
              </a:rPr>
              <a:t>Input</a:t>
            </a:r>
            <a:r>
              <a:rPr lang="en-US" spc="-25" dirty="0">
                <a:cs typeface="Calibri" panose="020F0502020204030204"/>
              </a:rPr>
              <a:t> </a:t>
            </a:r>
            <a:r>
              <a:rPr lang="en-US" spc="-10" dirty="0">
                <a:cs typeface="Calibri" panose="020F0502020204030204"/>
              </a:rPr>
              <a:t>volume: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3</a:t>
            </a:r>
            <a:r>
              <a:rPr lang="en-US" spc="-1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r>
              <a:rPr lang="en-US" b="1" spc="-15" dirty="0">
                <a:solidFill>
                  <a:srgbClr val="4472C4"/>
                </a:solidFill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x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4472C4"/>
                </a:solidFill>
                <a:cs typeface="Calibri" panose="020F0502020204030204"/>
              </a:rPr>
              <a:t>32</a:t>
            </a:r>
            <a:endParaRPr lang="en-US" dirty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cs typeface="Calibri" panose="020F0502020204030204"/>
              </a:rPr>
              <a:t>10</a:t>
            </a:r>
            <a:r>
              <a:rPr lang="en-US" b="1" spc="-10" dirty="0">
                <a:solidFill>
                  <a:srgbClr val="C00000"/>
                </a:solidFill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</a:t>
            </a:r>
            <a:r>
              <a:rPr lang="en-US" b="1" spc="-10" dirty="0">
                <a:solidFill>
                  <a:srgbClr val="70AD47"/>
                </a:solidFill>
                <a:cs typeface="Calibri" panose="020F0502020204030204"/>
              </a:rPr>
              <a:t> </a:t>
            </a:r>
            <a:r>
              <a:rPr lang="en-US" spc="-20" dirty="0">
                <a:cs typeface="Calibri" panose="020F0502020204030204"/>
              </a:rPr>
              <a:t>filters</a:t>
            </a:r>
            <a:r>
              <a:rPr lang="en-US" spc="-5" dirty="0">
                <a:cs typeface="Calibri" panose="020F0502020204030204"/>
              </a:rPr>
              <a:t> with</a:t>
            </a:r>
            <a:r>
              <a:rPr lang="en-US" spc="-10" dirty="0">
                <a:cs typeface="Calibri" panose="020F0502020204030204"/>
              </a:rPr>
              <a:t> stride</a:t>
            </a:r>
            <a:r>
              <a:rPr lang="en-US" spc="-35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ED7D31"/>
                </a:solidFill>
                <a:cs typeface="Calibri" panose="020F0502020204030204"/>
              </a:rPr>
              <a:t>1</a:t>
            </a:r>
            <a:r>
              <a:rPr lang="en-US" dirty="0">
                <a:cs typeface="Calibri" panose="020F0502020204030204"/>
              </a:rPr>
              <a:t>,</a:t>
            </a:r>
            <a:r>
              <a:rPr lang="en-US" spc="-5" dirty="0">
                <a:cs typeface="Calibri" panose="020F0502020204030204"/>
              </a:rPr>
              <a:t> pad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solidFill>
                  <a:srgbClr val="7030A0"/>
                </a:solidFill>
                <a:cs typeface="Calibri" panose="020F0502020204030204"/>
              </a:rPr>
              <a:t>2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spc="-5" dirty="0">
                <a:cs typeface="Calibri" panose="020F0502020204030204"/>
              </a:rPr>
              <a:t>Output </a:t>
            </a:r>
            <a:r>
              <a:rPr lang="en-US" spc="-10" dirty="0">
                <a:cs typeface="Calibri" panose="020F0502020204030204"/>
              </a:rPr>
              <a:t>volume </a:t>
            </a:r>
            <a:r>
              <a:rPr lang="en-US" spc="-20" dirty="0">
                <a:cs typeface="Calibri" panose="020F0502020204030204"/>
              </a:rPr>
              <a:t>size: </a:t>
            </a:r>
            <a:r>
              <a:rPr lang="en-US" dirty="0">
                <a:cs typeface="Calibri" panose="020F0502020204030204"/>
              </a:rPr>
              <a:t>10 x 32 x 32 </a:t>
            </a:r>
            <a:r>
              <a:rPr lang="en-US" spc="5" dirty="0">
                <a:cs typeface="Calibri" panose="020F0502020204030204"/>
              </a:rPr>
              <a:t> </a:t>
            </a:r>
            <a:endParaRPr lang="en-US" spc="5" dirty="0" smtClean="0">
              <a:cs typeface="Calibri" panose="020F0502020204030204"/>
            </a:endParaRPr>
          </a:p>
          <a:p>
            <a:pPr marL="12700" marR="1522730">
              <a:lnSpc>
                <a:spcPts val="4300"/>
              </a:lnSpc>
            </a:pPr>
            <a:r>
              <a:rPr lang="en-US" spc="-5" dirty="0" smtClean="0">
                <a:cs typeface="Calibri" panose="020F0502020204030204"/>
              </a:rPr>
              <a:t>Number</a:t>
            </a:r>
            <a:r>
              <a:rPr lang="en-US" spc="-15" dirty="0" smtClean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 </a:t>
            </a:r>
            <a:r>
              <a:rPr lang="en-US" spc="-10" dirty="0">
                <a:cs typeface="Calibri" panose="020F0502020204030204"/>
              </a:rPr>
              <a:t>learnable </a:t>
            </a:r>
            <a:r>
              <a:rPr lang="en-US" spc="-25" dirty="0">
                <a:cs typeface="Calibri" panose="020F0502020204030204"/>
              </a:rPr>
              <a:t>parameters: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spc="-5" dirty="0">
                <a:cs typeface="Calibri" panose="020F0502020204030204"/>
              </a:rPr>
              <a:t>760 </a:t>
            </a:r>
            <a:endParaRPr lang="en-US" spc="-5" dirty="0" smtClean="0">
              <a:cs typeface="Calibri" panose="020F0502020204030204"/>
            </a:endParaRPr>
          </a:p>
          <a:p>
            <a:pPr marL="12700" marR="3035935">
              <a:lnSpc>
                <a:spcPts val="4330"/>
              </a:lnSpc>
              <a:spcBef>
                <a:spcPts val="125"/>
              </a:spcBef>
            </a:pPr>
            <a:r>
              <a:rPr lang="en-US" spc="-5" dirty="0">
                <a:cs typeface="Calibri" panose="020F0502020204030204"/>
              </a:rPr>
              <a:t>Number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 </a:t>
            </a:r>
            <a:r>
              <a:rPr lang="en-US" spc="-15" dirty="0">
                <a:cs typeface="Calibri" panose="020F0502020204030204"/>
              </a:rPr>
              <a:t>multiply-add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spc="-15" dirty="0">
                <a:cs typeface="Calibri" panose="020F0502020204030204"/>
              </a:rPr>
              <a:t>operations:</a:t>
            </a:r>
            <a:r>
              <a:rPr lang="en-US" spc="-5" dirty="0">
                <a:cs typeface="Calibri" panose="020F0502020204030204"/>
              </a:rPr>
              <a:t> </a:t>
            </a:r>
            <a:r>
              <a:rPr lang="en-US" b="1" spc="-5" dirty="0">
                <a:cs typeface="Calibri" panose="020F0502020204030204"/>
              </a:rPr>
              <a:t>768,000</a:t>
            </a:r>
            <a:endParaRPr lang="en-US" dirty="0">
              <a:cs typeface="Calibri" panose="020F0502020204030204"/>
            </a:endParaRPr>
          </a:p>
          <a:p>
            <a:pPr marL="12700" marR="5080">
              <a:lnSpc>
                <a:spcPts val="4300"/>
              </a:lnSpc>
            </a:pPr>
            <a:r>
              <a:rPr lang="en-US" b="1" spc="-5" dirty="0">
                <a:solidFill>
                  <a:srgbClr val="4472C4"/>
                </a:solidFill>
                <a:cs typeface="Calibri" panose="020F0502020204030204"/>
              </a:rPr>
              <a:t>10*32*32 </a:t>
            </a:r>
            <a:r>
              <a:rPr lang="en-US" dirty="0">
                <a:cs typeface="Calibri" panose="020F0502020204030204"/>
              </a:rPr>
              <a:t>= 10,240 </a:t>
            </a:r>
            <a:r>
              <a:rPr lang="en-US" spc="-5" dirty="0">
                <a:cs typeface="Calibri" panose="020F0502020204030204"/>
              </a:rPr>
              <a:t>outputs; each output is the inner </a:t>
            </a:r>
            <a:r>
              <a:rPr lang="en-US" spc="-15" dirty="0">
                <a:cs typeface="Calibri" panose="020F0502020204030204"/>
              </a:rPr>
              <a:t>product </a:t>
            </a:r>
            <a:r>
              <a:rPr lang="en-US" spc="-800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of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spc="-15" dirty="0">
                <a:cs typeface="Calibri" panose="020F0502020204030204"/>
              </a:rPr>
              <a:t>two</a:t>
            </a:r>
            <a:r>
              <a:rPr lang="en-US" spc="5" dirty="0">
                <a:cs typeface="Calibri" panose="020F0502020204030204"/>
              </a:rPr>
              <a:t> </a:t>
            </a:r>
            <a:r>
              <a:rPr lang="en-US" b="1" spc="-5" dirty="0">
                <a:solidFill>
                  <a:srgbClr val="C00000"/>
                </a:solidFill>
                <a:cs typeface="Calibri" panose="020F0502020204030204"/>
              </a:rPr>
              <a:t>3</a:t>
            </a:r>
            <a:r>
              <a:rPr lang="en-US" spc="-5" dirty="0">
                <a:cs typeface="Calibri" panose="020F0502020204030204"/>
              </a:rPr>
              <a:t>x</a:t>
            </a:r>
            <a:r>
              <a:rPr lang="en-US" b="1" spc="-5" dirty="0">
                <a:solidFill>
                  <a:srgbClr val="70AD47"/>
                </a:solidFill>
                <a:cs typeface="Calibri" panose="020F0502020204030204"/>
              </a:rPr>
              <a:t>5x5 </a:t>
            </a:r>
            <a:r>
              <a:rPr lang="en-US" spc="-20" dirty="0">
                <a:cs typeface="Calibri" panose="020F0502020204030204"/>
              </a:rPr>
              <a:t>tensors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spc="-5" dirty="0">
                <a:cs typeface="Calibri" panose="020F0502020204030204"/>
              </a:rPr>
              <a:t>(75 </a:t>
            </a:r>
            <a:r>
              <a:rPr lang="en-US" spc="-5" dirty="0" smtClean="0">
                <a:cs typeface="Calibri" panose="020F0502020204030204"/>
              </a:rPr>
              <a:t>elements</a:t>
            </a:r>
            <a:r>
              <a:rPr lang="en-US" spc="-5" dirty="0">
                <a:cs typeface="Calibri" panose="020F0502020204030204"/>
              </a:rPr>
              <a:t>); </a:t>
            </a:r>
            <a:r>
              <a:rPr lang="en-US" spc="-20" dirty="0">
                <a:cs typeface="Calibri" panose="020F0502020204030204"/>
              </a:rPr>
              <a:t>total</a:t>
            </a:r>
            <a:r>
              <a:rPr lang="en-US" spc="-5" dirty="0">
                <a:cs typeface="Calibri" panose="020F0502020204030204"/>
              </a:rPr>
              <a:t> </a:t>
            </a:r>
            <a:r>
              <a:rPr lang="en-US" dirty="0">
                <a:cs typeface="Calibri" panose="020F0502020204030204"/>
              </a:rPr>
              <a:t>=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spc="-5" dirty="0">
                <a:cs typeface="Calibri" panose="020F0502020204030204"/>
              </a:rPr>
              <a:t>75*10240 </a:t>
            </a:r>
            <a:r>
              <a:rPr lang="en-US" dirty="0">
                <a:cs typeface="Calibri" panose="020F0502020204030204"/>
              </a:rPr>
              <a:t>=</a:t>
            </a:r>
            <a:r>
              <a:rPr lang="en-US" spc="-10" dirty="0">
                <a:cs typeface="Calibri" panose="020F0502020204030204"/>
              </a:rPr>
              <a:t> </a:t>
            </a:r>
            <a:r>
              <a:rPr lang="en-US" b="1" dirty="0">
                <a:cs typeface="Calibri" panose="020F0502020204030204"/>
              </a:rPr>
              <a:t>768K</a:t>
            </a:r>
            <a:endParaRPr lang="en-US" dirty="0">
              <a:cs typeface="Calibri" panose="020F0502020204030204"/>
            </a:endParaRPr>
          </a:p>
          <a:p>
            <a:pPr marL="12700" marR="1522730">
              <a:lnSpc>
                <a:spcPts val="4300"/>
              </a:lnSpc>
            </a:pPr>
            <a:endParaRPr lang="en-US" dirty="0" smtClean="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dirty="0">
              <a:cs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000" y="332842"/>
            <a:ext cx="3793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Convolution Example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355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000" y="900000"/>
            <a:ext cx="10695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Specialized kind of neural network for processing data that has a known, grid-like topology.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Examples include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time-series data, which can be thought of as a 1D grid taking samples at regular time intervals,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and image data, which can be thought of as a 2D grid of pixels.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Convolutional networks are simply neural networks that use convolution in place of general matrix multiplication in at least one of their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4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62" y="1747777"/>
            <a:ext cx="1040564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typical layer of a convolutional network consists of three stages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 the first stage, the layer performs several </a:t>
            </a:r>
            <a:r>
              <a:rPr lang="en-US" sz="2000" dirty="0" smtClean="0">
                <a:solidFill>
                  <a:schemeClr val="accent6"/>
                </a:solidFill>
              </a:rPr>
              <a:t>convolutions</a:t>
            </a:r>
            <a:r>
              <a:rPr lang="en-US" sz="2000" dirty="0" smtClean="0"/>
              <a:t> in parallel to produce a set of linear activations.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 the second stage, each linear activation is run through a nonlinear activation function, such as the rectified linear activation function. This stage is sometimes called the </a:t>
            </a:r>
            <a:r>
              <a:rPr lang="en-US" sz="2000" dirty="0" smtClean="0">
                <a:solidFill>
                  <a:schemeClr val="accent2"/>
                </a:solidFill>
              </a:rPr>
              <a:t>detector stage</a:t>
            </a:r>
            <a:r>
              <a:rPr lang="en-US" sz="2000" dirty="0" smtClean="0"/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 the third stage, we use a </a:t>
            </a:r>
            <a:r>
              <a:rPr lang="en-US" sz="2000" dirty="0" smtClean="0">
                <a:solidFill>
                  <a:schemeClr val="accent1"/>
                </a:solidFill>
              </a:rPr>
              <a:t>pooling</a:t>
            </a:r>
            <a:r>
              <a:rPr lang="en-US" sz="2000" dirty="0" smtClean="0"/>
              <a:t> function to modify the output of the layer further.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pooling function replaces the output of the net at a certain location with a summary statistic of the nearby outputs: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/>
                </a:solidFill>
              </a:rPr>
              <a:t>max pooling </a:t>
            </a:r>
            <a:r>
              <a:rPr lang="en-US" sz="2000" dirty="0" smtClean="0"/>
              <a:t>operation reports the maximum output within a rectangular neighborhood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Average pooling</a:t>
            </a:r>
            <a:r>
              <a:rPr lang="en-US" sz="2000" dirty="0" smtClean="0"/>
              <a:t>, weighted average pooling, L2 norm, etc.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x-none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44010" y="636608"/>
            <a:ext cx="13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r>
              <a:rPr lang="x-none" sz="2800" b="1" dirty="0" smtClean="0"/>
              <a:t>ooling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0277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73" y="1595599"/>
            <a:ext cx="4785288" cy="45737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969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320" y="1319513"/>
            <a:ext cx="97212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Invariance: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Pooling helps to make the representation become approximately invariant to small translations of the input.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Invariance to translation means that if we translate the input by a small amount, the values of most of the pooled outputs do not change.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Invariance to local translation can be a very useful property if we care more about whether some feature is present than exactly where it 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use of pooling can be viewed as adding an infinitely strong prior that the function the layer learns must be invariant to small translations.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Efficiency: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Pooling units summarize detector units by reporting summary statistics for pooling regions spaced k pixels apart rather than 1 pixel apart.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improves the computational efficiency of the network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statistical efficiency and reduced memory requirements for storing the parameters.</a:t>
            </a:r>
          </a:p>
          <a:p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75504" y="462988"/>
            <a:ext cx="22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</a:t>
            </a:r>
            <a:r>
              <a:rPr lang="x-none" sz="2800" b="1" dirty="0" smtClean="0"/>
              <a:t>hy pooling?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0176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19" y="1053127"/>
            <a:ext cx="5269748" cy="473125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296365" y="3171463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84200" hangingPunct="0"/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x-none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tride = 1</a:t>
            </a:r>
          </a:p>
          <a:p>
            <a:pPr defTabSz="584200" hangingPunct="0"/>
            <a:r>
              <a:rPr lang="en-US" dirty="0" smtClean="0"/>
              <a:t>W</a:t>
            </a:r>
            <a:r>
              <a:rPr lang="x-none" dirty="0" smtClean="0"/>
              <a:t>idth = 3</a:t>
            </a:r>
            <a:endParaRPr kumimoji="0" lang="x-none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36353" y="234916"/>
            <a:ext cx="41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Max Pooling and Invariance to Translation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575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31" y="1705239"/>
            <a:ext cx="7366644" cy="432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036576" y="675151"/>
            <a:ext cx="10700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Cross-Channel Pooling and Invariance to Learned Transformations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8667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31" y="2243650"/>
            <a:ext cx="7227748" cy="22568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F503B9-BAFC-7948-B861-7FA9F8D52F02}"/>
              </a:ext>
            </a:extLst>
          </p:cNvPr>
          <p:cNvSpPr txBox="1"/>
          <p:nvPr/>
        </p:nvSpPr>
        <p:spPr>
          <a:xfrm>
            <a:off x="467591" y="3213460"/>
            <a:ext cx="192316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x-none" sz="2800" b="0" i="0" u="none" strike="noStrike" cap="none" spc="0" normalizeH="0" baseline="0" dirty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tride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66"/>
                </a:solidFill>
              </a:rPr>
              <a:t>W</a:t>
            </a:r>
            <a:r>
              <a:rPr lang="x-none" sz="2800" dirty="0">
                <a:solidFill>
                  <a:srgbClr val="FF0066"/>
                </a:solidFill>
              </a:rPr>
              <a:t>idth = 3</a:t>
            </a:r>
            <a:endParaRPr kumimoji="0" lang="x-none" sz="2800" b="0" i="0" u="none" strike="noStrike" cap="none" spc="0" normalizeH="0" baseline="0" dirty="0">
              <a:ln>
                <a:noFill/>
              </a:ln>
              <a:solidFill>
                <a:srgbClr val="FF0066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9412" y="477985"/>
            <a:ext cx="5396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Pooling with </a:t>
            </a:r>
            <a:r>
              <a:rPr lang="en-IN" sz="3600" dirty="0" err="1" smtClean="0"/>
              <a:t>Downsampling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83794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36" y="1151520"/>
            <a:ext cx="4656517" cy="519454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943271" y="320961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84200" hangingPunct="0"/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kumimoji="0" lang="x-none" b="0" i="0" u="none" strike="noStrike" cap="none" spc="0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tride of 2 </a:t>
            </a:r>
            <a:endParaRPr kumimoji="0" lang="x-none" b="0" i="0" u="none" strike="noStrike" cap="none" spc="0" normalizeH="0" baseline="0" dirty="0">
              <a:ln>
                <a:noFill/>
              </a:ln>
              <a:solidFill>
                <a:srgbClr val="FF0066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1093" y="292789"/>
            <a:ext cx="4117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Convolution with Stride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775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00223" y="1997839"/>
                <a:ext cx="959155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x-none" sz="2400" dirty="0">
                    <a:solidFill>
                      <a:schemeClr val="accent1"/>
                    </a:solidFill>
                  </a:rPr>
                  <a:t>alid: </a:t>
                </a:r>
                <a:r>
                  <a:rPr lang="en-US" sz="2400" dirty="0"/>
                  <a:t>no zero-padding, the convolution kernel is only allowed to visit positions where the kernel is contained entirely within the image.</a:t>
                </a:r>
              </a:p>
              <a:p>
                <a:pPr lvl="1"/>
                <a:r>
                  <a:rPr lang="en-US" sz="2400" dirty="0"/>
                  <a:t>input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b="0" dirty="0"/>
                  <a:t>, kernel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S</a:t>
                </a:r>
                <a:r>
                  <a:rPr lang="x-none" sz="2400" dirty="0">
                    <a:solidFill>
                      <a:schemeClr val="accent1"/>
                    </a:solidFill>
                  </a:rPr>
                  <a:t>ame: </a:t>
                </a:r>
                <a:r>
                  <a:rPr lang="x-none" sz="2400" dirty="0">
                    <a:solidFill>
                      <a:schemeClr val="tx1"/>
                    </a:solidFill>
                  </a:rPr>
                  <a:t>pad with enough zeroes to preserve the input dimension </a:t>
                </a:r>
              </a:p>
              <a:p>
                <a:pPr lvl="1"/>
                <a:r>
                  <a:rPr lang="en-US" sz="2400" dirty="0"/>
                  <a:t>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x-none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x-none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F</a:t>
                </a:r>
                <a:r>
                  <a:rPr lang="x-none" sz="2400" dirty="0">
                    <a:solidFill>
                      <a:schemeClr val="accent1"/>
                    </a:solidFill>
                  </a:rPr>
                  <a:t>ull: </a:t>
                </a:r>
                <a:r>
                  <a:rPr lang="x-none" sz="2400" dirty="0">
                    <a:solidFill>
                      <a:schemeClr val="tx1"/>
                    </a:solidFill>
                  </a:rPr>
                  <a:t>every input contributes to equal number of outputs</a:t>
                </a:r>
                <a:r>
                  <a:rPr lang="x-none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r>
                  <a:rPr lang="en-US" sz="2400" dirty="0"/>
                  <a:t>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x-none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x-none" sz="2400" dirty="0">
                  <a:solidFill>
                    <a:schemeClr val="accent1"/>
                  </a:solidFill>
                </a:endParaRPr>
              </a:p>
              <a:p>
                <a:endParaRPr lang="x-none" sz="2400" dirty="0">
                  <a:solidFill>
                    <a:schemeClr val="accent1"/>
                  </a:solidFill>
                </a:endParaRPr>
              </a:p>
              <a:p>
                <a:endParaRPr lang="x-none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23" y="1997839"/>
                <a:ext cx="9591554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53" t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647717" y="802076"/>
            <a:ext cx="2371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Z</a:t>
            </a:r>
            <a:r>
              <a:rPr lang="x-none" sz="3200" dirty="0" smtClean="0"/>
              <a:t>ero padding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5996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58" y="762048"/>
            <a:ext cx="6301772" cy="573696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Without zero…"/>
          <p:cNvSpPr txBox="1"/>
          <p:nvPr/>
        </p:nvSpPr>
        <p:spPr>
          <a:xfrm>
            <a:off x="968251" y="1850828"/>
            <a:ext cx="215924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400" dirty="0"/>
              <a:t>Without zero</a:t>
            </a:r>
          </a:p>
          <a:p>
            <a:r>
              <a:rPr lang="en-US" sz="2400" dirty="0"/>
              <a:t>P</a:t>
            </a:r>
            <a:r>
              <a:rPr sz="2400" dirty="0"/>
              <a:t>adding</a:t>
            </a:r>
            <a:r>
              <a:rPr lang="en-US" sz="2400" dirty="0"/>
              <a:t> (valid)</a:t>
            </a:r>
            <a:endParaRPr sz="2400" dirty="0"/>
          </a:p>
        </p:txBody>
      </p:sp>
      <p:sp>
        <p:nvSpPr>
          <p:cNvPr id="5" name="Without zero…"/>
          <p:cNvSpPr txBox="1"/>
          <p:nvPr/>
        </p:nvSpPr>
        <p:spPr>
          <a:xfrm>
            <a:off x="2391937" y="241944"/>
            <a:ext cx="71444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2400" dirty="0"/>
              <a:t>Without </a:t>
            </a:r>
            <a:r>
              <a:rPr sz="2400" dirty="0" smtClean="0"/>
              <a:t>zero</a:t>
            </a:r>
            <a:r>
              <a:rPr lang="en-IN" sz="2400" dirty="0" smtClean="0"/>
              <a:t> </a:t>
            </a:r>
            <a:r>
              <a:rPr lang="en-US" sz="2400" dirty="0" smtClean="0"/>
              <a:t>P</a:t>
            </a:r>
            <a:r>
              <a:rPr sz="2400" dirty="0"/>
              <a:t>adding</a:t>
            </a:r>
            <a:r>
              <a:rPr lang="en-US" sz="2400" dirty="0"/>
              <a:t> (valid)</a:t>
            </a:r>
            <a:endParaRPr sz="2400" dirty="0"/>
          </a:p>
        </p:txBody>
      </p:sp>
      <p:sp>
        <p:nvSpPr>
          <p:cNvPr id="6" name="With zero…"/>
          <p:cNvSpPr txBox="1"/>
          <p:nvPr/>
        </p:nvSpPr>
        <p:spPr>
          <a:xfrm>
            <a:off x="431189" y="4773808"/>
            <a:ext cx="236282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400" dirty="0"/>
              <a:t>With zero</a:t>
            </a:r>
          </a:p>
          <a:p>
            <a:r>
              <a:rPr lang="en-US" sz="2400" dirty="0"/>
              <a:t>P</a:t>
            </a:r>
            <a:r>
              <a:rPr sz="2400" dirty="0"/>
              <a:t>adding</a:t>
            </a:r>
            <a:r>
              <a:rPr lang="en-US" sz="2400" dirty="0"/>
              <a:t> (same)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0213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900000"/>
            <a:ext cx="84435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Replace matrix multiplication in neural nets with convolution</a:t>
            </a:r>
          </a:p>
          <a:p>
            <a:r>
              <a:rPr lang="en-US" sz="2400" dirty="0" smtClean="0"/>
              <a:t>Everything else stays the same</a:t>
            </a:r>
          </a:p>
          <a:p>
            <a:pPr lvl="1"/>
            <a:r>
              <a:rPr lang="en-US" sz="2400" dirty="0" smtClean="0"/>
              <a:t>Maximum likelihood</a:t>
            </a:r>
          </a:p>
          <a:p>
            <a:pPr lvl="1"/>
            <a:r>
              <a:rPr lang="en-US" sz="2400" dirty="0" smtClean="0"/>
              <a:t>Back-propagation</a:t>
            </a:r>
          </a:p>
          <a:p>
            <a:pPr lvl="1"/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03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57" y="1417305"/>
            <a:ext cx="4720494" cy="46805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1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000" y="900000"/>
            <a:ext cx="10590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Scale up neural networks to process very large images / video sequences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66"/>
                </a:solidFill>
              </a:rPr>
              <a:t>Sparse connections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kernel is smaller than the input: 𝑂(𝑚×𝑛)→𝑂(𝑘×𝑛)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66"/>
                </a:solidFill>
              </a:rPr>
              <a:t>Parameter sharing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kernel is used at every position of the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66"/>
                </a:solidFill>
              </a:rPr>
              <a:t>Equivariant</a:t>
            </a:r>
            <a:r>
              <a:rPr lang="en-US" sz="2400" dirty="0" smtClean="0">
                <a:solidFill>
                  <a:srgbClr val="FF0066"/>
                </a:solidFill>
              </a:rPr>
              <a:t> representations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Automatically generalize across spatial translations of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𝑓 is </a:t>
            </a:r>
            <a:r>
              <a:rPr lang="en-US" sz="2400" dirty="0" err="1" smtClean="0"/>
              <a:t>equivariant</a:t>
            </a:r>
            <a:r>
              <a:rPr lang="en-US" sz="2400" dirty="0" smtClean="0"/>
              <a:t> to 𝑔 if 𝑓(𝑔(𝑥))=𝑔(𝑓(𝑥))</a:t>
            </a:r>
          </a:p>
          <a:p>
            <a:r>
              <a:rPr lang="en-US" sz="2400" dirty="0" smtClean="0"/>
              <a:t>Works with inputs of variable size</a:t>
            </a:r>
          </a:p>
          <a:p>
            <a:r>
              <a:rPr lang="en-US" sz="2400" dirty="0" smtClean="0"/>
              <a:t>Applicable to any input that is laid out on a grid (1-D, 2-D, 3-D, 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arse Connectivity"/>
          <p:cNvSpPr txBox="1">
            <a:spLocks/>
          </p:cNvSpPr>
          <p:nvPr/>
        </p:nvSpPr>
        <p:spPr>
          <a:xfrm>
            <a:off x="952500" y="444500"/>
            <a:ext cx="9532485" cy="11289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Sparse Connectivity (viewed from below)</a:t>
            </a:r>
            <a:endParaRPr lang="en-US" dirty="0"/>
          </a:p>
        </p:txBody>
      </p:sp>
      <p:pic>
        <p:nvPicPr>
          <p:cNvPr id="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01" y="1573435"/>
            <a:ext cx="4673082" cy="4780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>
            <a:off x="1431885" y="3914896"/>
            <a:ext cx="90531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parse…"/>
          <p:cNvSpPr txBox="1"/>
          <p:nvPr/>
        </p:nvSpPr>
        <p:spPr>
          <a:xfrm>
            <a:off x="542858" y="1703608"/>
            <a:ext cx="221513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Sparse</a:t>
            </a:r>
          </a:p>
          <a:p>
            <a:r>
              <a:rPr dirty="0"/>
              <a:t>connections</a:t>
            </a:r>
          </a:p>
          <a:p>
            <a:r>
              <a:rPr dirty="0"/>
              <a:t>due to small</a:t>
            </a:r>
          </a:p>
          <a:p>
            <a:r>
              <a:rPr dirty="0"/>
              <a:t>convolution</a:t>
            </a:r>
          </a:p>
          <a:p>
            <a:r>
              <a:rPr dirty="0"/>
              <a:t>kernel</a:t>
            </a:r>
          </a:p>
        </p:txBody>
      </p:sp>
      <p:sp>
        <p:nvSpPr>
          <p:cNvPr id="6" name="Dense…"/>
          <p:cNvSpPr txBox="1"/>
          <p:nvPr/>
        </p:nvSpPr>
        <p:spPr>
          <a:xfrm>
            <a:off x="876436" y="4806146"/>
            <a:ext cx="21936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Dense</a:t>
            </a:r>
          </a:p>
          <a:p>
            <a:r>
              <a:rPr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3597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40" y="1556456"/>
            <a:ext cx="4638080" cy="473184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parse Connectivity"/>
          <p:cNvSpPr txBox="1">
            <a:spLocks/>
          </p:cNvSpPr>
          <p:nvPr/>
        </p:nvSpPr>
        <p:spPr>
          <a:xfrm>
            <a:off x="1899920" y="759517"/>
            <a:ext cx="9204960" cy="81776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Sparse Connectivity (viewed from above)</a:t>
            </a:r>
            <a:endParaRPr lang="en-US" dirty="0"/>
          </a:p>
        </p:txBody>
      </p:sp>
      <p:sp>
        <p:nvSpPr>
          <p:cNvPr id="4" name="Line"/>
          <p:cNvSpPr/>
          <p:nvPr/>
        </p:nvSpPr>
        <p:spPr>
          <a:xfrm>
            <a:off x="3560722" y="3927717"/>
            <a:ext cx="564889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parse…"/>
          <p:cNvSpPr txBox="1"/>
          <p:nvPr/>
        </p:nvSpPr>
        <p:spPr>
          <a:xfrm>
            <a:off x="1676356" y="2015339"/>
            <a:ext cx="138218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Sparse</a:t>
            </a:r>
          </a:p>
          <a:p>
            <a:r>
              <a:rPr dirty="0"/>
              <a:t>connections</a:t>
            </a:r>
          </a:p>
          <a:p>
            <a:r>
              <a:rPr dirty="0"/>
              <a:t>due to small</a:t>
            </a:r>
          </a:p>
          <a:p>
            <a:r>
              <a:rPr dirty="0"/>
              <a:t>convolution</a:t>
            </a:r>
          </a:p>
          <a:p>
            <a:r>
              <a:rPr dirty="0"/>
              <a:t>kernel</a:t>
            </a:r>
          </a:p>
        </p:txBody>
      </p:sp>
      <p:sp>
        <p:nvSpPr>
          <p:cNvPr id="6" name="Dense…"/>
          <p:cNvSpPr txBox="1"/>
          <p:nvPr/>
        </p:nvSpPr>
        <p:spPr>
          <a:xfrm>
            <a:off x="1714551" y="4819084"/>
            <a:ext cx="1368786" cy="67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Dense</a:t>
            </a:r>
          </a:p>
          <a:p>
            <a:r>
              <a:rPr dirty="0"/>
              <a:t>connections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90204A0-51EF-0B43-ADE6-1DB8AED436BC}"/>
                  </a:ext>
                </a:extLst>
              </p:cNvPr>
              <p:cNvSpPr txBox="1"/>
              <p:nvPr/>
            </p:nvSpPr>
            <p:spPr>
              <a:xfrm>
                <a:off x="9869216" y="1592062"/>
                <a:ext cx="1447718" cy="1579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"/>
                        <a:cs typeface="Helvetica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"/>
                        <a:cs typeface="Helvetica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x-none" sz="24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Helvetica"/>
                    <a:cs typeface="Helvetica"/>
                    <a:sym typeface="Helvetica"/>
                  </a:rPr>
                  <a:t> are the receptive field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x-none" sz="2400" b="0" i="0" u="none" strike="noStrike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Helvetica"/>
                    <a:cs typeface="Helvetica"/>
                    <a:sym typeface="Helvetica"/>
                  </a:rPr>
                  <a:t> </a:t>
                </a:r>
                <a:endParaRPr kumimoji="0" lang="x-none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0204A0-51EF-0B43-ADE6-1DB8AED4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216" y="1592062"/>
                <a:ext cx="1447718" cy="1579920"/>
              </a:xfrm>
              <a:prstGeom prst="rect">
                <a:avLst/>
              </a:prstGeom>
              <a:blipFill rotWithShape="0">
                <a:blip r:embed="rId3"/>
                <a:stretch>
                  <a:fillRect l="-4641" r="-7595"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69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owing Receptive Fields"/>
          <p:cNvSpPr txBox="1">
            <a:spLocks/>
          </p:cNvSpPr>
          <p:nvPr/>
        </p:nvSpPr>
        <p:spPr>
          <a:xfrm>
            <a:off x="1466822" y="792409"/>
            <a:ext cx="10071156" cy="75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55499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6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457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685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9144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11430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3716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16002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182880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ctr" defTabSz="554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Growing Receptive Fields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7" y="1544391"/>
            <a:ext cx="5376984" cy="304856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495897-C831-8A4E-A831-7B17347324DE}"/>
              </a:ext>
            </a:extLst>
          </p:cNvPr>
          <p:cNvSpPr/>
          <p:nvPr/>
        </p:nvSpPr>
        <p:spPr>
          <a:xfrm>
            <a:off x="1020618" y="5009708"/>
            <a:ext cx="1025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84200" hangingPunct="0"/>
            <a:r>
              <a:rPr lang="en-US" sz="2400" kern="0" dirty="0">
                <a:solidFill>
                  <a:srgbClr val="0365C0"/>
                </a:solidFill>
                <a:latin typeface="Helvetica" pitchFamily="2" charset="0"/>
                <a:cs typeface="Helvetica"/>
                <a:sym typeface="Helvetica"/>
              </a:rPr>
              <a:t>Even though direct connections in a convolutional net are very sparse, units in the deeper layers can be indirectly connected to all or most of the  </a:t>
            </a:r>
            <a:r>
              <a:rPr lang="en-US" sz="2400" kern="0" dirty="0" err="1">
                <a:solidFill>
                  <a:srgbClr val="0365C0"/>
                </a:solidFill>
                <a:latin typeface="Helvetica" pitchFamily="2" charset="0"/>
                <a:cs typeface="Helvetica"/>
                <a:sym typeface="Helvetica"/>
              </a:rPr>
              <a:t>xinput</a:t>
            </a:r>
            <a:r>
              <a:rPr lang="en-US" sz="2400" kern="0" dirty="0">
                <a:solidFill>
                  <a:srgbClr val="0365C0"/>
                </a:solidFill>
                <a:latin typeface="Helvetica" pitchFamily="2" charset="0"/>
                <a:cs typeface="Helvetica"/>
                <a:sym typeface="Helvetica"/>
              </a:rPr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56825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4" y="1087120"/>
            <a:ext cx="6450332" cy="498856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"/>
          <p:cNvSpPr/>
          <p:nvPr/>
        </p:nvSpPr>
        <p:spPr>
          <a:xfrm>
            <a:off x="1679733" y="3545840"/>
            <a:ext cx="972661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72720" y="1919069"/>
            <a:ext cx="336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shares the same parameters across all spatial locations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6560" y="4561840"/>
            <a:ext cx="206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matrix multiplication does not share any parameters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26560" y="629920"/>
            <a:ext cx="19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Parameter 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1183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CMMI10</vt:lpstr>
      <vt:lpstr>CMR10</vt:lpstr>
      <vt:lpstr>ComputerModernRoman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Pardha Saradhi M</dc:creator>
  <cp:lastModifiedBy>Pardha Saradhi M</cp:lastModifiedBy>
  <cp:revision>22</cp:revision>
  <dcterms:created xsi:type="dcterms:W3CDTF">2023-03-13T03:05:04Z</dcterms:created>
  <dcterms:modified xsi:type="dcterms:W3CDTF">2023-03-13T05:34:11Z</dcterms:modified>
</cp:coreProperties>
</file>