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Century Schoolbook"/>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g76hq3zWPL6286hwjXbhcCIH1F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Schoolbook-bold.fntdata"/><Relationship Id="rId11" Type="http://schemas.openxmlformats.org/officeDocument/2006/relationships/slide" Target="slides/slide6.xml"/><Relationship Id="rId22" Type="http://schemas.openxmlformats.org/officeDocument/2006/relationships/font" Target="fonts/CenturySchoolbook-boldItalic.fntdata"/><Relationship Id="rId10" Type="http://schemas.openxmlformats.org/officeDocument/2006/relationships/slide" Target="slides/slide5.xml"/><Relationship Id="rId21" Type="http://schemas.openxmlformats.org/officeDocument/2006/relationships/font" Target="fonts/CenturySchoolbook-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Schoolboo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d4533aaa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1d4533aa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72ae8eb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3972ae8eb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0" name="Google Shape;20;p1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22" name="Google Shape;22;p1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2"/>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3" name="Google Shape;123;p2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3"/>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9" name="Google Shape;129;p2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3" name="Shape 23"/>
        <p:cNvGrpSpPr/>
        <p:nvPr/>
      </p:nvGrpSpPr>
      <p:grpSpPr>
        <a:xfrm>
          <a:off x="0" y="0"/>
          <a:ext cx="0" cy="0"/>
          <a:chOff x="0" y="0"/>
          <a:chExt cx="0" cy="0"/>
        </a:xfrm>
      </p:grpSpPr>
      <p:sp>
        <p:nvSpPr>
          <p:cNvPr id="24" name="Google Shape;24;p14"/>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Century Schoolbook"/>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SzPts val="1260"/>
              <a:buNone/>
              <a:defRPr b="1" sz="1800">
                <a:solidFill>
                  <a:schemeClr val="dk2"/>
                </a:solidFill>
              </a:defRPr>
            </a:lvl1pPr>
            <a:lvl2pPr lvl="1" algn="ctr">
              <a:lnSpc>
                <a:spcPct val="100000"/>
              </a:lnSpc>
              <a:spcBef>
                <a:spcPts val="360"/>
              </a:spcBef>
              <a:spcAft>
                <a:spcPts val="0"/>
              </a:spcAft>
              <a:buSzPts val="1440"/>
              <a:buNone/>
              <a:defRPr/>
            </a:lvl2pPr>
            <a:lvl3pPr lvl="2" algn="ctr">
              <a:lnSpc>
                <a:spcPct val="100000"/>
              </a:lnSpc>
              <a:spcBef>
                <a:spcPts val="360"/>
              </a:spcBef>
              <a:spcAft>
                <a:spcPts val="0"/>
              </a:spcAft>
              <a:buSzPts val="1080"/>
              <a:buNone/>
              <a:defRPr/>
            </a:lvl3pPr>
            <a:lvl4pPr lvl="3" algn="ctr">
              <a:lnSpc>
                <a:spcPct val="100000"/>
              </a:lnSpc>
              <a:spcBef>
                <a:spcPts val="360"/>
              </a:spcBef>
              <a:spcAft>
                <a:spcPts val="0"/>
              </a:spcAft>
              <a:buSzPts val="1080"/>
              <a:buNone/>
              <a:defRPr/>
            </a:lvl4pPr>
            <a:lvl5pPr lvl="4" algn="ctr">
              <a:lnSpc>
                <a:spcPct val="100000"/>
              </a:lnSpc>
              <a:spcBef>
                <a:spcPts val="360"/>
              </a:spcBef>
              <a:spcAft>
                <a:spcPts val="0"/>
              </a:spcAft>
              <a:buSzPts val="1224"/>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6" name="Google Shape;26;p14"/>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p:nvPr/>
        </p:nvSpPr>
        <p:spPr>
          <a:xfrm>
            <a:off x="381000" y="0"/>
            <a:ext cx="609600" cy="6858000"/>
          </a:xfrm>
          <a:prstGeom prst="rect">
            <a:avLst/>
          </a:prstGeom>
          <a:solidFill>
            <a:srgbClr val="FEC2AC">
              <a:alpha val="5333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14"/>
          <p:cNvSpPr/>
          <p:nvPr/>
        </p:nvSpPr>
        <p:spPr>
          <a:xfrm>
            <a:off x="276336" y="0"/>
            <a:ext cx="104664" cy="6858000"/>
          </a:xfrm>
          <a:prstGeom prst="rect">
            <a:avLst/>
          </a:prstGeom>
          <a:solidFill>
            <a:srgbClr val="FFD8CC">
              <a:alpha val="3529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0" name="Google Shape;30;p14"/>
          <p:cNvSpPr/>
          <p:nvPr/>
        </p:nvSpPr>
        <p:spPr>
          <a:xfrm>
            <a:off x="990600" y="0"/>
            <a:ext cx="181872" cy="6858000"/>
          </a:xfrm>
          <a:prstGeom prst="rect">
            <a:avLst/>
          </a:prstGeom>
          <a:solidFill>
            <a:srgbClr val="FFD8CC">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1" name="Google Shape;31;p14"/>
          <p:cNvSpPr/>
          <p:nvPr/>
        </p:nvSpPr>
        <p:spPr>
          <a:xfrm>
            <a:off x="1141320" y="0"/>
            <a:ext cx="230280" cy="6858000"/>
          </a:xfrm>
          <a:prstGeom prst="rect">
            <a:avLst/>
          </a:prstGeom>
          <a:solidFill>
            <a:srgbClr val="FFEDE7">
              <a:alpha val="7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2" name="Google Shape;32;p14"/>
          <p:cNvCxnSpPr/>
          <p:nvPr/>
        </p:nvCxnSpPr>
        <p:spPr>
          <a:xfrm>
            <a:off x="106344" y="0"/>
            <a:ext cx="0" cy="6858000"/>
          </a:xfrm>
          <a:prstGeom prst="straightConnector1">
            <a:avLst/>
          </a:prstGeom>
          <a:noFill/>
          <a:ln cap="flat" cmpd="sng" w="57150">
            <a:solidFill>
              <a:srgbClr val="FEC2AC">
                <a:alpha val="72549"/>
              </a:srgbClr>
            </a:solidFill>
            <a:prstDash val="solid"/>
            <a:round/>
            <a:headEnd len="sm" w="sm" type="none"/>
            <a:tailEnd len="sm" w="sm" type="none"/>
          </a:ln>
        </p:spPr>
      </p:cxnSp>
      <p:cxnSp>
        <p:nvCxnSpPr>
          <p:cNvPr id="33" name="Google Shape;33;p14"/>
          <p:cNvCxnSpPr/>
          <p:nvPr/>
        </p:nvCxnSpPr>
        <p:spPr>
          <a:xfrm>
            <a:off x="914400" y="0"/>
            <a:ext cx="0" cy="6858000"/>
          </a:xfrm>
          <a:prstGeom prst="straightConnector1">
            <a:avLst/>
          </a:prstGeom>
          <a:noFill/>
          <a:ln cap="flat" cmpd="sng" w="57150">
            <a:solidFill>
              <a:srgbClr val="FFEDE7">
                <a:alpha val="82352"/>
              </a:srgbClr>
            </a:solidFill>
            <a:prstDash val="solid"/>
            <a:round/>
            <a:headEnd len="sm" w="sm" type="none"/>
            <a:tailEnd len="sm" w="sm" type="none"/>
          </a:ln>
        </p:spPr>
      </p:cxnSp>
      <p:cxnSp>
        <p:nvCxnSpPr>
          <p:cNvPr id="34" name="Google Shape;34;p14"/>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5" name="Google Shape;35;p14"/>
          <p:cNvCxnSpPr/>
          <p:nvPr/>
        </p:nvCxnSpPr>
        <p:spPr>
          <a:xfrm>
            <a:off x="1726640" y="0"/>
            <a:ext cx="0" cy="6858000"/>
          </a:xfrm>
          <a:prstGeom prst="straightConnector1">
            <a:avLst/>
          </a:prstGeom>
          <a:noFill/>
          <a:ln cap="flat" cmpd="sng" w="28575">
            <a:solidFill>
              <a:srgbClr val="FEC2AC">
                <a:alpha val="81568"/>
              </a:srgbClr>
            </a:solidFill>
            <a:prstDash val="solid"/>
            <a:round/>
            <a:headEnd len="sm" w="sm" type="none"/>
            <a:tailEnd len="sm" w="sm" type="none"/>
          </a:ln>
        </p:spPr>
      </p:cxnSp>
      <p:cxnSp>
        <p:nvCxnSpPr>
          <p:cNvPr id="36" name="Google Shape;36;p14"/>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7" name="Google Shape;37;p14"/>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8" name="Google Shape;38;p14"/>
          <p:cNvSpPr/>
          <p:nvPr/>
        </p:nvSpPr>
        <p:spPr>
          <a:xfrm>
            <a:off x="1219200" y="0"/>
            <a:ext cx="76200" cy="6858000"/>
          </a:xfrm>
          <a:prstGeom prst="rect">
            <a:avLst/>
          </a:prstGeom>
          <a:solidFill>
            <a:srgbClr val="FEC2AC">
              <a:alpha val="5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14"/>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14"/>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14"/>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14"/>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3" name="Google Shape;43;p14"/>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4" name="Google Shape;44;p14"/>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Google Shape;46;p15"/>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000"/>
              <a:buFont typeface="Century Schoolbook"/>
              <a:buNone/>
              <a:defRPr b="1" sz="3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260"/>
              <a:buNone/>
              <a:defRPr b="1" sz="1800">
                <a:solidFill>
                  <a:schemeClr val="lt2"/>
                </a:solidFill>
              </a:defRPr>
            </a:lvl1pPr>
            <a:lvl2pPr indent="-228600" lvl="1" marL="914400" algn="l">
              <a:lnSpc>
                <a:spcPct val="100000"/>
              </a:lnSpc>
              <a:spcBef>
                <a:spcPts val="360"/>
              </a:spcBef>
              <a:spcAft>
                <a:spcPts val="0"/>
              </a:spcAft>
              <a:buSzPts val="1440"/>
              <a:buNone/>
              <a:defRPr sz="1800">
                <a:solidFill>
                  <a:schemeClr val="lt1"/>
                </a:solidFill>
              </a:defRPr>
            </a:lvl2pPr>
            <a:lvl3pPr indent="-228600" lvl="2" marL="1371600" algn="l">
              <a:lnSpc>
                <a:spcPct val="100000"/>
              </a:lnSpc>
              <a:spcBef>
                <a:spcPts val="320"/>
              </a:spcBef>
              <a:spcAft>
                <a:spcPts val="0"/>
              </a:spcAft>
              <a:buSzPts val="960"/>
              <a:buNone/>
              <a:defRPr sz="1600">
                <a:solidFill>
                  <a:schemeClr val="lt1"/>
                </a:solidFill>
              </a:defRPr>
            </a:lvl3pPr>
            <a:lvl4pPr indent="-228600" lvl="3" marL="1828800" algn="l">
              <a:lnSpc>
                <a:spcPct val="100000"/>
              </a:lnSpc>
              <a:spcBef>
                <a:spcPts val="280"/>
              </a:spcBef>
              <a:spcAft>
                <a:spcPts val="0"/>
              </a:spcAft>
              <a:buSzPts val="840"/>
              <a:buNone/>
              <a:defRPr sz="1400">
                <a:solidFill>
                  <a:schemeClr val="lt1"/>
                </a:solidFill>
              </a:defRPr>
            </a:lvl4pPr>
            <a:lvl5pPr indent="-228600" lvl="4" marL="2286000" algn="l">
              <a:lnSpc>
                <a:spcPct val="100000"/>
              </a:lnSpc>
              <a:spcBef>
                <a:spcPts val="280"/>
              </a:spcBef>
              <a:spcAft>
                <a:spcPts val="0"/>
              </a:spcAft>
              <a:buSzPts val="952"/>
              <a:buNone/>
              <a:defRPr sz="1400">
                <a:solidFill>
                  <a:schemeClr val="lt1"/>
                </a:solidFill>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15"/>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p:nvPr/>
        </p:nvSpPr>
        <p:spPr>
          <a:xfrm>
            <a:off x="381000" y="0"/>
            <a:ext cx="609600" cy="6858000"/>
          </a:xfrm>
          <a:prstGeom prst="rect">
            <a:avLst/>
          </a:prstGeom>
          <a:solidFill>
            <a:srgbClr val="FEC2AC">
              <a:alpha val="5333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1" name="Google Shape;51;p15"/>
          <p:cNvSpPr/>
          <p:nvPr/>
        </p:nvSpPr>
        <p:spPr>
          <a:xfrm>
            <a:off x="276336" y="0"/>
            <a:ext cx="104664" cy="6858000"/>
          </a:xfrm>
          <a:prstGeom prst="rect">
            <a:avLst/>
          </a:prstGeom>
          <a:solidFill>
            <a:srgbClr val="FFD8CC">
              <a:alpha val="3529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2" name="Google Shape;52;p15"/>
          <p:cNvSpPr/>
          <p:nvPr/>
        </p:nvSpPr>
        <p:spPr>
          <a:xfrm>
            <a:off x="990600" y="0"/>
            <a:ext cx="181872" cy="6858000"/>
          </a:xfrm>
          <a:prstGeom prst="rect">
            <a:avLst/>
          </a:prstGeom>
          <a:solidFill>
            <a:srgbClr val="FFD8CC">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3" name="Google Shape;53;p15"/>
          <p:cNvSpPr/>
          <p:nvPr/>
        </p:nvSpPr>
        <p:spPr>
          <a:xfrm>
            <a:off x="1141320" y="0"/>
            <a:ext cx="230280" cy="6858000"/>
          </a:xfrm>
          <a:prstGeom prst="rect">
            <a:avLst/>
          </a:prstGeom>
          <a:solidFill>
            <a:srgbClr val="FFEDE7">
              <a:alpha val="7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54" name="Google Shape;54;p15"/>
          <p:cNvCxnSpPr/>
          <p:nvPr/>
        </p:nvCxnSpPr>
        <p:spPr>
          <a:xfrm>
            <a:off x="106344" y="0"/>
            <a:ext cx="0" cy="6858000"/>
          </a:xfrm>
          <a:prstGeom prst="straightConnector1">
            <a:avLst/>
          </a:prstGeom>
          <a:noFill/>
          <a:ln cap="flat" cmpd="sng" w="57150">
            <a:solidFill>
              <a:srgbClr val="FEC2AC">
                <a:alpha val="72549"/>
              </a:srgbClr>
            </a:solidFill>
            <a:prstDash val="solid"/>
            <a:round/>
            <a:headEnd len="sm" w="sm" type="none"/>
            <a:tailEnd len="sm" w="sm" type="none"/>
          </a:ln>
        </p:spPr>
      </p:cxnSp>
      <p:cxnSp>
        <p:nvCxnSpPr>
          <p:cNvPr id="55" name="Google Shape;55;p15"/>
          <p:cNvCxnSpPr/>
          <p:nvPr/>
        </p:nvCxnSpPr>
        <p:spPr>
          <a:xfrm>
            <a:off x="914400" y="0"/>
            <a:ext cx="0" cy="6858000"/>
          </a:xfrm>
          <a:prstGeom prst="straightConnector1">
            <a:avLst/>
          </a:prstGeom>
          <a:noFill/>
          <a:ln cap="flat" cmpd="sng" w="57150">
            <a:solidFill>
              <a:srgbClr val="FFEDE7">
                <a:alpha val="82352"/>
              </a:srgbClr>
            </a:solidFill>
            <a:prstDash val="solid"/>
            <a:round/>
            <a:headEnd len="sm" w="sm" type="none"/>
            <a:tailEnd len="sm" w="sm" type="none"/>
          </a:ln>
        </p:spPr>
      </p:cxnSp>
      <p:cxnSp>
        <p:nvCxnSpPr>
          <p:cNvPr id="56" name="Google Shape;56;p15"/>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57" name="Google Shape;57;p15"/>
          <p:cNvCxnSpPr/>
          <p:nvPr/>
        </p:nvCxnSpPr>
        <p:spPr>
          <a:xfrm>
            <a:off x="1726640" y="0"/>
            <a:ext cx="0" cy="6858000"/>
          </a:xfrm>
          <a:prstGeom prst="straightConnector1">
            <a:avLst/>
          </a:prstGeom>
          <a:noFill/>
          <a:ln cap="flat" cmpd="sng" w="28575">
            <a:solidFill>
              <a:srgbClr val="FEC2AC">
                <a:alpha val="81568"/>
              </a:srgbClr>
            </a:solidFill>
            <a:prstDash val="solid"/>
            <a:round/>
            <a:headEnd len="sm" w="sm" type="none"/>
            <a:tailEnd len="sm" w="sm" type="none"/>
          </a:ln>
        </p:spPr>
      </p:cxnSp>
      <p:cxnSp>
        <p:nvCxnSpPr>
          <p:cNvPr id="58" name="Google Shape;58;p15"/>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59" name="Google Shape;59;p15"/>
          <p:cNvSpPr/>
          <p:nvPr/>
        </p:nvSpPr>
        <p:spPr>
          <a:xfrm>
            <a:off x="1219200" y="0"/>
            <a:ext cx="76200" cy="6858000"/>
          </a:xfrm>
          <a:prstGeom prst="rect">
            <a:avLst/>
          </a:prstGeom>
          <a:solidFill>
            <a:srgbClr val="FEC2AC">
              <a:alpha val="5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0" name="Google Shape;60;p15"/>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1" name="Google Shape;61;p15"/>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2" name="Google Shape;62;p15"/>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3" name="Google Shape;63;p15"/>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4" name="Google Shape;64;p15"/>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65" name="Google Shape;65;p15"/>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66" name="Google Shape;66;p15"/>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72" name="Google Shape;72;p16"/>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16"/>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7"/>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Century Schoolboo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79" name="Google Shape;79;p17"/>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17"/>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1" name="Google Shape;81;p17"/>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Century Schoolbook"/>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17"/>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Century Schoolbook"/>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87" name="Google Shape;87;p1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20"/>
          <p:cNvCxnSpPr/>
          <p:nvPr/>
        </p:nvCxnSpPr>
        <p:spPr>
          <a:xfrm>
            <a:off x="8763000" y="0"/>
            <a:ext cx="0" cy="6858000"/>
          </a:xfrm>
          <a:prstGeom prst="straightConnector1">
            <a:avLst/>
          </a:prstGeom>
          <a:noFill/>
          <a:ln cap="flat" cmpd="sng" w="38100">
            <a:solidFill>
              <a:srgbClr val="FEC2AC">
                <a:alpha val="92549"/>
              </a:srgbClr>
            </a:solidFill>
            <a:prstDash val="solid"/>
            <a:round/>
            <a:headEnd len="sm" w="sm" type="none"/>
            <a:tailEnd len="sm" w="sm" type="none"/>
          </a:ln>
        </p:spPr>
      </p:cxnSp>
      <p:sp>
        <p:nvSpPr>
          <p:cNvPr id="94" name="Google Shape;94;p20"/>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Century Schoolbook"/>
              <a:buNone/>
              <a:defRPr b="1" sz="2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0"/>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84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200"/>
              </a:spcBef>
              <a:spcAft>
                <a:spcPts val="0"/>
              </a:spcAft>
              <a:buSzPts val="600"/>
              <a:buNone/>
              <a:defRPr sz="1000"/>
            </a:lvl3pPr>
            <a:lvl4pPr indent="-228600" lvl="3" marL="1828800" algn="l">
              <a:lnSpc>
                <a:spcPct val="100000"/>
              </a:lnSpc>
              <a:spcBef>
                <a:spcPts val="180"/>
              </a:spcBef>
              <a:spcAft>
                <a:spcPts val="0"/>
              </a:spcAft>
              <a:buSzPts val="540"/>
              <a:buNone/>
              <a:defRPr sz="900"/>
            </a:lvl4pPr>
            <a:lvl5pPr indent="-228600" lvl="4" marL="2286000" algn="l">
              <a:lnSpc>
                <a:spcPct val="100000"/>
              </a:lnSpc>
              <a:spcBef>
                <a:spcPts val="180"/>
              </a:spcBef>
              <a:spcAft>
                <a:spcPts val="0"/>
              </a:spcAft>
              <a:buSzPts val="612"/>
              <a:buNone/>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96" name="Google Shape;96;p2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97" name="Google Shape;97;p2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20"/>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20"/>
          <p:cNvSpPr/>
          <p:nvPr/>
        </p:nvSpPr>
        <p:spPr>
          <a:xfrm>
            <a:off x="8839200" y="0"/>
            <a:ext cx="304800" cy="6858000"/>
          </a:xfrm>
          <a:prstGeom prst="rect">
            <a:avLst/>
          </a:prstGeom>
          <a:solidFill>
            <a:srgbClr val="FEC2AC">
              <a:alpha val="8627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00" name="Google Shape;100;p2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2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2" name="Google Shape;102;p20"/>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3" name="Google Shape;103;p2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105" name="Google Shape;105;p2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cxnSp>
        <p:nvCxnSpPr>
          <p:cNvPr id="107" name="Google Shape;107;p21"/>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08" name="Google Shape;108;p2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9" name="Google Shape;109;p21"/>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Century Schoolboo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1"/>
          <p:cNvSpPr/>
          <p:nvPr>
            <p:ph idx="2" type="pic"/>
          </p:nvPr>
        </p:nvSpPr>
        <p:spPr>
          <a:xfrm>
            <a:off x="0" y="0"/>
            <a:ext cx="6172200" cy="6858000"/>
          </a:xfrm>
          <a:prstGeom prst="rect">
            <a:avLst/>
          </a:prstGeom>
          <a:solidFill>
            <a:schemeClr val="lt2"/>
          </a:solidFill>
          <a:ln>
            <a:noFill/>
          </a:ln>
        </p:spPr>
      </p:sp>
      <p:sp>
        <p:nvSpPr>
          <p:cNvPr id="111" name="Google Shape;111;p21"/>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
              </a:spcBef>
              <a:spcAft>
                <a:spcPts val="0"/>
              </a:spcAft>
              <a:buSzPts val="840"/>
              <a:buFont typeface="Century Schoolbook"/>
              <a:buNone/>
              <a:defRPr sz="1200"/>
            </a:lvl1pPr>
            <a:lvl2pPr indent="-289560" lvl="1" marL="914400" algn="l">
              <a:lnSpc>
                <a:spcPct val="100000"/>
              </a:lnSpc>
              <a:spcBef>
                <a:spcPts val="400"/>
              </a:spcBef>
              <a:spcAft>
                <a:spcPts val="0"/>
              </a:spcAft>
              <a:buSzPts val="960"/>
              <a:buChar char="⚫"/>
              <a:defRPr sz="1200"/>
            </a:lvl2pPr>
            <a:lvl3pPr indent="-266700" lvl="2" marL="1371600" algn="l">
              <a:lnSpc>
                <a:spcPct val="100000"/>
              </a:lnSpc>
              <a:spcBef>
                <a:spcPts val="200"/>
              </a:spcBef>
              <a:spcAft>
                <a:spcPts val="0"/>
              </a:spcAft>
              <a:buSzPts val="600"/>
              <a:buChar char="?"/>
              <a:defRPr sz="1000"/>
            </a:lvl3pPr>
            <a:lvl4pPr indent="-262889" lvl="3" marL="1828800" algn="l">
              <a:lnSpc>
                <a:spcPct val="100000"/>
              </a:lnSpc>
              <a:spcBef>
                <a:spcPts val="180"/>
              </a:spcBef>
              <a:spcAft>
                <a:spcPts val="0"/>
              </a:spcAft>
              <a:buSzPts val="540"/>
              <a:buChar char="?"/>
              <a:defRPr sz="900"/>
            </a:lvl4pPr>
            <a:lvl5pPr indent="-267461" lvl="4" marL="2286000" algn="l">
              <a:lnSpc>
                <a:spcPct val="100000"/>
              </a:lnSpc>
              <a:spcBef>
                <a:spcPts val="180"/>
              </a:spcBef>
              <a:spcAft>
                <a:spcPts val="0"/>
              </a:spcAft>
              <a:buSzPts val="612"/>
              <a:buChar char="⚫"/>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112" name="Google Shape;112;p21"/>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21"/>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14" name="Google Shape;114;p2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21"/>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16" name="Google Shape;116;p21"/>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2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
        <p:nvSpPr>
          <p:cNvPr id="119" name="Google Shape;119;p2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2"/>
          <p:cNvCxnSpPr/>
          <p:nvPr/>
        </p:nvCxnSpPr>
        <p:spPr>
          <a:xfrm>
            <a:off x="8763000" y="0"/>
            <a:ext cx="0" cy="6858000"/>
          </a:xfrm>
          <a:prstGeom prst="straightConnector1">
            <a:avLst/>
          </a:prstGeom>
          <a:noFill/>
          <a:ln cap="flat" cmpd="sng" w="38100">
            <a:solidFill>
              <a:srgbClr val="FEC2AC">
                <a:alpha val="92549"/>
              </a:srgbClr>
            </a:solidFill>
            <a:prstDash val="solid"/>
            <a:round/>
            <a:headEnd len="sm" w="sm" type="none"/>
            <a:tailEnd len="sm" w="sm" type="none"/>
          </a:ln>
        </p:spPr>
      </p:cxnSp>
      <p:sp>
        <p:nvSpPr>
          <p:cNvPr id="7" name="Google Shape;7;p1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100000"/>
              </a:lnSpc>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lnSpc>
                <a:spcPct val="100000"/>
              </a:lnSpc>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lnSpc>
                <a:spcPct val="100000"/>
              </a:lnSpc>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lnSpc>
                <a:spcPct val="100000"/>
              </a:lnSpc>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lnSpc>
                <a:spcPct val="100000"/>
              </a:lnSpc>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lnSpc>
                <a:spcPct val="100000"/>
              </a:lnSpc>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lnSpc>
                <a:spcPct val="100000"/>
              </a:lnSpc>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lnSpc>
                <a:spcPct val="100000"/>
              </a:lnSpc>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lnSpc>
                <a:spcPct val="100000"/>
              </a:lnSpc>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12"/>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2" name="Google Shape;12;p12"/>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12"/>
          <p:cNvSpPr/>
          <p:nvPr/>
        </p:nvSpPr>
        <p:spPr>
          <a:xfrm>
            <a:off x="8839200" y="0"/>
            <a:ext cx="304800" cy="6858000"/>
          </a:xfrm>
          <a:prstGeom prst="rect">
            <a:avLst/>
          </a:prstGeom>
          <a:solidFill>
            <a:srgbClr val="FEC2AC">
              <a:alpha val="8627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12"/>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12"/>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type="title"/>
          </p:nvPr>
        </p:nvSpPr>
        <p:spPr>
          <a:xfrm>
            <a:off x="539552" y="2780928"/>
            <a:ext cx="7467600" cy="72008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0000"/>
              </a:buClr>
              <a:buSzPts val="4800"/>
              <a:buFont typeface="Georgia"/>
              <a:buNone/>
            </a:pPr>
            <a:r>
              <a:rPr lang="en-IN" sz="4800">
                <a:solidFill>
                  <a:srgbClr val="FF0000"/>
                </a:solidFill>
                <a:latin typeface="Georgia"/>
                <a:ea typeface="Georgia"/>
                <a:cs typeface="Georgia"/>
                <a:sym typeface="Georgia"/>
              </a:rPr>
              <a:t>BREAK-EVEN ANALYSIS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ctrTitle"/>
          </p:nvPr>
        </p:nvSpPr>
        <p:spPr>
          <a:xfrm>
            <a:off x="2267744" y="332656"/>
            <a:ext cx="6696744" cy="50405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lang="en-IN"/>
              <a:t>Graphical representation of bep</a:t>
            </a:r>
            <a:endParaRPr/>
          </a:p>
        </p:txBody>
      </p:sp>
      <p:sp>
        <p:nvSpPr>
          <p:cNvPr id="189" name="Google Shape;189;p9"/>
          <p:cNvSpPr txBox="1"/>
          <p:nvPr>
            <p:ph idx="1" type="subTitle"/>
          </p:nvPr>
        </p:nvSpPr>
        <p:spPr>
          <a:xfrm>
            <a:off x="1752600" y="838200"/>
            <a:ext cx="7162800" cy="5867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00000"/>
              </a:lnSpc>
              <a:spcBef>
                <a:spcPts val="0"/>
              </a:spcBef>
              <a:spcAft>
                <a:spcPts val="0"/>
              </a:spcAft>
              <a:buSzPct val="70000"/>
              <a:buFont typeface="Century Schoolbook"/>
              <a:buAutoNum type="arabicPeriod"/>
            </a:pPr>
            <a:r>
              <a:rPr lang="en-IN">
                <a:latin typeface="Georgia"/>
                <a:ea typeface="Georgia"/>
                <a:cs typeface="Georgia"/>
                <a:sym typeface="Georgia"/>
              </a:rPr>
              <a:t>The cost and the sales income(revenue) in rupees are plotted along the vertical axis.</a:t>
            </a:r>
            <a:endParaRPr/>
          </a:p>
          <a:p>
            <a:pPr indent="-268890" lvl="0" marL="342900" rtl="0" algn="just">
              <a:lnSpc>
                <a:spcPct val="100000"/>
              </a:lnSpc>
              <a:spcBef>
                <a:spcPts val="600"/>
              </a:spcBef>
              <a:spcAft>
                <a:spcPts val="0"/>
              </a:spcAft>
              <a:buSzPct val="70000"/>
              <a:buFont typeface="Century Schoolbook"/>
              <a:buNone/>
            </a:pPr>
            <a:r>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Century Schoolbook"/>
              <a:buAutoNum type="arabicPeriod"/>
            </a:pPr>
            <a:r>
              <a:rPr lang="en-IN">
                <a:latin typeface="Georgia"/>
                <a:ea typeface="Georgia"/>
                <a:cs typeface="Georgia"/>
                <a:sym typeface="Georgia"/>
              </a:rPr>
              <a:t>The quantity(volume of production) is plotted along the horizontal axis.</a:t>
            </a:r>
            <a:endParaRPr/>
          </a:p>
          <a:p>
            <a:pPr indent="-268890" lvl="0" marL="342900" rtl="0" algn="just">
              <a:lnSpc>
                <a:spcPct val="100000"/>
              </a:lnSpc>
              <a:spcBef>
                <a:spcPts val="600"/>
              </a:spcBef>
              <a:spcAft>
                <a:spcPts val="0"/>
              </a:spcAft>
              <a:buSzPct val="70000"/>
              <a:buFont typeface="Century Schoolbook"/>
              <a:buNone/>
            </a:pPr>
            <a:r>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Century Schoolbook"/>
              <a:buAutoNum type="arabicPeriod"/>
            </a:pPr>
            <a:r>
              <a:rPr lang="en-IN">
                <a:latin typeface="Georgia"/>
                <a:ea typeface="Georgia"/>
                <a:cs typeface="Georgia"/>
                <a:sym typeface="Georgia"/>
              </a:rPr>
              <a:t>Fixed cost is represented by a straight line parallel to the horizontal axis.</a:t>
            </a:r>
            <a:endParaRPr/>
          </a:p>
          <a:p>
            <a:pPr indent="-268890" lvl="0" marL="342900" rtl="0" algn="just">
              <a:lnSpc>
                <a:spcPct val="100000"/>
              </a:lnSpc>
              <a:spcBef>
                <a:spcPts val="600"/>
              </a:spcBef>
              <a:spcAft>
                <a:spcPts val="0"/>
              </a:spcAft>
              <a:buSzPct val="70000"/>
              <a:buFont typeface="Century Schoolbook"/>
              <a:buNone/>
            </a:pPr>
            <a:r>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Century Schoolbook"/>
              <a:buAutoNum type="arabicPeriod"/>
            </a:pPr>
            <a:r>
              <a:rPr lang="en-IN">
                <a:latin typeface="Georgia"/>
                <a:ea typeface="Georgia"/>
                <a:cs typeface="Georgia"/>
                <a:sym typeface="Georgia"/>
              </a:rPr>
              <a:t>The variable costs are superimposed upon the horizontal line representing the fixed cost. this top line then represents the total cost line.</a:t>
            </a:r>
            <a:endParaRPr/>
          </a:p>
          <a:p>
            <a:pPr indent="-268890" lvl="0" marL="342900" rtl="0" algn="just">
              <a:lnSpc>
                <a:spcPct val="100000"/>
              </a:lnSpc>
              <a:spcBef>
                <a:spcPts val="600"/>
              </a:spcBef>
              <a:spcAft>
                <a:spcPts val="0"/>
              </a:spcAft>
              <a:buSzPct val="70000"/>
              <a:buFont typeface="Century Schoolbook"/>
              <a:buNone/>
            </a:pPr>
            <a:r>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Century Schoolbook"/>
              <a:buAutoNum type="arabicPeriod"/>
            </a:pPr>
            <a:r>
              <a:rPr lang="en-IN">
                <a:latin typeface="Georgia"/>
                <a:ea typeface="Georgia"/>
                <a:cs typeface="Georgia"/>
                <a:sym typeface="Georgia"/>
              </a:rPr>
              <a:t>The sales income line passes through the origin.</a:t>
            </a:r>
            <a:endParaRPr/>
          </a:p>
          <a:p>
            <a:pPr indent="-268890" lvl="0" marL="342900" rtl="0" algn="just">
              <a:lnSpc>
                <a:spcPct val="100000"/>
              </a:lnSpc>
              <a:spcBef>
                <a:spcPts val="600"/>
              </a:spcBef>
              <a:spcAft>
                <a:spcPts val="0"/>
              </a:spcAft>
              <a:buSzPct val="70000"/>
              <a:buFont typeface="Century Schoolbook"/>
              <a:buNone/>
            </a:pPr>
            <a:r>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Century Schoolbook"/>
              <a:buAutoNum type="arabicPeriod"/>
            </a:pPr>
            <a:r>
              <a:rPr lang="en-IN">
                <a:latin typeface="Georgia"/>
                <a:ea typeface="Georgia"/>
                <a:cs typeface="Georgia"/>
                <a:sym typeface="Georgia"/>
              </a:rPr>
              <a:t>The point intersection of the sales income line and the total cost line represents the breakeven point.</a:t>
            </a:r>
            <a:endParaRPr/>
          </a:p>
          <a:p>
            <a:pPr indent="-268890" lvl="0" marL="342900" rtl="0" algn="just">
              <a:lnSpc>
                <a:spcPct val="100000"/>
              </a:lnSpc>
              <a:spcBef>
                <a:spcPts val="600"/>
              </a:spcBef>
              <a:spcAft>
                <a:spcPts val="0"/>
              </a:spcAft>
              <a:buSzPct val="70000"/>
              <a:buFont typeface="Century Schoolbook"/>
              <a:buNone/>
            </a:pPr>
            <a:r>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Century Schoolbook"/>
              <a:buAutoNum type="arabicPeriod"/>
            </a:pPr>
            <a:r>
              <a:rPr lang="en-IN">
                <a:latin typeface="Georgia"/>
                <a:ea typeface="Georgia"/>
                <a:cs typeface="Georgia"/>
                <a:sym typeface="Georgia"/>
              </a:rPr>
              <a:t>The shaded area between the total cost line and the sales income on the left hand side of BEP indicates loss; whereas the shaded area on the right hand side of BEP shows profit.</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1000"/>
                                        <p:tgtEl>
                                          <p:spTgt spid="1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Effect filter="fade" transition="in">
                                      <p:cBhvr>
                                        <p:cTn dur="1000"/>
                                        <p:tgtEl>
                                          <p:spTgt spid="1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animEffect filter="fade" transition="in">
                                      <p:cBhvr>
                                        <p:cTn dur="1000"/>
                                        <p:tgtEl>
                                          <p:spTgt spid="1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9" st="9"/>
                                            </p:txEl>
                                          </p:spTgt>
                                        </p:tgtEl>
                                        <p:attrNameLst>
                                          <p:attrName>style.visibility</p:attrName>
                                        </p:attrNameLst>
                                      </p:cBhvr>
                                      <p:to>
                                        <p:strVal val="visible"/>
                                      </p:to>
                                    </p:set>
                                    <p:animEffect filter="fade" transition="in">
                                      <p:cBhvr>
                                        <p:cTn dur="1000"/>
                                        <p:tgtEl>
                                          <p:spTgt spid="18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0" st="10"/>
                                            </p:txEl>
                                          </p:spTgt>
                                        </p:tgtEl>
                                        <p:attrNameLst>
                                          <p:attrName>style.visibility</p:attrName>
                                        </p:attrNameLst>
                                      </p:cBhvr>
                                      <p:to>
                                        <p:strVal val="visible"/>
                                      </p:to>
                                    </p:set>
                                    <p:animEffect filter="fade" transition="in">
                                      <p:cBhvr>
                                        <p:cTn dur="1000"/>
                                        <p:tgtEl>
                                          <p:spTgt spid="18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1" st="11"/>
                                            </p:txEl>
                                          </p:spTgt>
                                        </p:tgtEl>
                                        <p:attrNameLst>
                                          <p:attrName>style.visibility</p:attrName>
                                        </p:attrNameLst>
                                      </p:cBhvr>
                                      <p:to>
                                        <p:strVal val="visible"/>
                                      </p:to>
                                    </p:set>
                                    <p:animEffect filter="fade" transition="in">
                                      <p:cBhvr>
                                        <p:cTn dur="1000"/>
                                        <p:tgtEl>
                                          <p:spTgt spid="18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2" st="12"/>
                                            </p:txEl>
                                          </p:spTgt>
                                        </p:tgtEl>
                                        <p:attrNameLst>
                                          <p:attrName>style.visibility</p:attrName>
                                        </p:attrNameLst>
                                      </p:cBhvr>
                                      <p:to>
                                        <p:strVal val="visible"/>
                                      </p:to>
                                    </p:set>
                                    <p:animEffect filter="fade" transition="in">
                                      <p:cBhvr>
                                        <p:cTn dur="1000"/>
                                        <p:tgtEl>
                                          <p:spTgt spid="18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ctrTitle"/>
          </p:nvPr>
        </p:nvSpPr>
        <p:spPr>
          <a:xfrm>
            <a:off x="1691680" y="764704"/>
            <a:ext cx="6766520" cy="5400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lang="en-IN"/>
              <a:t>Break-even chart</a:t>
            </a:r>
            <a:endParaRPr/>
          </a:p>
        </p:txBody>
      </p:sp>
      <p:pic>
        <p:nvPicPr>
          <p:cNvPr id="195" name="Google Shape;195;p10"/>
          <p:cNvPicPr preferRelativeResize="0"/>
          <p:nvPr/>
        </p:nvPicPr>
        <p:blipFill rotWithShape="1">
          <a:blip r:embed="rId3">
            <a:alphaModFix/>
          </a:blip>
          <a:srcRect b="0" l="0" r="0" t="0"/>
          <a:stretch/>
        </p:blipFill>
        <p:spPr>
          <a:xfrm>
            <a:off x="1748620" y="1885012"/>
            <a:ext cx="6048671" cy="47525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1d4533aaa3_0_0"/>
          <p:cNvSpPr txBox="1"/>
          <p:nvPr>
            <p:ph type="ctrTitle"/>
          </p:nvPr>
        </p:nvSpPr>
        <p:spPr>
          <a:xfrm>
            <a:off x="2286000" y="3124200"/>
            <a:ext cx="6172200" cy="1894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3000"/>
              <a:buNone/>
            </a:pPr>
            <a:r>
              <a:t/>
            </a:r>
            <a:endParaRPr/>
          </a:p>
        </p:txBody>
      </p:sp>
      <p:sp>
        <p:nvSpPr>
          <p:cNvPr id="201" name="Google Shape;201;g21d4533aaa3_0_0"/>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00"/>
              </a:spcBef>
              <a:spcAft>
                <a:spcPts val="0"/>
              </a:spcAft>
              <a:buSzPts val="126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idx="1" type="body"/>
          </p:nvPr>
        </p:nvSpPr>
        <p:spPr>
          <a:xfrm>
            <a:off x="457200" y="1600200"/>
            <a:ext cx="7467600" cy="463711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80"/>
              <a:buNone/>
            </a:pPr>
            <a:r>
              <a:t/>
            </a:r>
            <a:endParaRPr/>
          </a:p>
          <a:p>
            <a:pPr indent="0" lvl="0" marL="0" rtl="0" algn="ctr">
              <a:lnSpc>
                <a:spcPct val="100000"/>
              </a:lnSpc>
              <a:spcBef>
                <a:spcPts val="600"/>
              </a:spcBef>
              <a:spcAft>
                <a:spcPts val="0"/>
              </a:spcAft>
              <a:buSzPts val="4200"/>
              <a:buNone/>
            </a:pPr>
            <a:r>
              <a:rPr lang="en-IN" sz="6000">
                <a:latin typeface="Arial"/>
                <a:ea typeface="Arial"/>
                <a:cs typeface="Arial"/>
                <a:sym typeface="Arial"/>
              </a:rPr>
              <a:t>Thank you</a:t>
            </a:r>
            <a:endParaRPr sz="6000">
              <a:latin typeface="Arial"/>
              <a:ea typeface="Arial"/>
              <a:cs typeface="Arial"/>
              <a:sym typeface="Arial"/>
            </a:endParaRPr>
          </a:p>
          <a:p>
            <a:pPr indent="0" lvl="0" marL="0" rtl="0" algn="ctr">
              <a:lnSpc>
                <a:spcPct val="100000"/>
              </a:lnSpc>
              <a:spcBef>
                <a:spcPts val="600"/>
              </a:spcBef>
              <a:spcAft>
                <a:spcPts val="0"/>
              </a:spcAft>
              <a:buSzPts val="1680"/>
              <a:buNone/>
            </a:pPr>
            <a:r>
              <a:t/>
            </a:r>
            <a:endParaRPr>
              <a:latin typeface="Algerian"/>
              <a:ea typeface="Algerian"/>
              <a:cs typeface="Algerian"/>
              <a:sym typeface="Algerian"/>
            </a:endParaRPr>
          </a:p>
          <a:p>
            <a:pPr indent="0" lvl="0" marL="0" rtl="0" algn="ctr">
              <a:lnSpc>
                <a:spcPct val="100000"/>
              </a:lnSpc>
              <a:spcBef>
                <a:spcPts val="600"/>
              </a:spcBef>
              <a:spcAft>
                <a:spcPts val="0"/>
              </a:spcAft>
              <a:buSzPts val="1680"/>
              <a:buNone/>
            </a:pPr>
            <a:r>
              <a:t/>
            </a:r>
            <a:endParaRPr>
              <a:latin typeface="Algerian"/>
              <a:ea typeface="Algerian"/>
              <a:cs typeface="Algerian"/>
              <a:sym typeface="Algerian"/>
            </a:endParaRPr>
          </a:p>
          <a:p>
            <a:pPr indent="0" lvl="0" marL="0" rtl="0" algn="ctr">
              <a:lnSpc>
                <a:spcPct val="100000"/>
              </a:lnSpc>
              <a:spcBef>
                <a:spcPts val="600"/>
              </a:spcBef>
              <a:spcAft>
                <a:spcPts val="0"/>
              </a:spcAft>
              <a:buSzPts val="1680"/>
              <a:buNone/>
            </a:pPr>
            <a:r>
              <a:t/>
            </a:r>
            <a:endParaRPr>
              <a:latin typeface="Algerian"/>
              <a:ea typeface="Algerian"/>
              <a:cs typeface="Algerian"/>
              <a:sym typeface="Algerian"/>
            </a:endParaRPr>
          </a:p>
          <a:p>
            <a:pPr indent="0" lvl="0" marL="0" rtl="0" algn="ctr">
              <a:lnSpc>
                <a:spcPct val="100000"/>
              </a:lnSpc>
              <a:spcBef>
                <a:spcPts val="600"/>
              </a:spcBef>
              <a:spcAft>
                <a:spcPts val="0"/>
              </a:spcAft>
              <a:buSzPts val="1680"/>
              <a:buNone/>
            </a:pPr>
            <a:r>
              <a:t/>
            </a:r>
            <a:endParaRPr>
              <a:latin typeface="Algerian"/>
              <a:ea typeface="Algerian"/>
              <a:cs typeface="Algerian"/>
              <a:sym typeface="Algerian"/>
            </a:endParaRPr>
          </a:p>
          <a:p>
            <a:pPr indent="0" lvl="0" marL="0" rtl="0" algn="r">
              <a:lnSpc>
                <a:spcPct val="100000"/>
              </a:lnSpc>
              <a:spcBef>
                <a:spcPts val="600"/>
              </a:spcBef>
              <a:spcAft>
                <a:spcPts val="0"/>
              </a:spcAft>
              <a:buSzPts val="1680"/>
              <a:buNone/>
            </a:pPr>
            <a:r>
              <a:rPr lang="en-IN">
                <a:latin typeface="Algerian"/>
                <a:ea typeface="Algerian"/>
                <a:cs typeface="Algerian"/>
                <a:sym typeface="Algerian"/>
              </a:rPr>
              <a:t>Presented By </a:t>
            </a:r>
            <a:endParaRPr/>
          </a:p>
          <a:p>
            <a:pPr indent="0" lvl="0" marL="0" rtl="0" algn="r">
              <a:lnSpc>
                <a:spcPct val="100000"/>
              </a:lnSpc>
              <a:spcBef>
                <a:spcPts val="600"/>
              </a:spcBef>
              <a:spcAft>
                <a:spcPts val="0"/>
              </a:spcAft>
              <a:buSzPts val="1680"/>
              <a:buNone/>
            </a:pPr>
            <a:r>
              <a:rPr lang="en-IN">
                <a:latin typeface="Algerian"/>
                <a:ea typeface="Algerian"/>
                <a:cs typeface="Algerian"/>
                <a:sym typeface="Algerian"/>
              </a:rPr>
              <a:t>Lakshma Reddy k </a:t>
            </a:r>
            <a:r>
              <a:rPr b="1" lang="en-IN" sz="1400">
                <a:latin typeface="Algerian"/>
                <a:ea typeface="Algerian"/>
                <a:cs typeface="Algerian"/>
                <a:sym typeface="Algerian"/>
              </a:rPr>
              <a:t>MBA, M.com.,</a:t>
            </a:r>
            <a:endParaRPr b="1" sz="1400">
              <a:latin typeface="Algerian"/>
              <a:ea typeface="Algerian"/>
              <a:cs typeface="Algerian"/>
              <a:sym typeface="Algerian"/>
            </a:endParaRPr>
          </a:p>
          <a:p>
            <a:pPr indent="0" lvl="0" marL="0" rtl="0" algn="r">
              <a:lnSpc>
                <a:spcPct val="100000"/>
              </a:lnSpc>
              <a:spcBef>
                <a:spcPts val="600"/>
              </a:spcBef>
              <a:spcAft>
                <a:spcPts val="0"/>
              </a:spcAft>
              <a:buSzPts val="1680"/>
              <a:buNone/>
            </a:pPr>
            <a:r>
              <a:rPr lang="en-IN">
                <a:latin typeface="Algerian"/>
                <a:ea typeface="Algerian"/>
                <a:cs typeface="Algerian"/>
                <a:sym typeface="Algerian"/>
              </a:rPr>
              <a:t>Asst professor, Dept of S&amp;H.,</a:t>
            </a:r>
            <a:endParaRPr>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idx="1" type="subTitle"/>
          </p:nvPr>
        </p:nvSpPr>
        <p:spPr>
          <a:xfrm>
            <a:off x="2286000" y="1484784"/>
            <a:ext cx="6172200" cy="4890138"/>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1260"/>
              <a:buFont typeface="Noto Sans Symbols"/>
              <a:buChar char="❖"/>
            </a:pPr>
            <a:r>
              <a:rPr lang="en-IN">
                <a:latin typeface="Georgia"/>
                <a:ea typeface="Georgia"/>
                <a:cs typeface="Georgia"/>
                <a:sym typeface="Georgia"/>
              </a:rPr>
              <a:t>The study of cost-volume-profit relationship is often referred as BEA(Breakeven Analysis). </a:t>
            </a:r>
            <a:endParaRPr/>
          </a:p>
          <a:p>
            <a:pPr indent="-205740" lvl="0" marL="285750" rtl="0" algn="l">
              <a:lnSpc>
                <a:spcPct val="100000"/>
              </a:lnSpc>
              <a:spcBef>
                <a:spcPts val="600"/>
              </a:spcBef>
              <a:spcAft>
                <a:spcPts val="0"/>
              </a:spcAft>
              <a:buSzPts val="1260"/>
              <a:buFont typeface="Noto Sans Symbols"/>
              <a:buNone/>
            </a:pPr>
            <a:r>
              <a:t/>
            </a:r>
            <a:endParaRPr>
              <a:latin typeface="Georgia"/>
              <a:ea typeface="Georgia"/>
              <a:cs typeface="Georgia"/>
              <a:sym typeface="Georgia"/>
            </a:endParaRPr>
          </a:p>
          <a:p>
            <a:pPr indent="-285750" lvl="0" marL="285750" rtl="0" algn="l">
              <a:lnSpc>
                <a:spcPct val="100000"/>
              </a:lnSpc>
              <a:spcBef>
                <a:spcPts val="600"/>
              </a:spcBef>
              <a:spcAft>
                <a:spcPts val="0"/>
              </a:spcAft>
              <a:buSzPts val="1260"/>
              <a:buFont typeface="Noto Sans Symbols"/>
              <a:buChar char="❖"/>
            </a:pPr>
            <a:r>
              <a:rPr lang="en-IN">
                <a:latin typeface="Georgia"/>
                <a:ea typeface="Georgia"/>
                <a:cs typeface="Georgia"/>
                <a:sym typeface="Georgia"/>
              </a:rPr>
              <a:t>The term BEA is interpreted in two senses. </a:t>
            </a:r>
            <a:endParaRPr/>
          </a:p>
          <a:p>
            <a:pPr indent="-205740" lvl="0" marL="285750" rtl="0" algn="l">
              <a:lnSpc>
                <a:spcPct val="100000"/>
              </a:lnSpc>
              <a:spcBef>
                <a:spcPts val="600"/>
              </a:spcBef>
              <a:spcAft>
                <a:spcPts val="0"/>
              </a:spcAft>
              <a:buSzPts val="1260"/>
              <a:buFont typeface="Noto Sans Symbols"/>
              <a:buNone/>
            </a:pPr>
            <a:r>
              <a:t/>
            </a:r>
            <a:endParaRPr>
              <a:latin typeface="Georgia"/>
              <a:ea typeface="Georgia"/>
              <a:cs typeface="Georgia"/>
              <a:sym typeface="Georgia"/>
            </a:endParaRPr>
          </a:p>
          <a:p>
            <a:pPr indent="-285750" lvl="0" marL="285750" rtl="0" algn="l">
              <a:lnSpc>
                <a:spcPct val="100000"/>
              </a:lnSpc>
              <a:spcBef>
                <a:spcPts val="600"/>
              </a:spcBef>
              <a:spcAft>
                <a:spcPts val="0"/>
              </a:spcAft>
              <a:buSzPts val="1260"/>
              <a:buFont typeface="Noto Sans Symbols"/>
              <a:buChar char="❖"/>
            </a:pPr>
            <a:r>
              <a:rPr lang="en-IN">
                <a:latin typeface="Georgia"/>
                <a:ea typeface="Georgia"/>
                <a:cs typeface="Georgia"/>
                <a:sym typeface="Georgia"/>
              </a:rPr>
              <a:t>In its narrow sense, it is concerned with finding out BEP(Breakeven Point); BEP is the point at which total revenue is equal to total cost. It is the point of no profit, no loss. </a:t>
            </a:r>
            <a:endParaRPr/>
          </a:p>
          <a:p>
            <a:pPr indent="-205740" lvl="0" marL="285750" rtl="0" algn="l">
              <a:lnSpc>
                <a:spcPct val="100000"/>
              </a:lnSpc>
              <a:spcBef>
                <a:spcPts val="600"/>
              </a:spcBef>
              <a:spcAft>
                <a:spcPts val="0"/>
              </a:spcAft>
              <a:buSzPts val="1260"/>
              <a:buFont typeface="Noto Sans Symbols"/>
              <a:buNone/>
            </a:pPr>
            <a:r>
              <a:t/>
            </a:r>
            <a:endParaRPr>
              <a:latin typeface="Georgia"/>
              <a:ea typeface="Georgia"/>
              <a:cs typeface="Georgia"/>
              <a:sym typeface="Georgia"/>
            </a:endParaRPr>
          </a:p>
          <a:p>
            <a:pPr indent="-285750" lvl="0" marL="285750" rtl="0" algn="l">
              <a:lnSpc>
                <a:spcPct val="100000"/>
              </a:lnSpc>
              <a:spcBef>
                <a:spcPts val="600"/>
              </a:spcBef>
              <a:spcAft>
                <a:spcPts val="0"/>
              </a:spcAft>
              <a:buSzPts val="1260"/>
              <a:buFont typeface="Noto Sans Symbols"/>
              <a:buChar char="❖"/>
            </a:pPr>
            <a:r>
              <a:rPr lang="en-IN">
                <a:latin typeface="Georgia"/>
                <a:ea typeface="Georgia"/>
                <a:cs typeface="Georgia"/>
                <a:sym typeface="Georgia"/>
              </a:rPr>
              <a:t>In its broad determine the probable profit at any level of production.</a:t>
            </a:r>
            <a:endParaRPr/>
          </a:p>
          <a:p>
            <a:pPr indent="-205740" lvl="0" marL="285750" rtl="0" algn="l">
              <a:lnSpc>
                <a:spcPct val="100000"/>
              </a:lnSpc>
              <a:spcBef>
                <a:spcPts val="600"/>
              </a:spcBef>
              <a:spcAft>
                <a:spcPts val="0"/>
              </a:spcAft>
              <a:buSzPts val="126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000"/>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1000"/>
                                        <p:tgtEl>
                                          <p:spTgt spid="14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ctrTitle"/>
          </p:nvPr>
        </p:nvSpPr>
        <p:spPr>
          <a:xfrm>
            <a:off x="1835696" y="404664"/>
            <a:ext cx="2808312" cy="5760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lang="en-IN"/>
              <a:t>Assumptions:</a:t>
            </a:r>
            <a:endParaRPr/>
          </a:p>
        </p:txBody>
      </p:sp>
      <p:sp>
        <p:nvSpPr>
          <p:cNvPr id="147" name="Google Shape;147;p3"/>
          <p:cNvSpPr txBox="1"/>
          <p:nvPr>
            <p:ph idx="1" type="subTitle"/>
          </p:nvPr>
        </p:nvSpPr>
        <p:spPr>
          <a:xfrm>
            <a:off x="1763688" y="1196752"/>
            <a:ext cx="7056784" cy="5178170"/>
          </a:xfrm>
          <a:prstGeom prst="rect">
            <a:avLst/>
          </a:prstGeom>
          <a:noFill/>
          <a:ln>
            <a:noFill/>
          </a:ln>
        </p:spPr>
        <p:txBody>
          <a:bodyPr anchorCtr="0" anchor="t" bIns="45700" lIns="91425" spcFirstLastPara="1" rIns="91425" wrap="square" tIns="45700">
            <a:normAutofit fontScale="77500" lnSpcReduction="20000"/>
          </a:bodyPr>
          <a:lstStyle/>
          <a:p>
            <a:pPr indent="-457222" lvl="0" marL="457200" rtl="0" algn="just">
              <a:lnSpc>
                <a:spcPct val="100000"/>
              </a:lnSpc>
              <a:spcBef>
                <a:spcPts val="0"/>
              </a:spcBef>
              <a:spcAft>
                <a:spcPts val="0"/>
              </a:spcAft>
              <a:buSzPct val="70000"/>
              <a:buFont typeface="Century Schoolbook"/>
              <a:buAutoNum type="arabicPeriod"/>
            </a:pPr>
            <a:r>
              <a:rPr lang="en-IN" sz="1900">
                <a:latin typeface="Georgia"/>
                <a:ea typeface="Georgia"/>
                <a:cs typeface="Georgia"/>
                <a:sym typeface="Georgia"/>
              </a:rPr>
              <a:t>All costs are classified into two – fixed and variable.</a:t>
            </a:r>
            <a:endParaRPr/>
          </a:p>
          <a:p>
            <a:pPr indent="-391769" lvl="0" marL="457200" rtl="0" algn="just">
              <a:lnSpc>
                <a:spcPct val="100000"/>
              </a:lnSpc>
              <a:spcBef>
                <a:spcPts val="600"/>
              </a:spcBef>
              <a:spcAft>
                <a:spcPts val="0"/>
              </a:spcAft>
              <a:buSzPct val="70000"/>
              <a:buFont typeface="Century Schoolbook"/>
              <a:buNone/>
            </a:pPr>
            <a:r>
              <a:t/>
            </a:r>
            <a:endParaRPr sz="1900">
              <a:latin typeface="Georgia"/>
              <a:ea typeface="Georgia"/>
              <a:cs typeface="Georgia"/>
              <a:sym typeface="Georgia"/>
            </a:endParaRPr>
          </a:p>
          <a:p>
            <a:pPr indent="-457222" lvl="0" marL="457200" rtl="0" algn="just">
              <a:lnSpc>
                <a:spcPct val="100000"/>
              </a:lnSpc>
              <a:spcBef>
                <a:spcPts val="600"/>
              </a:spcBef>
              <a:spcAft>
                <a:spcPts val="0"/>
              </a:spcAft>
              <a:buSzPct val="70000"/>
              <a:buFont typeface="Century Schoolbook"/>
              <a:buAutoNum type="arabicPeriod"/>
            </a:pPr>
            <a:r>
              <a:rPr lang="en-IN" sz="1900">
                <a:latin typeface="Georgia"/>
                <a:ea typeface="Georgia"/>
                <a:cs typeface="Georgia"/>
                <a:sym typeface="Georgia"/>
              </a:rPr>
              <a:t>Fixed costs remain constant at all levels of output.</a:t>
            </a:r>
            <a:endParaRPr/>
          </a:p>
          <a:p>
            <a:pPr indent="-391769" lvl="0" marL="457200" rtl="0" algn="just">
              <a:lnSpc>
                <a:spcPct val="100000"/>
              </a:lnSpc>
              <a:spcBef>
                <a:spcPts val="600"/>
              </a:spcBef>
              <a:spcAft>
                <a:spcPts val="0"/>
              </a:spcAft>
              <a:buSzPct val="70000"/>
              <a:buFont typeface="Century Schoolbook"/>
              <a:buNone/>
            </a:pPr>
            <a:r>
              <a:t/>
            </a:r>
            <a:endParaRPr sz="1900">
              <a:latin typeface="Georgia"/>
              <a:ea typeface="Georgia"/>
              <a:cs typeface="Georgia"/>
              <a:sym typeface="Georgia"/>
            </a:endParaRPr>
          </a:p>
          <a:p>
            <a:pPr indent="-457222" lvl="0" marL="457200" rtl="0" algn="just">
              <a:lnSpc>
                <a:spcPct val="100000"/>
              </a:lnSpc>
              <a:spcBef>
                <a:spcPts val="600"/>
              </a:spcBef>
              <a:spcAft>
                <a:spcPts val="0"/>
              </a:spcAft>
              <a:buSzPct val="70000"/>
              <a:buFont typeface="Century Schoolbook"/>
              <a:buAutoNum type="arabicPeriod"/>
            </a:pPr>
            <a:r>
              <a:rPr lang="en-IN" sz="1900">
                <a:latin typeface="Georgia"/>
                <a:ea typeface="Georgia"/>
                <a:cs typeface="Georgia"/>
                <a:sym typeface="Georgia"/>
              </a:rPr>
              <a:t>Variable costs vary proportionally with the volume of output.</a:t>
            </a:r>
            <a:endParaRPr/>
          </a:p>
          <a:p>
            <a:pPr indent="-391769" lvl="0" marL="457200" rtl="0" algn="just">
              <a:lnSpc>
                <a:spcPct val="100000"/>
              </a:lnSpc>
              <a:spcBef>
                <a:spcPts val="600"/>
              </a:spcBef>
              <a:spcAft>
                <a:spcPts val="0"/>
              </a:spcAft>
              <a:buSzPct val="70000"/>
              <a:buFont typeface="Century Schoolbook"/>
              <a:buNone/>
            </a:pPr>
            <a:r>
              <a:t/>
            </a:r>
            <a:endParaRPr sz="1900">
              <a:latin typeface="Georgia"/>
              <a:ea typeface="Georgia"/>
              <a:cs typeface="Georgia"/>
              <a:sym typeface="Georgia"/>
            </a:endParaRPr>
          </a:p>
          <a:p>
            <a:pPr indent="-457222" lvl="0" marL="457200" rtl="0" algn="just">
              <a:lnSpc>
                <a:spcPct val="100000"/>
              </a:lnSpc>
              <a:spcBef>
                <a:spcPts val="600"/>
              </a:spcBef>
              <a:spcAft>
                <a:spcPts val="0"/>
              </a:spcAft>
              <a:buSzPct val="70000"/>
              <a:buFont typeface="Century Schoolbook"/>
              <a:buAutoNum type="arabicPeriod"/>
            </a:pPr>
            <a:r>
              <a:rPr lang="en-IN" sz="1900">
                <a:latin typeface="Georgia"/>
                <a:ea typeface="Georgia"/>
                <a:cs typeface="Georgia"/>
                <a:sym typeface="Georgia"/>
              </a:rPr>
              <a:t>Selling price per unit remains constant in spite of competition or change in the volume of production.</a:t>
            </a:r>
            <a:endParaRPr/>
          </a:p>
          <a:p>
            <a:pPr indent="-391769" lvl="0" marL="457200" rtl="0" algn="just">
              <a:lnSpc>
                <a:spcPct val="100000"/>
              </a:lnSpc>
              <a:spcBef>
                <a:spcPts val="600"/>
              </a:spcBef>
              <a:spcAft>
                <a:spcPts val="0"/>
              </a:spcAft>
              <a:buSzPct val="70000"/>
              <a:buFont typeface="Century Schoolbook"/>
              <a:buNone/>
            </a:pPr>
            <a:r>
              <a:t/>
            </a:r>
            <a:endParaRPr sz="1900">
              <a:latin typeface="Georgia"/>
              <a:ea typeface="Georgia"/>
              <a:cs typeface="Georgia"/>
              <a:sym typeface="Georgia"/>
            </a:endParaRPr>
          </a:p>
          <a:p>
            <a:pPr indent="-457222" lvl="0" marL="457200" rtl="0" algn="just">
              <a:lnSpc>
                <a:spcPct val="100000"/>
              </a:lnSpc>
              <a:spcBef>
                <a:spcPts val="600"/>
              </a:spcBef>
              <a:spcAft>
                <a:spcPts val="0"/>
              </a:spcAft>
              <a:buSzPct val="70000"/>
              <a:buFont typeface="Century Schoolbook"/>
              <a:buAutoNum type="arabicPeriod"/>
            </a:pPr>
            <a:r>
              <a:rPr lang="en-IN" sz="1900">
                <a:latin typeface="Georgia"/>
                <a:ea typeface="Georgia"/>
                <a:cs typeface="Georgia"/>
                <a:sym typeface="Georgia"/>
              </a:rPr>
              <a:t>There will be no change in operating efficiency.</a:t>
            </a:r>
            <a:endParaRPr/>
          </a:p>
          <a:p>
            <a:pPr indent="-391769" lvl="0" marL="457200" rtl="0" algn="just">
              <a:lnSpc>
                <a:spcPct val="100000"/>
              </a:lnSpc>
              <a:spcBef>
                <a:spcPts val="600"/>
              </a:spcBef>
              <a:spcAft>
                <a:spcPts val="0"/>
              </a:spcAft>
              <a:buSzPct val="70000"/>
              <a:buFont typeface="Century Schoolbook"/>
              <a:buNone/>
            </a:pPr>
            <a:r>
              <a:t/>
            </a:r>
            <a:endParaRPr sz="1900">
              <a:latin typeface="Georgia"/>
              <a:ea typeface="Georgia"/>
              <a:cs typeface="Georgia"/>
              <a:sym typeface="Georgia"/>
            </a:endParaRPr>
          </a:p>
          <a:p>
            <a:pPr indent="-457222" lvl="0" marL="457200" rtl="0" algn="just">
              <a:lnSpc>
                <a:spcPct val="100000"/>
              </a:lnSpc>
              <a:spcBef>
                <a:spcPts val="600"/>
              </a:spcBef>
              <a:spcAft>
                <a:spcPts val="0"/>
              </a:spcAft>
              <a:buSzPct val="70000"/>
              <a:buFont typeface="Century Schoolbook"/>
              <a:buAutoNum type="arabicPeriod"/>
            </a:pPr>
            <a:r>
              <a:rPr lang="en-IN" sz="1900">
                <a:latin typeface="Georgia"/>
                <a:ea typeface="Georgia"/>
                <a:cs typeface="Georgia"/>
                <a:sym typeface="Georgia"/>
              </a:rPr>
              <a:t>There will be no change in the general price level.</a:t>
            </a:r>
            <a:endParaRPr/>
          </a:p>
          <a:p>
            <a:pPr indent="-391769" lvl="0" marL="457200" rtl="0" algn="just">
              <a:lnSpc>
                <a:spcPct val="100000"/>
              </a:lnSpc>
              <a:spcBef>
                <a:spcPts val="600"/>
              </a:spcBef>
              <a:spcAft>
                <a:spcPts val="0"/>
              </a:spcAft>
              <a:buSzPct val="70000"/>
              <a:buFont typeface="Century Schoolbook"/>
              <a:buNone/>
            </a:pPr>
            <a:r>
              <a:t/>
            </a:r>
            <a:endParaRPr sz="1900">
              <a:latin typeface="Georgia"/>
              <a:ea typeface="Georgia"/>
              <a:cs typeface="Georgia"/>
              <a:sym typeface="Georgia"/>
            </a:endParaRPr>
          </a:p>
          <a:p>
            <a:pPr indent="-457222" lvl="0" marL="457200" rtl="0" algn="just">
              <a:lnSpc>
                <a:spcPct val="100000"/>
              </a:lnSpc>
              <a:spcBef>
                <a:spcPts val="600"/>
              </a:spcBef>
              <a:spcAft>
                <a:spcPts val="0"/>
              </a:spcAft>
              <a:buSzPct val="70000"/>
              <a:buFont typeface="Century Schoolbook"/>
              <a:buAutoNum type="arabicPeriod"/>
            </a:pPr>
            <a:r>
              <a:rPr lang="en-IN" sz="1900">
                <a:latin typeface="Georgia"/>
                <a:ea typeface="Georgia"/>
                <a:cs typeface="Georgia"/>
                <a:sym typeface="Georgia"/>
              </a:rPr>
              <a:t>Volume of production is the only factor affecting the cost.</a:t>
            </a:r>
            <a:endParaRPr/>
          </a:p>
          <a:p>
            <a:pPr indent="-391769" lvl="0" marL="457200" rtl="0" algn="just">
              <a:lnSpc>
                <a:spcPct val="100000"/>
              </a:lnSpc>
              <a:spcBef>
                <a:spcPts val="600"/>
              </a:spcBef>
              <a:spcAft>
                <a:spcPts val="0"/>
              </a:spcAft>
              <a:buSzPct val="70000"/>
              <a:buFont typeface="Century Schoolbook"/>
              <a:buNone/>
            </a:pPr>
            <a:r>
              <a:t/>
            </a:r>
            <a:endParaRPr sz="1900">
              <a:latin typeface="Georgia"/>
              <a:ea typeface="Georgia"/>
              <a:cs typeface="Georgia"/>
              <a:sym typeface="Georgia"/>
            </a:endParaRPr>
          </a:p>
          <a:p>
            <a:pPr indent="-457222" lvl="0" marL="457200" rtl="0" algn="just">
              <a:lnSpc>
                <a:spcPct val="100000"/>
              </a:lnSpc>
              <a:spcBef>
                <a:spcPts val="600"/>
              </a:spcBef>
              <a:spcAft>
                <a:spcPts val="0"/>
              </a:spcAft>
              <a:buSzPct val="70000"/>
              <a:buFont typeface="Century Schoolbook"/>
              <a:buAutoNum type="arabicPeriod"/>
            </a:pPr>
            <a:r>
              <a:rPr lang="en-IN" sz="1900">
                <a:latin typeface="Georgia"/>
                <a:ea typeface="Georgia"/>
                <a:cs typeface="Georgia"/>
                <a:sym typeface="Georgia"/>
              </a:rPr>
              <a:t>Volume of sales and volume of production are equal. Hence there is no unsold stock.</a:t>
            </a:r>
            <a:endParaRPr/>
          </a:p>
          <a:p>
            <a:pPr indent="-391769" lvl="0" marL="457200" rtl="0" algn="just">
              <a:lnSpc>
                <a:spcPct val="100000"/>
              </a:lnSpc>
              <a:spcBef>
                <a:spcPts val="600"/>
              </a:spcBef>
              <a:spcAft>
                <a:spcPts val="0"/>
              </a:spcAft>
              <a:buSzPct val="70000"/>
              <a:buFont typeface="Century Schoolbook"/>
              <a:buNone/>
            </a:pPr>
            <a:r>
              <a:t/>
            </a:r>
            <a:endParaRPr sz="1900">
              <a:latin typeface="Georgia"/>
              <a:ea typeface="Georgia"/>
              <a:cs typeface="Georgia"/>
              <a:sym typeface="Georgia"/>
            </a:endParaRPr>
          </a:p>
          <a:p>
            <a:pPr indent="-457222" lvl="0" marL="457200" rtl="0" algn="just">
              <a:lnSpc>
                <a:spcPct val="100000"/>
              </a:lnSpc>
              <a:spcBef>
                <a:spcPts val="600"/>
              </a:spcBef>
              <a:spcAft>
                <a:spcPts val="0"/>
              </a:spcAft>
              <a:buSzPct val="70000"/>
              <a:buFont typeface="Century Schoolbook"/>
              <a:buAutoNum type="arabicPeriod"/>
            </a:pPr>
            <a:r>
              <a:rPr lang="en-IN" sz="1900">
                <a:latin typeface="Georgia"/>
                <a:ea typeface="Georgia"/>
                <a:cs typeface="Georgia"/>
                <a:sym typeface="Georgia"/>
              </a:rPr>
              <a:t>There is only one product or in the case of multiple products. Sales mix remains constant.</a:t>
            </a:r>
            <a:endParaRPr/>
          </a:p>
          <a:p>
            <a:pPr indent="0" lvl="0" marL="0" rtl="0" algn="l">
              <a:lnSpc>
                <a:spcPct val="100000"/>
              </a:lnSpc>
              <a:spcBef>
                <a:spcPts val="600"/>
              </a:spcBef>
              <a:spcAft>
                <a:spcPts val="0"/>
              </a:spcAft>
              <a:buSzPct val="7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10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1000"/>
                                        <p:tgtEl>
                                          <p:spTgt spid="1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Effect filter="fade" transition="in">
                                      <p:cBhvr>
                                        <p:cTn dur="1000"/>
                                        <p:tgtEl>
                                          <p:spTgt spid="1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Effect filter="fade" transition="in">
                                      <p:cBhvr>
                                        <p:cTn dur="1000"/>
                                        <p:tgtEl>
                                          <p:spTgt spid="14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1" st="11"/>
                                            </p:txEl>
                                          </p:spTgt>
                                        </p:tgtEl>
                                        <p:attrNameLst>
                                          <p:attrName>style.visibility</p:attrName>
                                        </p:attrNameLst>
                                      </p:cBhvr>
                                      <p:to>
                                        <p:strVal val="visible"/>
                                      </p:to>
                                    </p:set>
                                    <p:animEffect filter="fade" transition="in">
                                      <p:cBhvr>
                                        <p:cTn dur="1000"/>
                                        <p:tgtEl>
                                          <p:spTgt spid="14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2" st="12"/>
                                            </p:txEl>
                                          </p:spTgt>
                                        </p:tgtEl>
                                        <p:attrNameLst>
                                          <p:attrName>style.visibility</p:attrName>
                                        </p:attrNameLst>
                                      </p:cBhvr>
                                      <p:to>
                                        <p:strVal val="visible"/>
                                      </p:to>
                                    </p:set>
                                    <p:animEffect filter="fade" transition="in">
                                      <p:cBhvr>
                                        <p:cTn dur="1000"/>
                                        <p:tgtEl>
                                          <p:spTgt spid="14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3" st="13"/>
                                            </p:txEl>
                                          </p:spTgt>
                                        </p:tgtEl>
                                        <p:attrNameLst>
                                          <p:attrName>style.visibility</p:attrName>
                                        </p:attrNameLst>
                                      </p:cBhvr>
                                      <p:to>
                                        <p:strVal val="visible"/>
                                      </p:to>
                                    </p:set>
                                    <p:animEffect filter="fade" transition="in">
                                      <p:cBhvr>
                                        <p:cTn dur="1000"/>
                                        <p:tgtEl>
                                          <p:spTgt spid="14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4" st="14"/>
                                            </p:txEl>
                                          </p:spTgt>
                                        </p:tgtEl>
                                        <p:attrNameLst>
                                          <p:attrName>style.visibility</p:attrName>
                                        </p:attrNameLst>
                                      </p:cBhvr>
                                      <p:to>
                                        <p:strVal val="visible"/>
                                      </p:to>
                                    </p:set>
                                    <p:animEffect filter="fade" transition="in">
                                      <p:cBhvr>
                                        <p:cTn dur="1000"/>
                                        <p:tgtEl>
                                          <p:spTgt spid="14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5" st="15"/>
                                            </p:txEl>
                                          </p:spTgt>
                                        </p:tgtEl>
                                        <p:attrNameLst>
                                          <p:attrName>style.visibility</p:attrName>
                                        </p:attrNameLst>
                                      </p:cBhvr>
                                      <p:to>
                                        <p:strVal val="visible"/>
                                      </p:to>
                                    </p:set>
                                    <p:animEffect filter="fade" transition="in">
                                      <p:cBhvr>
                                        <p:cTn dur="1000"/>
                                        <p:tgtEl>
                                          <p:spTgt spid="14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6" st="16"/>
                                            </p:txEl>
                                          </p:spTgt>
                                        </p:tgtEl>
                                        <p:attrNameLst>
                                          <p:attrName>style.visibility</p:attrName>
                                        </p:attrNameLst>
                                      </p:cBhvr>
                                      <p:to>
                                        <p:strVal val="visible"/>
                                      </p:to>
                                    </p:set>
                                    <p:animEffect filter="fade" transition="in">
                                      <p:cBhvr>
                                        <p:cTn dur="1000"/>
                                        <p:tgtEl>
                                          <p:spTgt spid="14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7" st="17"/>
                                            </p:txEl>
                                          </p:spTgt>
                                        </p:tgtEl>
                                        <p:attrNameLst>
                                          <p:attrName>style.visibility</p:attrName>
                                        </p:attrNameLst>
                                      </p:cBhvr>
                                      <p:to>
                                        <p:strVal val="visible"/>
                                      </p:to>
                                    </p:set>
                                    <p:animEffect filter="fade" transition="in">
                                      <p:cBhvr>
                                        <p:cTn dur="1000"/>
                                        <p:tgtEl>
                                          <p:spTgt spid="147">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idx="1" type="subTitle"/>
          </p:nvPr>
        </p:nvSpPr>
        <p:spPr>
          <a:xfrm>
            <a:off x="1907704" y="300251"/>
            <a:ext cx="6840760" cy="615308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70000"/>
              <a:buNone/>
            </a:pPr>
            <a:r>
              <a:rPr lang="en-IN" sz="2200">
                <a:latin typeface="Georgia"/>
                <a:ea typeface="Georgia"/>
                <a:cs typeface="Georgia"/>
                <a:sym typeface="Georgia"/>
              </a:rPr>
              <a:t>Uses of break even analysis:</a:t>
            </a:r>
            <a:endParaRPr/>
          </a:p>
          <a:p>
            <a:pPr indent="-342900" lvl="0" marL="342900" rtl="0" algn="l">
              <a:lnSpc>
                <a:spcPct val="100000"/>
              </a:lnSpc>
              <a:spcBef>
                <a:spcPts val="600"/>
              </a:spcBef>
              <a:spcAft>
                <a:spcPts val="0"/>
              </a:spcAft>
              <a:buSzPct val="70000"/>
              <a:buAutoNum type="arabicPeriod"/>
            </a:pPr>
            <a:r>
              <a:rPr lang="en-IN"/>
              <a:t>Determining BEP.</a:t>
            </a:r>
            <a:endParaRPr/>
          </a:p>
          <a:p>
            <a:pPr indent="-342900" lvl="0" marL="342900" rtl="0" algn="l">
              <a:lnSpc>
                <a:spcPct val="100000"/>
              </a:lnSpc>
              <a:spcBef>
                <a:spcPts val="600"/>
              </a:spcBef>
              <a:spcAft>
                <a:spcPts val="0"/>
              </a:spcAft>
              <a:buSzPct val="70000"/>
              <a:buAutoNum type="arabicPeriod"/>
            </a:pPr>
            <a:r>
              <a:rPr lang="en-IN"/>
              <a:t>Determining the selling price which will give desired profit.</a:t>
            </a:r>
            <a:endParaRPr/>
          </a:p>
          <a:p>
            <a:pPr indent="-342900" lvl="0" marL="342900" rtl="0" algn="l">
              <a:lnSpc>
                <a:spcPct val="100000"/>
              </a:lnSpc>
              <a:spcBef>
                <a:spcPts val="600"/>
              </a:spcBef>
              <a:spcAft>
                <a:spcPts val="0"/>
              </a:spcAft>
              <a:buSzPct val="70000"/>
              <a:buAutoNum type="arabicPeriod"/>
            </a:pPr>
            <a:r>
              <a:rPr lang="en-IN"/>
              <a:t>Determining the sales volume to earn desired profit or return on capital employed.</a:t>
            </a:r>
            <a:endParaRPr/>
          </a:p>
          <a:p>
            <a:pPr indent="-342900" lvl="0" marL="342900" rtl="0" algn="l">
              <a:lnSpc>
                <a:spcPct val="100000"/>
              </a:lnSpc>
              <a:spcBef>
                <a:spcPts val="600"/>
              </a:spcBef>
              <a:spcAft>
                <a:spcPts val="0"/>
              </a:spcAft>
              <a:buSzPct val="70000"/>
              <a:buAutoNum type="arabicPeriod"/>
            </a:pPr>
            <a:r>
              <a:rPr lang="en-IN"/>
              <a:t>Determining the costs and revenue at different levels of output.</a:t>
            </a:r>
            <a:endParaRPr/>
          </a:p>
          <a:p>
            <a:pPr indent="-342900" lvl="0" marL="342900" rtl="0" algn="l">
              <a:lnSpc>
                <a:spcPct val="100000"/>
              </a:lnSpc>
              <a:spcBef>
                <a:spcPts val="600"/>
              </a:spcBef>
              <a:spcAft>
                <a:spcPts val="0"/>
              </a:spcAft>
              <a:buSzPct val="70000"/>
              <a:buAutoNum type="arabicPeriod"/>
            </a:pPr>
            <a:r>
              <a:rPr lang="en-IN"/>
              <a:t>It helps in determining the most profitable sales mix.</a:t>
            </a:r>
            <a:endParaRPr/>
          </a:p>
          <a:p>
            <a:pPr indent="-342900" lvl="0" marL="342900" rtl="0" algn="l">
              <a:lnSpc>
                <a:spcPct val="100000"/>
              </a:lnSpc>
              <a:spcBef>
                <a:spcPts val="600"/>
              </a:spcBef>
              <a:spcAft>
                <a:spcPts val="0"/>
              </a:spcAft>
              <a:buSzPct val="70000"/>
              <a:buAutoNum type="arabicPeriod"/>
            </a:pPr>
            <a:r>
              <a:rPr lang="en-IN"/>
              <a:t>It help in determining comparative profitability of each product line.</a:t>
            </a:r>
            <a:endParaRPr/>
          </a:p>
          <a:p>
            <a:pPr indent="-342900" lvl="0" marL="342900" rtl="0" algn="l">
              <a:lnSpc>
                <a:spcPct val="100000"/>
              </a:lnSpc>
              <a:spcBef>
                <a:spcPts val="600"/>
              </a:spcBef>
              <a:spcAft>
                <a:spcPts val="0"/>
              </a:spcAft>
              <a:buSzPct val="70000"/>
              <a:buAutoNum type="arabicPeriod"/>
            </a:pPr>
            <a:r>
              <a:rPr lang="en-IN"/>
              <a:t>It studies the effect of change in selling price or of price differentiation in different markets, Eg: home market and foreign market.</a:t>
            </a:r>
            <a:endParaRPr/>
          </a:p>
          <a:p>
            <a:pPr indent="-342900" lvl="0" marL="342900" rtl="0" algn="l">
              <a:lnSpc>
                <a:spcPct val="100000"/>
              </a:lnSpc>
              <a:spcBef>
                <a:spcPts val="600"/>
              </a:spcBef>
              <a:spcAft>
                <a:spcPts val="0"/>
              </a:spcAft>
              <a:buSzPct val="70000"/>
              <a:buAutoNum type="arabicPeriod"/>
            </a:pPr>
            <a:r>
              <a:rPr lang="en-IN"/>
              <a:t>It studies the impact of increase or decrease in fixed and variable costs on profits.</a:t>
            </a:r>
            <a:endParaRPr/>
          </a:p>
          <a:p>
            <a:pPr indent="-342900" lvl="0" marL="342900" rtl="0" algn="l">
              <a:lnSpc>
                <a:spcPct val="100000"/>
              </a:lnSpc>
              <a:spcBef>
                <a:spcPts val="600"/>
              </a:spcBef>
              <a:spcAft>
                <a:spcPts val="0"/>
              </a:spcAft>
              <a:buSzPct val="70000"/>
              <a:buAutoNum type="arabicPeriod"/>
            </a:pPr>
            <a:r>
              <a:rPr lang="en-IN"/>
              <a:t>It studies the effect on profits and break even point of high proportion of variable costs with low fixed cost and vice versa.</a:t>
            </a:r>
            <a:endParaRPr/>
          </a:p>
          <a:p>
            <a:pPr indent="-342900" lvl="0" marL="342900" rtl="0" algn="l">
              <a:lnSpc>
                <a:spcPct val="100000"/>
              </a:lnSpc>
              <a:spcBef>
                <a:spcPts val="600"/>
              </a:spcBef>
              <a:spcAft>
                <a:spcPts val="0"/>
              </a:spcAft>
              <a:buSzPct val="70000"/>
              <a:buAutoNum type="arabicPeriod"/>
            </a:pPr>
            <a:r>
              <a:rPr lang="en-IN"/>
              <a:t>It compares the profitability of various firms.</a:t>
            </a:r>
            <a:endParaRPr/>
          </a:p>
          <a:p>
            <a:pPr indent="-342900" lvl="0" marL="342900" rtl="0" algn="l">
              <a:lnSpc>
                <a:spcPct val="100000"/>
              </a:lnSpc>
              <a:spcBef>
                <a:spcPts val="600"/>
              </a:spcBef>
              <a:spcAft>
                <a:spcPts val="0"/>
              </a:spcAft>
              <a:buSzPct val="70000"/>
              <a:buAutoNum type="arabicPeriod"/>
            </a:pPr>
            <a:r>
              <a:rPr lang="en-IN"/>
              <a:t>It helps in management decision making Eg: make or buy decision, discontinuance of a product line, acceptance of special job</a:t>
            </a:r>
            <a:endParaRPr/>
          </a:p>
          <a:p>
            <a:pPr indent="-268890" lvl="0" marL="342900" rtl="0" algn="l">
              <a:lnSpc>
                <a:spcPct val="100000"/>
              </a:lnSpc>
              <a:spcBef>
                <a:spcPts val="600"/>
              </a:spcBef>
              <a:spcAft>
                <a:spcPts val="0"/>
              </a:spcAft>
              <a:buSzPct val="70000"/>
              <a:buNone/>
            </a:pPr>
            <a:r>
              <a:t/>
            </a:r>
            <a:endParaRPr/>
          </a:p>
          <a:p>
            <a:pPr indent="-268890" lvl="0" marL="342900" rtl="0" algn="l">
              <a:lnSpc>
                <a:spcPct val="100000"/>
              </a:lnSpc>
              <a:spcBef>
                <a:spcPts val="600"/>
              </a:spcBef>
              <a:spcAft>
                <a:spcPts val="0"/>
              </a:spcAft>
              <a:buSzPct val="7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 calcmode="lin" valueType="num">
                                      <p:cBhvr additive="base">
                                        <p:cTn dur="500"/>
                                        <p:tgtEl>
                                          <p:spTgt spid="15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 calcmode="lin" valueType="num">
                                      <p:cBhvr additive="base">
                                        <p:cTn dur="500"/>
                                        <p:tgtEl>
                                          <p:spTgt spid="15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 calcmode="lin" valueType="num">
                                      <p:cBhvr additive="base">
                                        <p:cTn dur="500"/>
                                        <p:tgtEl>
                                          <p:spTgt spid="15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 calcmode="lin" valueType="num">
                                      <p:cBhvr additive="base">
                                        <p:cTn dur="500"/>
                                        <p:tgtEl>
                                          <p:spTgt spid="15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 calcmode="lin" valueType="num">
                                      <p:cBhvr additive="base">
                                        <p:cTn dur="500"/>
                                        <p:tgtEl>
                                          <p:spTgt spid="15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 calcmode="lin" valueType="num">
                                      <p:cBhvr additive="base">
                                        <p:cTn dur="500"/>
                                        <p:tgtEl>
                                          <p:spTgt spid="15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 calcmode="lin" valueType="num">
                                      <p:cBhvr additive="base">
                                        <p:cTn dur="500"/>
                                        <p:tgtEl>
                                          <p:spTgt spid="15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 calcmode="lin" valueType="num">
                                      <p:cBhvr additive="base">
                                        <p:cTn dur="500"/>
                                        <p:tgtEl>
                                          <p:spTgt spid="15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 calcmode="lin" valueType="num">
                                      <p:cBhvr additive="base">
                                        <p:cTn dur="500"/>
                                        <p:tgtEl>
                                          <p:spTgt spid="15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9" st="9"/>
                                            </p:txEl>
                                          </p:spTgt>
                                        </p:tgtEl>
                                        <p:attrNameLst>
                                          <p:attrName>style.visibility</p:attrName>
                                        </p:attrNameLst>
                                      </p:cBhvr>
                                      <p:to>
                                        <p:strVal val="visible"/>
                                      </p:to>
                                    </p:set>
                                    <p:anim calcmode="lin" valueType="num">
                                      <p:cBhvr additive="base">
                                        <p:cTn dur="500"/>
                                        <p:tgtEl>
                                          <p:spTgt spid="15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10" st="10"/>
                                            </p:txEl>
                                          </p:spTgt>
                                        </p:tgtEl>
                                        <p:attrNameLst>
                                          <p:attrName>style.visibility</p:attrName>
                                        </p:attrNameLst>
                                      </p:cBhvr>
                                      <p:to>
                                        <p:strVal val="visible"/>
                                      </p:to>
                                    </p:set>
                                    <p:anim calcmode="lin" valueType="num">
                                      <p:cBhvr additive="base">
                                        <p:cTn dur="500"/>
                                        <p:tgtEl>
                                          <p:spTgt spid="15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11" st="11"/>
                                            </p:txEl>
                                          </p:spTgt>
                                        </p:tgtEl>
                                        <p:attrNameLst>
                                          <p:attrName>style.visibility</p:attrName>
                                        </p:attrNameLst>
                                      </p:cBhvr>
                                      <p:to>
                                        <p:strVal val="visible"/>
                                      </p:to>
                                    </p:set>
                                    <p:anim calcmode="lin" valueType="num">
                                      <p:cBhvr additive="base">
                                        <p:cTn dur="500"/>
                                        <p:tgtEl>
                                          <p:spTgt spid="15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12" st="12"/>
                                            </p:txEl>
                                          </p:spTgt>
                                        </p:tgtEl>
                                        <p:attrNameLst>
                                          <p:attrName>style.visibility</p:attrName>
                                        </p:attrNameLst>
                                      </p:cBhvr>
                                      <p:to>
                                        <p:strVal val="visible"/>
                                      </p:to>
                                    </p:set>
                                    <p:anim calcmode="lin" valueType="num">
                                      <p:cBhvr additive="base">
                                        <p:cTn dur="500"/>
                                        <p:tgtEl>
                                          <p:spTgt spid="152">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xEl>
                                              <p:pRg end="13" st="13"/>
                                            </p:txEl>
                                          </p:spTgt>
                                        </p:tgtEl>
                                        <p:attrNameLst>
                                          <p:attrName>style.visibility</p:attrName>
                                        </p:attrNameLst>
                                      </p:cBhvr>
                                      <p:to>
                                        <p:strVal val="visible"/>
                                      </p:to>
                                    </p:set>
                                    <p:anim calcmode="lin" valueType="num">
                                      <p:cBhvr additive="base">
                                        <p:cTn dur="500"/>
                                        <p:tgtEl>
                                          <p:spTgt spid="152">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idx="1" type="subTitle"/>
          </p:nvPr>
        </p:nvSpPr>
        <p:spPr>
          <a:xfrm>
            <a:off x="2286000" y="332656"/>
            <a:ext cx="6172200" cy="604226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IN" sz="2000">
                <a:latin typeface="Georgia"/>
                <a:ea typeface="Georgia"/>
                <a:cs typeface="Georgia"/>
                <a:sym typeface="Georgia"/>
              </a:rPr>
              <a:t>Limitations of break even analysis:</a:t>
            </a:r>
            <a:endParaRPr/>
          </a:p>
          <a:p>
            <a:pPr indent="-342900" lvl="0" marL="342900" rtl="0" algn="l">
              <a:lnSpc>
                <a:spcPct val="100000"/>
              </a:lnSpc>
              <a:spcBef>
                <a:spcPts val="600"/>
              </a:spcBef>
              <a:spcAft>
                <a:spcPts val="0"/>
              </a:spcAft>
              <a:buSzPts val="1260"/>
              <a:buAutoNum type="arabicPeriod"/>
            </a:pPr>
            <a:r>
              <a:rPr lang="en-IN"/>
              <a:t>It is based on short run cost, where the distinction between fixed and variable cost is possible.</a:t>
            </a:r>
            <a:endParaRPr/>
          </a:p>
          <a:p>
            <a:pPr indent="-262890" lvl="0" marL="342900" rtl="0" algn="l">
              <a:lnSpc>
                <a:spcPct val="100000"/>
              </a:lnSpc>
              <a:spcBef>
                <a:spcPts val="600"/>
              </a:spcBef>
              <a:spcAft>
                <a:spcPts val="0"/>
              </a:spcAft>
              <a:buSzPts val="1260"/>
              <a:buNone/>
            </a:pPr>
            <a:r>
              <a:t/>
            </a:r>
            <a:endParaRPr/>
          </a:p>
          <a:p>
            <a:pPr indent="-342900" lvl="0" marL="342900" rtl="0" algn="l">
              <a:lnSpc>
                <a:spcPct val="100000"/>
              </a:lnSpc>
              <a:spcBef>
                <a:spcPts val="600"/>
              </a:spcBef>
              <a:spcAft>
                <a:spcPts val="0"/>
              </a:spcAft>
              <a:buSzPts val="1260"/>
              <a:buAutoNum type="arabicPeriod"/>
            </a:pPr>
            <a:r>
              <a:rPr lang="en-IN"/>
              <a:t>All costs cannot be classified as fixed and variable as there are certain semi variable costs also.</a:t>
            </a:r>
            <a:endParaRPr/>
          </a:p>
          <a:p>
            <a:pPr indent="-262890" lvl="0" marL="342900" rtl="0" algn="l">
              <a:lnSpc>
                <a:spcPct val="100000"/>
              </a:lnSpc>
              <a:spcBef>
                <a:spcPts val="600"/>
              </a:spcBef>
              <a:spcAft>
                <a:spcPts val="0"/>
              </a:spcAft>
              <a:buSzPts val="1260"/>
              <a:buNone/>
            </a:pPr>
            <a:r>
              <a:t/>
            </a:r>
            <a:endParaRPr/>
          </a:p>
          <a:p>
            <a:pPr indent="-342900" lvl="0" marL="342900" rtl="0" algn="l">
              <a:lnSpc>
                <a:spcPct val="100000"/>
              </a:lnSpc>
              <a:spcBef>
                <a:spcPts val="600"/>
              </a:spcBef>
              <a:spcAft>
                <a:spcPts val="0"/>
              </a:spcAft>
              <a:buSzPts val="1260"/>
              <a:buAutoNum type="arabicPeriod"/>
            </a:pPr>
            <a:r>
              <a:rPr lang="en-IN"/>
              <a:t>It is easily applicable to single product firm, where as there are problems in application in multi product firm.</a:t>
            </a:r>
            <a:endParaRPr/>
          </a:p>
          <a:p>
            <a:pPr indent="-262890" lvl="0" marL="342900" rtl="0" algn="l">
              <a:lnSpc>
                <a:spcPct val="100000"/>
              </a:lnSpc>
              <a:spcBef>
                <a:spcPts val="600"/>
              </a:spcBef>
              <a:spcAft>
                <a:spcPts val="0"/>
              </a:spcAft>
              <a:buSzPts val="1260"/>
              <a:buNone/>
            </a:pPr>
            <a:r>
              <a:t/>
            </a:r>
            <a:endParaRPr/>
          </a:p>
          <a:p>
            <a:pPr indent="-342900" lvl="0" marL="342900" rtl="0" algn="l">
              <a:lnSpc>
                <a:spcPct val="100000"/>
              </a:lnSpc>
              <a:spcBef>
                <a:spcPts val="600"/>
              </a:spcBef>
              <a:spcAft>
                <a:spcPts val="0"/>
              </a:spcAft>
              <a:buSzPts val="1260"/>
              <a:buAutoNum type="arabicPeriod"/>
            </a:pPr>
            <a:r>
              <a:rPr lang="en-IN"/>
              <a:t>It is more applicable to stable businesses.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0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000"/>
                                        <p:tgtEl>
                                          <p:spTgt spid="15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3972ae8ebd_0_0"/>
          <p:cNvSpPr txBox="1"/>
          <p:nvPr>
            <p:ph type="ctrTitle"/>
          </p:nvPr>
        </p:nvSpPr>
        <p:spPr>
          <a:xfrm>
            <a:off x="2286000" y="3124200"/>
            <a:ext cx="6172200" cy="1894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3000"/>
              <a:buNone/>
            </a:pPr>
            <a:r>
              <a:t/>
            </a:r>
            <a:endParaRPr/>
          </a:p>
        </p:txBody>
      </p:sp>
      <p:sp>
        <p:nvSpPr>
          <p:cNvPr id="163" name="Google Shape;163;g23972ae8ebd_0_0"/>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00"/>
              </a:spcBef>
              <a:spcAft>
                <a:spcPts val="0"/>
              </a:spcAft>
              <a:buSzPts val="126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ctrTitle"/>
          </p:nvPr>
        </p:nvSpPr>
        <p:spPr>
          <a:xfrm>
            <a:off x="1331640" y="260648"/>
            <a:ext cx="7126560" cy="5760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Georgia"/>
              <a:buNone/>
            </a:pPr>
            <a:r>
              <a:rPr lang="en-IN">
                <a:latin typeface="Georgia"/>
                <a:ea typeface="Georgia"/>
                <a:cs typeface="Georgia"/>
                <a:sym typeface="Georgia"/>
              </a:rPr>
              <a:t>Key terms used in break-even analysis</a:t>
            </a:r>
            <a:endParaRPr>
              <a:latin typeface="Georgia"/>
              <a:ea typeface="Georgia"/>
              <a:cs typeface="Georgia"/>
              <a:sym typeface="Georgia"/>
            </a:endParaRPr>
          </a:p>
        </p:txBody>
      </p:sp>
      <p:sp>
        <p:nvSpPr>
          <p:cNvPr id="169" name="Google Shape;169;p6"/>
          <p:cNvSpPr txBox="1"/>
          <p:nvPr>
            <p:ph idx="1" type="subTitle"/>
          </p:nvPr>
        </p:nvSpPr>
        <p:spPr>
          <a:xfrm>
            <a:off x="1752600" y="838200"/>
            <a:ext cx="7162800" cy="5867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lnSpc>
                <a:spcPct val="100000"/>
              </a:lnSpc>
              <a:spcBef>
                <a:spcPts val="0"/>
              </a:spcBef>
              <a:spcAft>
                <a:spcPts val="0"/>
              </a:spcAft>
              <a:buSzPct val="70000"/>
              <a:buFont typeface="Century Schoolbook"/>
              <a:buAutoNum type="arabicPeriod"/>
            </a:pPr>
            <a:r>
              <a:rPr lang="en-IN">
                <a:solidFill>
                  <a:schemeClr val="accent3"/>
                </a:solidFill>
              </a:rPr>
              <a:t>Fixed cost</a:t>
            </a:r>
            <a:r>
              <a:rPr lang="en-IN"/>
              <a:t>: </a:t>
            </a:r>
            <a:endParaRPr/>
          </a:p>
          <a:p>
            <a:pPr indent="-342900" lvl="0" marL="342900" rtl="0" algn="just">
              <a:lnSpc>
                <a:spcPct val="100000"/>
              </a:lnSpc>
              <a:spcBef>
                <a:spcPts val="600"/>
              </a:spcBef>
              <a:spcAft>
                <a:spcPts val="0"/>
              </a:spcAft>
              <a:buSzPct val="70000"/>
              <a:buFont typeface="Noto Sans Symbols"/>
              <a:buChar char="⮚"/>
            </a:pPr>
            <a:r>
              <a:rPr lang="en-IN"/>
              <a:t>Expenses that do not vary with the volume of production are known as fixed expenses. </a:t>
            </a:r>
            <a:endParaRPr/>
          </a:p>
          <a:p>
            <a:pPr indent="-342900" lvl="0" marL="342900" rtl="0" algn="just">
              <a:lnSpc>
                <a:spcPct val="100000"/>
              </a:lnSpc>
              <a:spcBef>
                <a:spcPts val="600"/>
              </a:spcBef>
              <a:spcAft>
                <a:spcPts val="0"/>
              </a:spcAft>
              <a:buSzPct val="70000"/>
              <a:buFont typeface="Noto Sans Symbols"/>
              <a:buChar char="⮚"/>
            </a:pPr>
            <a:r>
              <a:rPr lang="en-IN"/>
              <a:t>Eg. Manager’s salary, rent and taxes, insurance etc. </a:t>
            </a:r>
            <a:endParaRPr/>
          </a:p>
          <a:p>
            <a:pPr indent="-342900" lvl="0" marL="342900" rtl="0" algn="just">
              <a:lnSpc>
                <a:spcPct val="100000"/>
              </a:lnSpc>
              <a:spcBef>
                <a:spcPts val="600"/>
              </a:spcBef>
              <a:spcAft>
                <a:spcPts val="0"/>
              </a:spcAft>
              <a:buSzPct val="70000"/>
              <a:buFont typeface="Noto Sans Symbols"/>
              <a:buChar char="⮚"/>
            </a:pPr>
            <a:r>
              <a:rPr lang="en-IN"/>
              <a:t>It should be noted that fixed changes are fixed only within a certain range of plant capacity. </a:t>
            </a:r>
            <a:endParaRPr/>
          </a:p>
          <a:p>
            <a:pPr indent="-342900" lvl="0" marL="342900" rtl="0" algn="just">
              <a:lnSpc>
                <a:spcPct val="100000"/>
              </a:lnSpc>
              <a:spcBef>
                <a:spcPts val="600"/>
              </a:spcBef>
              <a:spcAft>
                <a:spcPts val="0"/>
              </a:spcAft>
              <a:buSzPct val="70000"/>
              <a:buFont typeface="Noto Sans Symbols"/>
              <a:buChar char="⮚"/>
            </a:pPr>
            <a:r>
              <a:rPr lang="en-IN"/>
              <a:t>The concept of fixed overhead is most useful in formulating a price fixing policy. </a:t>
            </a:r>
            <a:endParaRPr/>
          </a:p>
          <a:p>
            <a:pPr indent="-342900" lvl="0" marL="342900" rtl="0" algn="just">
              <a:lnSpc>
                <a:spcPct val="100000"/>
              </a:lnSpc>
              <a:spcBef>
                <a:spcPts val="600"/>
              </a:spcBef>
              <a:spcAft>
                <a:spcPts val="0"/>
              </a:spcAft>
              <a:buSzPct val="70000"/>
              <a:buFont typeface="Noto Sans Symbols"/>
              <a:buChar char="⮚"/>
            </a:pPr>
            <a:r>
              <a:rPr lang="en-IN"/>
              <a:t>Fixed cost per unit is not fixed.</a:t>
            </a:r>
            <a:endParaRPr/>
          </a:p>
          <a:p>
            <a:pPr indent="-342900" lvl="0" marL="342900" rtl="0" algn="just">
              <a:lnSpc>
                <a:spcPct val="100000"/>
              </a:lnSpc>
              <a:spcBef>
                <a:spcPts val="600"/>
              </a:spcBef>
              <a:spcAft>
                <a:spcPts val="0"/>
              </a:spcAft>
              <a:buSzPct val="70000"/>
              <a:buFont typeface="Century Schoolbook"/>
              <a:buAutoNum type="arabicPeriod"/>
            </a:pPr>
            <a:r>
              <a:rPr lang="en-IN">
                <a:solidFill>
                  <a:schemeClr val="accent3"/>
                </a:solidFill>
              </a:rPr>
              <a:t>Variable Cost: </a:t>
            </a:r>
            <a:endParaRPr>
              <a:solidFill>
                <a:schemeClr val="accent3"/>
              </a:solidFill>
            </a:endParaRPr>
          </a:p>
          <a:p>
            <a:pPr indent="-342900" lvl="0" marL="342900" rtl="0" algn="just">
              <a:lnSpc>
                <a:spcPct val="100000"/>
              </a:lnSpc>
              <a:spcBef>
                <a:spcPts val="600"/>
              </a:spcBef>
              <a:spcAft>
                <a:spcPts val="0"/>
              </a:spcAft>
              <a:buSzPct val="70000"/>
              <a:buFont typeface="Noto Sans Symbols"/>
              <a:buChar char="⮚"/>
            </a:pPr>
            <a:r>
              <a:rPr lang="en-IN"/>
              <a:t>Expenses that vary almost in direct proportion to the volume of production of sales are called variable expenses. </a:t>
            </a:r>
            <a:endParaRPr/>
          </a:p>
          <a:p>
            <a:pPr indent="-342900" lvl="0" marL="342900" rtl="0" algn="just">
              <a:lnSpc>
                <a:spcPct val="100000"/>
              </a:lnSpc>
              <a:spcBef>
                <a:spcPts val="600"/>
              </a:spcBef>
              <a:spcAft>
                <a:spcPts val="0"/>
              </a:spcAft>
              <a:buSzPct val="70000"/>
              <a:buFont typeface="Noto Sans Symbols"/>
              <a:buChar char="⮚"/>
            </a:pPr>
            <a:r>
              <a:rPr lang="en-IN"/>
              <a:t>Eg. Electric power and fuel, packing materials consumable stores. It should be noted that variable cost per unit is fixed.</a:t>
            </a:r>
            <a:endParaRPr/>
          </a:p>
          <a:p>
            <a:pPr indent="-342900" lvl="0" marL="342900" rtl="0" algn="just">
              <a:lnSpc>
                <a:spcPct val="100000"/>
              </a:lnSpc>
              <a:spcBef>
                <a:spcPts val="600"/>
              </a:spcBef>
              <a:spcAft>
                <a:spcPts val="0"/>
              </a:spcAft>
              <a:buSzPct val="70000"/>
              <a:buFont typeface="Century Schoolbook"/>
              <a:buAutoNum type="arabicPeriod"/>
            </a:pPr>
            <a:r>
              <a:rPr lang="en-IN">
                <a:solidFill>
                  <a:schemeClr val="accent3"/>
                </a:solidFill>
              </a:rPr>
              <a:t>Contribution:</a:t>
            </a:r>
            <a:r>
              <a:rPr lang="en-IN"/>
              <a:t> </a:t>
            </a:r>
            <a:endParaRPr/>
          </a:p>
          <a:p>
            <a:pPr indent="-342900" lvl="0" marL="342900" rtl="0" algn="just">
              <a:lnSpc>
                <a:spcPct val="100000"/>
              </a:lnSpc>
              <a:spcBef>
                <a:spcPts val="600"/>
              </a:spcBef>
              <a:spcAft>
                <a:spcPts val="0"/>
              </a:spcAft>
              <a:buSzPct val="70000"/>
              <a:buNone/>
            </a:pPr>
            <a:r>
              <a:rPr lang="en-IN"/>
              <a:t>     Contribution is the difference between sales and variable costs and it contributed towards fixed costs and profit. </a:t>
            </a:r>
            <a:endParaRPr/>
          </a:p>
          <a:p>
            <a:pPr indent="-342900" lvl="0" marL="342900" rtl="0" algn="just">
              <a:lnSpc>
                <a:spcPct val="100000"/>
              </a:lnSpc>
              <a:spcBef>
                <a:spcPts val="600"/>
              </a:spcBef>
              <a:spcAft>
                <a:spcPts val="0"/>
              </a:spcAft>
              <a:buSzPct val="70000"/>
              <a:buNone/>
            </a:pPr>
            <a:r>
              <a:rPr lang="en-IN"/>
              <a:t>      It helps in sales and pricing policies and measuring the profitability of different proposals. </a:t>
            </a:r>
            <a:endParaRPr/>
          </a:p>
          <a:p>
            <a:pPr indent="-342900" lvl="0" marL="342900" rtl="0" algn="just">
              <a:lnSpc>
                <a:spcPct val="100000"/>
              </a:lnSpc>
              <a:spcBef>
                <a:spcPts val="600"/>
              </a:spcBef>
              <a:spcAft>
                <a:spcPts val="0"/>
              </a:spcAft>
              <a:buSzPct val="70000"/>
              <a:buNone/>
            </a:pPr>
            <a:r>
              <a:rPr lang="en-IN"/>
              <a:t>      Contribution is a sure test to decide whether a product is worthwhile to be continued among different products.</a:t>
            </a:r>
            <a:endParaRPr/>
          </a:p>
          <a:p>
            <a:pPr indent="0" lvl="0" marL="0" rtl="0" algn="just">
              <a:lnSpc>
                <a:spcPct val="100000"/>
              </a:lnSpc>
              <a:spcBef>
                <a:spcPts val="600"/>
              </a:spcBef>
              <a:spcAft>
                <a:spcPts val="0"/>
              </a:spcAft>
              <a:buSzPct val="70000"/>
              <a:buNone/>
            </a:pPr>
            <a:r>
              <a:t/>
            </a:r>
            <a:endParaRPr/>
          </a:p>
          <a:p>
            <a:pPr indent="0" lvl="0" marL="0" rtl="0" algn="just">
              <a:lnSpc>
                <a:spcPct val="100000"/>
              </a:lnSpc>
              <a:spcBef>
                <a:spcPts val="600"/>
              </a:spcBef>
              <a:spcAft>
                <a:spcPts val="0"/>
              </a:spcAft>
              <a:buSzPct val="70000"/>
              <a:buNone/>
            </a:pPr>
            <a:r>
              <a:rPr lang="en-IN"/>
              <a:t>                    Contribution = Sales – Variable cost</a:t>
            </a:r>
            <a:endParaRPr/>
          </a:p>
          <a:p>
            <a:pPr indent="0" lvl="0" marL="0" rtl="0" algn="just">
              <a:lnSpc>
                <a:spcPct val="100000"/>
              </a:lnSpc>
              <a:spcBef>
                <a:spcPts val="600"/>
              </a:spcBef>
              <a:spcAft>
                <a:spcPts val="0"/>
              </a:spcAft>
              <a:buSzPct val="70000"/>
              <a:buNone/>
            </a:pPr>
            <a:r>
              <a:rPr lang="en-IN"/>
              <a:t>                    Contribution = Fixed Cost + Profit.</a:t>
            </a:r>
            <a:endParaRPr/>
          </a:p>
          <a:p>
            <a:pPr indent="0" lvl="0" marL="0" rtl="0" algn="just">
              <a:lnSpc>
                <a:spcPct val="100000"/>
              </a:lnSpc>
              <a:spcBef>
                <a:spcPts val="600"/>
              </a:spcBef>
              <a:spcAft>
                <a:spcPts val="0"/>
              </a:spcAft>
              <a:buSzPct val="7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2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1000"/>
                                        <p:tgtEl>
                                          <p:spTgt spid="1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1000"/>
                                        <p:tgtEl>
                                          <p:spTgt spid="1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Effect filter="fade" transition="in">
                                      <p:cBhvr>
                                        <p:cTn dur="1000"/>
                                        <p:tgtEl>
                                          <p:spTgt spid="1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9" st="9"/>
                                            </p:txEl>
                                          </p:spTgt>
                                        </p:tgtEl>
                                        <p:attrNameLst>
                                          <p:attrName>style.visibility</p:attrName>
                                        </p:attrNameLst>
                                      </p:cBhvr>
                                      <p:to>
                                        <p:strVal val="visible"/>
                                      </p:to>
                                    </p:set>
                                    <p:animEffect filter="fade" transition="in">
                                      <p:cBhvr>
                                        <p:cTn dur="1000"/>
                                        <p:tgtEl>
                                          <p:spTgt spid="1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0" st="10"/>
                                            </p:txEl>
                                          </p:spTgt>
                                        </p:tgtEl>
                                        <p:attrNameLst>
                                          <p:attrName>style.visibility</p:attrName>
                                        </p:attrNameLst>
                                      </p:cBhvr>
                                      <p:to>
                                        <p:strVal val="visible"/>
                                      </p:to>
                                    </p:set>
                                    <p:animEffect filter="fade" transition="in">
                                      <p:cBhvr>
                                        <p:cTn dur="1000"/>
                                        <p:tgtEl>
                                          <p:spTgt spid="16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1" st="11"/>
                                            </p:txEl>
                                          </p:spTgt>
                                        </p:tgtEl>
                                        <p:attrNameLst>
                                          <p:attrName>style.visibility</p:attrName>
                                        </p:attrNameLst>
                                      </p:cBhvr>
                                      <p:to>
                                        <p:strVal val="visible"/>
                                      </p:to>
                                    </p:set>
                                    <p:animEffect filter="fade" transition="in">
                                      <p:cBhvr>
                                        <p:cTn dur="1000"/>
                                        <p:tgtEl>
                                          <p:spTgt spid="16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2" st="12"/>
                                            </p:txEl>
                                          </p:spTgt>
                                        </p:tgtEl>
                                        <p:attrNameLst>
                                          <p:attrName>style.visibility</p:attrName>
                                        </p:attrNameLst>
                                      </p:cBhvr>
                                      <p:to>
                                        <p:strVal val="visible"/>
                                      </p:to>
                                    </p:set>
                                    <p:animEffect filter="fade" transition="in">
                                      <p:cBhvr>
                                        <p:cTn dur="1000"/>
                                        <p:tgtEl>
                                          <p:spTgt spid="16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3" st="13"/>
                                            </p:txEl>
                                          </p:spTgt>
                                        </p:tgtEl>
                                        <p:attrNameLst>
                                          <p:attrName>style.visibility</p:attrName>
                                        </p:attrNameLst>
                                      </p:cBhvr>
                                      <p:to>
                                        <p:strVal val="visible"/>
                                      </p:to>
                                    </p:set>
                                    <p:animEffect filter="fade" transition="in">
                                      <p:cBhvr>
                                        <p:cTn dur="1000"/>
                                        <p:tgtEl>
                                          <p:spTgt spid="16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4" st="14"/>
                                            </p:txEl>
                                          </p:spTgt>
                                        </p:tgtEl>
                                        <p:attrNameLst>
                                          <p:attrName>style.visibility</p:attrName>
                                        </p:attrNameLst>
                                      </p:cBhvr>
                                      <p:to>
                                        <p:strVal val="visible"/>
                                      </p:to>
                                    </p:set>
                                    <p:animEffect filter="fade" transition="in">
                                      <p:cBhvr>
                                        <p:cTn dur="1000"/>
                                        <p:tgtEl>
                                          <p:spTgt spid="16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5" st="15"/>
                                            </p:txEl>
                                          </p:spTgt>
                                        </p:tgtEl>
                                        <p:attrNameLst>
                                          <p:attrName>style.visibility</p:attrName>
                                        </p:attrNameLst>
                                      </p:cBhvr>
                                      <p:to>
                                        <p:strVal val="visible"/>
                                      </p:to>
                                    </p:set>
                                    <p:animEffect filter="fade" transition="in">
                                      <p:cBhvr>
                                        <p:cTn dur="1000"/>
                                        <p:tgtEl>
                                          <p:spTgt spid="16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6" st="16"/>
                                            </p:txEl>
                                          </p:spTgt>
                                        </p:tgtEl>
                                        <p:attrNameLst>
                                          <p:attrName>style.visibility</p:attrName>
                                        </p:attrNameLst>
                                      </p:cBhvr>
                                      <p:to>
                                        <p:strVal val="visible"/>
                                      </p:to>
                                    </p:set>
                                    <p:animEffect filter="fade" transition="in">
                                      <p:cBhvr>
                                        <p:cTn dur="1000"/>
                                        <p:tgtEl>
                                          <p:spTgt spid="169">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idx="1" type="subTitle"/>
          </p:nvPr>
        </p:nvSpPr>
        <p:spPr>
          <a:xfrm>
            <a:off x="1752600" y="260648"/>
            <a:ext cx="7162800" cy="644495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lnSpc>
                <a:spcPct val="100000"/>
              </a:lnSpc>
              <a:spcBef>
                <a:spcPts val="0"/>
              </a:spcBef>
              <a:spcAft>
                <a:spcPts val="0"/>
              </a:spcAft>
              <a:buSzPct val="70000"/>
              <a:buAutoNum type="arabicPeriod" startAt="4"/>
            </a:pPr>
            <a:r>
              <a:rPr lang="en-IN">
                <a:solidFill>
                  <a:schemeClr val="accent3"/>
                </a:solidFill>
                <a:latin typeface="Georgia"/>
                <a:ea typeface="Georgia"/>
                <a:cs typeface="Georgia"/>
                <a:sym typeface="Georgia"/>
              </a:rPr>
              <a:t>Margin of safety: </a:t>
            </a:r>
            <a:endParaRPr>
              <a:solidFill>
                <a:schemeClr val="accent3"/>
              </a:solidFill>
              <a:latin typeface="Georgia"/>
              <a:ea typeface="Georgia"/>
              <a:cs typeface="Georgia"/>
              <a:sym typeface="Georgia"/>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Margin of safety is the excess of sales over the break even sales.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It can be expressed in absolute sales amount or in percentage.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It indicates the extent to which the sales can be reduced without resulting in loss.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A large margin of safety indicates the soundness of the business. The formula for the margin of safety is:</a:t>
            </a:r>
            <a:endParaRPr/>
          </a:p>
          <a:p>
            <a:pPr indent="-68008" lvl="0" marL="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      Present sales – Break even sales     or       </a:t>
            </a:r>
            <a:endParaRPr/>
          </a:p>
          <a:p>
            <a:pPr indent="0" lvl="0" marL="0" rtl="0" algn="just">
              <a:lnSpc>
                <a:spcPct val="100000"/>
              </a:lnSpc>
              <a:spcBef>
                <a:spcPts val="600"/>
              </a:spcBef>
              <a:spcAft>
                <a:spcPts val="0"/>
              </a:spcAft>
              <a:buSzPct val="70000"/>
              <a:buNone/>
            </a:pPr>
            <a:r>
              <a:t/>
            </a:r>
            <a:endParaRPr>
              <a:latin typeface="Georgia"/>
              <a:ea typeface="Georgia"/>
              <a:cs typeface="Georgia"/>
              <a:sym typeface="Georgia"/>
            </a:endParaRPr>
          </a:p>
          <a:p>
            <a:pPr indent="0" lvl="0" marL="0" rtl="0" algn="just">
              <a:lnSpc>
                <a:spcPct val="100000"/>
              </a:lnSpc>
              <a:spcBef>
                <a:spcPts val="600"/>
              </a:spcBef>
              <a:spcAft>
                <a:spcPts val="0"/>
              </a:spcAft>
              <a:buSzPct val="70000"/>
              <a:buNone/>
            </a:pPr>
            <a:r>
              <a:rPr lang="en-IN">
                <a:latin typeface="Georgia"/>
                <a:ea typeface="Georgia"/>
                <a:cs typeface="Georgia"/>
                <a:sym typeface="Georgia"/>
              </a:rPr>
              <a:t>     Margin of safety can be improved by taking the following steps.</a:t>
            </a:r>
            <a:endParaRPr/>
          </a:p>
          <a:p>
            <a:pPr indent="-285750" lvl="0" marL="285750" rtl="0" algn="just">
              <a:lnSpc>
                <a:spcPct val="100000"/>
              </a:lnSpc>
              <a:spcBef>
                <a:spcPts val="600"/>
              </a:spcBef>
              <a:spcAft>
                <a:spcPts val="0"/>
              </a:spcAft>
              <a:buSzPct val="70000"/>
              <a:buFont typeface="Arial"/>
              <a:buChar char="•"/>
            </a:pPr>
            <a:r>
              <a:rPr lang="en-IN">
                <a:latin typeface="Georgia"/>
                <a:ea typeface="Georgia"/>
                <a:cs typeface="Georgia"/>
                <a:sym typeface="Georgia"/>
              </a:rPr>
              <a:t>Increasing production</a:t>
            </a:r>
            <a:endParaRPr/>
          </a:p>
          <a:p>
            <a:pPr indent="-285750" lvl="0" marL="285750" rtl="0" algn="just">
              <a:lnSpc>
                <a:spcPct val="100000"/>
              </a:lnSpc>
              <a:spcBef>
                <a:spcPts val="600"/>
              </a:spcBef>
              <a:spcAft>
                <a:spcPts val="0"/>
              </a:spcAft>
              <a:buSzPct val="70000"/>
              <a:buFont typeface="Arial"/>
              <a:buChar char="•"/>
            </a:pPr>
            <a:r>
              <a:rPr lang="en-IN">
                <a:latin typeface="Georgia"/>
                <a:ea typeface="Georgia"/>
                <a:cs typeface="Georgia"/>
                <a:sym typeface="Georgia"/>
              </a:rPr>
              <a:t>Increasing selling price</a:t>
            </a:r>
            <a:endParaRPr/>
          </a:p>
          <a:p>
            <a:pPr indent="-285750" lvl="0" marL="285750" rtl="0" algn="just">
              <a:lnSpc>
                <a:spcPct val="100000"/>
              </a:lnSpc>
              <a:spcBef>
                <a:spcPts val="600"/>
              </a:spcBef>
              <a:spcAft>
                <a:spcPts val="0"/>
              </a:spcAft>
              <a:buSzPct val="70000"/>
              <a:buFont typeface="Arial"/>
              <a:buChar char="•"/>
            </a:pPr>
            <a:r>
              <a:rPr lang="en-IN">
                <a:latin typeface="Georgia"/>
                <a:ea typeface="Georgia"/>
                <a:cs typeface="Georgia"/>
                <a:sym typeface="Georgia"/>
              </a:rPr>
              <a:t>Reducing the fixed or the variable costs or both</a:t>
            </a:r>
            <a:endParaRPr/>
          </a:p>
          <a:p>
            <a:pPr indent="-285750" lvl="0" marL="285750" rtl="0" algn="just">
              <a:lnSpc>
                <a:spcPct val="100000"/>
              </a:lnSpc>
              <a:spcBef>
                <a:spcPts val="600"/>
              </a:spcBef>
              <a:spcAft>
                <a:spcPts val="0"/>
              </a:spcAft>
              <a:buSzPct val="70000"/>
              <a:buFont typeface="Arial"/>
              <a:buChar char="•"/>
            </a:pPr>
            <a:r>
              <a:rPr lang="en-IN">
                <a:latin typeface="Georgia"/>
                <a:ea typeface="Georgia"/>
                <a:cs typeface="Georgia"/>
                <a:sym typeface="Georgia"/>
              </a:rPr>
              <a:t>Substituting unprofitable product with profitable one.</a:t>
            </a:r>
            <a:endParaRPr/>
          </a:p>
          <a:p>
            <a:pPr indent="0" lvl="0" marL="0" rtl="0" algn="just">
              <a:lnSpc>
                <a:spcPct val="100000"/>
              </a:lnSpc>
              <a:spcBef>
                <a:spcPts val="600"/>
              </a:spcBef>
              <a:spcAft>
                <a:spcPts val="0"/>
              </a:spcAft>
              <a:buSzPct val="70000"/>
              <a:buNone/>
            </a:pPr>
            <a:r>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AutoNum type="arabicPeriod" startAt="5"/>
            </a:pPr>
            <a:r>
              <a:rPr lang="en-IN">
                <a:solidFill>
                  <a:schemeClr val="accent3"/>
                </a:solidFill>
                <a:latin typeface="Georgia"/>
                <a:ea typeface="Georgia"/>
                <a:cs typeface="Georgia"/>
                <a:sym typeface="Georgia"/>
              </a:rPr>
              <a:t>Angle of incidence: </a:t>
            </a:r>
            <a:endParaRPr>
              <a:solidFill>
                <a:schemeClr val="accent3"/>
              </a:solidFill>
              <a:latin typeface="Georgia"/>
              <a:ea typeface="Georgia"/>
              <a:cs typeface="Georgia"/>
              <a:sym typeface="Georgia"/>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This is the angle between sales line and total cost line at the Break-even point.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 It indicates the profit earning capacity of the concern.</a:t>
            </a:r>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 Large angle of incidence indicates a high rate of profit; a small angle indicates a low rate of earnings.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To improve this angle, contribution should be increased either by raising the selling price and/or by reducing variable cost. </a:t>
            </a:r>
            <a:endParaRPr>
              <a:latin typeface="Georgia"/>
              <a:ea typeface="Georgia"/>
              <a:cs typeface="Georgia"/>
              <a:sym typeface="Georgia"/>
            </a:endParaRPr>
          </a:p>
          <a:p>
            <a:pPr indent="-342900" lvl="0" marL="342900" rtl="0" algn="just">
              <a:lnSpc>
                <a:spcPct val="100000"/>
              </a:lnSpc>
              <a:spcBef>
                <a:spcPts val="600"/>
              </a:spcBef>
              <a:spcAft>
                <a:spcPts val="0"/>
              </a:spcAft>
              <a:buSzPct val="70000"/>
              <a:buFont typeface="Noto Sans Symbols"/>
              <a:buChar char="⮚"/>
            </a:pPr>
            <a:r>
              <a:rPr lang="en-IN">
                <a:latin typeface="Georgia"/>
                <a:ea typeface="Georgia"/>
                <a:cs typeface="Georgia"/>
                <a:sym typeface="Georgia"/>
              </a:rPr>
              <a:t>It also indicates as to what extent the output and sales price can be changed to attain a desired amount of profit.</a:t>
            </a:r>
            <a:endParaRPr/>
          </a:p>
          <a:p>
            <a:pPr indent="0" lvl="0" marL="0" rtl="0" algn="just">
              <a:lnSpc>
                <a:spcPct val="100000"/>
              </a:lnSpc>
              <a:spcBef>
                <a:spcPts val="600"/>
              </a:spcBef>
              <a:spcAft>
                <a:spcPts val="0"/>
              </a:spcAft>
              <a:buSzPct val="70000"/>
              <a:buNone/>
            </a:pPr>
            <a:r>
              <a:t/>
            </a:r>
            <a:endParaRPr>
              <a:latin typeface="Georgia"/>
              <a:ea typeface="Georgia"/>
              <a:cs typeface="Georgia"/>
              <a:sym typeface="Georgia"/>
            </a:endParaRPr>
          </a:p>
          <a:p>
            <a:pPr indent="0" lvl="0" marL="0" rtl="0" algn="l">
              <a:lnSpc>
                <a:spcPct val="100000"/>
              </a:lnSpc>
              <a:spcBef>
                <a:spcPts val="600"/>
              </a:spcBef>
              <a:spcAft>
                <a:spcPts val="0"/>
              </a:spcAft>
              <a:buSzPct val="70000"/>
              <a:buNone/>
            </a:pPr>
            <a:r>
              <a:t/>
            </a:r>
            <a:endParaRPr>
              <a:latin typeface="Georgia"/>
              <a:ea typeface="Georgia"/>
              <a:cs typeface="Georgia"/>
              <a:sym typeface="Georgia"/>
            </a:endParaRPr>
          </a:p>
        </p:txBody>
      </p:sp>
      <p:pic>
        <p:nvPicPr>
          <p:cNvPr id="175" name="Google Shape;175;p7"/>
          <p:cNvPicPr preferRelativeResize="0"/>
          <p:nvPr/>
        </p:nvPicPr>
        <p:blipFill rotWithShape="1">
          <a:blip r:embed="rId3">
            <a:alphaModFix/>
          </a:blip>
          <a:srcRect b="0" l="0" r="0" t="0"/>
          <a:stretch/>
        </p:blipFill>
        <p:spPr>
          <a:xfrm>
            <a:off x="6372200" y="1828800"/>
            <a:ext cx="666750" cy="40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10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10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10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1000"/>
                                        <p:tgtEl>
                                          <p:spTgt spid="1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1000"/>
                                        <p:tgtEl>
                                          <p:spTgt spid="1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animEffect filter="fade" transition="in">
                                      <p:cBhvr>
                                        <p:cTn dur="1000"/>
                                        <p:tgtEl>
                                          <p:spTgt spid="1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animEffect filter="fade" transition="in">
                                      <p:cBhvr>
                                        <p:cTn dur="1000"/>
                                        <p:tgtEl>
                                          <p:spTgt spid="1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animEffect filter="fade" transition="in">
                                      <p:cBhvr>
                                        <p:cTn dur="1000"/>
                                        <p:tgtEl>
                                          <p:spTgt spid="17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animEffect filter="fade" transition="in">
                                      <p:cBhvr>
                                        <p:cTn dur="1000"/>
                                        <p:tgtEl>
                                          <p:spTgt spid="17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3" st="13"/>
                                            </p:txEl>
                                          </p:spTgt>
                                        </p:tgtEl>
                                        <p:attrNameLst>
                                          <p:attrName>style.visibility</p:attrName>
                                        </p:attrNameLst>
                                      </p:cBhvr>
                                      <p:to>
                                        <p:strVal val="visible"/>
                                      </p:to>
                                    </p:set>
                                    <p:animEffect filter="fade" transition="in">
                                      <p:cBhvr>
                                        <p:cTn dur="1000"/>
                                        <p:tgtEl>
                                          <p:spTgt spid="17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4" st="14"/>
                                            </p:txEl>
                                          </p:spTgt>
                                        </p:tgtEl>
                                        <p:attrNameLst>
                                          <p:attrName>style.visibility</p:attrName>
                                        </p:attrNameLst>
                                      </p:cBhvr>
                                      <p:to>
                                        <p:strVal val="visible"/>
                                      </p:to>
                                    </p:set>
                                    <p:animEffect filter="fade" transition="in">
                                      <p:cBhvr>
                                        <p:cTn dur="1000"/>
                                        <p:tgtEl>
                                          <p:spTgt spid="17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5" st="15"/>
                                            </p:txEl>
                                          </p:spTgt>
                                        </p:tgtEl>
                                        <p:attrNameLst>
                                          <p:attrName>style.visibility</p:attrName>
                                        </p:attrNameLst>
                                      </p:cBhvr>
                                      <p:to>
                                        <p:strVal val="visible"/>
                                      </p:to>
                                    </p:set>
                                    <p:animEffect filter="fade" transition="in">
                                      <p:cBhvr>
                                        <p:cTn dur="1000"/>
                                        <p:tgtEl>
                                          <p:spTgt spid="17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6" st="16"/>
                                            </p:txEl>
                                          </p:spTgt>
                                        </p:tgtEl>
                                        <p:attrNameLst>
                                          <p:attrName>style.visibility</p:attrName>
                                        </p:attrNameLst>
                                      </p:cBhvr>
                                      <p:to>
                                        <p:strVal val="visible"/>
                                      </p:to>
                                    </p:set>
                                    <p:animEffect filter="fade" transition="in">
                                      <p:cBhvr>
                                        <p:cTn dur="1000"/>
                                        <p:tgtEl>
                                          <p:spTgt spid="17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7" st="17"/>
                                            </p:txEl>
                                          </p:spTgt>
                                        </p:tgtEl>
                                        <p:attrNameLst>
                                          <p:attrName>style.visibility</p:attrName>
                                        </p:attrNameLst>
                                      </p:cBhvr>
                                      <p:to>
                                        <p:strVal val="visible"/>
                                      </p:to>
                                    </p:set>
                                    <p:animEffect filter="fade" transition="in">
                                      <p:cBhvr>
                                        <p:cTn dur="1000"/>
                                        <p:tgtEl>
                                          <p:spTgt spid="17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8" st="18"/>
                                            </p:txEl>
                                          </p:spTgt>
                                        </p:tgtEl>
                                        <p:attrNameLst>
                                          <p:attrName>style.visibility</p:attrName>
                                        </p:attrNameLst>
                                      </p:cBhvr>
                                      <p:to>
                                        <p:strVal val="visible"/>
                                      </p:to>
                                    </p:set>
                                    <p:animEffect filter="fade" transition="in">
                                      <p:cBhvr>
                                        <p:cTn dur="1000"/>
                                        <p:tgtEl>
                                          <p:spTgt spid="174">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9" st="19"/>
                                            </p:txEl>
                                          </p:spTgt>
                                        </p:tgtEl>
                                        <p:attrNameLst>
                                          <p:attrName>style.visibility</p:attrName>
                                        </p:attrNameLst>
                                      </p:cBhvr>
                                      <p:to>
                                        <p:strVal val="visible"/>
                                      </p:to>
                                    </p:set>
                                    <p:animEffect filter="fade" transition="in">
                                      <p:cBhvr>
                                        <p:cTn dur="1000"/>
                                        <p:tgtEl>
                                          <p:spTgt spid="174">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0" st="20"/>
                                            </p:txEl>
                                          </p:spTgt>
                                        </p:tgtEl>
                                        <p:attrNameLst>
                                          <p:attrName>style.visibility</p:attrName>
                                        </p:attrNameLst>
                                      </p:cBhvr>
                                      <p:to>
                                        <p:strVal val="visible"/>
                                      </p:to>
                                    </p:set>
                                    <p:animEffect filter="fade" transition="in">
                                      <p:cBhvr>
                                        <p:cTn dur="1000"/>
                                        <p:tgtEl>
                                          <p:spTgt spid="174">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idx="1" type="subTitle"/>
          </p:nvPr>
        </p:nvSpPr>
        <p:spPr>
          <a:xfrm>
            <a:off x="1752600" y="188640"/>
            <a:ext cx="7239000" cy="666936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lnSpc>
                <a:spcPct val="100000"/>
              </a:lnSpc>
              <a:spcBef>
                <a:spcPts val="0"/>
              </a:spcBef>
              <a:spcAft>
                <a:spcPts val="0"/>
              </a:spcAft>
              <a:buSzPct val="70000"/>
              <a:buAutoNum type="arabicPeriod" startAt="6"/>
            </a:pPr>
            <a:r>
              <a:rPr lang="en-IN">
                <a:solidFill>
                  <a:schemeClr val="accent3"/>
                </a:solidFill>
              </a:rPr>
              <a:t>Profit Volume Ratio</a:t>
            </a:r>
            <a:r>
              <a:rPr lang="en-IN"/>
              <a:t> is usually called P. V. ratio.</a:t>
            </a:r>
            <a:endParaRPr/>
          </a:p>
          <a:p>
            <a:pPr indent="-342900" lvl="0" marL="342900" rtl="0" algn="just">
              <a:lnSpc>
                <a:spcPct val="100000"/>
              </a:lnSpc>
              <a:spcBef>
                <a:spcPts val="600"/>
              </a:spcBef>
              <a:spcAft>
                <a:spcPts val="0"/>
              </a:spcAft>
              <a:buSzPct val="70000"/>
              <a:buFont typeface="Noto Sans Symbols"/>
              <a:buChar char="⮚"/>
            </a:pPr>
            <a:r>
              <a:rPr lang="en-IN"/>
              <a:t>It is one of the most useful ratios for studying the profitability of business. </a:t>
            </a:r>
            <a:endParaRPr/>
          </a:p>
          <a:p>
            <a:pPr indent="-342900" lvl="0" marL="342900" rtl="0" algn="just">
              <a:lnSpc>
                <a:spcPct val="100000"/>
              </a:lnSpc>
              <a:spcBef>
                <a:spcPts val="600"/>
              </a:spcBef>
              <a:spcAft>
                <a:spcPts val="0"/>
              </a:spcAft>
              <a:buSzPct val="70000"/>
              <a:buFont typeface="Noto Sans Symbols"/>
              <a:buChar char="⮚"/>
            </a:pPr>
            <a:r>
              <a:rPr lang="en-IN"/>
              <a:t>The ratio of contribution to sales is the P/V ratio. It may be expressed in percentage. Therefore, every organization tries to improve the P. V. ratio of each product by reducing the variable cost per unit or by increasing the selling price per unit. </a:t>
            </a:r>
            <a:endParaRPr/>
          </a:p>
          <a:p>
            <a:pPr indent="-342900" lvl="0" marL="342900" rtl="0" algn="just">
              <a:lnSpc>
                <a:spcPct val="100000"/>
              </a:lnSpc>
              <a:spcBef>
                <a:spcPts val="600"/>
              </a:spcBef>
              <a:spcAft>
                <a:spcPts val="0"/>
              </a:spcAft>
              <a:buSzPct val="70000"/>
              <a:buFont typeface="Noto Sans Symbols"/>
              <a:buChar char="⮚"/>
            </a:pPr>
            <a:r>
              <a:rPr lang="en-IN"/>
              <a:t>The concept of P. V. ratio helps in determining break even-point, a desired amount of profit etc.</a:t>
            </a:r>
            <a:endParaRPr/>
          </a:p>
          <a:p>
            <a:pPr indent="0" lvl="0" marL="0" rtl="0" algn="just">
              <a:lnSpc>
                <a:spcPct val="100000"/>
              </a:lnSpc>
              <a:spcBef>
                <a:spcPts val="600"/>
              </a:spcBef>
              <a:spcAft>
                <a:spcPts val="0"/>
              </a:spcAft>
              <a:buSzPct val="70000"/>
              <a:buNone/>
            </a:pPr>
            <a:r>
              <a:t/>
            </a:r>
            <a:endParaRPr/>
          </a:p>
          <a:p>
            <a:pPr indent="0" lvl="0" marL="0" rtl="0" algn="just">
              <a:lnSpc>
                <a:spcPct val="100000"/>
              </a:lnSpc>
              <a:spcBef>
                <a:spcPts val="600"/>
              </a:spcBef>
              <a:spcAft>
                <a:spcPts val="0"/>
              </a:spcAft>
              <a:buSzPct val="70000"/>
              <a:buNone/>
            </a:pPr>
            <a:r>
              <a:rPr lang="en-IN"/>
              <a:t>       The formula is,	                   X 100</a:t>
            </a:r>
            <a:endParaRPr/>
          </a:p>
          <a:p>
            <a:pPr indent="0" lvl="0" marL="0" rtl="0" algn="just">
              <a:lnSpc>
                <a:spcPct val="100000"/>
              </a:lnSpc>
              <a:spcBef>
                <a:spcPts val="600"/>
              </a:spcBef>
              <a:spcAft>
                <a:spcPts val="0"/>
              </a:spcAft>
              <a:buSzPct val="70000"/>
              <a:buNone/>
            </a:pPr>
            <a:r>
              <a:t/>
            </a:r>
            <a:endParaRPr/>
          </a:p>
          <a:p>
            <a:pPr indent="-342900" lvl="0" marL="342900" rtl="0" algn="just">
              <a:lnSpc>
                <a:spcPct val="100000"/>
              </a:lnSpc>
              <a:spcBef>
                <a:spcPts val="600"/>
              </a:spcBef>
              <a:spcAft>
                <a:spcPts val="0"/>
              </a:spcAft>
              <a:buSzPct val="70000"/>
              <a:buAutoNum type="arabicPeriod" startAt="7"/>
            </a:pPr>
            <a:r>
              <a:rPr lang="en-IN">
                <a:solidFill>
                  <a:schemeClr val="accent3"/>
                </a:solidFill>
              </a:rPr>
              <a:t>Break – Even- Point: </a:t>
            </a:r>
            <a:endParaRPr>
              <a:solidFill>
                <a:schemeClr val="accent3"/>
              </a:solidFill>
            </a:endParaRPr>
          </a:p>
          <a:p>
            <a:pPr indent="-342900" lvl="0" marL="342900" rtl="0" algn="just">
              <a:lnSpc>
                <a:spcPct val="100000"/>
              </a:lnSpc>
              <a:spcBef>
                <a:spcPts val="600"/>
              </a:spcBef>
              <a:spcAft>
                <a:spcPts val="0"/>
              </a:spcAft>
              <a:buSzPct val="70000"/>
              <a:buFont typeface="Noto Sans Symbols"/>
              <a:buChar char="⮚"/>
            </a:pPr>
            <a:r>
              <a:rPr lang="en-IN"/>
              <a:t>If we divide the term into three words, then it does not require further explanation.</a:t>
            </a:r>
            <a:endParaRPr/>
          </a:p>
          <a:p>
            <a:pPr indent="-62007" lvl="0" marL="0" rtl="0" algn="just">
              <a:lnSpc>
                <a:spcPct val="100000"/>
              </a:lnSpc>
              <a:spcBef>
                <a:spcPts val="600"/>
              </a:spcBef>
              <a:spcAft>
                <a:spcPts val="0"/>
              </a:spcAft>
              <a:buSzPct val="70000"/>
              <a:buFont typeface="Noto Sans Symbols"/>
              <a:buChar char="⮚"/>
            </a:pPr>
            <a:r>
              <a:rPr lang="en-IN"/>
              <a:t>     Break-divide</a:t>
            </a:r>
            <a:endParaRPr/>
          </a:p>
          <a:p>
            <a:pPr indent="-62007" lvl="0" marL="0" rtl="0" algn="just">
              <a:lnSpc>
                <a:spcPct val="100000"/>
              </a:lnSpc>
              <a:spcBef>
                <a:spcPts val="600"/>
              </a:spcBef>
              <a:spcAft>
                <a:spcPts val="0"/>
              </a:spcAft>
              <a:buSzPct val="70000"/>
              <a:buFont typeface="Noto Sans Symbols"/>
              <a:buChar char="⮚"/>
            </a:pPr>
            <a:r>
              <a:rPr lang="en-IN"/>
              <a:t>     Even-equal</a:t>
            </a:r>
            <a:endParaRPr/>
          </a:p>
          <a:p>
            <a:pPr indent="-62007" lvl="0" marL="0" rtl="0" algn="just">
              <a:lnSpc>
                <a:spcPct val="100000"/>
              </a:lnSpc>
              <a:spcBef>
                <a:spcPts val="600"/>
              </a:spcBef>
              <a:spcAft>
                <a:spcPts val="0"/>
              </a:spcAft>
              <a:buSzPct val="70000"/>
              <a:buFont typeface="Noto Sans Symbols"/>
              <a:buChar char="⮚"/>
            </a:pPr>
            <a:r>
              <a:rPr lang="en-IN"/>
              <a:t>     Point-place or position</a:t>
            </a:r>
            <a:endParaRPr/>
          </a:p>
          <a:p>
            <a:pPr indent="-62007" lvl="0" marL="0" rtl="0" algn="just">
              <a:lnSpc>
                <a:spcPct val="100000"/>
              </a:lnSpc>
              <a:spcBef>
                <a:spcPts val="600"/>
              </a:spcBef>
              <a:spcAft>
                <a:spcPts val="0"/>
              </a:spcAft>
              <a:buSzPct val="70000"/>
              <a:buFont typeface="Noto Sans Symbols"/>
              <a:buChar char="⮚"/>
            </a:pPr>
            <a:r>
              <a:rPr lang="en-IN"/>
              <a:t>    Break Even Point refers to the point where total cost is equal to total revenue. </a:t>
            </a:r>
            <a:endParaRPr/>
          </a:p>
          <a:p>
            <a:pPr indent="-62007" lvl="0" marL="0" rtl="0" algn="just">
              <a:lnSpc>
                <a:spcPct val="100000"/>
              </a:lnSpc>
              <a:spcBef>
                <a:spcPts val="600"/>
              </a:spcBef>
              <a:spcAft>
                <a:spcPts val="0"/>
              </a:spcAft>
              <a:buSzPct val="70000"/>
              <a:buFont typeface="Noto Sans Symbols"/>
              <a:buChar char="⮚"/>
            </a:pPr>
            <a:r>
              <a:rPr lang="en-IN"/>
              <a:t>     It is a point of no profit, no loss. </a:t>
            </a:r>
            <a:endParaRPr/>
          </a:p>
          <a:p>
            <a:pPr indent="-62007" lvl="0" marL="0" rtl="0" algn="just">
              <a:lnSpc>
                <a:spcPct val="100000"/>
              </a:lnSpc>
              <a:spcBef>
                <a:spcPts val="600"/>
              </a:spcBef>
              <a:spcAft>
                <a:spcPts val="0"/>
              </a:spcAft>
              <a:buSzPct val="70000"/>
              <a:buFont typeface="Noto Sans Symbols"/>
              <a:buChar char="⮚"/>
            </a:pPr>
            <a:r>
              <a:rPr lang="en-IN"/>
              <a:t>     This is also a minimum point of no profit, no loss.  </a:t>
            </a:r>
            <a:endParaRPr/>
          </a:p>
          <a:p>
            <a:pPr indent="-62007" lvl="0" marL="0" rtl="0" algn="just">
              <a:lnSpc>
                <a:spcPct val="100000"/>
              </a:lnSpc>
              <a:spcBef>
                <a:spcPts val="600"/>
              </a:spcBef>
              <a:spcAft>
                <a:spcPts val="0"/>
              </a:spcAft>
              <a:buSzPct val="70000"/>
              <a:buFont typeface="Noto Sans Symbols"/>
              <a:buChar char="⮚"/>
            </a:pPr>
            <a:r>
              <a:rPr lang="en-IN"/>
              <a:t>    This is also a minimum point of production where total costs are recovered. If sales go up beyond the Break Even Point, organization makes a profit. If they come down, a loss is incurred. </a:t>
            </a:r>
            <a:endParaRPr/>
          </a:p>
          <a:p>
            <a:pPr indent="0" lvl="0" marL="0" rtl="0" algn="just">
              <a:lnSpc>
                <a:spcPct val="100000"/>
              </a:lnSpc>
              <a:spcBef>
                <a:spcPts val="600"/>
              </a:spcBef>
              <a:spcAft>
                <a:spcPts val="0"/>
              </a:spcAft>
              <a:buSzPct val="70000"/>
              <a:buNone/>
            </a:pPr>
            <a:r>
              <a:rPr lang="en-IN"/>
              <a:t>	</a:t>
            </a:r>
            <a:endParaRPr/>
          </a:p>
          <a:p>
            <a:pPr indent="0" lvl="0" marL="0" rtl="0" algn="just">
              <a:lnSpc>
                <a:spcPct val="100000"/>
              </a:lnSpc>
              <a:spcBef>
                <a:spcPts val="600"/>
              </a:spcBef>
              <a:spcAft>
                <a:spcPts val="0"/>
              </a:spcAft>
              <a:buSzPct val="70000"/>
              <a:buNone/>
            </a:pPr>
            <a:r>
              <a:rPr lang="en-IN"/>
              <a:t>1.  Break Even point (Units) =  	</a:t>
            </a:r>
            <a:endParaRPr/>
          </a:p>
          <a:p>
            <a:pPr indent="0" lvl="0" marL="0" rtl="0" algn="just">
              <a:lnSpc>
                <a:spcPct val="100000"/>
              </a:lnSpc>
              <a:spcBef>
                <a:spcPts val="600"/>
              </a:spcBef>
              <a:spcAft>
                <a:spcPts val="0"/>
              </a:spcAft>
              <a:buSzPct val="70000"/>
              <a:buNone/>
            </a:pPr>
            <a:r>
              <a:t/>
            </a:r>
            <a:endParaRPr/>
          </a:p>
          <a:p>
            <a:pPr indent="0" lvl="0" marL="0" rtl="0" algn="just">
              <a:lnSpc>
                <a:spcPct val="100000"/>
              </a:lnSpc>
              <a:spcBef>
                <a:spcPts val="600"/>
              </a:spcBef>
              <a:spcAft>
                <a:spcPts val="0"/>
              </a:spcAft>
              <a:buSzPct val="70000"/>
              <a:buNone/>
            </a:pPr>
            <a:r>
              <a:rPr lang="en-IN"/>
              <a:t>2. Break Even point (In Rupees) =                      X sales</a:t>
            </a:r>
            <a:endParaRPr/>
          </a:p>
          <a:p>
            <a:pPr indent="0" lvl="0" marL="0" rtl="0" algn="just">
              <a:lnSpc>
                <a:spcPct val="100000"/>
              </a:lnSpc>
              <a:spcBef>
                <a:spcPts val="600"/>
              </a:spcBef>
              <a:spcAft>
                <a:spcPts val="0"/>
              </a:spcAft>
              <a:buSzPct val="70000"/>
              <a:buNone/>
            </a:pPr>
            <a:r>
              <a:t/>
            </a:r>
            <a:endParaRPr/>
          </a:p>
          <a:p>
            <a:pPr indent="0" lvl="0" marL="0" rtl="0" algn="just">
              <a:lnSpc>
                <a:spcPct val="100000"/>
              </a:lnSpc>
              <a:spcBef>
                <a:spcPts val="600"/>
              </a:spcBef>
              <a:spcAft>
                <a:spcPts val="0"/>
              </a:spcAft>
              <a:buSzPct val="70000"/>
              <a:buNone/>
            </a:pPr>
            <a:r>
              <a:t/>
            </a:r>
            <a:endParaRPr/>
          </a:p>
        </p:txBody>
      </p:sp>
      <p:pic>
        <p:nvPicPr>
          <p:cNvPr id="181" name="Google Shape;181;p8"/>
          <p:cNvPicPr preferRelativeResize="0"/>
          <p:nvPr/>
        </p:nvPicPr>
        <p:blipFill rotWithShape="1">
          <a:blip r:embed="rId3">
            <a:alphaModFix/>
          </a:blip>
          <a:srcRect b="0" l="0" r="0" t="0"/>
          <a:stretch/>
        </p:blipFill>
        <p:spPr>
          <a:xfrm>
            <a:off x="3714750" y="2209800"/>
            <a:ext cx="857250" cy="400050"/>
          </a:xfrm>
          <a:prstGeom prst="rect">
            <a:avLst/>
          </a:prstGeom>
          <a:noFill/>
          <a:ln>
            <a:noFill/>
          </a:ln>
        </p:spPr>
      </p:pic>
      <p:pic>
        <p:nvPicPr>
          <p:cNvPr id="182" name="Google Shape;182;p8"/>
          <p:cNvPicPr preferRelativeResize="0"/>
          <p:nvPr/>
        </p:nvPicPr>
        <p:blipFill rotWithShape="1">
          <a:blip r:embed="rId4">
            <a:alphaModFix/>
          </a:blip>
          <a:srcRect b="0" l="0" r="0" t="0"/>
          <a:stretch/>
        </p:blipFill>
        <p:spPr>
          <a:xfrm>
            <a:off x="4572000" y="5810250"/>
            <a:ext cx="1371600" cy="438150"/>
          </a:xfrm>
          <a:prstGeom prst="rect">
            <a:avLst/>
          </a:prstGeom>
          <a:noFill/>
          <a:ln>
            <a:noFill/>
          </a:ln>
        </p:spPr>
      </p:pic>
      <p:pic>
        <p:nvPicPr>
          <p:cNvPr id="183" name="Google Shape;183;p8"/>
          <p:cNvPicPr preferRelativeResize="0"/>
          <p:nvPr/>
        </p:nvPicPr>
        <p:blipFill rotWithShape="1">
          <a:blip r:embed="rId5">
            <a:alphaModFix/>
          </a:blip>
          <a:srcRect b="0" l="0" r="0" t="0"/>
          <a:stretch/>
        </p:blipFill>
        <p:spPr>
          <a:xfrm>
            <a:off x="5029200" y="6381750"/>
            <a:ext cx="1009650" cy="40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10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10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1000"/>
                                        <p:tgtEl>
                                          <p:spTgt spid="1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Effect filter="fade" transition="in">
                                      <p:cBhvr>
                                        <p:cTn dur="1000"/>
                                        <p:tgtEl>
                                          <p:spTgt spid="1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0" st="10"/>
                                            </p:txEl>
                                          </p:spTgt>
                                        </p:tgtEl>
                                        <p:attrNameLst>
                                          <p:attrName>style.visibility</p:attrName>
                                        </p:attrNameLst>
                                      </p:cBhvr>
                                      <p:to>
                                        <p:strVal val="visible"/>
                                      </p:to>
                                    </p:set>
                                    <p:animEffect filter="fade" transition="in">
                                      <p:cBhvr>
                                        <p:cTn dur="1000"/>
                                        <p:tgtEl>
                                          <p:spTgt spid="18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1" st="11"/>
                                            </p:txEl>
                                          </p:spTgt>
                                        </p:tgtEl>
                                        <p:attrNameLst>
                                          <p:attrName>style.visibility</p:attrName>
                                        </p:attrNameLst>
                                      </p:cBhvr>
                                      <p:to>
                                        <p:strVal val="visible"/>
                                      </p:to>
                                    </p:set>
                                    <p:animEffect filter="fade" transition="in">
                                      <p:cBhvr>
                                        <p:cTn dur="1000"/>
                                        <p:tgtEl>
                                          <p:spTgt spid="18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2" st="12"/>
                                            </p:txEl>
                                          </p:spTgt>
                                        </p:tgtEl>
                                        <p:attrNameLst>
                                          <p:attrName>style.visibility</p:attrName>
                                        </p:attrNameLst>
                                      </p:cBhvr>
                                      <p:to>
                                        <p:strVal val="visible"/>
                                      </p:to>
                                    </p:set>
                                    <p:animEffect filter="fade" transition="in">
                                      <p:cBhvr>
                                        <p:cTn dur="1000"/>
                                        <p:tgtEl>
                                          <p:spTgt spid="18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3" st="13"/>
                                            </p:txEl>
                                          </p:spTgt>
                                        </p:tgtEl>
                                        <p:attrNameLst>
                                          <p:attrName>style.visibility</p:attrName>
                                        </p:attrNameLst>
                                      </p:cBhvr>
                                      <p:to>
                                        <p:strVal val="visible"/>
                                      </p:to>
                                    </p:set>
                                    <p:animEffect filter="fade" transition="in">
                                      <p:cBhvr>
                                        <p:cTn dur="1000"/>
                                        <p:tgtEl>
                                          <p:spTgt spid="18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4" st="14"/>
                                            </p:txEl>
                                          </p:spTgt>
                                        </p:tgtEl>
                                        <p:attrNameLst>
                                          <p:attrName>style.visibility</p:attrName>
                                        </p:attrNameLst>
                                      </p:cBhvr>
                                      <p:to>
                                        <p:strVal val="visible"/>
                                      </p:to>
                                    </p:set>
                                    <p:animEffect filter="fade" transition="in">
                                      <p:cBhvr>
                                        <p:cTn dur="1000"/>
                                        <p:tgtEl>
                                          <p:spTgt spid="18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5" st="15"/>
                                            </p:txEl>
                                          </p:spTgt>
                                        </p:tgtEl>
                                        <p:attrNameLst>
                                          <p:attrName>style.visibility</p:attrName>
                                        </p:attrNameLst>
                                      </p:cBhvr>
                                      <p:to>
                                        <p:strVal val="visible"/>
                                      </p:to>
                                    </p:set>
                                    <p:animEffect filter="fade" transition="in">
                                      <p:cBhvr>
                                        <p:cTn dur="1000"/>
                                        <p:tgtEl>
                                          <p:spTgt spid="18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6" st="16"/>
                                            </p:txEl>
                                          </p:spTgt>
                                        </p:tgtEl>
                                        <p:attrNameLst>
                                          <p:attrName>style.visibility</p:attrName>
                                        </p:attrNameLst>
                                      </p:cBhvr>
                                      <p:to>
                                        <p:strVal val="visible"/>
                                      </p:to>
                                    </p:set>
                                    <p:animEffect filter="fade" transition="in">
                                      <p:cBhvr>
                                        <p:cTn dur="1000"/>
                                        <p:tgtEl>
                                          <p:spTgt spid="18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7" st="17"/>
                                            </p:txEl>
                                          </p:spTgt>
                                        </p:tgtEl>
                                        <p:attrNameLst>
                                          <p:attrName>style.visibility</p:attrName>
                                        </p:attrNameLst>
                                      </p:cBhvr>
                                      <p:to>
                                        <p:strVal val="visible"/>
                                      </p:to>
                                    </p:set>
                                    <p:animEffect filter="fade" transition="in">
                                      <p:cBhvr>
                                        <p:cTn dur="1000"/>
                                        <p:tgtEl>
                                          <p:spTgt spid="180">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8" st="18"/>
                                            </p:txEl>
                                          </p:spTgt>
                                        </p:tgtEl>
                                        <p:attrNameLst>
                                          <p:attrName>style.visibility</p:attrName>
                                        </p:attrNameLst>
                                      </p:cBhvr>
                                      <p:to>
                                        <p:strVal val="visible"/>
                                      </p:to>
                                    </p:set>
                                    <p:animEffect filter="fade" transition="in">
                                      <p:cBhvr>
                                        <p:cTn dur="1000"/>
                                        <p:tgtEl>
                                          <p:spTgt spid="180">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9" st="19"/>
                                            </p:txEl>
                                          </p:spTgt>
                                        </p:tgtEl>
                                        <p:attrNameLst>
                                          <p:attrName>style.visibility</p:attrName>
                                        </p:attrNameLst>
                                      </p:cBhvr>
                                      <p:to>
                                        <p:strVal val="visible"/>
                                      </p:to>
                                    </p:set>
                                    <p:animEffect filter="fade" transition="in">
                                      <p:cBhvr>
                                        <p:cTn dur="1000"/>
                                        <p:tgtEl>
                                          <p:spTgt spid="180">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0" st="20"/>
                                            </p:txEl>
                                          </p:spTgt>
                                        </p:tgtEl>
                                        <p:attrNameLst>
                                          <p:attrName>style.visibility</p:attrName>
                                        </p:attrNameLst>
                                      </p:cBhvr>
                                      <p:to>
                                        <p:strVal val="visible"/>
                                      </p:to>
                                    </p:set>
                                    <p:animEffect filter="fade" transition="in">
                                      <p:cBhvr>
                                        <p:cTn dur="1000"/>
                                        <p:tgtEl>
                                          <p:spTgt spid="180">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1" st="21"/>
                                            </p:txEl>
                                          </p:spTgt>
                                        </p:tgtEl>
                                        <p:attrNameLst>
                                          <p:attrName>style.visibility</p:attrName>
                                        </p:attrNameLst>
                                      </p:cBhvr>
                                      <p:to>
                                        <p:strVal val="visible"/>
                                      </p:to>
                                    </p:set>
                                    <p:animEffect filter="fade" transition="in">
                                      <p:cBhvr>
                                        <p:cTn dur="1000"/>
                                        <p:tgtEl>
                                          <p:spTgt spid="180">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2014-10-03T01:47:34Z</dcterms:created>
  <dc:creator>lenovo pc</dc:creator>
</cp:coreProperties>
</file>