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87" r:id="rId2"/>
    <p:sldId id="544" r:id="rId3"/>
    <p:sldId id="523" r:id="rId4"/>
    <p:sldId id="515" r:id="rId5"/>
    <p:sldId id="545" r:id="rId6"/>
    <p:sldId id="524" r:id="rId7"/>
    <p:sldId id="525" r:id="rId8"/>
    <p:sldId id="526" r:id="rId9"/>
    <p:sldId id="527" r:id="rId10"/>
    <p:sldId id="528" r:id="rId11"/>
    <p:sldId id="529" r:id="rId12"/>
    <p:sldId id="532" r:id="rId13"/>
    <p:sldId id="450" r:id="rId14"/>
    <p:sldId id="534" r:id="rId15"/>
    <p:sldId id="535" r:id="rId16"/>
    <p:sldId id="536" r:id="rId17"/>
    <p:sldId id="537" r:id="rId18"/>
    <p:sldId id="538" r:id="rId19"/>
    <p:sldId id="539" r:id="rId20"/>
    <p:sldId id="540" r:id="rId21"/>
    <p:sldId id="541" r:id="rId22"/>
    <p:sldId id="542" r:id="rId23"/>
    <p:sldId id="543" r:id="rId24"/>
    <p:sldId id="546" r:id="rId25"/>
    <p:sldId id="547" r:id="rId26"/>
    <p:sldId id="592" r:id="rId27"/>
    <p:sldId id="593" r:id="rId28"/>
    <p:sldId id="594" r:id="rId29"/>
    <p:sldId id="595" r:id="rId30"/>
    <p:sldId id="548" r:id="rId31"/>
    <p:sldId id="549" r:id="rId32"/>
    <p:sldId id="257" r:id="rId33"/>
    <p:sldId id="258" r:id="rId34"/>
    <p:sldId id="260" r:id="rId35"/>
    <p:sldId id="261" r:id="rId36"/>
    <p:sldId id="550" r:id="rId37"/>
    <p:sldId id="551" r:id="rId38"/>
    <p:sldId id="552" r:id="rId39"/>
    <p:sldId id="553" r:id="rId40"/>
    <p:sldId id="554" r:id="rId41"/>
    <p:sldId id="555" r:id="rId42"/>
    <p:sldId id="556" r:id="rId43"/>
    <p:sldId id="557" r:id="rId44"/>
    <p:sldId id="563" r:id="rId45"/>
    <p:sldId id="562" r:id="rId46"/>
    <p:sldId id="561" r:id="rId47"/>
    <p:sldId id="560" r:id="rId48"/>
    <p:sldId id="559" r:id="rId49"/>
    <p:sldId id="558" r:id="rId50"/>
    <p:sldId id="564" r:id="rId51"/>
    <p:sldId id="565" r:id="rId52"/>
    <p:sldId id="566" r:id="rId53"/>
    <p:sldId id="567" r:id="rId54"/>
    <p:sldId id="568" r:id="rId55"/>
    <p:sldId id="569" r:id="rId56"/>
    <p:sldId id="570" r:id="rId57"/>
    <p:sldId id="571" r:id="rId58"/>
    <p:sldId id="572" r:id="rId59"/>
    <p:sldId id="573" r:id="rId60"/>
    <p:sldId id="574" r:id="rId61"/>
    <p:sldId id="575" r:id="rId62"/>
    <p:sldId id="576" r:id="rId63"/>
    <p:sldId id="577" r:id="rId64"/>
    <p:sldId id="578" r:id="rId65"/>
    <p:sldId id="579" r:id="rId66"/>
    <p:sldId id="580" r:id="rId67"/>
    <p:sldId id="581" r:id="rId68"/>
    <p:sldId id="582" r:id="rId69"/>
    <p:sldId id="583" r:id="rId70"/>
    <p:sldId id="584" r:id="rId71"/>
    <p:sldId id="585" r:id="rId72"/>
    <p:sldId id="586" r:id="rId73"/>
    <p:sldId id="587" r:id="rId74"/>
    <p:sldId id="588" r:id="rId75"/>
    <p:sldId id="596" r:id="rId76"/>
    <p:sldId id="589" r:id="rId77"/>
    <p:sldId id="597" r:id="rId78"/>
    <p:sldId id="590" r:id="rId79"/>
    <p:sldId id="591" r:id="rId80"/>
    <p:sldId id="598" r:id="rId81"/>
    <p:sldId id="599" r:id="rId82"/>
    <p:sldId id="600" r:id="rId83"/>
    <p:sldId id="601" r:id="rId84"/>
    <p:sldId id="602" r:id="rId85"/>
    <p:sldId id="603" r:id="rId86"/>
    <p:sldId id="604" r:id="rId87"/>
    <p:sldId id="605" r:id="rId88"/>
    <p:sldId id="606" r:id="rId89"/>
    <p:sldId id="607" r:id="rId90"/>
    <p:sldId id="608" r:id="rId91"/>
    <p:sldId id="609" r:id="rId92"/>
    <p:sldId id="610"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F5BB8-AFB1-4A5D-93EC-2F7C38C82FF6}" type="datetimeFigureOut">
              <a:rPr lang="en-IN" smtClean="0"/>
              <a:t>18-01-2024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BC208-E386-4358-82BF-9912D54B3113}" type="slidenum">
              <a:rPr lang="en-IN" smtClean="0"/>
              <a:t>‹#›</a:t>
            </a:fld>
            <a:endParaRPr lang="en-IN"/>
          </a:p>
        </p:txBody>
      </p:sp>
    </p:spTree>
    <p:extLst>
      <p:ext uri="{BB962C8B-B14F-4D97-AF65-F5344CB8AC3E}">
        <p14:creationId xmlns:p14="http://schemas.microsoft.com/office/powerpoint/2010/main" val="341300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5C2C-460B-44FE-8BC9-36AD609265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57B4BE-C305-4BA7-80B8-36E0F90B7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93E968-7794-4AE4-AF0E-8E4F34637B6D}"/>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5" name="Footer Placeholder 4">
            <a:extLst>
              <a:ext uri="{FF2B5EF4-FFF2-40B4-BE49-F238E27FC236}">
                <a16:creationId xmlns:a16="http://schemas.microsoft.com/office/drawing/2014/main" id="{6BCFF6D7-6141-4655-B799-06FA8A5CF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DD69E0-43E1-42F3-A8FA-42F464064B63}"/>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315072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4A5A-4A7A-4424-A1A8-64FC9A1F19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35B1A2-E3EF-4478-A1B3-E0EE1CE33E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A071C-1883-43A8-A1D4-61FC4B1A9C5D}"/>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5" name="Footer Placeholder 4">
            <a:extLst>
              <a:ext uri="{FF2B5EF4-FFF2-40B4-BE49-F238E27FC236}">
                <a16:creationId xmlns:a16="http://schemas.microsoft.com/office/drawing/2014/main" id="{F65B6741-8326-408B-A4D6-52C53D0AE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F330F-6F18-4182-BD9C-78AF38C19F12}"/>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323256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F9327-63AF-4F91-A190-C8CA6B02AF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6487B9-1962-4394-BC45-CC86061B1E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331FF-3829-4E29-BA4A-E5865B64B312}"/>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5" name="Footer Placeholder 4">
            <a:extLst>
              <a:ext uri="{FF2B5EF4-FFF2-40B4-BE49-F238E27FC236}">
                <a16:creationId xmlns:a16="http://schemas.microsoft.com/office/drawing/2014/main" id="{95B146D4-8497-4507-B732-0F613411C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A42D6F-FFAC-4D21-83B9-43683A12F14D}"/>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1986395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71B8-F253-4912-9E89-51971F737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DBF34-281D-4E0F-956B-18369B917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A1420-AC5C-41D4-9999-4C8886672656}"/>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5" name="Footer Placeholder 4">
            <a:extLst>
              <a:ext uri="{FF2B5EF4-FFF2-40B4-BE49-F238E27FC236}">
                <a16:creationId xmlns:a16="http://schemas.microsoft.com/office/drawing/2014/main" id="{20002F5C-C1B4-425F-9196-D889E9A15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057D1-7F21-4254-AC71-43C118BDCE73}"/>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131258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9028E-FBCC-439E-B836-06823F26B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3D89BC-B612-4E34-97F2-FC7EB38923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C7B17-89A9-4EDD-8E3A-138DD7453E17}"/>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5" name="Footer Placeholder 4">
            <a:extLst>
              <a:ext uri="{FF2B5EF4-FFF2-40B4-BE49-F238E27FC236}">
                <a16:creationId xmlns:a16="http://schemas.microsoft.com/office/drawing/2014/main" id="{C1F3A65B-6ED8-445D-925C-25FA4CA4C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51A38-9AC7-4371-8BE7-142838CDE48A}"/>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54470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05A5-CE73-40F0-A095-874553B571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8C5FBE-1C15-4D79-8874-3255508552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21405F-8A27-47FA-A244-8DA9BC255D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B3DB7D-7A6F-4355-9E7A-1829A7D18A59}"/>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6" name="Footer Placeholder 5">
            <a:extLst>
              <a:ext uri="{FF2B5EF4-FFF2-40B4-BE49-F238E27FC236}">
                <a16:creationId xmlns:a16="http://schemas.microsoft.com/office/drawing/2014/main" id="{C6BE85BC-0F9C-449B-BDE6-33D3D57F71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752E2D-99E9-41FC-A4FD-1E1D5DD2A267}"/>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345563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ABC4-CD1A-4A71-944C-D88AF31D9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E36993-5294-4D08-AC42-EB1D475DE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D182F7-B40C-45DC-89F5-24BE7621F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42E625-0181-4778-8FD4-BB75411D0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56A1F8-F4A1-404A-85E9-5FFD5E4F8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7D1544-B371-4D1D-8854-88D6CDEDF56F}"/>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8" name="Footer Placeholder 7">
            <a:extLst>
              <a:ext uri="{FF2B5EF4-FFF2-40B4-BE49-F238E27FC236}">
                <a16:creationId xmlns:a16="http://schemas.microsoft.com/office/drawing/2014/main" id="{70BD6B44-A52F-46EE-806B-736AB1213D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C22CD7-0F6B-4BED-A926-41AF77AF5CED}"/>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344465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4884-006C-42B1-A4C6-AAAACBAF14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0B4559-16AE-448D-B1FA-D6B5E2801F0C}"/>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4" name="Footer Placeholder 3">
            <a:extLst>
              <a:ext uri="{FF2B5EF4-FFF2-40B4-BE49-F238E27FC236}">
                <a16:creationId xmlns:a16="http://schemas.microsoft.com/office/drawing/2014/main" id="{BDE1EB4B-1496-465A-8E2E-71754F2AC7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C026AA-B82C-4E11-B080-C5E883036F25}"/>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101218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3A76C8-36E2-4AAE-990B-2F674DA29244}"/>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3" name="Footer Placeholder 2">
            <a:extLst>
              <a:ext uri="{FF2B5EF4-FFF2-40B4-BE49-F238E27FC236}">
                <a16:creationId xmlns:a16="http://schemas.microsoft.com/office/drawing/2014/main" id="{F571CD04-0707-4A17-8E71-93C4DFB861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D006AC-FD4A-4E02-B3EF-1B9C919C2B8E}"/>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255893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07FC-70A9-4472-B37A-5AC72B464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CA999C-9D7B-4F74-9639-32231D0A7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EF9A5E-75DB-44DC-B8B4-F9CDA6C76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47CDE-B7C0-4F68-BCBB-97962A19251C}"/>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6" name="Footer Placeholder 5">
            <a:extLst>
              <a:ext uri="{FF2B5EF4-FFF2-40B4-BE49-F238E27FC236}">
                <a16:creationId xmlns:a16="http://schemas.microsoft.com/office/drawing/2014/main" id="{75E65D8D-6C3D-40CB-8F1B-5F5BF4AAB9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B53E-94CF-46F6-834E-38B75B10D545}"/>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3689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8CA3-D1DA-47B9-AADB-20C6E1718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0E5E0F-5180-4CA5-B13B-42BB95BE6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2B2799-5AC6-4EBB-9AC8-A584171C0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A1435-606D-4E41-8649-3147D61C31F1}"/>
              </a:ext>
            </a:extLst>
          </p:cNvPr>
          <p:cNvSpPr>
            <a:spLocks noGrp="1"/>
          </p:cNvSpPr>
          <p:nvPr>
            <p:ph type="dt" sz="half" idx="10"/>
          </p:nvPr>
        </p:nvSpPr>
        <p:spPr/>
        <p:txBody>
          <a:bodyPr/>
          <a:lstStyle/>
          <a:p>
            <a:fld id="{D9D1431C-69CB-47CD-AEB1-3A2FC7672D12}" type="datetimeFigureOut">
              <a:rPr lang="en-IN" smtClean="0"/>
              <a:t>18-01-2024</a:t>
            </a:fld>
            <a:endParaRPr lang="en-IN"/>
          </a:p>
        </p:txBody>
      </p:sp>
      <p:sp>
        <p:nvSpPr>
          <p:cNvPr id="6" name="Footer Placeholder 5">
            <a:extLst>
              <a:ext uri="{FF2B5EF4-FFF2-40B4-BE49-F238E27FC236}">
                <a16:creationId xmlns:a16="http://schemas.microsoft.com/office/drawing/2014/main" id="{35F6A5F0-2DB2-4E96-BB5E-B5806B826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DA7DCA-E970-460D-991A-6339FAD0508F}"/>
              </a:ext>
            </a:extLst>
          </p:cNvPr>
          <p:cNvSpPr>
            <a:spLocks noGrp="1"/>
          </p:cNvSpPr>
          <p:nvPr>
            <p:ph type="sldNum" sz="quarter" idx="12"/>
          </p:nvPr>
        </p:nvSpPr>
        <p:spPr/>
        <p:txBody>
          <a:bodyPr/>
          <a:lstStyle/>
          <a:p>
            <a:fld id="{45D56280-1FF1-4439-AB21-C2191860D890}" type="slidenum">
              <a:rPr lang="en-IN" smtClean="0"/>
              <a:t>‹#›</a:t>
            </a:fld>
            <a:endParaRPr lang="en-IN"/>
          </a:p>
        </p:txBody>
      </p:sp>
    </p:spTree>
    <p:extLst>
      <p:ext uri="{BB962C8B-B14F-4D97-AF65-F5344CB8AC3E}">
        <p14:creationId xmlns:p14="http://schemas.microsoft.com/office/powerpoint/2010/main" val="316388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D9A595-3191-4AFD-90F2-9673441C7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FD2914-5324-426D-98DA-E033F3A9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C6286-879A-4AFF-B090-32086C5E8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1431C-69CB-47CD-AEB1-3A2FC7672D12}" type="datetimeFigureOut">
              <a:rPr lang="en-IN" smtClean="0"/>
              <a:t>18-01-2024</a:t>
            </a:fld>
            <a:endParaRPr lang="en-IN"/>
          </a:p>
        </p:txBody>
      </p:sp>
      <p:sp>
        <p:nvSpPr>
          <p:cNvPr id="5" name="Footer Placeholder 4">
            <a:extLst>
              <a:ext uri="{FF2B5EF4-FFF2-40B4-BE49-F238E27FC236}">
                <a16:creationId xmlns:a16="http://schemas.microsoft.com/office/drawing/2014/main" id="{C53AF31C-939D-4C02-9C9B-DDEEF75DB9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3C30F7-CB47-4096-852F-346BCF208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56280-1FF1-4439-AB21-C2191860D890}" type="slidenum">
              <a:rPr lang="en-IN" smtClean="0"/>
              <a:t>‹#›</a:t>
            </a:fld>
            <a:endParaRPr lang="en-IN"/>
          </a:p>
        </p:txBody>
      </p:sp>
    </p:spTree>
    <p:extLst>
      <p:ext uri="{BB962C8B-B14F-4D97-AF65-F5344CB8AC3E}">
        <p14:creationId xmlns:p14="http://schemas.microsoft.com/office/powerpoint/2010/main" val="40995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introduction-to-internet-of-things-iot-set-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researchgate.net/publication/257723864_Research_on_Cloud_Data_Storage_Technology_and_Its_Architecture_Implementa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internetofthingsagenda.techtarget.com/tip/Top-12-most-commonly-used-IoT-protocols-and-standard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1.bp.blogspot.com/-3VcijKR49wk/YCEQ9nJvFOI/AAAAAAAAAC4/HXpJlMNvNsMnkFfnkYHbARA1mE-zZeiKACNcBGAsYHQ/s2048/physical-design-of-iot.pn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1.bp.blogspot.com/-PaDoquzETRU/YCESKL3w9wI/AAAAAAAAADE/8kXEpuvZGBkc9Q1XMck91-9s5xdlyLZswCNcBGAsYHQ/s737/physical-design-of-iot-things.pn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1.bp.blogspot.com/-9ymOjrDg_2A/YCEVLHuIA2I/AAAAAAAAADQ/fSsZUJw1qIwgJEUGRvYvCarra-oX75tqwCNcBGAsYHQ/s865/physical-design-of-iot-protocols.p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1.bp.blogspot.com/-Za0m9BrRJSI/YCJYmFGblfI/AAAAAAAAADo/NZGSFqDrRwc-Y1rHF9mmq26c2twNxNFzACNcBGAsYHQ/s2048/logical-design-of-iot.pn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1.bp.blogspot.com/-EA9Ei_PeTI0/YCJZivfVh5I/AAAAAAAAAEA/nwO1TLCCfaknT6hw7gtIircYmh000_nigCNcBGAsYHQ/s1004/logical-design-of-iot-functional-blocks.png"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1.bp.blogspot.com/-UbICuMmVDgQ/YCJcS5ywHvI/AAAAAAAAAEU/c-Mvw98Pzx0KJrNp35rNwuyD9CTD2TUIACNcBGAsYHQ/s1070/logical-design-of-iot-request-response-model.png"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1.bp.blogspot.com/-HhbhQpELTc0/YCJdC7J99sI/AAAAAAAAAEc/DJCAYfDQ78wwUQ1tIHmMcSYeWJ-uuUzHwCNcBGAsYHQ/s936/logical-design-of-iot-publish-subscribe-model.pn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1.bp.blogspot.com/-NkNGc3ay3jI/YCJdfxn54SI/AAAAAAAAAEk/K7aSjwCbZbcPpjREatNHx5vBVU5XgsRlQCNcBGAsYHQ/s954/logical-design-of-iot-push-pull-model.pn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1.bp.blogspot.com/-lGC0UJrdcQA/YCJeCt_EnwI/AAAAAAAAAEw/vT_iSYc-boY5tOfbQJa9YItcKomJukA4ACNcBGAsYHQ/s986/logical-design-of-iot-exclusive-pair-model.png"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1937" y="596766"/>
            <a:ext cx="8296977" cy="1107996"/>
          </a:xfrm>
          <a:prstGeom prst="rect">
            <a:avLst/>
          </a:prstGeom>
          <a:noFill/>
        </p:spPr>
        <p:txBody>
          <a:bodyPr wrap="square" rtlCol="0">
            <a:spAutoFit/>
          </a:bodyPr>
          <a:lstStyle/>
          <a:p>
            <a:pPr algn="ctr"/>
            <a:r>
              <a:rPr lang="en-US" sz="6600" b="1" dirty="0"/>
              <a:t>INTERNET OF THINGS</a:t>
            </a:r>
          </a:p>
        </p:txBody>
      </p:sp>
      <p:sp>
        <p:nvSpPr>
          <p:cNvPr id="4" name="TextBox 3"/>
          <p:cNvSpPr txBox="1"/>
          <p:nvPr/>
        </p:nvSpPr>
        <p:spPr>
          <a:xfrm>
            <a:off x="450166" y="1848791"/>
            <a:ext cx="11741833" cy="2769989"/>
          </a:xfrm>
          <a:prstGeom prst="rect">
            <a:avLst/>
          </a:prstGeom>
          <a:noFill/>
        </p:spPr>
        <p:txBody>
          <a:bodyPr wrap="square" rtlCol="0">
            <a:spAutoFit/>
          </a:bodyPr>
          <a:lstStyle/>
          <a:p>
            <a:pPr algn="ctr"/>
            <a:r>
              <a:rPr lang="en-US" sz="5400" dirty="0"/>
              <a:t>UNIT-1   </a:t>
            </a:r>
          </a:p>
          <a:p>
            <a:pPr algn="ctr"/>
            <a:r>
              <a:rPr lang="en-US" sz="5400" dirty="0"/>
              <a:t> Introduction to IOT</a:t>
            </a:r>
          </a:p>
          <a:p>
            <a:pPr algn="ctr"/>
            <a:endParaRPr lang="en-US" sz="2400" b="1" i="0" u="none" strike="noStrike" baseline="0" dirty="0">
              <a:solidFill>
                <a:srgbClr val="0D0D0D"/>
              </a:solidFill>
              <a:latin typeface="Times New Roman" panose="02020603050405020304" pitchFamily="18" charset="0"/>
            </a:endParaRPr>
          </a:p>
          <a:p>
            <a:pPr algn="just"/>
            <a:r>
              <a:rPr lang="en-US" sz="2100" b="0" i="0" u="none" strike="noStrike" baseline="0" dirty="0">
                <a:solidFill>
                  <a:srgbClr val="0D0D0D"/>
                </a:solidFill>
                <a:latin typeface="Times New Roman" panose="02020603050405020304" pitchFamily="18" charset="0"/>
              </a:rPr>
              <a:t>	Definition and Characteristics of IoT – IoT Architectures-Challenges and Issues -</a:t>
            </a:r>
          </a:p>
          <a:p>
            <a:pPr algn="just"/>
            <a:r>
              <a:rPr lang="en-US" sz="2100" b="0" i="0" u="none" strike="noStrike" baseline="0" dirty="0">
                <a:solidFill>
                  <a:srgbClr val="0D0D0D"/>
                </a:solidFill>
                <a:latin typeface="Times New Roman" panose="02020603050405020304" pitchFamily="18" charset="0"/>
              </a:rPr>
              <a:t>Physical Design of IoT, Logical Design of IoT - IoT Functional Blocks, Security.</a:t>
            </a:r>
            <a:endParaRPr lang="en-IN" sz="2100" b="0" i="0" u="none" strike="noStrike" baseline="0" dirty="0">
              <a:solidFill>
                <a:srgbClr val="0D0D0D"/>
              </a:solidFill>
              <a:latin typeface="Times New Roman" panose="02020603050405020304" pitchFamily="18" charset="0"/>
            </a:endParaRPr>
          </a:p>
        </p:txBody>
      </p:sp>
      <p:sp>
        <p:nvSpPr>
          <p:cNvPr id="5" name="TextBox 4"/>
          <p:cNvSpPr txBox="1"/>
          <p:nvPr/>
        </p:nvSpPr>
        <p:spPr>
          <a:xfrm>
            <a:off x="8575585" y="5287005"/>
            <a:ext cx="3148577" cy="830997"/>
          </a:xfrm>
          <a:prstGeom prst="rect">
            <a:avLst/>
          </a:prstGeom>
          <a:noFill/>
        </p:spPr>
        <p:txBody>
          <a:bodyPr wrap="square" rtlCol="0">
            <a:spAutoFit/>
          </a:bodyPr>
          <a:lstStyle/>
          <a:p>
            <a:endParaRPr lang="en-US" sz="2400" dirty="0"/>
          </a:p>
          <a:p>
            <a:r>
              <a:rPr lang="en-US" sz="2400" dirty="0" err="1"/>
              <a:t>Nagaraju</a:t>
            </a:r>
            <a:r>
              <a:rPr lang="en-US" sz="2400" dirty="0"/>
              <a:t>. Sonti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78BB-38B0-4E88-8774-5E148E1CC36D}"/>
              </a:ext>
            </a:extLst>
          </p:cNvPr>
          <p:cNvSpPr>
            <a:spLocks noGrp="1"/>
          </p:cNvSpPr>
          <p:nvPr>
            <p:ph type="title"/>
          </p:nvPr>
        </p:nvSpPr>
        <p:spPr/>
        <p:txBody>
          <a:bodyPr/>
          <a:lstStyle/>
          <a:p>
            <a:pPr algn="ctr"/>
            <a:r>
              <a:rPr lang="en-IN" b="1" dirty="0"/>
              <a:t>3) Data Processing</a:t>
            </a:r>
            <a:endParaRPr lang="en-IN" dirty="0"/>
          </a:p>
        </p:txBody>
      </p:sp>
      <p:pic>
        <p:nvPicPr>
          <p:cNvPr id="8" name="Picture 7">
            <a:extLst>
              <a:ext uri="{FF2B5EF4-FFF2-40B4-BE49-F238E27FC236}">
                <a16:creationId xmlns:a16="http://schemas.microsoft.com/office/drawing/2014/main" id="{FB660DE7-454B-48A0-BB1D-6D2793FA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421" y="0"/>
            <a:ext cx="2539682" cy="2539682"/>
          </a:xfrm>
          <a:prstGeom prst="rect">
            <a:avLst/>
          </a:prstGeom>
        </p:spPr>
      </p:pic>
      <p:sp>
        <p:nvSpPr>
          <p:cNvPr id="10" name="Content Placeholder 9">
            <a:extLst>
              <a:ext uri="{FF2B5EF4-FFF2-40B4-BE49-F238E27FC236}">
                <a16:creationId xmlns:a16="http://schemas.microsoft.com/office/drawing/2014/main" id="{3B9D3DBA-7851-413E-90BC-22E188FAC4A6}"/>
              </a:ext>
            </a:extLst>
          </p:cNvPr>
          <p:cNvSpPr>
            <a:spLocks noGrp="1"/>
          </p:cNvSpPr>
          <p:nvPr>
            <p:ph idx="1"/>
          </p:nvPr>
        </p:nvSpPr>
        <p:spPr/>
        <p:txBody>
          <a:bodyPr/>
          <a:lstStyle/>
          <a:p>
            <a:endParaRPr lang="en-US" dirty="0"/>
          </a:p>
          <a:p>
            <a:endParaRPr lang="en-US" dirty="0"/>
          </a:p>
          <a:p>
            <a:r>
              <a:rPr lang="en-US" dirty="0"/>
              <a:t>Once that data is collected, and it gets to the cloud, the software performs processing on the gathered data. </a:t>
            </a:r>
          </a:p>
          <a:p>
            <a:r>
              <a:rPr lang="en-US" dirty="0"/>
              <a:t>This process can be just checking the temperature, reading on devices like AC or heaters. </a:t>
            </a:r>
          </a:p>
          <a:p>
            <a:r>
              <a:rPr lang="en-US" dirty="0"/>
              <a:t>However, it can sometimes also be very complex like identifying objects, using computer vision on video. </a:t>
            </a:r>
            <a:endParaRPr lang="en-IN" dirty="0"/>
          </a:p>
        </p:txBody>
      </p:sp>
    </p:spTree>
    <p:extLst>
      <p:ext uri="{BB962C8B-B14F-4D97-AF65-F5344CB8AC3E}">
        <p14:creationId xmlns:p14="http://schemas.microsoft.com/office/powerpoint/2010/main" val="1979948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E2F3-96C6-4C99-B9C4-7468E3F94463}"/>
              </a:ext>
            </a:extLst>
          </p:cNvPr>
          <p:cNvSpPr>
            <a:spLocks noGrp="1"/>
          </p:cNvSpPr>
          <p:nvPr>
            <p:ph type="title"/>
          </p:nvPr>
        </p:nvSpPr>
        <p:spPr/>
        <p:txBody>
          <a:bodyPr/>
          <a:lstStyle/>
          <a:p>
            <a:pPr algn="ctr"/>
            <a:r>
              <a:rPr lang="en-IN" b="1" dirty="0"/>
              <a:t>4)User Interface</a:t>
            </a:r>
            <a:endParaRPr lang="en-IN" dirty="0"/>
          </a:p>
        </p:txBody>
      </p:sp>
      <p:pic>
        <p:nvPicPr>
          <p:cNvPr id="5" name="Content Placeholder 4">
            <a:extLst>
              <a:ext uri="{FF2B5EF4-FFF2-40B4-BE49-F238E27FC236}">
                <a16:creationId xmlns:a16="http://schemas.microsoft.com/office/drawing/2014/main" id="{EB691463-D250-4FF1-AA0B-39AE90775C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0528" y="292258"/>
            <a:ext cx="2539682" cy="2539682"/>
          </a:xfrm>
        </p:spPr>
      </p:pic>
      <p:sp>
        <p:nvSpPr>
          <p:cNvPr id="6" name="Rectangle 5">
            <a:extLst>
              <a:ext uri="{FF2B5EF4-FFF2-40B4-BE49-F238E27FC236}">
                <a16:creationId xmlns:a16="http://schemas.microsoft.com/office/drawing/2014/main" id="{8A9EC414-5823-44AD-A287-C610E9C4F153}"/>
              </a:ext>
            </a:extLst>
          </p:cNvPr>
          <p:cNvSpPr/>
          <p:nvPr/>
        </p:nvSpPr>
        <p:spPr>
          <a:xfrm>
            <a:off x="1679975" y="2558008"/>
            <a:ext cx="10018712" cy="3451201"/>
          </a:xfrm>
          <a:prstGeom prst="rect">
            <a:avLst/>
          </a:prstGeom>
        </p:spPr>
        <p:txBody>
          <a:bodyPr wrap="square">
            <a:spAutoFit/>
          </a:bodyPr>
          <a:lstStyle/>
          <a:p>
            <a:pPr marL="228600" indent="-228600">
              <a:lnSpc>
                <a:spcPct val="90000"/>
              </a:lnSpc>
              <a:spcBef>
                <a:spcPts val="1000"/>
              </a:spcBef>
              <a:buClr>
                <a:schemeClr val="accent1"/>
              </a:buClr>
              <a:buFont typeface="Arial" panose="020B0604020202020204" pitchFamily="34" charset="0"/>
              <a:buChar char="•"/>
            </a:pPr>
            <a:r>
              <a:rPr lang="en-US" sz="2800" dirty="0"/>
              <a:t>The information needs to be available to the end-user in some way which can be achieved by triggering alarms on their phones or sending them notification through email or text message. </a:t>
            </a:r>
          </a:p>
          <a:p>
            <a:pPr marL="228600" indent="-228600">
              <a:lnSpc>
                <a:spcPct val="90000"/>
              </a:lnSpc>
              <a:spcBef>
                <a:spcPts val="1000"/>
              </a:spcBef>
              <a:buClr>
                <a:schemeClr val="accent1"/>
              </a:buClr>
              <a:buFont typeface="Arial" panose="020B0604020202020204" pitchFamily="34" charset="0"/>
              <a:buChar char="•"/>
            </a:pPr>
            <a:r>
              <a:rPr lang="en-US" sz="2800" dirty="0"/>
              <a:t>The user sometimes might need an interface which actively checks their IoT system. </a:t>
            </a:r>
          </a:p>
          <a:p>
            <a:pPr marL="228600" indent="-228600">
              <a:lnSpc>
                <a:spcPct val="90000"/>
              </a:lnSpc>
              <a:spcBef>
                <a:spcPts val="1000"/>
              </a:spcBef>
              <a:buClr>
                <a:schemeClr val="accent1"/>
              </a:buClr>
              <a:buFont typeface="Arial" panose="020B0604020202020204" pitchFamily="34" charset="0"/>
              <a:buChar char="•"/>
            </a:pPr>
            <a:r>
              <a:rPr lang="en-US" sz="2800" dirty="0"/>
              <a:t>For example, the user has a camera installed in his home. He wants to access video recording and all the feeds with the help of a web server. </a:t>
            </a:r>
            <a:endParaRPr lang="en-IN" sz="2800" dirty="0"/>
          </a:p>
        </p:txBody>
      </p:sp>
    </p:spTree>
    <p:extLst>
      <p:ext uri="{BB962C8B-B14F-4D97-AF65-F5344CB8AC3E}">
        <p14:creationId xmlns:p14="http://schemas.microsoft.com/office/powerpoint/2010/main" val="246458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C6FD-936F-4682-8C50-CC6F0291F511}"/>
              </a:ext>
            </a:extLst>
          </p:cNvPr>
          <p:cNvSpPr>
            <a:spLocks noGrp="1"/>
          </p:cNvSpPr>
          <p:nvPr>
            <p:ph type="title"/>
          </p:nvPr>
        </p:nvSpPr>
        <p:spPr/>
        <p:txBody>
          <a:bodyPr/>
          <a:lstStyle/>
          <a:p>
            <a:r>
              <a:rPr lang="en-US" b="1" dirty="0"/>
              <a:t>Why Is Internet of Things (IoT) so important?</a:t>
            </a:r>
            <a:endParaRPr lang="en-IN" dirty="0"/>
          </a:p>
        </p:txBody>
      </p:sp>
      <p:sp>
        <p:nvSpPr>
          <p:cNvPr id="3" name="Content Placeholder 2">
            <a:extLst>
              <a:ext uri="{FF2B5EF4-FFF2-40B4-BE49-F238E27FC236}">
                <a16:creationId xmlns:a16="http://schemas.microsoft.com/office/drawing/2014/main" id="{E1CBC370-5726-44C1-8025-13FE9EC41C42}"/>
              </a:ext>
            </a:extLst>
          </p:cNvPr>
          <p:cNvSpPr>
            <a:spLocks noGrp="1"/>
          </p:cNvSpPr>
          <p:nvPr>
            <p:ph idx="1"/>
          </p:nvPr>
        </p:nvSpPr>
        <p:spPr/>
        <p:txBody>
          <a:bodyPr>
            <a:normAutofit/>
          </a:bodyPr>
          <a:lstStyle/>
          <a:p>
            <a:r>
              <a:rPr lang="en-US" dirty="0"/>
              <a:t>Over the past few years, IoT has become one of the most important technologies of the 21st century. </a:t>
            </a:r>
          </a:p>
          <a:p>
            <a:r>
              <a:rPr lang="en-US" dirty="0"/>
              <a:t>Now that we can connect everyday objects—kitchen appliances, cars, thermostats, baby monitors—to the internet via embedded devices, seamless communication is possible between people, processes, and things.</a:t>
            </a:r>
          </a:p>
          <a:p>
            <a:r>
              <a:rPr lang="en-US" dirty="0"/>
              <a:t>By means of low-cost computing, the cloud, big data, analytics, and mobile technologies, physical things can share and collect data with minimal human intervention.</a:t>
            </a:r>
          </a:p>
        </p:txBody>
      </p:sp>
    </p:spTree>
    <p:extLst>
      <p:ext uri="{BB962C8B-B14F-4D97-AF65-F5344CB8AC3E}">
        <p14:creationId xmlns:p14="http://schemas.microsoft.com/office/powerpoint/2010/main" val="329172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489FB32-14C2-4AFA-9B73-7D14DDE0AAC6}"/>
              </a:ext>
            </a:extLst>
          </p:cNvPr>
          <p:cNvSpPr>
            <a:spLocks noGrp="1"/>
          </p:cNvSpPr>
          <p:nvPr>
            <p:ph type="title"/>
          </p:nvPr>
        </p:nvSpPr>
        <p:spPr>
          <a:xfrm>
            <a:off x="0" y="0"/>
            <a:ext cx="10515600" cy="711061"/>
          </a:xfrm>
        </p:spPr>
        <p:txBody>
          <a:bodyPr>
            <a:normAutofit/>
          </a:bodyPr>
          <a:lstStyle/>
          <a:p>
            <a:pPr algn="ctr"/>
            <a:r>
              <a:rPr lang="en-IN" sz="3600" b="1" dirty="0"/>
              <a:t>IoT Applications</a:t>
            </a:r>
            <a:endParaRPr lang="en-IN"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B40AAE-4D6E-0F17-A41A-AAC6CCEF303A}"/>
              </a:ext>
            </a:extLst>
          </p:cNvPr>
          <p:cNvPicPr>
            <a:picLocks noChangeAspect="1"/>
          </p:cNvPicPr>
          <p:nvPr/>
        </p:nvPicPr>
        <p:blipFill rotWithShape="1">
          <a:blip r:embed="rId2"/>
          <a:srcRect l="9925"/>
          <a:stretch/>
        </p:blipFill>
        <p:spPr>
          <a:xfrm>
            <a:off x="1875935" y="623887"/>
            <a:ext cx="7984502" cy="5899461"/>
          </a:xfrm>
          <a:prstGeom prst="rect">
            <a:avLst/>
          </a:prstGeom>
        </p:spPr>
      </p:pic>
    </p:spTree>
    <p:extLst>
      <p:ext uri="{BB962C8B-B14F-4D97-AF65-F5344CB8AC3E}">
        <p14:creationId xmlns:p14="http://schemas.microsoft.com/office/powerpoint/2010/main" val="3581896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6061-A764-4209-B7C9-B0EEBB4BB631}"/>
              </a:ext>
            </a:extLst>
          </p:cNvPr>
          <p:cNvSpPr>
            <a:spLocks noGrp="1"/>
          </p:cNvSpPr>
          <p:nvPr>
            <p:ph type="title"/>
          </p:nvPr>
        </p:nvSpPr>
        <p:spPr/>
        <p:txBody>
          <a:bodyPr/>
          <a:lstStyle/>
          <a:p>
            <a:r>
              <a:rPr lang="en-IN" b="1" dirty="0"/>
              <a:t>Advantages of IoT</a:t>
            </a:r>
            <a:endParaRPr lang="en-IN" dirty="0"/>
          </a:p>
        </p:txBody>
      </p:sp>
      <p:sp>
        <p:nvSpPr>
          <p:cNvPr id="3" name="Content Placeholder 2">
            <a:extLst>
              <a:ext uri="{FF2B5EF4-FFF2-40B4-BE49-F238E27FC236}">
                <a16:creationId xmlns:a16="http://schemas.microsoft.com/office/drawing/2014/main" id="{B1AA83F8-9605-4B74-A0F7-F3914D679213}"/>
              </a:ext>
            </a:extLst>
          </p:cNvPr>
          <p:cNvSpPr>
            <a:spLocks noGrp="1"/>
          </p:cNvSpPr>
          <p:nvPr>
            <p:ph idx="1"/>
          </p:nvPr>
        </p:nvSpPr>
        <p:spPr/>
        <p:txBody>
          <a:bodyPr/>
          <a:lstStyle/>
          <a:p>
            <a:r>
              <a:rPr lang="en-US" dirty="0"/>
              <a:t>Ability to access information from anywhere at any time on any device;</a:t>
            </a:r>
          </a:p>
          <a:p>
            <a:r>
              <a:rPr lang="en-US" dirty="0"/>
              <a:t>Improved communication between connected electronic devices;</a:t>
            </a:r>
          </a:p>
          <a:p>
            <a:r>
              <a:rPr lang="en-US" dirty="0"/>
              <a:t>Transferring data packets over a connected network saving time and money; and</a:t>
            </a:r>
          </a:p>
          <a:p>
            <a:r>
              <a:rPr lang="en-US" dirty="0"/>
              <a:t>Automating tasks helping to improve the quality of a business's services and reducing the need for human intervention.</a:t>
            </a:r>
          </a:p>
        </p:txBody>
      </p:sp>
    </p:spTree>
    <p:extLst>
      <p:ext uri="{BB962C8B-B14F-4D97-AF65-F5344CB8AC3E}">
        <p14:creationId xmlns:p14="http://schemas.microsoft.com/office/powerpoint/2010/main" val="264560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179E-ACE4-4EF3-B6ED-3655CBA23B29}"/>
              </a:ext>
            </a:extLst>
          </p:cNvPr>
          <p:cNvSpPr>
            <a:spLocks noGrp="1"/>
          </p:cNvSpPr>
          <p:nvPr>
            <p:ph type="title"/>
          </p:nvPr>
        </p:nvSpPr>
        <p:spPr/>
        <p:txBody>
          <a:bodyPr/>
          <a:lstStyle/>
          <a:p>
            <a:r>
              <a:rPr lang="en-IN" b="1" dirty="0"/>
              <a:t>Disadvantages IoT</a:t>
            </a:r>
            <a:endParaRPr lang="en-IN" dirty="0"/>
          </a:p>
        </p:txBody>
      </p:sp>
      <p:sp>
        <p:nvSpPr>
          <p:cNvPr id="3" name="Content Placeholder 2">
            <a:extLst>
              <a:ext uri="{FF2B5EF4-FFF2-40B4-BE49-F238E27FC236}">
                <a16:creationId xmlns:a16="http://schemas.microsoft.com/office/drawing/2014/main" id="{8BBFB544-BA36-48AC-BF26-E4F45FE86B9E}"/>
              </a:ext>
            </a:extLst>
          </p:cNvPr>
          <p:cNvSpPr>
            <a:spLocks noGrp="1"/>
          </p:cNvSpPr>
          <p:nvPr>
            <p:ph idx="1"/>
          </p:nvPr>
        </p:nvSpPr>
        <p:spPr>
          <a:xfrm>
            <a:off x="838200" y="1514541"/>
            <a:ext cx="10515600" cy="4351338"/>
          </a:xfrm>
        </p:spPr>
        <p:txBody>
          <a:bodyPr>
            <a:noAutofit/>
          </a:bodyPr>
          <a:lstStyle/>
          <a:p>
            <a:r>
              <a:rPr lang="en-US" dirty="0"/>
              <a:t>As the number of connected devices increases and more information is shared between devices, the potential that a hacker could steal confidential information also increases.</a:t>
            </a:r>
          </a:p>
          <a:p>
            <a:r>
              <a:rPr lang="en-US" dirty="0"/>
              <a:t>Enterprises may eventually have to deal with massive numbers -- maybe even millions -- of IoT devices and collecting and managing the data from all those devices will be challenging.</a:t>
            </a:r>
          </a:p>
          <a:p>
            <a:r>
              <a:rPr lang="en-US" dirty="0"/>
              <a:t>If there's a bug in the system, it's likely that every connected device will become corrupted.</a:t>
            </a:r>
          </a:p>
          <a:p>
            <a:r>
              <a:rPr lang="en-US" dirty="0"/>
              <a:t>Since there's no international standard of compatibility for IoT, it's difficult for devices from different manufacturers to communicate with each other.</a:t>
            </a:r>
          </a:p>
        </p:txBody>
      </p:sp>
    </p:spTree>
    <p:extLst>
      <p:ext uri="{BB962C8B-B14F-4D97-AF65-F5344CB8AC3E}">
        <p14:creationId xmlns:p14="http://schemas.microsoft.com/office/powerpoint/2010/main" val="156407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44AD-B145-DCF3-7E48-E7EE069BE992}"/>
              </a:ext>
            </a:extLst>
          </p:cNvPr>
          <p:cNvSpPr>
            <a:spLocks noGrp="1"/>
          </p:cNvSpPr>
          <p:nvPr>
            <p:ph type="title"/>
          </p:nvPr>
        </p:nvSpPr>
        <p:spPr>
          <a:xfrm>
            <a:off x="838200" y="-87362"/>
            <a:ext cx="10515600" cy="1325563"/>
          </a:xfrm>
        </p:spPr>
        <p:txBody>
          <a:bodyPr/>
          <a:lstStyle/>
          <a:p>
            <a:r>
              <a:rPr lang="en-US" dirty="0"/>
              <a:t>Characteristics of Internet of Things</a:t>
            </a:r>
            <a:endParaRPr lang="en-IN" dirty="0"/>
          </a:p>
        </p:txBody>
      </p:sp>
      <p:sp>
        <p:nvSpPr>
          <p:cNvPr id="3" name="Content Placeholder 2">
            <a:extLst>
              <a:ext uri="{FF2B5EF4-FFF2-40B4-BE49-F238E27FC236}">
                <a16:creationId xmlns:a16="http://schemas.microsoft.com/office/drawing/2014/main" id="{461A4299-62FF-44FC-B28E-CC5F160337B2}"/>
              </a:ext>
            </a:extLst>
          </p:cNvPr>
          <p:cNvSpPr>
            <a:spLocks noGrp="1"/>
          </p:cNvSpPr>
          <p:nvPr>
            <p:ph idx="1"/>
          </p:nvPr>
        </p:nvSpPr>
        <p:spPr>
          <a:xfrm>
            <a:off x="687372" y="1113132"/>
            <a:ext cx="10666428" cy="5429070"/>
          </a:xfrm>
        </p:spPr>
        <p:txBody>
          <a:bodyPr>
            <a:normAutofit/>
          </a:bodyPr>
          <a:lstStyle/>
          <a:p>
            <a:pPr algn="just" fontAlgn="base"/>
            <a:r>
              <a:rPr lang="en-US" sz="2000" b="1" i="0" dirty="0">
                <a:solidFill>
                  <a:srgbClr val="242424"/>
                </a:solidFill>
                <a:effectLst/>
                <a:latin typeface="arial" panose="020B0604020202020204" pitchFamily="34" charset="0"/>
              </a:rPr>
              <a:t>According to the definition of internet of things (IoT),  there are lot of IoT devices which are interconnected with each through internet. These devices sense the data continuously from their environment. Sensed data can either share with each other or transmitted on cloud server.</a:t>
            </a:r>
            <a:endParaRPr lang="en-US" sz="2000" b="1" i="0" dirty="0">
              <a:solidFill>
                <a:srgbClr val="242424"/>
              </a:solidFill>
              <a:effectLst/>
              <a:latin typeface="Arial" panose="020B0604020202020204" pitchFamily="34" charset="0"/>
            </a:endParaRPr>
          </a:p>
          <a:p>
            <a:pPr algn="just" fontAlgn="base"/>
            <a:r>
              <a:rPr lang="en-US" sz="2000" b="1" i="0" dirty="0">
                <a:solidFill>
                  <a:srgbClr val="242424"/>
                </a:solidFill>
                <a:effectLst/>
                <a:latin typeface="arial" panose="020B0604020202020204" pitchFamily="34" charset="0"/>
              </a:rPr>
              <a:t>IoT has various characteristics but most common are explained under, </a:t>
            </a:r>
            <a:r>
              <a:rPr lang="en-US" sz="2000" b="1" i="0" dirty="0">
                <a:solidFill>
                  <a:srgbClr val="C5310D"/>
                </a:solidFill>
                <a:effectLst/>
                <a:latin typeface="arial" panose="020B0604020202020204" pitchFamily="34" charset="0"/>
              </a:rPr>
              <a:t>Major Characteristics of the Internet of Things </a:t>
            </a:r>
            <a:endParaRPr lang="en-US" sz="2000" b="1" i="0" dirty="0">
              <a:solidFill>
                <a:srgbClr val="C5310D"/>
              </a:solidFill>
              <a:effectLst/>
              <a:latin typeface="Arial" panose="020B0604020202020204" pitchFamily="34" charset="0"/>
            </a:endParaRPr>
          </a:p>
          <a:p>
            <a:pPr algn="just" fontAlgn="base"/>
            <a:r>
              <a:rPr lang="en-US" sz="2000" b="1" i="0" dirty="0">
                <a:solidFill>
                  <a:srgbClr val="242424"/>
                </a:solidFill>
                <a:effectLst/>
                <a:latin typeface="arial" panose="020B0604020202020204" pitchFamily="34" charset="0"/>
              </a:rPr>
              <a:t>The major characteristics of IoT as follows. Let’s discuss it one by one.</a:t>
            </a:r>
            <a:endParaRPr lang="en-US" sz="2000" b="1" i="0" dirty="0">
              <a:solidFill>
                <a:srgbClr val="242424"/>
              </a:solidFill>
              <a:effectLst/>
              <a:latin typeface="Arial" panose="020B0604020202020204" pitchFamily="34" charset="0"/>
            </a:endParaRPr>
          </a:p>
          <a:p>
            <a:pPr marL="0" indent="0">
              <a:buNone/>
            </a:pPr>
            <a:r>
              <a:rPr lang="en-IN" sz="2000" b="1" dirty="0">
                <a:solidFill>
                  <a:srgbClr val="C5310D"/>
                </a:solidFill>
                <a:latin typeface="arial" panose="020B0604020202020204" pitchFamily="34" charset="0"/>
              </a:rPr>
              <a:t>1. Connectivity </a:t>
            </a:r>
          </a:p>
          <a:p>
            <a:pPr marL="0" indent="0">
              <a:buNone/>
            </a:pPr>
            <a:r>
              <a:rPr lang="en-IN" sz="2000" b="1" i="0" dirty="0">
                <a:solidFill>
                  <a:srgbClr val="C5310D"/>
                </a:solidFill>
                <a:effectLst/>
                <a:latin typeface="arial" panose="020B0604020202020204" pitchFamily="34" charset="0"/>
              </a:rPr>
              <a:t>2. Identity</a:t>
            </a:r>
          </a:p>
          <a:p>
            <a:pPr marL="0" indent="0">
              <a:buNone/>
            </a:pPr>
            <a:r>
              <a:rPr lang="en-IN" sz="2000" b="1" i="0" dirty="0">
                <a:solidFill>
                  <a:srgbClr val="C5310D"/>
                </a:solidFill>
                <a:effectLst/>
                <a:latin typeface="arial" panose="020B0604020202020204" pitchFamily="34" charset="0"/>
              </a:rPr>
              <a:t>3. Intelligence</a:t>
            </a:r>
            <a:endParaRPr lang="en-IN" sz="2000" b="1" i="0" dirty="0">
              <a:solidFill>
                <a:srgbClr val="C5310D"/>
              </a:solidFill>
              <a:effectLst/>
              <a:latin typeface="Arial" panose="020B0604020202020204" pitchFamily="34" charset="0"/>
            </a:endParaRPr>
          </a:p>
          <a:p>
            <a:pPr marL="0" indent="0">
              <a:buNone/>
            </a:pPr>
            <a:r>
              <a:rPr lang="en-IN" sz="2000" b="1" i="0" dirty="0">
                <a:solidFill>
                  <a:srgbClr val="C5310D"/>
                </a:solidFill>
                <a:effectLst/>
                <a:latin typeface="arial" panose="020B0604020202020204" pitchFamily="34" charset="0"/>
              </a:rPr>
              <a:t>4. Scalability </a:t>
            </a:r>
            <a:endParaRPr lang="en-IN" sz="2000" b="1" i="0" dirty="0">
              <a:solidFill>
                <a:srgbClr val="C5310D"/>
              </a:solidFill>
              <a:effectLst/>
              <a:latin typeface="Arial" panose="020B0604020202020204" pitchFamily="34" charset="0"/>
            </a:endParaRPr>
          </a:p>
          <a:p>
            <a:pPr marL="0" indent="0">
              <a:buNone/>
            </a:pPr>
            <a:r>
              <a:rPr lang="en-IN" sz="2000" b="1" i="0" dirty="0">
                <a:solidFill>
                  <a:srgbClr val="C5310D"/>
                </a:solidFill>
                <a:effectLst/>
                <a:latin typeface="arial" panose="020B0604020202020204" pitchFamily="34" charset="0"/>
              </a:rPr>
              <a:t>5. Dynamic and Self-Adapting</a:t>
            </a:r>
            <a:endParaRPr lang="en-IN" sz="2000" b="1" i="0" dirty="0">
              <a:solidFill>
                <a:srgbClr val="C5310D"/>
              </a:solidFill>
              <a:effectLst/>
              <a:latin typeface="Arial" panose="020B0604020202020204" pitchFamily="34" charset="0"/>
            </a:endParaRPr>
          </a:p>
          <a:p>
            <a:pPr marL="0" indent="0">
              <a:buNone/>
            </a:pPr>
            <a:r>
              <a:rPr lang="en-IN" sz="2000" b="1" i="0" dirty="0">
                <a:solidFill>
                  <a:srgbClr val="C5310D"/>
                </a:solidFill>
                <a:effectLst/>
                <a:latin typeface="arial" panose="020B0604020202020204" pitchFamily="34" charset="0"/>
              </a:rPr>
              <a:t>6. Architecture</a:t>
            </a:r>
          </a:p>
          <a:p>
            <a:pPr marL="0" indent="0">
              <a:buNone/>
            </a:pPr>
            <a:r>
              <a:rPr lang="en-IN" sz="2000" b="1" i="0" dirty="0">
                <a:solidFill>
                  <a:srgbClr val="C5310D"/>
                </a:solidFill>
                <a:effectLst/>
                <a:latin typeface="arial" panose="020B0604020202020204" pitchFamily="34" charset="0"/>
              </a:rPr>
              <a:t>7. Safety</a:t>
            </a:r>
            <a:endParaRPr lang="en-IN" sz="2000" b="1" i="0" dirty="0">
              <a:solidFill>
                <a:srgbClr val="C5310D"/>
              </a:solidFill>
              <a:effectLst/>
              <a:latin typeface="Arial" panose="020B0604020202020204" pitchFamily="34" charset="0"/>
            </a:endParaRPr>
          </a:p>
          <a:p>
            <a:pPr marL="0" indent="0">
              <a:buNone/>
            </a:pPr>
            <a:endParaRPr lang="en-IN" b="1" i="0" dirty="0">
              <a:solidFill>
                <a:srgbClr val="C5310D"/>
              </a:solidFill>
              <a:effectLst/>
              <a:latin typeface="Arial" panose="020B0604020202020204" pitchFamily="34" charset="0"/>
            </a:endParaRPr>
          </a:p>
          <a:p>
            <a:pPr marL="0" indent="0">
              <a:buNone/>
            </a:pPr>
            <a:endParaRPr lang="en-IN" b="1" i="0" dirty="0">
              <a:solidFill>
                <a:srgbClr val="C5310D"/>
              </a:solidFill>
              <a:effectLst/>
              <a:latin typeface="Arial" panose="020B0604020202020204" pitchFamily="34" charset="0"/>
            </a:endParaRPr>
          </a:p>
          <a:p>
            <a:pPr marL="514350" indent="-514350">
              <a:buAutoNum type="arabicPeriod"/>
            </a:pPr>
            <a:endParaRPr lang="en-IN" b="1" i="0" dirty="0">
              <a:solidFill>
                <a:srgbClr val="C5310D"/>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2530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2DC9-991F-A55C-BC3E-B19AAB94B0BD}"/>
              </a:ext>
            </a:extLst>
          </p:cNvPr>
          <p:cNvSpPr>
            <a:spLocks noGrp="1"/>
          </p:cNvSpPr>
          <p:nvPr>
            <p:ph type="title"/>
          </p:nvPr>
        </p:nvSpPr>
        <p:spPr/>
        <p:txBody>
          <a:bodyPr/>
          <a:lstStyle/>
          <a:p>
            <a:r>
              <a:rPr lang="en-IN" dirty="0"/>
              <a:t>1. Connectivity </a:t>
            </a:r>
          </a:p>
        </p:txBody>
      </p:sp>
      <p:sp>
        <p:nvSpPr>
          <p:cNvPr id="3" name="Content Placeholder 2">
            <a:extLst>
              <a:ext uri="{FF2B5EF4-FFF2-40B4-BE49-F238E27FC236}">
                <a16:creationId xmlns:a16="http://schemas.microsoft.com/office/drawing/2014/main" id="{2D2985C2-1C61-EDE1-A0E2-518876372BDF}"/>
              </a:ext>
            </a:extLst>
          </p:cNvPr>
          <p:cNvSpPr>
            <a:spLocks noGrp="1"/>
          </p:cNvSpPr>
          <p:nvPr>
            <p:ph idx="1"/>
          </p:nvPr>
        </p:nvSpPr>
        <p:spPr/>
        <p:txBody>
          <a:bodyPr>
            <a:normAutofit/>
          </a:bodyPr>
          <a:lstStyle/>
          <a:p>
            <a:r>
              <a:rPr lang="en-US" sz="3600" b="0" i="0" dirty="0">
                <a:solidFill>
                  <a:srgbClr val="242424"/>
                </a:solidFill>
                <a:effectLst/>
                <a:latin typeface="arial" panose="020B0604020202020204" pitchFamily="34" charset="0"/>
              </a:rPr>
              <a:t>Connectivity is an important pillar of the IoT infrastructure. IoT devices should be connected regardless of their presence. Without connection, nothing makes sense.</a:t>
            </a:r>
            <a:endParaRPr lang="en-IN" sz="3600" dirty="0"/>
          </a:p>
        </p:txBody>
      </p:sp>
    </p:spTree>
    <p:extLst>
      <p:ext uri="{BB962C8B-B14F-4D97-AF65-F5344CB8AC3E}">
        <p14:creationId xmlns:p14="http://schemas.microsoft.com/office/powerpoint/2010/main" val="4204508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BB93-1FC6-2414-2D96-30343A5CE556}"/>
              </a:ext>
            </a:extLst>
          </p:cNvPr>
          <p:cNvSpPr>
            <a:spLocks noGrp="1"/>
          </p:cNvSpPr>
          <p:nvPr>
            <p:ph type="title"/>
          </p:nvPr>
        </p:nvSpPr>
        <p:spPr/>
        <p:txBody>
          <a:bodyPr/>
          <a:lstStyle/>
          <a:p>
            <a:r>
              <a:rPr lang="en-IN" dirty="0"/>
              <a:t>2. Identity</a:t>
            </a:r>
          </a:p>
        </p:txBody>
      </p:sp>
      <p:sp>
        <p:nvSpPr>
          <p:cNvPr id="3" name="Content Placeholder 2">
            <a:extLst>
              <a:ext uri="{FF2B5EF4-FFF2-40B4-BE49-F238E27FC236}">
                <a16:creationId xmlns:a16="http://schemas.microsoft.com/office/drawing/2014/main" id="{E48144D4-82E0-F8A1-962D-5344BA9E935B}"/>
              </a:ext>
            </a:extLst>
          </p:cNvPr>
          <p:cNvSpPr>
            <a:spLocks noGrp="1"/>
          </p:cNvSpPr>
          <p:nvPr>
            <p:ph idx="1"/>
          </p:nvPr>
        </p:nvSpPr>
        <p:spPr/>
        <p:txBody>
          <a:bodyPr>
            <a:normAutofit/>
          </a:bodyPr>
          <a:lstStyle/>
          <a:p>
            <a:r>
              <a:rPr lang="en-US" sz="3600" b="0" i="0" dirty="0">
                <a:solidFill>
                  <a:srgbClr val="242424"/>
                </a:solidFill>
                <a:effectLst/>
                <a:latin typeface="arial" panose="020B0604020202020204" pitchFamily="34" charset="0"/>
              </a:rPr>
              <a:t>Each IoT device has its unique identity. If it needs to access the data from specific device, then its identification element is very helpful.</a:t>
            </a:r>
            <a:endParaRPr lang="en-IN" sz="3600" dirty="0"/>
          </a:p>
        </p:txBody>
      </p:sp>
    </p:spTree>
    <p:extLst>
      <p:ext uri="{BB962C8B-B14F-4D97-AF65-F5344CB8AC3E}">
        <p14:creationId xmlns:p14="http://schemas.microsoft.com/office/powerpoint/2010/main" val="2468117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D25E-2492-A0F0-50DB-7EC4A9BD3749}"/>
              </a:ext>
            </a:extLst>
          </p:cNvPr>
          <p:cNvSpPr>
            <a:spLocks noGrp="1"/>
          </p:cNvSpPr>
          <p:nvPr>
            <p:ph type="title"/>
          </p:nvPr>
        </p:nvSpPr>
        <p:spPr/>
        <p:txBody>
          <a:bodyPr/>
          <a:lstStyle/>
          <a:p>
            <a:r>
              <a:rPr lang="en-IN" dirty="0"/>
              <a:t>3. Intelligence</a:t>
            </a:r>
          </a:p>
        </p:txBody>
      </p:sp>
      <p:sp>
        <p:nvSpPr>
          <p:cNvPr id="3" name="Content Placeholder 2">
            <a:extLst>
              <a:ext uri="{FF2B5EF4-FFF2-40B4-BE49-F238E27FC236}">
                <a16:creationId xmlns:a16="http://schemas.microsoft.com/office/drawing/2014/main" id="{F2E1A98D-84B0-EA72-364D-B9E936652C00}"/>
              </a:ext>
            </a:extLst>
          </p:cNvPr>
          <p:cNvSpPr>
            <a:spLocks noGrp="1"/>
          </p:cNvSpPr>
          <p:nvPr>
            <p:ph idx="1"/>
          </p:nvPr>
        </p:nvSpPr>
        <p:spPr/>
        <p:txBody>
          <a:bodyPr>
            <a:normAutofit/>
          </a:bodyPr>
          <a:lstStyle/>
          <a:p>
            <a:r>
              <a:rPr lang="en-US" sz="3600" b="0" i="0" dirty="0">
                <a:solidFill>
                  <a:srgbClr val="242424"/>
                </a:solidFill>
                <a:effectLst/>
                <a:latin typeface="arial" panose="020B0604020202020204" pitchFamily="34" charset="0"/>
              </a:rPr>
              <a:t>The extraction of data from the sensor devices is very important. This data is only useful if it is interpreted properly. IoT perform operations on sensed data in such a way that the results are useful for us. It is the intelligence property of IoT.</a:t>
            </a:r>
            <a:endParaRPr lang="en-IN" sz="3600" dirty="0"/>
          </a:p>
        </p:txBody>
      </p:sp>
    </p:spTree>
    <p:extLst>
      <p:ext uri="{BB962C8B-B14F-4D97-AF65-F5344CB8AC3E}">
        <p14:creationId xmlns:p14="http://schemas.microsoft.com/office/powerpoint/2010/main" val="342649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7F5AF2-0C42-FB5B-81C9-D19C54495CC3}"/>
              </a:ext>
            </a:extLst>
          </p:cNvPr>
          <p:cNvPicPr>
            <a:picLocks noChangeAspect="1"/>
          </p:cNvPicPr>
          <p:nvPr/>
        </p:nvPicPr>
        <p:blipFill>
          <a:blip r:embed="rId2"/>
          <a:stretch>
            <a:fillRect/>
          </a:stretch>
        </p:blipFill>
        <p:spPr>
          <a:xfrm>
            <a:off x="1866506" y="292231"/>
            <a:ext cx="8568966" cy="6117995"/>
          </a:xfrm>
          <a:prstGeom prst="rect">
            <a:avLst/>
          </a:prstGeom>
        </p:spPr>
      </p:pic>
    </p:spTree>
    <p:extLst>
      <p:ext uri="{BB962C8B-B14F-4D97-AF65-F5344CB8AC3E}">
        <p14:creationId xmlns:p14="http://schemas.microsoft.com/office/powerpoint/2010/main" val="309063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596E-0544-9965-F52D-99B373D34940}"/>
              </a:ext>
            </a:extLst>
          </p:cNvPr>
          <p:cNvSpPr>
            <a:spLocks noGrp="1"/>
          </p:cNvSpPr>
          <p:nvPr>
            <p:ph type="title"/>
          </p:nvPr>
        </p:nvSpPr>
        <p:spPr/>
        <p:txBody>
          <a:bodyPr/>
          <a:lstStyle/>
          <a:p>
            <a:r>
              <a:rPr lang="en-IN" dirty="0"/>
              <a:t>4. Scalability </a:t>
            </a:r>
          </a:p>
        </p:txBody>
      </p:sp>
      <p:sp>
        <p:nvSpPr>
          <p:cNvPr id="3" name="Content Placeholder 2">
            <a:extLst>
              <a:ext uri="{FF2B5EF4-FFF2-40B4-BE49-F238E27FC236}">
                <a16:creationId xmlns:a16="http://schemas.microsoft.com/office/drawing/2014/main" id="{199F1699-BF39-EE39-E559-A775834C4041}"/>
              </a:ext>
            </a:extLst>
          </p:cNvPr>
          <p:cNvSpPr>
            <a:spLocks noGrp="1"/>
          </p:cNvSpPr>
          <p:nvPr>
            <p:ph idx="1"/>
          </p:nvPr>
        </p:nvSpPr>
        <p:spPr/>
        <p:txBody>
          <a:bodyPr>
            <a:normAutofit/>
          </a:bodyPr>
          <a:lstStyle/>
          <a:p>
            <a:r>
              <a:rPr lang="en-US" sz="3600" b="0" i="0" dirty="0">
                <a:solidFill>
                  <a:srgbClr val="242424"/>
                </a:solidFill>
                <a:effectLst/>
                <a:latin typeface="arial" panose="020B0604020202020204" pitchFamily="34" charset="0"/>
              </a:rPr>
              <a:t>The number of IoT devices are increasing day by day. Hence, the scalability of an IoT should be enough that it can handle the massive traffic.</a:t>
            </a:r>
            <a:endParaRPr lang="en-IN" sz="3600" dirty="0"/>
          </a:p>
        </p:txBody>
      </p:sp>
    </p:spTree>
    <p:extLst>
      <p:ext uri="{BB962C8B-B14F-4D97-AF65-F5344CB8AC3E}">
        <p14:creationId xmlns:p14="http://schemas.microsoft.com/office/powerpoint/2010/main" val="1163714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60A8-A58C-3077-8649-ECE5AE2E9A19}"/>
              </a:ext>
            </a:extLst>
          </p:cNvPr>
          <p:cNvSpPr>
            <a:spLocks noGrp="1"/>
          </p:cNvSpPr>
          <p:nvPr>
            <p:ph type="title"/>
          </p:nvPr>
        </p:nvSpPr>
        <p:spPr/>
        <p:txBody>
          <a:bodyPr/>
          <a:lstStyle/>
          <a:p>
            <a:r>
              <a:rPr lang="en-IN" dirty="0"/>
              <a:t>5. Dynamic and Self-Adapting</a:t>
            </a:r>
          </a:p>
        </p:txBody>
      </p:sp>
      <p:sp>
        <p:nvSpPr>
          <p:cNvPr id="3" name="Content Placeholder 2">
            <a:extLst>
              <a:ext uri="{FF2B5EF4-FFF2-40B4-BE49-F238E27FC236}">
                <a16:creationId xmlns:a16="http://schemas.microsoft.com/office/drawing/2014/main" id="{ECFE46CA-CFC6-1909-7E98-53681D527D9E}"/>
              </a:ext>
            </a:extLst>
          </p:cNvPr>
          <p:cNvSpPr>
            <a:spLocks noGrp="1"/>
          </p:cNvSpPr>
          <p:nvPr>
            <p:ph idx="1"/>
          </p:nvPr>
        </p:nvSpPr>
        <p:spPr/>
        <p:txBody>
          <a:bodyPr>
            <a:normAutofit/>
          </a:bodyPr>
          <a:lstStyle/>
          <a:p>
            <a:r>
              <a:rPr lang="en-US" sz="3600" b="0" i="0" dirty="0">
                <a:solidFill>
                  <a:srgbClr val="242424"/>
                </a:solidFill>
                <a:effectLst/>
                <a:latin typeface="arial" panose="020B0604020202020204" pitchFamily="34" charset="0"/>
              </a:rPr>
              <a:t>IoT devices should dynamically adapt themselves according to situations.  For example, a camera can capture data according to light conditions. It is shifted to night or day mode automatically. It is self-Adapting  technique.</a:t>
            </a:r>
            <a:endParaRPr lang="en-IN" sz="3600" dirty="0"/>
          </a:p>
        </p:txBody>
      </p:sp>
    </p:spTree>
    <p:extLst>
      <p:ext uri="{BB962C8B-B14F-4D97-AF65-F5344CB8AC3E}">
        <p14:creationId xmlns:p14="http://schemas.microsoft.com/office/powerpoint/2010/main" val="863614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C4D3-CCF0-FBA3-60A0-7AD907FB9CE7}"/>
              </a:ext>
            </a:extLst>
          </p:cNvPr>
          <p:cNvSpPr>
            <a:spLocks noGrp="1"/>
          </p:cNvSpPr>
          <p:nvPr>
            <p:ph type="title"/>
          </p:nvPr>
        </p:nvSpPr>
        <p:spPr/>
        <p:txBody>
          <a:bodyPr/>
          <a:lstStyle/>
          <a:p>
            <a:r>
              <a:rPr lang="en-IN" dirty="0"/>
              <a:t>6. Architecture</a:t>
            </a:r>
          </a:p>
        </p:txBody>
      </p:sp>
      <p:sp>
        <p:nvSpPr>
          <p:cNvPr id="3" name="Content Placeholder 2">
            <a:extLst>
              <a:ext uri="{FF2B5EF4-FFF2-40B4-BE49-F238E27FC236}">
                <a16:creationId xmlns:a16="http://schemas.microsoft.com/office/drawing/2014/main" id="{79263D47-0811-EB57-83E2-C8F29071C089}"/>
              </a:ext>
            </a:extLst>
          </p:cNvPr>
          <p:cNvSpPr>
            <a:spLocks noGrp="1"/>
          </p:cNvSpPr>
          <p:nvPr>
            <p:ph idx="1"/>
          </p:nvPr>
        </p:nvSpPr>
        <p:spPr/>
        <p:txBody>
          <a:bodyPr>
            <a:normAutofit/>
          </a:bodyPr>
          <a:lstStyle/>
          <a:p>
            <a:r>
              <a:rPr lang="en-US" sz="3600" b="0" i="0" dirty="0">
                <a:solidFill>
                  <a:srgbClr val="242424"/>
                </a:solidFill>
                <a:effectLst/>
                <a:latin typeface="arial" panose="020B0604020202020204" pitchFamily="34" charset="0"/>
              </a:rPr>
              <a:t>IoT architecture should be hybrid, supporting different manufacturers. So, it cannot be homogeneous in nature. IoT is not the name of any engineering branch. IoT comes to picture when multiple domains come together.</a:t>
            </a:r>
            <a:endParaRPr lang="en-IN" sz="3600" dirty="0"/>
          </a:p>
        </p:txBody>
      </p:sp>
    </p:spTree>
    <p:extLst>
      <p:ext uri="{BB962C8B-B14F-4D97-AF65-F5344CB8AC3E}">
        <p14:creationId xmlns:p14="http://schemas.microsoft.com/office/powerpoint/2010/main" val="870899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D844-6A07-5A1A-403C-775DB0AB80AB}"/>
              </a:ext>
            </a:extLst>
          </p:cNvPr>
          <p:cNvSpPr>
            <a:spLocks noGrp="1"/>
          </p:cNvSpPr>
          <p:nvPr>
            <p:ph type="title"/>
          </p:nvPr>
        </p:nvSpPr>
        <p:spPr/>
        <p:txBody>
          <a:bodyPr/>
          <a:lstStyle/>
          <a:p>
            <a:r>
              <a:rPr lang="en-IN" dirty="0"/>
              <a:t>7. Safety</a:t>
            </a:r>
          </a:p>
        </p:txBody>
      </p:sp>
      <p:sp>
        <p:nvSpPr>
          <p:cNvPr id="3" name="Content Placeholder 2">
            <a:extLst>
              <a:ext uri="{FF2B5EF4-FFF2-40B4-BE49-F238E27FC236}">
                <a16:creationId xmlns:a16="http://schemas.microsoft.com/office/drawing/2014/main" id="{76B488E2-FFED-7CD2-9383-C9158DF8094D}"/>
              </a:ext>
            </a:extLst>
          </p:cNvPr>
          <p:cNvSpPr>
            <a:spLocks noGrp="1"/>
          </p:cNvSpPr>
          <p:nvPr>
            <p:ph idx="1"/>
          </p:nvPr>
        </p:nvSpPr>
        <p:spPr/>
        <p:txBody>
          <a:bodyPr>
            <a:normAutofit/>
          </a:bodyPr>
          <a:lstStyle/>
          <a:p>
            <a:r>
              <a:rPr lang="en-US" sz="3600" b="0" i="0" dirty="0">
                <a:solidFill>
                  <a:srgbClr val="242424"/>
                </a:solidFill>
                <a:effectLst/>
                <a:latin typeface="arial" panose="020B0604020202020204" pitchFamily="34" charset="0"/>
              </a:rPr>
              <a:t>Safety should be the top priority. But in case of IoT, Safety is big challenge because multiple things are connected through internet. And security at each node is a critical and tough task.</a:t>
            </a:r>
            <a:endParaRPr lang="en-IN" sz="3600" dirty="0"/>
          </a:p>
        </p:txBody>
      </p:sp>
    </p:spTree>
    <p:extLst>
      <p:ext uri="{BB962C8B-B14F-4D97-AF65-F5344CB8AC3E}">
        <p14:creationId xmlns:p14="http://schemas.microsoft.com/office/powerpoint/2010/main" val="2968071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500AD-AEDB-1700-22A3-3C2414F26ED3}"/>
              </a:ext>
            </a:extLst>
          </p:cNvPr>
          <p:cNvSpPr>
            <a:spLocks noGrp="1"/>
          </p:cNvSpPr>
          <p:nvPr>
            <p:ph idx="1"/>
          </p:nvPr>
        </p:nvSpPr>
        <p:spPr>
          <a:xfrm>
            <a:off x="932468" y="279629"/>
            <a:ext cx="10515600" cy="4351338"/>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sz="4000" dirty="0">
              <a:latin typeface="Times New Roman" panose="02020603050405020304" pitchFamily="18" charset="0"/>
              <a:cs typeface="Times New Roman" panose="02020603050405020304" pitchFamily="18" charset="0"/>
            </a:endParaRPr>
          </a:p>
          <a:p>
            <a:pPr marL="0" indent="0" algn="ctr">
              <a:buNone/>
            </a:pPr>
            <a:r>
              <a:rPr lang="en-IN" sz="4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Architecture of Internet of Things (IoT)</a:t>
            </a:r>
            <a:endParaRPr lang="en-IN"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272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EF7-7152-C2C1-94A4-68D393D9EDEA}"/>
              </a:ext>
            </a:extLst>
          </p:cNvPr>
          <p:cNvSpPr>
            <a:spLocks noGrp="1"/>
          </p:cNvSpPr>
          <p:nvPr>
            <p:ph type="title"/>
          </p:nvPr>
        </p:nvSpPr>
        <p:spPr/>
        <p:txBody>
          <a:bodyPr>
            <a:normAutofit/>
          </a:bodyPr>
          <a:lstStyle/>
          <a:p>
            <a:r>
              <a:rPr lang="en-IN" sz="3200" b="1" dirty="0">
                <a:effectLst/>
                <a:latin typeface="Book Antiqua" panose="02040602050305030304" pitchFamily="18" charset="0"/>
                <a:ea typeface="Calibri" panose="020F0502020204030204" pitchFamily="34" charset="0"/>
                <a:cs typeface="Times New Roman" panose="02020603050405020304" pitchFamily="18" charset="0"/>
              </a:rPr>
              <a:t>Architecture of Internet of Things (IoT)</a:t>
            </a:r>
            <a:endParaRPr lang="en-IN" sz="3200" dirty="0"/>
          </a:p>
        </p:txBody>
      </p:sp>
      <p:sp>
        <p:nvSpPr>
          <p:cNvPr id="3" name="Content Placeholder 2">
            <a:extLst>
              <a:ext uri="{FF2B5EF4-FFF2-40B4-BE49-F238E27FC236}">
                <a16:creationId xmlns:a16="http://schemas.microsoft.com/office/drawing/2014/main" id="{8C283A17-B950-1F5F-9D29-579AB1F5116D}"/>
              </a:ext>
            </a:extLst>
          </p:cNvPr>
          <p:cNvSpPr>
            <a:spLocks noGrp="1"/>
          </p:cNvSpPr>
          <p:nvPr>
            <p:ph idx="1"/>
          </p:nvPr>
        </p:nvSpPr>
        <p:spPr>
          <a:xfrm>
            <a:off x="838199" y="1432874"/>
            <a:ext cx="10615367" cy="5354425"/>
          </a:xfrm>
        </p:spPr>
        <p:txBody>
          <a:bodyPr>
            <a:normAutofit lnSpcReduction="10000"/>
          </a:bodyPr>
          <a:lstStyle/>
          <a:p>
            <a:r>
              <a:rPr lang="en-IN" dirty="0">
                <a:latin typeface="Book Antiqua" panose="0204060205030503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Internet of Things (IoT)</a:t>
            </a:r>
            <a:r>
              <a:rPr lang="en-IN" dirty="0">
                <a:latin typeface="Book Antiqua" panose="02040602050305030304" pitchFamily="18" charset="0"/>
                <a:cs typeface="Times New Roman" panose="02020603050405020304" pitchFamily="18" charset="0"/>
              </a:rPr>
              <a:t> technology has a wide variety of applications and use of Internet of Things is growing so faster.</a:t>
            </a:r>
          </a:p>
          <a:p>
            <a:endParaRPr lang="en-IN" dirty="0">
              <a:latin typeface="Book Antiqua" panose="02040602050305030304" pitchFamily="18" charset="0"/>
              <a:cs typeface="Times New Roman" panose="02020603050405020304" pitchFamily="18" charset="0"/>
            </a:endParaRPr>
          </a:p>
          <a:p>
            <a:r>
              <a:rPr lang="en-IN" dirty="0">
                <a:latin typeface="Book Antiqua" panose="02040602050305030304" pitchFamily="18" charset="0"/>
                <a:cs typeface="Times New Roman" panose="02020603050405020304" pitchFamily="18" charset="0"/>
              </a:rPr>
              <a:t>Depending upon different application areas of Internet of Things, it works accordingly as per it has been designed/developed.</a:t>
            </a:r>
          </a:p>
          <a:p>
            <a:endParaRPr lang="en-IN" dirty="0">
              <a:latin typeface="Book Antiqua" panose="02040602050305030304" pitchFamily="18" charset="0"/>
              <a:cs typeface="Times New Roman" panose="02020603050405020304" pitchFamily="18" charset="0"/>
            </a:endParaRPr>
          </a:p>
          <a:p>
            <a:r>
              <a:rPr lang="en-IN" dirty="0">
                <a:latin typeface="Book Antiqua" panose="02040602050305030304" pitchFamily="18" charset="0"/>
                <a:cs typeface="Times New Roman" panose="02020603050405020304" pitchFamily="18" charset="0"/>
              </a:rPr>
              <a:t>it has not a standard defined architecture of working which is strictly followed universally. </a:t>
            </a:r>
          </a:p>
          <a:p>
            <a:endParaRPr lang="en-IN" dirty="0">
              <a:latin typeface="Book Antiqua" panose="02040602050305030304" pitchFamily="18" charset="0"/>
              <a:cs typeface="Times New Roman" panose="02020603050405020304" pitchFamily="18" charset="0"/>
            </a:endParaRPr>
          </a:p>
          <a:p>
            <a:r>
              <a:rPr lang="en-IN" dirty="0">
                <a:latin typeface="Book Antiqua" panose="02040602050305030304" pitchFamily="18" charset="0"/>
                <a:cs typeface="Times New Roman" panose="02020603050405020304" pitchFamily="18" charset="0"/>
              </a:rPr>
              <a:t>The architecture of IoT depends upon its functionality and implementation in different sectors. </a:t>
            </a:r>
          </a:p>
          <a:p>
            <a:endParaRPr lang="en-IN" sz="24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458021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A56-7E50-50CE-6D44-0720288124BC}"/>
              </a:ext>
            </a:extLst>
          </p:cNvPr>
          <p:cNvSpPr>
            <a:spLocks noGrp="1"/>
          </p:cNvSpPr>
          <p:nvPr>
            <p:ph type="title"/>
          </p:nvPr>
        </p:nvSpPr>
        <p:spPr/>
        <p:txBody>
          <a:bodyPr>
            <a:normAutofit fontScale="90000"/>
          </a:bodyPr>
          <a:lstStyle/>
          <a:p>
            <a:pPr fontAlgn="base">
              <a:lnSpc>
                <a:spcPct val="107000"/>
              </a:lnSpc>
              <a:spcAft>
                <a:spcPts val="800"/>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3 layer IoT architecture :</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descr="Graphical user interface, application&#10;&#10;Description automatically generated">
            <a:extLst>
              <a:ext uri="{FF2B5EF4-FFF2-40B4-BE49-F238E27FC236}">
                <a16:creationId xmlns:a16="http://schemas.microsoft.com/office/drawing/2014/main" id="{0E648EC8-CF9B-8E68-AF2F-53A55DE0FD0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5493" y="1574275"/>
            <a:ext cx="5514679" cy="4232635"/>
          </a:xfrm>
          <a:prstGeom prst="rect">
            <a:avLst/>
          </a:prstGeom>
          <a:noFill/>
          <a:ln>
            <a:noFill/>
          </a:ln>
        </p:spPr>
      </p:pic>
    </p:spTree>
    <p:extLst>
      <p:ext uri="{BB962C8B-B14F-4D97-AF65-F5344CB8AC3E}">
        <p14:creationId xmlns:p14="http://schemas.microsoft.com/office/powerpoint/2010/main" val="839558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55A0-EA91-FBA8-D22C-394D2CE41773}"/>
              </a:ext>
            </a:extLst>
          </p:cNvPr>
          <p:cNvSpPr>
            <a:spLocks noGrp="1"/>
          </p:cNvSpPr>
          <p:nvPr>
            <p:ph type="title"/>
          </p:nvPr>
        </p:nvSpPr>
        <p:spPr/>
        <p:txBody>
          <a:bodyPr/>
          <a:lstStyle/>
          <a:p>
            <a:pPr marL="228600" marR="0" lvl="0" indent="-228600" defTabSz="914400" rtl="0" eaLnBrk="1" fontAlgn="base" latinLnBrk="0" hangingPunct="1">
              <a:lnSpc>
                <a:spcPct val="107000"/>
              </a:lnSpc>
              <a:spcBef>
                <a:spcPts val="1000"/>
              </a:spcBef>
              <a:spcAft>
                <a:spcPts val="800"/>
              </a:spcAft>
              <a:tabLst/>
              <a:defRPr/>
            </a:pPr>
            <a:r>
              <a:rPr kumimoji="0" lang="en-IN" sz="2800" b="1" i="0" u="none" strike="noStrike" kern="1200" cap="none" spc="0" normalizeH="0" baseline="0" noProof="0" dirty="0">
                <a:ln>
                  <a:noFill/>
                </a:ln>
                <a:solidFill>
                  <a:srgbClr val="000000"/>
                </a:solidFill>
                <a:effectLst/>
                <a:uLnTx/>
                <a:uFillTx/>
                <a:latin typeface="Book Antiqua" panose="02040602050305030304" pitchFamily="18" charset="0"/>
                <a:ea typeface="Calibri" panose="020F0502020204030204" pitchFamily="34" charset="0"/>
                <a:cs typeface="Times New Roman" panose="02020603050405020304" pitchFamily="18" charset="0"/>
              </a:rPr>
              <a:t>Perception Layer :</a:t>
            </a:r>
            <a:br>
              <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5533FC1-1551-28D6-5582-59D04C9A586C}"/>
              </a:ext>
            </a:extLst>
          </p:cNvPr>
          <p:cNvSpPr>
            <a:spLocks noGrp="1"/>
          </p:cNvSpPr>
          <p:nvPr>
            <p:ph idx="1"/>
          </p:nvPr>
        </p:nvSpPr>
        <p:spPr/>
        <p:txBody>
          <a:bodyPr/>
          <a:lstStyle/>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This perception  layer is the IoT architecture’s physical layer. In these  sensors and embedded systems are used mainly. These collect large amounts of data based on the requirements.  This also includes edge devices, sensors, and actuators that communicate with the surroundings.  It detects certain spatial parameters or detects other intelligent things /objects in the surroundings</a:t>
            </a:r>
            <a:endParaRPr lang="en-IN" dirty="0"/>
          </a:p>
        </p:txBody>
      </p:sp>
    </p:spTree>
    <p:extLst>
      <p:ext uri="{BB962C8B-B14F-4D97-AF65-F5344CB8AC3E}">
        <p14:creationId xmlns:p14="http://schemas.microsoft.com/office/powerpoint/2010/main" val="981432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89F4-51C4-8AE0-EDF6-6AB33B524BBE}"/>
              </a:ext>
            </a:extLst>
          </p:cNvPr>
          <p:cNvSpPr>
            <a:spLocks noGrp="1"/>
          </p:cNvSpPr>
          <p:nvPr>
            <p:ph type="title"/>
          </p:nvPr>
        </p:nvSpPr>
        <p:spPr/>
        <p:txBody>
          <a:bodyPr/>
          <a:lstStyle/>
          <a:p>
            <a:pPr marL="228600" marR="0" lvl="0" indent="-228600" defTabSz="914400" rtl="0" eaLnBrk="1" fontAlgn="base" latinLnBrk="0" hangingPunct="1">
              <a:lnSpc>
                <a:spcPct val="107000"/>
              </a:lnSpc>
              <a:spcBef>
                <a:spcPts val="1000"/>
              </a:spcBef>
              <a:spcAft>
                <a:spcPts val="800"/>
              </a:spcAft>
              <a:tabLst/>
              <a:defRPr/>
            </a:pPr>
            <a:r>
              <a:rPr kumimoji="0" lang="en-IN" sz="2800" b="1" i="0" u="none" strike="noStrike" kern="1200" cap="none" spc="0" normalizeH="0" baseline="0" noProof="0" dirty="0">
                <a:ln>
                  <a:noFill/>
                </a:ln>
                <a:solidFill>
                  <a:srgbClr val="000000"/>
                </a:solidFill>
                <a:effectLst/>
                <a:uLnTx/>
                <a:uFillTx/>
                <a:latin typeface="Book Antiqua" panose="02040602050305030304" pitchFamily="18" charset="0"/>
                <a:ea typeface="Calibri" panose="020F0502020204030204" pitchFamily="34" charset="0"/>
                <a:cs typeface="Times New Roman" panose="02020603050405020304" pitchFamily="18" charset="0"/>
              </a:rPr>
              <a:t>Network Layer :</a:t>
            </a:r>
            <a:br>
              <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499AD1C-2362-2DB2-E8CA-A584645C0F84}"/>
              </a:ext>
            </a:extLst>
          </p:cNvPr>
          <p:cNvSpPr>
            <a:spLocks noGrp="1"/>
          </p:cNvSpPr>
          <p:nvPr>
            <p:ph idx="1"/>
          </p:nvPr>
        </p:nvSpPr>
        <p:spPr/>
        <p:txBody>
          <a:bodyPr/>
          <a:lstStyle/>
          <a:p>
            <a:pPr algn="just"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The data obtained by these devices must be distributed and stored. This is the responsibility of the network layer. It binds these intelligent objects to other intelligent/ smart objects.  It is also in charge of data transfer. The network layer is in-charge of linking smart objects, network devices, and servers. Its is also used to distribute and </a:t>
            </a:r>
            <a:r>
              <a:rPr lang="en-IN" sz="2800" dirty="0" err="1">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analyze</a:t>
            </a: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 sensor data.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3118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041D-0EAA-04D5-8494-18DD01343AB6}"/>
              </a:ext>
            </a:extLst>
          </p:cNvPr>
          <p:cNvSpPr>
            <a:spLocks noGrp="1"/>
          </p:cNvSpPr>
          <p:nvPr>
            <p:ph type="title"/>
          </p:nvPr>
        </p:nvSpPr>
        <p:spPr/>
        <p:txBody>
          <a:bodyPr/>
          <a:lstStyle/>
          <a:p>
            <a:pPr marL="228600" marR="0" lvl="0" indent="-228600" defTabSz="914400" rtl="0" eaLnBrk="1" fontAlgn="base" latinLnBrk="0" hangingPunct="1">
              <a:lnSpc>
                <a:spcPct val="107000"/>
              </a:lnSpc>
              <a:spcBef>
                <a:spcPts val="1000"/>
              </a:spcBef>
              <a:spcAft>
                <a:spcPts val="800"/>
              </a:spcAft>
              <a:tabLst/>
              <a:defRPr/>
            </a:pPr>
            <a:r>
              <a:rPr kumimoji="0" lang="en-IN" sz="2800" b="1" i="0" u="none" strike="noStrike" kern="1200" cap="none" spc="0" normalizeH="0" baseline="0" noProof="0" dirty="0">
                <a:ln>
                  <a:noFill/>
                </a:ln>
                <a:solidFill>
                  <a:srgbClr val="000000"/>
                </a:solidFill>
                <a:effectLst/>
                <a:uLnTx/>
                <a:uFillTx/>
                <a:latin typeface="Book Antiqua" panose="02040602050305030304" pitchFamily="18" charset="0"/>
                <a:ea typeface="Calibri" panose="020F0502020204030204" pitchFamily="34" charset="0"/>
                <a:cs typeface="Times New Roman" panose="02020603050405020304" pitchFamily="18" charset="0"/>
              </a:rPr>
              <a:t>Application Layer :</a:t>
            </a:r>
            <a:br>
              <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24CB156-7E23-3602-B310-3ED146406254}"/>
              </a:ext>
            </a:extLst>
          </p:cNvPr>
          <p:cNvSpPr>
            <a:spLocks noGrp="1"/>
          </p:cNvSpPr>
          <p:nvPr>
            <p:ph idx="1"/>
          </p:nvPr>
        </p:nvSpPr>
        <p:spPr/>
        <p:txBody>
          <a:bodyPr/>
          <a:lstStyle/>
          <a:p>
            <a:pPr algn="just"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The user communicates with this application layer. It is in-charge of providing the customer with software resources. Example: in  smart home application, where users press a button in the app to switch on a coffee machine, for example. The application layer is in-charge of providing the customer with application-specific resources. It specifies different uses for the IoT, such as smart houses, smart cities, and smart health.</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811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895D-0F52-4FDF-9846-303A742CB2D1}"/>
              </a:ext>
            </a:extLst>
          </p:cNvPr>
          <p:cNvSpPr>
            <a:spLocks noGrp="1"/>
          </p:cNvSpPr>
          <p:nvPr>
            <p:ph type="title"/>
          </p:nvPr>
        </p:nvSpPr>
        <p:spPr>
          <a:xfrm>
            <a:off x="960434" y="419036"/>
            <a:ext cx="10018713" cy="1752599"/>
          </a:xfrm>
        </p:spPr>
        <p:txBody>
          <a:bodyPr/>
          <a:lstStyle/>
          <a:p>
            <a:r>
              <a:rPr lang="en-IN" b="1" dirty="0"/>
              <a:t>History of IOT</a:t>
            </a:r>
          </a:p>
        </p:txBody>
      </p:sp>
      <p:sp>
        <p:nvSpPr>
          <p:cNvPr id="4" name="Rectangle 1">
            <a:extLst>
              <a:ext uri="{FF2B5EF4-FFF2-40B4-BE49-F238E27FC236}">
                <a16:creationId xmlns:a16="http://schemas.microsoft.com/office/drawing/2014/main" id="{80E51ABD-692A-40FD-A55F-922290B2FBB8}"/>
              </a:ext>
            </a:extLst>
          </p:cNvPr>
          <p:cNvSpPr>
            <a:spLocks noGrp="1" noChangeArrowheads="1"/>
          </p:cNvSpPr>
          <p:nvPr>
            <p:ph idx="1"/>
          </p:nvPr>
        </p:nvSpPr>
        <p:spPr bwMode="auto">
          <a:xfrm>
            <a:off x="1212853" y="1906737"/>
            <a:ext cx="1032669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1999- The term "Internet of Things" was used by Kevin Ashton during his work at P&amp;G which became widely accepted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2004 - The term was mentioned in famous publications like the Guardian, Boston Globe, and Scientific American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2005-UN's International Telecommunications Union (ITU) published its first report on this topic.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2008- The Internet of Things was born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2011- Gartner, the market research company, include "The Internet of Things" technology in their research </a:t>
            </a:r>
          </a:p>
        </p:txBody>
      </p:sp>
      <p:pic>
        <p:nvPicPr>
          <p:cNvPr id="6" name="Picture 5">
            <a:extLst>
              <a:ext uri="{FF2B5EF4-FFF2-40B4-BE49-F238E27FC236}">
                <a16:creationId xmlns:a16="http://schemas.microsoft.com/office/drawing/2014/main" id="{32B4521F-8F23-4827-BA88-8F3A26EBF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566" y="266635"/>
            <a:ext cx="1905000" cy="1905000"/>
          </a:xfrm>
          <a:prstGeom prst="rect">
            <a:avLst/>
          </a:prstGeom>
        </p:spPr>
      </p:pic>
    </p:spTree>
    <p:extLst>
      <p:ext uri="{BB962C8B-B14F-4D97-AF65-F5344CB8AC3E}">
        <p14:creationId xmlns:p14="http://schemas.microsoft.com/office/powerpoint/2010/main" val="3175278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BA63-CAD6-6F3A-1DB9-57C794FF6158}"/>
              </a:ext>
            </a:extLst>
          </p:cNvPr>
          <p:cNvSpPr>
            <a:spLocks noGrp="1"/>
          </p:cNvSpPr>
          <p:nvPr>
            <p:ph type="title"/>
          </p:nvPr>
        </p:nvSpPr>
        <p:spPr>
          <a:xfrm>
            <a:off x="838200" y="-153349"/>
            <a:ext cx="10515600" cy="1325563"/>
          </a:xfrm>
        </p:spPr>
        <p:txBody>
          <a:bodyPr>
            <a:normAutofit/>
          </a:bodyPr>
          <a:lstStyle/>
          <a:p>
            <a:r>
              <a:rPr lang="en-IN" sz="3600" b="1" dirty="0">
                <a:effectLst/>
                <a:latin typeface="Book Antiqua" panose="02040602050305030304" pitchFamily="18" charset="0"/>
                <a:ea typeface="Calibri" panose="020F0502020204030204" pitchFamily="34" charset="0"/>
                <a:cs typeface="Times New Roman" panose="02020603050405020304" pitchFamily="18" charset="0"/>
              </a:rPr>
              <a:t>Four Layered IoT architecture</a:t>
            </a:r>
            <a:endParaRPr lang="en-IN" sz="3600" dirty="0"/>
          </a:p>
        </p:txBody>
      </p:sp>
      <p:pic>
        <p:nvPicPr>
          <p:cNvPr id="4" name="Content Placeholder 3" descr="Graphical user interface, application&#10;&#10;Description automatically generated">
            <a:extLst>
              <a:ext uri="{FF2B5EF4-FFF2-40B4-BE49-F238E27FC236}">
                <a16:creationId xmlns:a16="http://schemas.microsoft.com/office/drawing/2014/main" id="{EBB1FDEE-9167-FC2D-FAA9-00A3BE9EEDE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314" y="857839"/>
            <a:ext cx="8663232" cy="5392132"/>
          </a:xfrm>
          <a:prstGeom prst="rect">
            <a:avLst/>
          </a:prstGeom>
          <a:noFill/>
          <a:ln>
            <a:noFill/>
          </a:ln>
        </p:spPr>
      </p:pic>
    </p:spTree>
    <p:extLst>
      <p:ext uri="{BB962C8B-B14F-4D97-AF65-F5344CB8AC3E}">
        <p14:creationId xmlns:p14="http://schemas.microsoft.com/office/powerpoint/2010/main" val="3007243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88F6D-D4B7-79B9-2C7A-133A7725AE0B}"/>
              </a:ext>
            </a:extLst>
          </p:cNvPr>
          <p:cNvSpPr>
            <a:spLocks noGrp="1"/>
          </p:cNvSpPr>
          <p:nvPr>
            <p:ph idx="1"/>
          </p:nvPr>
        </p:nvSpPr>
        <p:spPr>
          <a:xfrm>
            <a:off x="838200" y="1134507"/>
            <a:ext cx="10515600" cy="4351338"/>
          </a:xfrm>
        </p:spPr>
        <p:txBody>
          <a:bodyPr>
            <a:normAutofit fontScale="92500" lnSpcReduction="10000"/>
          </a:bodyPr>
          <a:lstStyle/>
          <a:p>
            <a:r>
              <a:rPr lang="en-IN" sz="3200" dirty="0">
                <a:effectLst/>
                <a:latin typeface="Book Antiqua" panose="02040602050305030304" pitchFamily="18" charset="0"/>
                <a:ea typeface="Calibri" panose="020F0502020204030204" pitchFamily="34" charset="0"/>
                <a:cs typeface="Times New Roman" panose="02020603050405020304" pitchFamily="18" charset="0"/>
              </a:rPr>
              <a:t>The 4 layers present in the architecture that can be divided as follows: </a:t>
            </a:r>
          </a:p>
          <a:p>
            <a:pPr marL="0" indent="0">
              <a:buNone/>
            </a:pPr>
            <a:endParaRPr lang="en-IN" sz="3200" dirty="0">
              <a:effectLst/>
              <a:latin typeface="Book Antiqua" panose="02040602050305030304" pitchFamily="18" charset="0"/>
              <a:ea typeface="Calibri" panose="020F0502020204030204" pitchFamily="34" charset="0"/>
              <a:cs typeface="Times New Roman" panose="02020603050405020304" pitchFamily="18" charset="0"/>
            </a:endParaRPr>
          </a:p>
          <a:p>
            <a:r>
              <a:rPr lang="en-IN" sz="3200" dirty="0">
                <a:effectLst/>
                <a:latin typeface="Book Antiqua" panose="02040602050305030304" pitchFamily="18" charset="0"/>
                <a:ea typeface="Calibri" panose="020F0502020204030204" pitchFamily="34" charset="0"/>
                <a:cs typeface="Times New Roman" panose="02020603050405020304" pitchFamily="18" charset="0"/>
              </a:rPr>
              <a:t>Sensing Layer,</a:t>
            </a:r>
          </a:p>
          <a:p>
            <a:r>
              <a:rPr lang="en-IN" sz="3200" dirty="0">
                <a:effectLst/>
                <a:latin typeface="Book Antiqua" panose="02040602050305030304" pitchFamily="18" charset="0"/>
                <a:ea typeface="Calibri" panose="020F0502020204030204" pitchFamily="34" charset="0"/>
                <a:cs typeface="Times New Roman" panose="02020603050405020304" pitchFamily="18" charset="0"/>
              </a:rPr>
              <a:t>Network Layer</a:t>
            </a:r>
          </a:p>
          <a:p>
            <a:r>
              <a:rPr lang="en-IN" sz="3200" dirty="0">
                <a:effectLst/>
                <a:latin typeface="Book Antiqua" panose="02040602050305030304" pitchFamily="18" charset="0"/>
                <a:ea typeface="Calibri" panose="020F0502020204030204" pitchFamily="34" charset="0"/>
                <a:cs typeface="Times New Roman" panose="02020603050405020304" pitchFamily="18" charset="0"/>
              </a:rPr>
              <a:t>Data processing Layer</a:t>
            </a:r>
          </a:p>
          <a:p>
            <a:r>
              <a:rPr lang="en-IN" sz="3200" dirty="0">
                <a:effectLst/>
                <a:latin typeface="Book Antiqua" panose="02040602050305030304" pitchFamily="18" charset="0"/>
                <a:ea typeface="Calibri" panose="020F0502020204030204" pitchFamily="34" charset="0"/>
                <a:cs typeface="Times New Roman" panose="02020603050405020304" pitchFamily="18" charset="0"/>
              </a:rPr>
              <a:t>Application Layer</a:t>
            </a:r>
          </a:p>
          <a:p>
            <a:endParaRPr lang="en-IN" sz="1800" dirty="0">
              <a:latin typeface="Book Antiqua" panose="02040602050305030304" pitchFamily="18" charset="0"/>
              <a:ea typeface="Calibri" panose="020F0502020204030204" pitchFamily="34" charset="0"/>
              <a:cs typeface="Times New Roman" panose="02020603050405020304" pitchFamily="18" charset="0"/>
            </a:endParaRPr>
          </a:p>
          <a:p>
            <a:pPr marL="0" indent="0">
              <a:buNone/>
            </a:pPr>
            <a:br>
              <a:rPr lang="en-IN" sz="1800" dirty="0">
                <a:effectLst/>
                <a:latin typeface="Book Antiqua" panose="02040602050305030304" pitchFamily="18" charset="0"/>
                <a:ea typeface="Calibri" panose="020F0502020204030204" pitchFamily="34" charset="0"/>
                <a:cs typeface="Times New Roman" panose="02020603050405020304" pitchFamily="18" charset="0"/>
              </a:rPr>
            </a:br>
            <a:endParaRPr lang="en-IN" dirty="0"/>
          </a:p>
        </p:txBody>
      </p:sp>
      <p:sp>
        <p:nvSpPr>
          <p:cNvPr id="4" name="Title 1">
            <a:extLst>
              <a:ext uri="{FF2B5EF4-FFF2-40B4-BE49-F238E27FC236}">
                <a16:creationId xmlns:a16="http://schemas.microsoft.com/office/drawing/2014/main" id="{0D7978D3-FC06-0E36-00ED-59821E04E785}"/>
              </a:ext>
            </a:extLst>
          </p:cNvPr>
          <p:cNvSpPr>
            <a:spLocks noGrp="1"/>
          </p:cNvSpPr>
          <p:nvPr>
            <p:ph type="title"/>
          </p:nvPr>
        </p:nvSpPr>
        <p:spPr>
          <a:xfrm>
            <a:off x="838200" y="-191056"/>
            <a:ext cx="10515600" cy="1325563"/>
          </a:xfrm>
        </p:spPr>
        <p:txBody>
          <a:bodyPr>
            <a:normAutofit/>
          </a:bodyPr>
          <a:lstStyle/>
          <a:p>
            <a:r>
              <a:rPr lang="en-IN" sz="3600" b="1" dirty="0">
                <a:effectLst/>
                <a:latin typeface="Book Antiqua" panose="02040602050305030304" pitchFamily="18" charset="0"/>
                <a:ea typeface="Calibri" panose="020F0502020204030204" pitchFamily="34" charset="0"/>
                <a:cs typeface="Times New Roman" panose="02020603050405020304" pitchFamily="18" charset="0"/>
              </a:rPr>
              <a:t>Four Layered IoT architecture</a:t>
            </a:r>
            <a:endParaRPr lang="en-IN" sz="3600" dirty="0"/>
          </a:p>
        </p:txBody>
      </p:sp>
    </p:spTree>
    <p:extLst>
      <p:ext uri="{BB962C8B-B14F-4D97-AF65-F5344CB8AC3E}">
        <p14:creationId xmlns:p14="http://schemas.microsoft.com/office/powerpoint/2010/main" val="173344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2DB4-76F5-48E9-B274-FB92C4A2D79E}"/>
              </a:ext>
            </a:extLst>
          </p:cNvPr>
          <p:cNvSpPr>
            <a:spLocks noGrp="1"/>
          </p:cNvSpPr>
          <p:nvPr>
            <p:ph type="title"/>
          </p:nvPr>
        </p:nvSpPr>
        <p:spPr/>
        <p:txBody>
          <a:bodyPr/>
          <a:lstStyle/>
          <a:p>
            <a:r>
              <a:rPr lang="en-US" b="1" i="0" dirty="0">
                <a:solidFill>
                  <a:srgbClr val="273239"/>
                </a:solidFill>
                <a:effectLst/>
                <a:latin typeface="urw-din"/>
              </a:rPr>
              <a:t>Sensing Layer –</a:t>
            </a:r>
            <a:endParaRPr lang="en-IN" dirty="0"/>
          </a:p>
        </p:txBody>
      </p:sp>
      <p:sp>
        <p:nvSpPr>
          <p:cNvPr id="3" name="Content Placeholder 2">
            <a:extLst>
              <a:ext uri="{FF2B5EF4-FFF2-40B4-BE49-F238E27FC236}">
                <a16:creationId xmlns:a16="http://schemas.microsoft.com/office/drawing/2014/main" id="{596B1237-6D1B-4B09-8B0C-29098046C95C}"/>
              </a:ext>
            </a:extLst>
          </p:cNvPr>
          <p:cNvSpPr>
            <a:spLocks noGrp="1"/>
          </p:cNvSpPr>
          <p:nvPr>
            <p:ph idx="1"/>
          </p:nvPr>
        </p:nvSpPr>
        <p:spPr>
          <a:xfrm>
            <a:off x="838200" y="1825625"/>
            <a:ext cx="10407977" cy="4667250"/>
          </a:xfrm>
        </p:spPr>
        <p:txBody>
          <a:bodyPr>
            <a:normAutofit/>
          </a:bodyPr>
          <a:lstStyle/>
          <a:p>
            <a:r>
              <a:rPr lang="en-US" sz="3200" i="0" dirty="0">
                <a:effectLst/>
                <a:latin typeface="urw-din"/>
              </a:rPr>
              <a:t>Sensors, actuators, devices are present in this Sensing layer. These Sensors or Actuators accepts data(physical/environmental parameters), processes data and emits data over network.</a:t>
            </a:r>
          </a:p>
          <a:p>
            <a:endParaRPr lang="en-US" sz="3200" dirty="0">
              <a:latin typeface="urw-din"/>
            </a:endParaRPr>
          </a:p>
          <a:p>
            <a:r>
              <a:rPr lang="en-US" sz="3200" i="0" dirty="0">
                <a:effectLst/>
                <a:latin typeface="urw-din"/>
              </a:rPr>
              <a:t>Sensors collects data from the environment or object under measurement and turn it into useful data. </a:t>
            </a:r>
          </a:p>
          <a:p>
            <a:pPr marL="0" indent="0">
              <a:buNone/>
            </a:pPr>
            <a:r>
              <a:rPr lang="en-US" sz="3200" dirty="0">
                <a:latin typeface="urw-din"/>
              </a:rPr>
              <a:t>For example: Moisture sensor, Temperature sensor</a:t>
            </a:r>
            <a:r>
              <a:rPr lang="en-US" dirty="0">
                <a:solidFill>
                  <a:srgbClr val="273239"/>
                </a:solidFill>
                <a:latin typeface="urw-din"/>
              </a:rPr>
              <a:t>.</a:t>
            </a:r>
            <a:endParaRPr lang="en-US" b="0" i="0" dirty="0">
              <a:solidFill>
                <a:srgbClr val="273239"/>
              </a:solidFill>
              <a:effectLst/>
              <a:latin typeface="urw-din"/>
            </a:endParaRPr>
          </a:p>
          <a:p>
            <a:pPr marL="0" indent="0">
              <a:buNone/>
            </a:pP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787119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EC09-ABC0-4816-9B39-63F0D770F5C2}"/>
              </a:ext>
            </a:extLst>
          </p:cNvPr>
          <p:cNvSpPr>
            <a:spLocks noGrp="1"/>
          </p:cNvSpPr>
          <p:nvPr>
            <p:ph type="title"/>
          </p:nvPr>
        </p:nvSpPr>
        <p:spPr>
          <a:xfrm>
            <a:off x="556700" y="253262"/>
            <a:ext cx="10515600" cy="801858"/>
          </a:xfrm>
        </p:spPr>
        <p:txBody>
          <a:bodyPr/>
          <a:lstStyle/>
          <a:p>
            <a:r>
              <a:rPr lang="en-US" b="1" i="0" dirty="0">
                <a:solidFill>
                  <a:srgbClr val="273239"/>
                </a:solidFill>
                <a:effectLst/>
                <a:latin typeface="urw-din"/>
              </a:rPr>
              <a:t>Network Layer –</a:t>
            </a:r>
            <a:endParaRPr lang="en-IN" dirty="0"/>
          </a:p>
        </p:txBody>
      </p:sp>
      <p:sp>
        <p:nvSpPr>
          <p:cNvPr id="3" name="Content Placeholder 2">
            <a:extLst>
              <a:ext uri="{FF2B5EF4-FFF2-40B4-BE49-F238E27FC236}">
                <a16:creationId xmlns:a16="http://schemas.microsoft.com/office/drawing/2014/main" id="{F9CB4E51-912D-4222-93B9-91A5A3030837}"/>
              </a:ext>
            </a:extLst>
          </p:cNvPr>
          <p:cNvSpPr>
            <a:spLocks noGrp="1"/>
          </p:cNvSpPr>
          <p:nvPr>
            <p:ph idx="1"/>
          </p:nvPr>
        </p:nvSpPr>
        <p:spPr>
          <a:xfrm>
            <a:off x="556700" y="870717"/>
            <a:ext cx="6749073" cy="5794033"/>
          </a:xfrm>
        </p:spPr>
        <p:txBody>
          <a:bodyPr>
            <a:normAutofit/>
          </a:bodyPr>
          <a:lstStyle/>
          <a:p>
            <a:pPr marL="0" indent="0" algn="just">
              <a:buNone/>
            </a:pPr>
            <a:br>
              <a:rPr lang="en-US" b="0" i="0" dirty="0">
                <a:solidFill>
                  <a:srgbClr val="273239"/>
                </a:solidFill>
                <a:effectLst/>
                <a:latin typeface="urw-din"/>
              </a:rPr>
            </a:br>
            <a:r>
              <a:rPr lang="en-US" b="0" i="0" dirty="0">
                <a:effectLst/>
                <a:latin typeface="urw-din"/>
              </a:rPr>
              <a:t>Internet/Network gateways, Data Acquisition System (DAS) are present in this layer. </a:t>
            </a:r>
          </a:p>
          <a:p>
            <a:pPr algn="just"/>
            <a:r>
              <a:rPr lang="en-US" dirty="0">
                <a:latin typeface="urw-din"/>
              </a:rPr>
              <a:t>The data from the sensors are in analog form. That data need to be aggregated and converted into digital form using DAS.</a:t>
            </a:r>
          </a:p>
          <a:p>
            <a:pPr algn="just"/>
            <a:r>
              <a:rPr lang="en-US" dirty="0">
                <a:latin typeface="urw-din"/>
              </a:rPr>
              <a:t>The DAS connects to the sensor network , aggregates outputs, and performs the analog to digital conversion. </a:t>
            </a:r>
          </a:p>
          <a:p>
            <a:pPr algn="just"/>
            <a:r>
              <a:rPr lang="en-US" dirty="0">
                <a:latin typeface="urw-din"/>
              </a:rPr>
              <a:t>The internet gateways receives the aggregated and digitized data and routes it over Wi-Fi, wired LANs, or the Internet , to the Third layer for further processing.</a:t>
            </a:r>
            <a:endParaRPr lang="en-IN" dirty="0"/>
          </a:p>
        </p:txBody>
      </p:sp>
      <p:pic>
        <p:nvPicPr>
          <p:cNvPr id="5" name="Picture 4">
            <a:extLst>
              <a:ext uri="{FF2B5EF4-FFF2-40B4-BE49-F238E27FC236}">
                <a16:creationId xmlns:a16="http://schemas.microsoft.com/office/drawing/2014/main" id="{426E0DFB-8576-934D-DF81-0227B214B08F}"/>
              </a:ext>
            </a:extLst>
          </p:cNvPr>
          <p:cNvPicPr>
            <a:picLocks noChangeAspect="1"/>
          </p:cNvPicPr>
          <p:nvPr/>
        </p:nvPicPr>
        <p:blipFill>
          <a:blip r:embed="rId2"/>
          <a:stretch>
            <a:fillRect/>
          </a:stretch>
        </p:blipFill>
        <p:spPr>
          <a:xfrm>
            <a:off x="7513163" y="1216058"/>
            <a:ext cx="4431137" cy="4166648"/>
          </a:xfrm>
          <a:prstGeom prst="rect">
            <a:avLst/>
          </a:prstGeom>
        </p:spPr>
      </p:pic>
    </p:spTree>
    <p:extLst>
      <p:ext uri="{BB962C8B-B14F-4D97-AF65-F5344CB8AC3E}">
        <p14:creationId xmlns:p14="http://schemas.microsoft.com/office/powerpoint/2010/main" val="3088445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39AD-DD72-4A55-AD69-B34AB7B1F78E}"/>
              </a:ext>
            </a:extLst>
          </p:cNvPr>
          <p:cNvSpPr>
            <a:spLocks noGrp="1"/>
          </p:cNvSpPr>
          <p:nvPr>
            <p:ph type="title"/>
          </p:nvPr>
        </p:nvSpPr>
        <p:spPr/>
        <p:txBody>
          <a:bodyPr/>
          <a:lstStyle/>
          <a:p>
            <a:r>
              <a:rPr lang="en-US" b="1" i="0" dirty="0">
                <a:solidFill>
                  <a:srgbClr val="273239"/>
                </a:solidFill>
                <a:effectLst/>
                <a:latin typeface="urw-din"/>
              </a:rPr>
              <a:t>Data processing Layer –</a:t>
            </a:r>
            <a:endParaRPr lang="en-IN" dirty="0"/>
          </a:p>
        </p:txBody>
      </p:sp>
      <p:sp>
        <p:nvSpPr>
          <p:cNvPr id="3" name="Content Placeholder 2">
            <a:extLst>
              <a:ext uri="{FF2B5EF4-FFF2-40B4-BE49-F238E27FC236}">
                <a16:creationId xmlns:a16="http://schemas.microsoft.com/office/drawing/2014/main" id="{56BAD228-817B-4CE9-9F48-270F6217E88C}"/>
              </a:ext>
            </a:extLst>
          </p:cNvPr>
          <p:cNvSpPr>
            <a:spLocks noGrp="1"/>
          </p:cNvSpPr>
          <p:nvPr>
            <p:ph idx="1"/>
          </p:nvPr>
        </p:nvSpPr>
        <p:spPr>
          <a:xfrm>
            <a:off x="698762" y="1423447"/>
            <a:ext cx="10794476" cy="4659248"/>
          </a:xfrm>
        </p:spPr>
        <p:txBody>
          <a:bodyPr>
            <a:normAutofit fontScale="77500" lnSpcReduction="20000"/>
          </a:bodyPr>
          <a:lstStyle/>
          <a:p>
            <a:pPr algn="just" fontAlgn="base"/>
            <a:r>
              <a:rPr lang="en-US" dirty="0">
                <a:latin typeface="Book Antiqua" panose="02040602050305030304" pitchFamily="18" charset="0"/>
                <a:cs typeface="Times New Roman" panose="02020603050405020304" pitchFamily="18" charset="0"/>
              </a:rPr>
              <a:t>Pre-processing and enhanced analytics of the data is performed in the third stage of </a:t>
            </a:r>
          </a:p>
          <a:p>
            <a:pPr marL="0" indent="0" algn="just" fontAlgn="base">
              <a:buNone/>
            </a:pPr>
            <a:r>
              <a:rPr lang="en-US" dirty="0">
                <a:latin typeface="Book Antiqua" panose="02040602050305030304" pitchFamily="18" charset="0"/>
                <a:cs typeface="Times New Roman" panose="02020603050405020304" pitchFamily="18" charset="0"/>
              </a:rPr>
              <a:t>an IoT architecture. Edge IT systems are responsible for carrying out these tasks. </a:t>
            </a:r>
          </a:p>
          <a:p>
            <a:pPr algn="just" fontAlgn="base"/>
            <a:endParaRPr lang="en-US" dirty="0">
              <a:latin typeface="Book Antiqua" panose="02040602050305030304" pitchFamily="18" charset="0"/>
              <a:cs typeface="Times New Roman" panose="02020603050405020304" pitchFamily="18" charset="0"/>
            </a:endParaRPr>
          </a:p>
          <a:p>
            <a:pPr algn="just" fontAlgn="base"/>
            <a:r>
              <a:rPr lang="en-US" dirty="0">
                <a:latin typeface="Book Antiqua" panose="02040602050305030304" pitchFamily="18" charset="0"/>
                <a:cs typeface="Times New Roman" panose="02020603050405020304" pitchFamily="18" charset="0"/>
              </a:rPr>
              <a:t>IoT systems collect a significant amount of data and consequently require a lot of </a:t>
            </a:r>
          </a:p>
          <a:p>
            <a:pPr marL="0" indent="0" algn="just" fontAlgn="base">
              <a:buNone/>
            </a:pPr>
            <a:r>
              <a:rPr lang="en-US" dirty="0">
                <a:latin typeface="Book Antiqua" panose="02040602050305030304" pitchFamily="18" charset="0"/>
                <a:cs typeface="Times New Roman" panose="02020603050405020304" pitchFamily="18" charset="0"/>
              </a:rPr>
              <a:t>bandwidth, these Edge IT systems perform a vital task in reducing the load on the </a:t>
            </a:r>
          </a:p>
          <a:p>
            <a:pPr marL="0" indent="0" algn="just" fontAlgn="base">
              <a:buNone/>
            </a:pPr>
            <a:r>
              <a:rPr lang="en-US" dirty="0">
                <a:latin typeface="Book Antiqua" panose="02040602050305030304" pitchFamily="18" charset="0"/>
                <a:cs typeface="Times New Roman" panose="02020603050405020304" pitchFamily="18" charset="0"/>
              </a:rPr>
              <a:t>core IT infrastructure.</a:t>
            </a:r>
          </a:p>
          <a:p>
            <a:pPr algn="just" fontAlgn="base"/>
            <a:endParaRPr lang="en-US" dirty="0">
              <a:latin typeface="Book Antiqua" panose="02040602050305030304" pitchFamily="18" charset="0"/>
              <a:cs typeface="Times New Roman" panose="02020603050405020304" pitchFamily="18" charset="0"/>
            </a:endParaRPr>
          </a:p>
          <a:p>
            <a:pPr algn="just" fontAlgn="base"/>
            <a:r>
              <a:rPr lang="en-US" dirty="0">
                <a:latin typeface="Book Antiqua" panose="02040602050305030304" pitchFamily="18" charset="0"/>
                <a:cs typeface="Times New Roman" panose="02020603050405020304" pitchFamily="18" charset="0"/>
              </a:rPr>
              <a:t>Machine learning and visualization technologies are used by Edge IT systems to </a:t>
            </a:r>
          </a:p>
          <a:p>
            <a:pPr marL="0" indent="0" algn="just" fontAlgn="base">
              <a:buNone/>
            </a:pPr>
            <a:r>
              <a:rPr lang="en-US" dirty="0">
                <a:latin typeface="Book Antiqua" panose="02040602050305030304" pitchFamily="18" charset="0"/>
                <a:cs typeface="Times New Roman" panose="02020603050405020304" pitchFamily="18" charset="0"/>
              </a:rPr>
              <a:t>generate results from the collected data. </a:t>
            </a:r>
          </a:p>
          <a:p>
            <a:pPr algn="just" fontAlgn="base"/>
            <a:endParaRPr lang="en-US" dirty="0">
              <a:latin typeface="Book Antiqua" panose="02040602050305030304" pitchFamily="18" charset="0"/>
              <a:cs typeface="Times New Roman" panose="02020603050405020304" pitchFamily="18" charset="0"/>
            </a:endParaRPr>
          </a:p>
          <a:p>
            <a:pPr algn="just" fontAlgn="base"/>
            <a:r>
              <a:rPr lang="en-US" dirty="0">
                <a:latin typeface="Book Antiqua" panose="02040602050305030304" pitchFamily="18" charset="0"/>
                <a:cs typeface="Times New Roman" panose="02020603050405020304" pitchFamily="18" charset="0"/>
              </a:rPr>
              <a:t>Insights are provided by machine learning algorithms while the visualization</a:t>
            </a:r>
          </a:p>
          <a:p>
            <a:pPr marL="0" indent="0" algn="just" fontAlgn="base">
              <a:buNone/>
            </a:pPr>
            <a:r>
              <a:rPr lang="en-US" dirty="0">
                <a:latin typeface="Book Antiqua" panose="02040602050305030304" pitchFamily="18" charset="0"/>
                <a:cs typeface="Times New Roman" panose="02020603050405020304" pitchFamily="18" charset="0"/>
              </a:rPr>
              <a:t>technology presents the data in a way that's easy to understand.</a:t>
            </a:r>
            <a:br>
              <a:rPr lang="en-US" dirty="0">
                <a:latin typeface="Book Antiqua" panose="02040602050305030304" pitchFamily="18" charset="0"/>
                <a:cs typeface="Times New Roman" panose="02020603050405020304" pitchFamily="18" charset="0"/>
              </a:rPr>
            </a:br>
            <a:endParaRPr lang="en-IN"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066168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5C0A-B608-4D63-85C6-CED1F43C4EEA}"/>
              </a:ext>
            </a:extLst>
          </p:cNvPr>
          <p:cNvSpPr>
            <a:spLocks noGrp="1"/>
          </p:cNvSpPr>
          <p:nvPr>
            <p:ph type="title"/>
          </p:nvPr>
        </p:nvSpPr>
        <p:spPr/>
        <p:txBody>
          <a:bodyPr/>
          <a:lstStyle/>
          <a:p>
            <a:r>
              <a:rPr lang="en-US" b="1" i="0" dirty="0">
                <a:solidFill>
                  <a:srgbClr val="273239"/>
                </a:solidFill>
                <a:effectLst/>
                <a:latin typeface="urw-din"/>
              </a:rPr>
              <a:t>Application Layer –</a:t>
            </a:r>
            <a:endParaRPr lang="en-IN" dirty="0"/>
          </a:p>
        </p:txBody>
      </p:sp>
      <p:sp>
        <p:nvSpPr>
          <p:cNvPr id="3" name="Content Placeholder 2">
            <a:extLst>
              <a:ext uri="{FF2B5EF4-FFF2-40B4-BE49-F238E27FC236}">
                <a16:creationId xmlns:a16="http://schemas.microsoft.com/office/drawing/2014/main" id="{830449A4-024B-4447-A431-A86DC6EF9506}"/>
              </a:ext>
            </a:extLst>
          </p:cNvPr>
          <p:cNvSpPr>
            <a:spLocks noGrp="1"/>
          </p:cNvSpPr>
          <p:nvPr>
            <p:ph idx="1"/>
          </p:nvPr>
        </p:nvSpPr>
        <p:spPr>
          <a:xfrm>
            <a:off x="745896" y="1517717"/>
            <a:ext cx="10700208" cy="5429838"/>
          </a:xfrm>
        </p:spPr>
        <p:txBody>
          <a:bodyPr>
            <a:normAutofit fontScale="92500" lnSpcReduction="10000"/>
          </a:bodyPr>
          <a:lstStyle/>
          <a:p>
            <a:pPr marL="0" indent="0" algn="just">
              <a:buNone/>
            </a:pPr>
            <a:r>
              <a:rPr lang="en-US" b="0" i="0" dirty="0">
                <a:solidFill>
                  <a:srgbClr val="273239"/>
                </a:solidFill>
                <a:effectLst/>
                <a:latin typeface="urw-din"/>
              </a:rPr>
              <a:t>	</a:t>
            </a:r>
            <a:r>
              <a:rPr lang="en-US" sz="3000" dirty="0">
                <a:latin typeface="Book Antiqua" panose="02040602050305030304" pitchFamily="18" charset="0"/>
                <a:cs typeface="Times New Roman" panose="02020603050405020304" pitchFamily="18" charset="0"/>
              </a:rPr>
              <a:t>This is last layer of 4 stages of IoT architecture.</a:t>
            </a:r>
          </a:p>
          <a:p>
            <a:pPr algn="just"/>
            <a:endParaRPr lang="en-US" sz="3000" dirty="0">
              <a:latin typeface="Book Antiqua" panose="02040602050305030304" pitchFamily="18" charset="0"/>
              <a:cs typeface="Times New Roman" panose="02020603050405020304" pitchFamily="18" charset="0"/>
            </a:endParaRPr>
          </a:p>
          <a:p>
            <a:pPr algn="just" fontAlgn="base"/>
            <a:r>
              <a:rPr lang="en-US" sz="2600" dirty="0">
                <a:latin typeface="Book Antiqua" panose="02040602050305030304" pitchFamily="18" charset="0"/>
                <a:cs typeface="Times New Roman" panose="02020603050405020304" pitchFamily="18" charset="0"/>
              </a:rPr>
              <a:t>The data needs to be stored for further in-depth analysis which is why data storage is such an important stage of an IoT architecture. It helps with follow-up revision for feedback as well. </a:t>
            </a:r>
            <a:r>
              <a:rPr lang="en-US" sz="2600" dirty="0">
                <a:latin typeface="Book Antiqua" panose="0204060205030503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Cloud storage</a:t>
            </a:r>
            <a:r>
              <a:rPr lang="en-US" sz="2600" dirty="0">
                <a:latin typeface="Book Antiqua" panose="02040602050305030304" pitchFamily="18" charset="0"/>
                <a:cs typeface="Times New Roman" panose="02020603050405020304" pitchFamily="18" charset="0"/>
              </a:rPr>
              <a:t> is the preferred storage method in IoT implementations. </a:t>
            </a:r>
          </a:p>
          <a:p>
            <a:pPr algn="just" fontAlgn="base"/>
            <a:endParaRPr lang="en-US" sz="2600" dirty="0">
              <a:latin typeface="Book Antiqua" panose="02040602050305030304" pitchFamily="18" charset="0"/>
              <a:cs typeface="Times New Roman" panose="02020603050405020304" pitchFamily="18" charset="0"/>
            </a:endParaRPr>
          </a:p>
          <a:p>
            <a:pPr algn="just" fontAlgn="base"/>
            <a:r>
              <a:rPr lang="en-US" sz="2600" dirty="0">
                <a:latin typeface="Book Antiqua" panose="02040602050305030304" pitchFamily="18" charset="0"/>
                <a:cs typeface="Times New Roman" panose="02020603050405020304" pitchFamily="18" charset="0"/>
              </a:rPr>
              <a:t>Data centers or cloud is management stage of data where data is managed and is used by end-user applications like agriculture, health care, aerospace, farming, defense, etc.</a:t>
            </a:r>
          </a:p>
          <a:p>
            <a:pPr marL="0" indent="0" algn="just">
              <a:buNone/>
            </a:pPr>
            <a:br>
              <a:rPr lang="en-US" dirty="0"/>
            </a:br>
            <a:br>
              <a:rPr lang="en-US" dirty="0">
                <a:solidFill>
                  <a:srgbClr val="273239"/>
                </a:solidFill>
                <a:latin typeface="urw-din"/>
              </a:rPr>
            </a:br>
            <a:br>
              <a:rPr lang="en-US" dirty="0">
                <a:solidFill>
                  <a:srgbClr val="273239"/>
                </a:solidFill>
                <a:latin typeface="urw-din"/>
              </a:rPr>
            </a:br>
            <a:endParaRPr lang="en-IN" dirty="0"/>
          </a:p>
        </p:txBody>
      </p:sp>
    </p:spTree>
    <p:extLst>
      <p:ext uri="{BB962C8B-B14F-4D97-AF65-F5344CB8AC3E}">
        <p14:creationId xmlns:p14="http://schemas.microsoft.com/office/powerpoint/2010/main" val="224126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3419-2F9E-BDE4-DBE9-1E7173F87115}"/>
              </a:ext>
            </a:extLst>
          </p:cNvPr>
          <p:cNvSpPr>
            <a:spLocks noGrp="1"/>
          </p:cNvSpPr>
          <p:nvPr>
            <p:ph type="title"/>
          </p:nvPr>
        </p:nvSpPr>
        <p:spPr>
          <a:xfrm>
            <a:off x="838200" y="167162"/>
            <a:ext cx="10515600" cy="1325563"/>
          </a:xfrm>
        </p:spPr>
        <p:txBody>
          <a:bodyPr>
            <a:normAutofit fontScale="90000"/>
          </a:bodyPr>
          <a:lstStyle/>
          <a:p>
            <a:pPr marL="685800" fontAlgn="base">
              <a:lnSpc>
                <a:spcPct val="107000"/>
              </a:lnSpc>
              <a:spcAft>
                <a:spcPts val="800"/>
              </a:spcAft>
            </a:pPr>
            <a:r>
              <a:rPr lang="en-IN" sz="1800" dirty="0">
                <a:effectLst/>
                <a:latin typeface="Book Antiqua" panose="0204060205030503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600" b="1" dirty="0">
                <a:solidFill>
                  <a:srgbClr val="FF0000"/>
                </a:solidFill>
                <a:latin typeface="Book Antiqua" panose="02040602050305030304" pitchFamily="18" charset="0"/>
                <a:ea typeface="Calibri" panose="020F0502020204030204" pitchFamily="34" charset="0"/>
                <a:cs typeface="Times New Roman" panose="02020603050405020304" pitchFamily="18" charset="0"/>
              </a:rPr>
              <a:t>FIVE </a:t>
            </a:r>
            <a:r>
              <a:rPr lang="en-IN" sz="3600" b="1" dirty="0">
                <a:solidFill>
                  <a:srgbClr val="FF0000"/>
                </a:solidFill>
                <a:effectLst/>
                <a:latin typeface="Book Antiqua" panose="02040602050305030304" pitchFamily="18" charset="0"/>
                <a:ea typeface="Calibri" panose="020F0502020204030204" pitchFamily="34" charset="0"/>
                <a:cs typeface="Times New Roman" panose="02020603050405020304" pitchFamily="18" charset="0"/>
              </a:rPr>
              <a:t> Layered Architecture of IoT:</a:t>
            </a:r>
            <a:br>
              <a:rPr lang="en-IN" sz="1800" dirty="0">
                <a:effectLst/>
                <a:latin typeface="Book Antiqua" panose="0204060205030503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551E9C5-EC1C-A4B0-B3AD-3BE9E782A959}"/>
              </a:ext>
            </a:extLst>
          </p:cNvPr>
          <p:cNvSpPr>
            <a:spLocks noGrp="1"/>
          </p:cNvSpPr>
          <p:nvPr>
            <p:ph idx="1"/>
          </p:nvPr>
        </p:nvSpPr>
        <p:spPr>
          <a:xfrm>
            <a:off x="838200" y="1253331"/>
            <a:ext cx="10515600" cy="4351338"/>
          </a:xfrm>
        </p:spPr>
        <p:txBody>
          <a:bodyPr/>
          <a:lstStyle/>
          <a:p>
            <a:r>
              <a:rPr lang="en-IN" sz="1800" dirty="0">
                <a:effectLst/>
                <a:latin typeface="Book Antiqua" panose="02040602050305030304" pitchFamily="18" charset="0"/>
                <a:ea typeface="Calibri" panose="020F0502020204030204" pitchFamily="34" charset="0"/>
                <a:cs typeface="Times New Roman" panose="02020603050405020304" pitchFamily="18" charset="0"/>
              </a:rPr>
              <a:t>When project work is done with various cutting-edge technologies and broad application area, 5-layer architecture is considered as best.</a:t>
            </a:r>
            <a:endParaRPr lang="en-IN" dirty="0"/>
          </a:p>
        </p:txBody>
      </p:sp>
      <p:pic>
        <p:nvPicPr>
          <p:cNvPr id="4" name="Picture 3" descr="Diagram&#10;&#10;Description automatically generated">
            <a:extLst>
              <a:ext uri="{FF2B5EF4-FFF2-40B4-BE49-F238E27FC236}">
                <a16:creationId xmlns:a16="http://schemas.microsoft.com/office/drawing/2014/main" id="{2642B71C-167C-E205-F941-175E606EBD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0264" y="1940625"/>
            <a:ext cx="8559537" cy="4351338"/>
          </a:xfrm>
          <a:prstGeom prst="rect">
            <a:avLst/>
          </a:prstGeom>
          <a:noFill/>
          <a:ln>
            <a:noFill/>
          </a:ln>
        </p:spPr>
      </p:pic>
    </p:spTree>
    <p:extLst>
      <p:ext uri="{BB962C8B-B14F-4D97-AF65-F5344CB8AC3E}">
        <p14:creationId xmlns:p14="http://schemas.microsoft.com/office/powerpoint/2010/main" val="4189215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9E0F-2CF7-B2F5-D676-3974628A75BB}"/>
              </a:ext>
            </a:extLst>
          </p:cNvPr>
          <p:cNvSpPr>
            <a:spLocks noGrp="1"/>
          </p:cNvSpPr>
          <p:nvPr>
            <p:ph type="title"/>
          </p:nvPr>
        </p:nvSpPr>
        <p:spPr/>
        <p:txBody>
          <a:bodyPr>
            <a:normAutofit/>
          </a:bodyPr>
          <a:lstStyle/>
          <a:p>
            <a:r>
              <a:rPr lang="en-IN" sz="3200" b="1" dirty="0">
                <a:effectLst/>
                <a:latin typeface="Book Antiqua" panose="02040602050305030304" pitchFamily="18" charset="0"/>
                <a:ea typeface="Calibri" panose="020F0502020204030204" pitchFamily="34" charset="0"/>
                <a:cs typeface="Times New Roman" panose="02020603050405020304" pitchFamily="18" charset="0"/>
              </a:rPr>
              <a:t>Perception Layer :</a:t>
            </a:r>
            <a:endParaRPr lang="en-IN" sz="3200" dirty="0"/>
          </a:p>
        </p:txBody>
      </p:sp>
      <p:sp>
        <p:nvSpPr>
          <p:cNvPr id="3" name="Content Placeholder 2">
            <a:extLst>
              <a:ext uri="{FF2B5EF4-FFF2-40B4-BE49-F238E27FC236}">
                <a16:creationId xmlns:a16="http://schemas.microsoft.com/office/drawing/2014/main" id="{03CA56FA-C663-BB6B-344B-2217AA9BBC68}"/>
              </a:ext>
            </a:extLst>
          </p:cNvPr>
          <p:cNvSpPr>
            <a:spLocks noGrp="1"/>
          </p:cNvSpPr>
          <p:nvPr>
            <p:ph idx="1"/>
          </p:nvPr>
        </p:nvSpPr>
        <p:spPr/>
        <p:txBody>
          <a:bodyPr>
            <a:normAutofit/>
          </a:bodyPr>
          <a:lstStyle/>
          <a:p>
            <a:r>
              <a:rPr lang="en-IN" dirty="0">
                <a:effectLst/>
                <a:latin typeface="Book Antiqua" panose="02040602050305030304" pitchFamily="18" charset="0"/>
                <a:ea typeface="Calibri" panose="020F0502020204030204" pitchFamily="34" charset="0"/>
                <a:cs typeface="Times New Roman" panose="02020603050405020304" pitchFamily="18" charset="0"/>
              </a:rPr>
              <a:t>This is the first layer of IoT architecture. In the perception layer, number of sensors and actuators are used to gather useful information like temperature, moisture content, intruder detection, sounds, etc. </a:t>
            </a:r>
          </a:p>
          <a:p>
            <a:endParaRPr lang="en-IN" dirty="0">
              <a:latin typeface="Book Antiqua" panose="02040602050305030304" pitchFamily="18" charset="0"/>
              <a:ea typeface="Calibri" panose="020F0502020204030204" pitchFamily="34" charset="0"/>
              <a:cs typeface="Times New Roman" panose="02020603050405020304" pitchFamily="18" charset="0"/>
            </a:endParaRPr>
          </a:p>
          <a:p>
            <a:r>
              <a:rPr lang="en-IN" dirty="0">
                <a:effectLst/>
                <a:latin typeface="Book Antiqua" panose="02040602050305030304" pitchFamily="18" charset="0"/>
                <a:ea typeface="Calibri" panose="020F0502020204030204" pitchFamily="34" charset="0"/>
                <a:cs typeface="Times New Roman" panose="02020603050405020304" pitchFamily="18" charset="0"/>
              </a:rPr>
              <a:t>The main function of this layer is to get information from surroundings and to pass data to another layer so that some actions can be done based on that information.</a:t>
            </a:r>
            <a:endParaRPr lang="en-IN" dirty="0"/>
          </a:p>
        </p:txBody>
      </p:sp>
    </p:spTree>
    <p:extLst>
      <p:ext uri="{BB962C8B-B14F-4D97-AF65-F5344CB8AC3E}">
        <p14:creationId xmlns:p14="http://schemas.microsoft.com/office/powerpoint/2010/main" val="3029292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F41C-7F2A-7815-1B41-273070CA294C}"/>
              </a:ext>
            </a:extLst>
          </p:cNvPr>
          <p:cNvSpPr>
            <a:spLocks noGrp="1"/>
          </p:cNvSpPr>
          <p:nvPr>
            <p:ph type="title"/>
          </p:nvPr>
        </p:nvSpPr>
        <p:spPr/>
        <p:txBody>
          <a:bodyPr>
            <a:normAutofit/>
          </a:bodyPr>
          <a:lstStyle/>
          <a:p>
            <a:r>
              <a:rPr lang="en-IN" sz="3200" b="1" dirty="0">
                <a:effectLst/>
                <a:latin typeface="Book Antiqua" panose="02040602050305030304" pitchFamily="18" charset="0"/>
                <a:ea typeface="Calibri" panose="020F0502020204030204" pitchFamily="34" charset="0"/>
                <a:cs typeface="Times New Roman" panose="02020603050405020304" pitchFamily="18" charset="0"/>
              </a:rPr>
              <a:t>Network Layer :</a:t>
            </a:r>
            <a:endParaRPr lang="en-IN" sz="3200" dirty="0"/>
          </a:p>
        </p:txBody>
      </p:sp>
      <p:sp>
        <p:nvSpPr>
          <p:cNvPr id="3" name="Content Placeholder 2">
            <a:extLst>
              <a:ext uri="{FF2B5EF4-FFF2-40B4-BE49-F238E27FC236}">
                <a16:creationId xmlns:a16="http://schemas.microsoft.com/office/drawing/2014/main" id="{CF6939CC-CA9B-2BCE-72D8-8FF596FBEF33}"/>
              </a:ext>
            </a:extLst>
          </p:cNvPr>
          <p:cNvSpPr>
            <a:spLocks noGrp="1"/>
          </p:cNvSpPr>
          <p:nvPr>
            <p:ph idx="1"/>
          </p:nvPr>
        </p:nvSpPr>
        <p:spPr/>
        <p:txBody>
          <a:bodyPr/>
          <a:lstStyle/>
          <a:p>
            <a:r>
              <a:rPr lang="en-IN" sz="2800" dirty="0">
                <a:effectLst/>
                <a:latin typeface="Book Antiqua" panose="02040602050305030304" pitchFamily="18" charset="0"/>
                <a:ea typeface="Calibri" panose="020F0502020204030204" pitchFamily="34" charset="0"/>
                <a:cs typeface="Times New Roman" panose="02020603050405020304" pitchFamily="18" charset="0"/>
              </a:rPr>
              <a:t>As the name suggests, it is the connecting layer between perception and middleware layer. </a:t>
            </a:r>
          </a:p>
          <a:p>
            <a:r>
              <a:rPr lang="en-IN" sz="2800" dirty="0">
                <a:effectLst/>
                <a:latin typeface="Book Antiqua" panose="02040602050305030304" pitchFamily="18" charset="0"/>
                <a:ea typeface="Calibri" panose="020F0502020204030204" pitchFamily="34" charset="0"/>
                <a:cs typeface="Times New Roman" panose="02020603050405020304" pitchFamily="18" charset="0"/>
              </a:rPr>
              <a:t>It gets data from perception layer and passes data to middleware layer using networking technologies like 3G, 4G, UTMS, </a:t>
            </a:r>
            <a:r>
              <a:rPr lang="en-IN" sz="2800" dirty="0" err="1">
                <a:effectLst/>
                <a:latin typeface="Book Antiqua" panose="02040602050305030304" pitchFamily="18" charset="0"/>
                <a:ea typeface="Calibri" panose="020F0502020204030204" pitchFamily="34" charset="0"/>
                <a:cs typeface="Times New Roman" panose="02020603050405020304" pitchFamily="18" charset="0"/>
              </a:rPr>
              <a:t>WiFI</a:t>
            </a:r>
            <a:r>
              <a:rPr lang="en-IN" sz="2800" dirty="0">
                <a:effectLst/>
                <a:latin typeface="Book Antiqua" panose="02040602050305030304" pitchFamily="18" charset="0"/>
                <a:ea typeface="Calibri" panose="020F0502020204030204" pitchFamily="34" charset="0"/>
                <a:cs typeface="Times New Roman" panose="02020603050405020304" pitchFamily="18" charset="0"/>
              </a:rPr>
              <a:t>, infrared, etc. </a:t>
            </a:r>
          </a:p>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This is also called communication layer because it is responsible for communication between perception and middleware layer. All the transfer of data done securely keeping the obtained data confidential.</a:t>
            </a:r>
            <a:endParaRPr lang="en-IN" dirty="0"/>
          </a:p>
        </p:txBody>
      </p:sp>
      <p:pic>
        <p:nvPicPr>
          <p:cNvPr id="6" name="Picture 5" descr="Diagram&#10;&#10;Description automatically generated">
            <a:extLst>
              <a:ext uri="{FF2B5EF4-FFF2-40B4-BE49-F238E27FC236}">
                <a16:creationId xmlns:a16="http://schemas.microsoft.com/office/drawing/2014/main" id="{28376E7A-FCF4-D8BD-D22D-EE112262FF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4"/>
            <a:ext cx="3883842" cy="1951612"/>
          </a:xfrm>
          <a:prstGeom prst="rect">
            <a:avLst/>
          </a:prstGeom>
          <a:noFill/>
          <a:ln>
            <a:noFill/>
          </a:ln>
        </p:spPr>
      </p:pic>
    </p:spTree>
    <p:extLst>
      <p:ext uri="{BB962C8B-B14F-4D97-AF65-F5344CB8AC3E}">
        <p14:creationId xmlns:p14="http://schemas.microsoft.com/office/powerpoint/2010/main" val="1271928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9AAA-8366-7A83-EA7F-E52AE3D4B93A}"/>
              </a:ext>
            </a:extLst>
          </p:cNvPr>
          <p:cNvSpPr>
            <a:spLocks noGrp="1"/>
          </p:cNvSpPr>
          <p:nvPr>
            <p:ph type="title"/>
          </p:nvPr>
        </p:nvSpPr>
        <p:spPr/>
        <p:txBody>
          <a:bodyPr/>
          <a:lstStyle/>
          <a:p>
            <a:r>
              <a:rPr lang="en-IN" sz="4400" b="1" dirty="0">
                <a:effectLst/>
                <a:latin typeface="Book Antiqua" panose="02040602050305030304" pitchFamily="18" charset="0"/>
                <a:ea typeface="Calibri" panose="020F0502020204030204" pitchFamily="34" charset="0"/>
                <a:cs typeface="Times New Roman" panose="02020603050405020304" pitchFamily="18" charset="0"/>
              </a:rPr>
              <a:t>Middleware Layer:</a:t>
            </a:r>
            <a:endParaRPr lang="en-IN" dirty="0"/>
          </a:p>
        </p:txBody>
      </p:sp>
      <p:sp>
        <p:nvSpPr>
          <p:cNvPr id="3" name="Content Placeholder 2">
            <a:extLst>
              <a:ext uri="{FF2B5EF4-FFF2-40B4-BE49-F238E27FC236}">
                <a16:creationId xmlns:a16="http://schemas.microsoft.com/office/drawing/2014/main" id="{A50F7024-F47F-192F-F7E8-0DE3C500E572}"/>
              </a:ext>
            </a:extLst>
          </p:cNvPr>
          <p:cNvSpPr>
            <a:spLocks noGrp="1"/>
          </p:cNvSpPr>
          <p:nvPr>
            <p:ph idx="1"/>
          </p:nvPr>
        </p:nvSpPr>
        <p:spPr/>
        <p:txBody>
          <a:bodyPr/>
          <a:lstStyle/>
          <a:p>
            <a:r>
              <a:rPr lang="en-IN" sz="2800" dirty="0">
                <a:effectLst/>
                <a:latin typeface="Book Antiqua" panose="02040602050305030304" pitchFamily="18" charset="0"/>
                <a:ea typeface="Calibri" panose="020F0502020204030204" pitchFamily="34" charset="0"/>
                <a:cs typeface="Times New Roman" panose="02020603050405020304" pitchFamily="18" charset="0"/>
              </a:rPr>
              <a:t>Middleware Layer has some advanced features like storage, computation, processing, action taking capabilities</a:t>
            </a:r>
          </a:p>
          <a:p>
            <a:endParaRPr lang="en-IN" dirty="0">
              <a:latin typeface="Book Antiqua" panose="02040602050305030304" pitchFamily="18" charset="0"/>
              <a:ea typeface="Calibri" panose="020F0502020204030204" pitchFamily="34" charset="0"/>
              <a:cs typeface="Times New Roman" panose="02020603050405020304" pitchFamily="18" charset="0"/>
            </a:endParaRPr>
          </a:p>
          <a:p>
            <a:r>
              <a:rPr lang="en-IN" sz="2800" dirty="0">
                <a:effectLst/>
                <a:latin typeface="Book Antiqua" panose="02040602050305030304" pitchFamily="18" charset="0"/>
                <a:ea typeface="Calibri" panose="020F0502020204030204" pitchFamily="34" charset="0"/>
                <a:cs typeface="Times New Roman" panose="02020603050405020304" pitchFamily="18" charset="0"/>
              </a:rPr>
              <a:t>It stores all dataset and based on the device address and name it gives appropriate data to that device. It can also take decisions based on calculations done </a:t>
            </a:r>
            <a:r>
              <a:rPr lang="en-IN" sz="2800">
                <a:effectLst/>
                <a:latin typeface="Book Antiqua" panose="02040602050305030304" pitchFamily="18" charset="0"/>
                <a:ea typeface="Calibri" panose="020F0502020204030204" pitchFamily="34" charset="0"/>
                <a:cs typeface="Times New Roman" panose="02020603050405020304" pitchFamily="18" charset="0"/>
              </a:rPr>
              <a:t>on data </a:t>
            </a:r>
            <a:r>
              <a:rPr lang="en-IN" sz="2800" dirty="0">
                <a:effectLst/>
                <a:latin typeface="Book Antiqua" panose="02040602050305030304" pitchFamily="18" charset="0"/>
                <a:ea typeface="Calibri" panose="020F0502020204030204" pitchFamily="34" charset="0"/>
                <a:cs typeface="Times New Roman" panose="02020603050405020304" pitchFamily="18" charset="0"/>
              </a:rPr>
              <a:t>obtained from sensors.</a:t>
            </a:r>
            <a:endParaRPr lang="en-IN" dirty="0"/>
          </a:p>
        </p:txBody>
      </p:sp>
    </p:spTree>
    <p:extLst>
      <p:ext uri="{BB962C8B-B14F-4D97-AF65-F5344CB8AC3E}">
        <p14:creationId xmlns:p14="http://schemas.microsoft.com/office/powerpoint/2010/main" val="120450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172C-9569-41E3-81C6-290E9AB9BD55}"/>
              </a:ext>
            </a:extLst>
          </p:cNvPr>
          <p:cNvSpPr>
            <a:spLocks noGrp="1"/>
          </p:cNvSpPr>
          <p:nvPr>
            <p:ph type="title"/>
          </p:nvPr>
        </p:nvSpPr>
        <p:spPr>
          <a:xfrm>
            <a:off x="559904" y="603836"/>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History of IoT</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8444F0-43D5-4E06-B53B-E5BE636CBE6A}"/>
              </a:ext>
            </a:extLst>
          </p:cNvPr>
          <p:cNvPicPr>
            <a:picLocks noChangeAspect="1"/>
          </p:cNvPicPr>
          <p:nvPr/>
        </p:nvPicPr>
        <p:blipFill>
          <a:blip r:embed="rId2"/>
          <a:stretch>
            <a:fillRect/>
          </a:stretch>
        </p:blipFill>
        <p:spPr>
          <a:xfrm>
            <a:off x="0" y="1690688"/>
            <a:ext cx="7182678" cy="4246286"/>
          </a:xfrm>
          <a:prstGeom prst="rect">
            <a:avLst/>
          </a:prstGeom>
        </p:spPr>
      </p:pic>
      <p:pic>
        <p:nvPicPr>
          <p:cNvPr id="9" name="Picture 8">
            <a:extLst>
              <a:ext uri="{FF2B5EF4-FFF2-40B4-BE49-F238E27FC236}">
                <a16:creationId xmlns:a16="http://schemas.microsoft.com/office/drawing/2014/main" id="{4398C41B-DF36-4959-9F25-4562A4378E37}"/>
              </a:ext>
            </a:extLst>
          </p:cNvPr>
          <p:cNvPicPr>
            <a:picLocks noChangeAspect="1"/>
          </p:cNvPicPr>
          <p:nvPr/>
        </p:nvPicPr>
        <p:blipFill>
          <a:blip r:embed="rId3"/>
          <a:stretch>
            <a:fillRect/>
          </a:stretch>
        </p:blipFill>
        <p:spPr>
          <a:xfrm>
            <a:off x="6824871" y="1690688"/>
            <a:ext cx="5367130" cy="3822216"/>
          </a:xfrm>
          <a:prstGeom prst="rect">
            <a:avLst/>
          </a:prstGeom>
        </p:spPr>
      </p:pic>
    </p:spTree>
    <p:extLst>
      <p:ext uri="{BB962C8B-B14F-4D97-AF65-F5344CB8AC3E}">
        <p14:creationId xmlns:p14="http://schemas.microsoft.com/office/powerpoint/2010/main" val="650960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2F2F-3535-DE0D-A812-7612BE4D710B}"/>
              </a:ext>
            </a:extLst>
          </p:cNvPr>
          <p:cNvSpPr>
            <a:spLocks noGrp="1"/>
          </p:cNvSpPr>
          <p:nvPr>
            <p:ph type="title"/>
          </p:nvPr>
        </p:nvSpPr>
        <p:spPr/>
        <p:txBody>
          <a:bodyPr/>
          <a:lstStyle/>
          <a:p>
            <a:r>
              <a:rPr lang="en-IN" sz="4400" b="1" dirty="0">
                <a:effectLst/>
                <a:latin typeface="Book Antiqua" panose="02040602050305030304" pitchFamily="18" charset="0"/>
                <a:ea typeface="Calibri" panose="020F0502020204030204" pitchFamily="34" charset="0"/>
                <a:cs typeface="Times New Roman" panose="02020603050405020304" pitchFamily="18" charset="0"/>
              </a:rPr>
              <a:t>Application Layer:</a:t>
            </a:r>
            <a:br>
              <a:rPr lang="en-IN" sz="4400" dirty="0">
                <a:effectLst/>
                <a:latin typeface="Book Antiqua" panose="0204060205030503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8D7EA95-A851-48A4-DAD4-7B86FA3232E8}"/>
              </a:ext>
            </a:extLst>
          </p:cNvPr>
          <p:cNvSpPr>
            <a:spLocks noGrp="1"/>
          </p:cNvSpPr>
          <p:nvPr>
            <p:ph idx="1"/>
          </p:nvPr>
        </p:nvSpPr>
        <p:spPr/>
        <p:txBody>
          <a:bodyPr/>
          <a:lstStyle/>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The application layer manages all application process based on information obtained from middleware layer. </a:t>
            </a:r>
          </a:p>
          <a:p>
            <a:endParaRPr lang="en-IN" dirty="0">
              <a:latin typeface="Book Antiqua" panose="02040602050305030304" pitchFamily="18" charset="0"/>
              <a:ea typeface="Calibri" panose="020F0502020204030204" pitchFamily="34" charset="0"/>
              <a:cs typeface="Times New Roman" panose="02020603050405020304" pitchFamily="18" charset="0"/>
            </a:endParaRPr>
          </a:p>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This application involves sending emails, activating alarm, security system, turn on or off a device, smartwatch, smart agriculture, etc.</a:t>
            </a:r>
            <a:endParaRPr lang="en-IN" dirty="0"/>
          </a:p>
        </p:txBody>
      </p:sp>
    </p:spTree>
    <p:extLst>
      <p:ext uri="{BB962C8B-B14F-4D97-AF65-F5344CB8AC3E}">
        <p14:creationId xmlns:p14="http://schemas.microsoft.com/office/powerpoint/2010/main" val="3569495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0154-48D2-6B1C-71E6-0DDEA5CAD619}"/>
              </a:ext>
            </a:extLst>
          </p:cNvPr>
          <p:cNvSpPr>
            <a:spLocks noGrp="1"/>
          </p:cNvSpPr>
          <p:nvPr>
            <p:ph type="title"/>
          </p:nvPr>
        </p:nvSpPr>
        <p:spPr/>
        <p:txBody>
          <a:bodyPr/>
          <a:lstStyle/>
          <a:p>
            <a:r>
              <a:rPr lang="en-IN" sz="4400" b="1" dirty="0">
                <a:effectLst/>
                <a:latin typeface="Book Antiqua" panose="02040602050305030304" pitchFamily="18" charset="0"/>
                <a:ea typeface="Calibri" panose="020F0502020204030204" pitchFamily="34" charset="0"/>
                <a:cs typeface="Times New Roman" panose="02020603050405020304" pitchFamily="18" charset="0"/>
              </a:rPr>
              <a:t>Business Layer:</a:t>
            </a:r>
            <a:endParaRPr lang="en-IN" dirty="0"/>
          </a:p>
        </p:txBody>
      </p:sp>
      <p:sp>
        <p:nvSpPr>
          <p:cNvPr id="3" name="Content Placeholder 2">
            <a:extLst>
              <a:ext uri="{FF2B5EF4-FFF2-40B4-BE49-F238E27FC236}">
                <a16:creationId xmlns:a16="http://schemas.microsoft.com/office/drawing/2014/main" id="{8D8D06AB-AAA2-E987-285E-62391C9C2D20}"/>
              </a:ext>
            </a:extLst>
          </p:cNvPr>
          <p:cNvSpPr>
            <a:spLocks noGrp="1"/>
          </p:cNvSpPr>
          <p:nvPr>
            <p:ph idx="1"/>
          </p:nvPr>
        </p:nvSpPr>
        <p:spPr/>
        <p:txBody>
          <a:bodyPr/>
          <a:lstStyle/>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The success of any device does not depend only on technologies used in it but also how it is being delivered to its consumers. Business layer does these tasks for the device. </a:t>
            </a:r>
          </a:p>
          <a:p>
            <a:endParaRPr lang="en-IN" dirty="0">
              <a:latin typeface="Book Antiqua" panose="02040602050305030304" pitchFamily="18" charset="0"/>
              <a:ea typeface="Calibri" panose="020F0502020204030204" pitchFamily="34" charset="0"/>
              <a:cs typeface="Times New Roman" panose="02020603050405020304" pitchFamily="18" charset="0"/>
            </a:endParaRPr>
          </a:p>
          <a:p>
            <a:r>
              <a:rPr lang="en-IN" sz="2800" dirty="0">
                <a:effectLst/>
                <a:latin typeface="Book Antiqua" panose="02040602050305030304" pitchFamily="18" charset="0"/>
                <a:ea typeface="Calibri" panose="020F0502020204030204" pitchFamily="34" charset="0"/>
                <a:cs typeface="Times New Roman" panose="02020603050405020304" pitchFamily="18" charset="0"/>
              </a:rPr>
              <a:t>It involves making flowcharts, graphs, analysis of results, and how device can be improved, etc.</a:t>
            </a:r>
            <a:endParaRPr lang="en-IN" dirty="0"/>
          </a:p>
        </p:txBody>
      </p:sp>
    </p:spTree>
    <p:extLst>
      <p:ext uri="{BB962C8B-B14F-4D97-AF65-F5344CB8AC3E}">
        <p14:creationId xmlns:p14="http://schemas.microsoft.com/office/powerpoint/2010/main" val="992175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C9F2-C1B9-2913-57DF-BF90220CDC1F}"/>
              </a:ext>
            </a:extLst>
          </p:cNvPr>
          <p:cNvSpPr>
            <a:spLocks noGrp="1"/>
          </p:cNvSpPr>
          <p:nvPr>
            <p:ph type="title"/>
          </p:nvPr>
        </p:nvSpPr>
        <p:spPr/>
        <p:txBody>
          <a:bodyPr/>
          <a:lstStyle/>
          <a:p>
            <a:pPr>
              <a:lnSpc>
                <a:spcPts val="1450"/>
              </a:lnSpc>
              <a:spcBef>
                <a:spcPts val="200"/>
              </a:spcBef>
              <a:spcAft>
                <a:spcPts val="750"/>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Six Layered IoT architecture</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4" name="Content Placeholder 3" descr="Graphical user interface, application&#10;&#10;Description automatically generated with medium confidence">
            <a:extLst>
              <a:ext uri="{FF2B5EF4-FFF2-40B4-BE49-F238E27FC236}">
                <a16:creationId xmlns:a16="http://schemas.microsoft.com/office/drawing/2014/main" id="{24D21D3B-07E3-CF9B-4894-A8EA629CB8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3641" y="1366887"/>
            <a:ext cx="7516109" cy="4609707"/>
          </a:xfrm>
          <a:prstGeom prst="rect">
            <a:avLst/>
          </a:prstGeom>
          <a:noFill/>
          <a:ln>
            <a:noFill/>
          </a:ln>
        </p:spPr>
      </p:pic>
    </p:spTree>
    <p:extLst>
      <p:ext uri="{BB962C8B-B14F-4D97-AF65-F5344CB8AC3E}">
        <p14:creationId xmlns:p14="http://schemas.microsoft.com/office/powerpoint/2010/main" val="360778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59AF-4E0F-416A-5C69-28696F924DEA}"/>
              </a:ext>
            </a:extLst>
          </p:cNvPr>
          <p:cNvSpPr>
            <a:spLocks noGrp="1"/>
          </p:cNvSpPr>
          <p:nvPr>
            <p:ph type="title"/>
          </p:nvPr>
        </p:nvSpPr>
        <p:spPr/>
        <p:txBody>
          <a:bodyPr/>
          <a:lstStyle/>
          <a:p>
            <a:r>
              <a:rPr lang="en-IN" sz="4400" b="1" dirty="0">
                <a:effectLst/>
                <a:latin typeface="Book Antiqua" panose="02040602050305030304" pitchFamily="18" charset="0"/>
                <a:ea typeface="Calibri" panose="020F0502020204030204" pitchFamily="34" charset="0"/>
                <a:cs typeface="Times New Roman" panose="02020603050405020304" pitchFamily="18" charset="0"/>
              </a:rPr>
              <a:t>Physical/device layer.</a:t>
            </a:r>
            <a:r>
              <a:rPr lang="en-IN" sz="4400" dirty="0">
                <a:effectLst/>
                <a:latin typeface="Book Antiqua" panose="02040602050305030304" pitchFamily="18"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CCB716A3-7EC6-A42C-255F-37D1EFE960F7}"/>
              </a:ext>
            </a:extLst>
          </p:cNvPr>
          <p:cNvSpPr>
            <a:spLocks noGrp="1"/>
          </p:cNvSpPr>
          <p:nvPr>
            <p:ph idx="1"/>
          </p:nvPr>
        </p:nvSpPr>
        <p:spPr>
          <a:xfrm>
            <a:off x="838200" y="1910466"/>
            <a:ext cx="10515600" cy="4351338"/>
          </a:xfrm>
        </p:spPr>
        <p:txBody>
          <a:bodyPr/>
          <a:lstStyle/>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This layer comprises the sensors, actuators and other smart devices and connected devices that comprise the physical layer and device layer. </a:t>
            </a:r>
          </a:p>
          <a:p>
            <a:endParaRPr lang="en-IN" dirty="0">
              <a:latin typeface="Book Antiqua" panose="02040602050305030304" pitchFamily="18" charset="0"/>
              <a:ea typeface="Calibri" panose="020F0502020204030204" pitchFamily="34" charset="0"/>
              <a:cs typeface="Times New Roman" panose="02020603050405020304" pitchFamily="18" charset="0"/>
            </a:endParaRPr>
          </a:p>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These smart devices either capture data (sensors), take action (actuators) or sometimes both</a:t>
            </a:r>
            <a:endParaRPr lang="en-IN" dirty="0"/>
          </a:p>
        </p:txBody>
      </p:sp>
    </p:spTree>
    <p:extLst>
      <p:ext uri="{BB962C8B-B14F-4D97-AF65-F5344CB8AC3E}">
        <p14:creationId xmlns:p14="http://schemas.microsoft.com/office/powerpoint/2010/main" val="3142317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1B2F-AFA1-18AC-3609-474D094312A9}"/>
              </a:ext>
            </a:extLst>
          </p:cNvPr>
          <p:cNvSpPr>
            <a:spLocks noGrp="1"/>
          </p:cNvSpPr>
          <p:nvPr>
            <p:ph type="title"/>
          </p:nvPr>
        </p:nvSpPr>
        <p:spPr/>
        <p:txBody>
          <a:bodyPr/>
          <a:lstStyle/>
          <a:p>
            <a:r>
              <a:rPr lang="en-IN" sz="4400" b="1" dirty="0">
                <a:effectLst/>
                <a:latin typeface="Book Antiqua" panose="02040602050305030304" pitchFamily="18" charset="0"/>
                <a:ea typeface="Calibri" panose="020F0502020204030204" pitchFamily="34" charset="0"/>
                <a:cs typeface="Times New Roman" panose="02020603050405020304" pitchFamily="18" charset="0"/>
              </a:rPr>
              <a:t>Network layer</a:t>
            </a:r>
            <a:endParaRPr lang="en-IN" dirty="0"/>
          </a:p>
        </p:txBody>
      </p:sp>
      <p:sp>
        <p:nvSpPr>
          <p:cNvPr id="3" name="Content Placeholder 2">
            <a:extLst>
              <a:ext uri="{FF2B5EF4-FFF2-40B4-BE49-F238E27FC236}">
                <a16:creationId xmlns:a16="http://schemas.microsoft.com/office/drawing/2014/main" id="{7B3DFD49-3B52-2BC8-196E-1C30C9B5A201}"/>
              </a:ext>
            </a:extLst>
          </p:cNvPr>
          <p:cNvSpPr>
            <a:spLocks noGrp="1"/>
          </p:cNvSpPr>
          <p:nvPr>
            <p:ph idx="1"/>
          </p:nvPr>
        </p:nvSpPr>
        <p:spPr/>
        <p:txBody>
          <a:bodyPr/>
          <a:lstStyle/>
          <a:p>
            <a:r>
              <a:rPr lang="en-IN" dirty="0">
                <a:latin typeface="Book Antiqua" panose="02040602050305030304" pitchFamily="18" charset="0"/>
                <a:cs typeface="Times New Roman" panose="02020603050405020304" pitchFamily="18" charset="0"/>
              </a:rPr>
              <a:t>This layer comprises the network devices and </a:t>
            </a:r>
            <a:r>
              <a:rPr lang="en-IN" dirty="0">
                <a:latin typeface="Book Antiqua" panose="0204060205030503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communications types and protocols</a:t>
            </a:r>
            <a:r>
              <a:rPr lang="en-IN" dirty="0">
                <a:latin typeface="Book Antiqua" panose="02040602050305030304" pitchFamily="18" charset="0"/>
                <a:cs typeface="Times New Roman" panose="02020603050405020304" pitchFamily="18" charset="0"/>
              </a:rPr>
              <a:t> (5G, Wi-Fi, Bluetooth, etc.). </a:t>
            </a:r>
          </a:p>
          <a:p>
            <a:endParaRPr lang="en-IN" dirty="0">
              <a:latin typeface="Book Antiqua" panose="02040602050305030304" pitchFamily="18" charset="0"/>
              <a:cs typeface="Times New Roman" panose="02020603050405020304" pitchFamily="18" charset="0"/>
            </a:endParaRPr>
          </a:p>
          <a:p>
            <a:r>
              <a:rPr lang="en-IN" dirty="0">
                <a:latin typeface="Book Antiqua" panose="02040602050305030304" pitchFamily="18" charset="0"/>
                <a:cs typeface="Times New Roman" panose="02020603050405020304" pitchFamily="18" charset="0"/>
              </a:rPr>
              <a:t>Although many IoT architectures rely on general-purpose network layers, there is an increasing trend to move to dedicated IoT-specific networks.</a:t>
            </a:r>
          </a:p>
        </p:txBody>
      </p:sp>
    </p:spTree>
    <p:extLst>
      <p:ext uri="{BB962C8B-B14F-4D97-AF65-F5344CB8AC3E}">
        <p14:creationId xmlns:p14="http://schemas.microsoft.com/office/powerpoint/2010/main" val="3036774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22A5-3124-9009-9395-4B17897F7EB3}"/>
              </a:ext>
            </a:extLst>
          </p:cNvPr>
          <p:cNvSpPr>
            <a:spLocks noGrp="1"/>
          </p:cNvSpPr>
          <p:nvPr>
            <p:ph type="title"/>
          </p:nvPr>
        </p:nvSpPr>
        <p:spPr/>
        <p:txBody>
          <a:bodyPr/>
          <a:lstStyle/>
          <a:p>
            <a:r>
              <a:rPr lang="en-IN" sz="4400" b="1" dirty="0">
                <a:effectLst/>
                <a:latin typeface="Book Antiqua" panose="02040602050305030304" pitchFamily="18" charset="0"/>
                <a:ea typeface="Calibri" panose="020F0502020204030204" pitchFamily="34" charset="0"/>
                <a:cs typeface="Times New Roman" panose="02020603050405020304" pitchFamily="18" charset="0"/>
              </a:rPr>
              <a:t>Data/database layer.</a:t>
            </a:r>
            <a:r>
              <a:rPr lang="en-IN" sz="4400" dirty="0">
                <a:effectLst/>
                <a:latin typeface="Book Antiqua" panose="02040602050305030304" pitchFamily="18"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8E84BAD9-3D9F-03AD-2F4B-ED87828CC7B6}"/>
              </a:ext>
            </a:extLst>
          </p:cNvPr>
          <p:cNvSpPr>
            <a:spLocks noGrp="1"/>
          </p:cNvSpPr>
          <p:nvPr>
            <p:ph idx="1"/>
          </p:nvPr>
        </p:nvSpPr>
        <p:spPr/>
        <p:txBody>
          <a:bodyPr/>
          <a:lstStyle/>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There are a range of databases used for IoT architectures, and many organizations spend a fair amount of time selecting and architecting the right IoT databases.</a:t>
            </a:r>
            <a:endParaRPr lang="en-IN" dirty="0"/>
          </a:p>
        </p:txBody>
      </p:sp>
    </p:spTree>
    <p:extLst>
      <p:ext uri="{BB962C8B-B14F-4D97-AF65-F5344CB8AC3E}">
        <p14:creationId xmlns:p14="http://schemas.microsoft.com/office/powerpoint/2010/main" val="1737375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B1FD-E716-D2B1-D8F9-7C14B2994109}"/>
              </a:ext>
            </a:extLst>
          </p:cNvPr>
          <p:cNvSpPr>
            <a:spLocks noGrp="1"/>
          </p:cNvSpPr>
          <p:nvPr>
            <p:ph type="title"/>
          </p:nvPr>
        </p:nvSpPr>
        <p:spPr/>
        <p:txBody>
          <a:bodyPr/>
          <a:lstStyle/>
          <a:p>
            <a:r>
              <a:rPr lang="en-IN" sz="4400" b="1" dirty="0">
                <a:effectLst/>
                <a:latin typeface="Book Antiqua" panose="02040602050305030304" pitchFamily="18" charset="0"/>
                <a:ea typeface="Calibri" panose="020F0502020204030204" pitchFamily="34" charset="0"/>
                <a:cs typeface="Times New Roman" panose="02020603050405020304" pitchFamily="18" charset="0"/>
              </a:rPr>
              <a:t>Analytics/visualization layer.</a:t>
            </a:r>
            <a:r>
              <a:rPr lang="en-IN" sz="4400" dirty="0">
                <a:effectLst/>
                <a:latin typeface="Book Antiqua" panose="02040602050305030304" pitchFamily="18"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C90B21B8-DA7D-B5E6-B505-A3D7462246ED}"/>
              </a:ext>
            </a:extLst>
          </p:cNvPr>
          <p:cNvSpPr>
            <a:spLocks noGrp="1"/>
          </p:cNvSpPr>
          <p:nvPr>
            <p:ph idx="1"/>
          </p:nvPr>
        </p:nvSpPr>
        <p:spPr/>
        <p:txBody>
          <a:bodyPr/>
          <a:lstStyle/>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This layer comprises the analytics layer, visualization layer and perception layer. </a:t>
            </a:r>
          </a:p>
          <a:p>
            <a:endParaRPr lang="en-IN" dirty="0">
              <a:latin typeface="Book Antiqua" panose="02040602050305030304" pitchFamily="18" charset="0"/>
              <a:ea typeface="Calibri" panose="020F0502020204030204" pitchFamily="34" charset="0"/>
              <a:cs typeface="Times New Roman" panose="02020603050405020304" pitchFamily="18" charset="0"/>
            </a:endParaRPr>
          </a:p>
          <a:p>
            <a:r>
              <a:rPr lang="en-IN" dirty="0">
                <a:latin typeface="Book Antiqua" panose="02040602050305030304" pitchFamily="18" charset="0"/>
                <a:ea typeface="Calibri" panose="020F0502020204030204" pitchFamily="34" charset="0"/>
                <a:cs typeface="Times New Roman" panose="02020603050405020304" pitchFamily="18" charset="0"/>
              </a:rPr>
              <a:t>T</a:t>
            </a:r>
            <a:r>
              <a:rPr lang="en-IN" sz="2800" dirty="0">
                <a:effectLst/>
                <a:latin typeface="Book Antiqua" panose="02040602050305030304" pitchFamily="18" charset="0"/>
                <a:ea typeface="Calibri" panose="020F0502020204030204" pitchFamily="34" charset="0"/>
                <a:cs typeface="Times New Roman" panose="02020603050405020304" pitchFamily="18" charset="0"/>
              </a:rPr>
              <a:t>his layer's focus is on </a:t>
            </a:r>
            <a:r>
              <a:rPr lang="en-IN" sz="2800" dirty="0" err="1">
                <a:effectLst/>
                <a:latin typeface="Book Antiqua" panose="02040602050305030304" pitchFamily="18" charset="0"/>
                <a:ea typeface="Calibri" panose="020F0502020204030204" pitchFamily="34" charset="0"/>
                <a:cs typeface="Times New Roman" panose="02020603050405020304" pitchFamily="18" charset="0"/>
              </a:rPr>
              <a:t>analyzing</a:t>
            </a:r>
            <a:r>
              <a:rPr lang="en-IN" sz="2800" dirty="0">
                <a:effectLst/>
                <a:latin typeface="Book Antiqua" panose="02040602050305030304" pitchFamily="18" charset="0"/>
                <a:ea typeface="Calibri" panose="020F0502020204030204" pitchFamily="34" charset="0"/>
                <a:cs typeface="Times New Roman" panose="02020603050405020304" pitchFamily="18" charset="0"/>
              </a:rPr>
              <a:t> the data provided by IoT and providing it to users and applications to make sense of.</a:t>
            </a:r>
            <a:endParaRPr lang="en-IN" dirty="0"/>
          </a:p>
        </p:txBody>
      </p:sp>
    </p:spTree>
    <p:extLst>
      <p:ext uri="{BB962C8B-B14F-4D97-AF65-F5344CB8AC3E}">
        <p14:creationId xmlns:p14="http://schemas.microsoft.com/office/powerpoint/2010/main" val="565562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2A5E-92FF-57A9-82A1-CB24ABC1047D}"/>
              </a:ext>
            </a:extLst>
          </p:cNvPr>
          <p:cNvSpPr>
            <a:spLocks noGrp="1"/>
          </p:cNvSpPr>
          <p:nvPr>
            <p:ph type="title"/>
          </p:nvPr>
        </p:nvSpPr>
        <p:spPr/>
        <p:txBody>
          <a:bodyPr/>
          <a:lstStyle/>
          <a:p>
            <a:r>
              <a:rPr lang="en-IN" sz="4400" b="1" dirty="0">
                <a:effectLst/>
                <a:latin typeface="Book Antiqua" panose="02040602050305030304" pitchFamily="18" charset="0"/>
                <a:ea typeface="Calibri" panose="020F0502020204030204" pitchFamily="34" charset="0"/>
                <a:cs typeface="Times New Roman" panose="02020603050405020304" pitchFamily="18" charset="0"/>
              </a:rPr>
              <a:t>Application/integration layer.</a:t>
            </a:r>
            <a:r>
              <a:rPr lang="en-IN" sz="4400" dirty="0">
                <a:effectLst/>
                <a:latin typeface="Book Antiqua" panose="02040602050305030304" pitchFamily="18"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38FA498C-FDEE-01E5-A3EE-4BFC28F29CB2}"/>
              </a:ext>
            </a:extLst>
          </p:cNvPr>
          <p:cNvSpPr>
            <a:spLocks noGrp="1"/>
          </p:cNvSpPr>
          <p:nvPr>
            <p:ph idx="1"/>
          </p:nvPr>
        </p:nvSpPr>
        <p:spPr/>
        <p:txBody>
          <a:bodyPr/>
          <a:lstStyle/>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This is the layer of applications and platforms that integrate together to deliver the functionality from the IoT infrastructure to the business. </a:t>
            </a:r>
          </a:p>
          <a:p>
            <a:endParaRPr lang="en-IN" dirty="0">
              <a:latin typeface="Book Antiqua" panose="02040602050305030304" pitchFamily="18" charset="0"/>
              <a:ea typeface="Calibri" panose="020F0502020204030204" pitchFamily="34" charset="0"/>
              <a:cs typeface="Times New Roman" panose="02020603050405020304" pitchFamily="18" charset="0"/>
            </a:endParaRPr>
          </a:p>
          <a:p>
            <a:r>
              <a:rPr lang="en-IN" sz="2800" dirty="0">
                <a:effectLst/>
                <a:latin typeface="Book Antiqua" panose="02040602050305030304" pitchFamily="18" charset="0"/>
                <a:ea typeface="Calibri" panose="020F0502020204030204" pitchFamily="34" charset="0"/>
                <a:cs typeface="Times New Roman" panose="02020603050405020304" pitchFamily="18" charset="0"/>
              </a:rPr>
              <a:t>The processing layer and business layer are all part of the larger application/integration layer.</a:t>
            </a:r>
            <a:endParaRPr lang="en-IN" dirty="0"/>
          </a:p>
        </p:txBody>
      </p:sp>
    </p:spTree>
    <p:extLst>
      <p:ext uri="{BB962C8B-B14F-4D97-AF65-F5344CB8AC3E}">
        <p14:creationId xmlns:p14="http://schemas.microsoft.com/office/powerpoint/2010/main" val="3905725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E4C-B65F-F89A-D032-B7BEDD2E5D17}"/>
              </a:ext>
            </a:extLst>
          </p:cNvPr>
          <p:cNvSpPr>
            <a:spLocks noGrp="1"/>
          </p:cNvSpPr>
          <p:nvPr>
            <p:ph type="title"/>
          </p:nvPr>
        </p:nvSpPr>
        <p:spPr/>
        <p:txBody>
          <a:bodyPr/>
          <a:lstStyle/>
          <a:p>
            <a:r>
              <a:rPr lang="en-IN" sz="4400" b="1" dirty="0">
                <a:effectLst/>
                <a:latin typeface="Book Antiqua" panose="02040602050305030304" pitchFamily="18" charset="0"/>
                <a:ea typeface="Calibri" panose="020F0502020204030204" pitchFamily="34" charset="0"/>
                <a:cs typeface="Times New Roman" panose="02020603050405020304" pitchFamily="18" charset="0"/>
              </a:rPr>
              <a:t>Security and management layer.</a:t>
            </a:r>
            <a:r>
              <a:rPr lang="en-IN" sz="4400" dirty="0">
                <a:effectLst/>
                <a:latin typeface="Book Antiqua" panose="02040602050305030304" pitchFamily="18"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F449794B-FE8D-C895-0128-447CDC48F2C1}"/>
              </a:ext>
            </a:extLst>
          </p:cNvPr>
          <p:cNvSpPr>
            <a:spLocks noGrp="1"/>
          </p:cNvSpPr>
          <p:nvPr>
            <p:ph idx="1"/>
          </p:nvPr>
        </p:nvSpPr>
        <p:spPr/>
        <p:txBody>
          <a:bodyPr/>
          <a:lstStyle/>
          <a:p>
            <a:r>
              <a:rPr lang="en-IN" dirty="0">
                <a:latin typeface="Book Antiqua" panose="02040602050305030304" pitchFamily="18" charset="0"/>
                <a:ea typeface="Calibri" panose="020F0502020204030204" pitchFamily="34" charset="0"/>
                <a:cs typeface="Times New Roman" panose="02020603050405020304" pitchFamily="18" charset="0"/>
              </a:rPr>
              <a:t>T</a:t>
            </a:r>
            <a:r>
              <a:rPr lang="en-IN" sz="2800" dirty="0">
                <a:effectLst/>
                <a:latin typeface="Book Antiqua" panose="02040602050305030304" pitchFamily="18" charset="0"/>
                <a:ea typeface="Calibri" panose="020F0502020204030204" pitchFamily="34" charset="0"/>
                <a:cs typeface="Times New Roman" panose="02020603050405020304" pitchFamily="18" charset="0"/>
              </a:rPr>
              <a:t>his layer encompasses both the security layer and the management layer. </a:t>
            </a:r>
          </a:p>
          <a:p>
            <a:r>
              <a:rPr lang="en-IN" dirty="0">
                <a:latin typeface="Book Antiqua" panose="02040602050305030304" pitchFamily="18" charset="0"/>
                <a:ea typeface="Calibri" panose="020F0502020204030204" pitchFamily="34" charset="0"/>
                <a:cs typeface="Times New Roman" panose="02020603050405020304" pitchFamily="18" charset="0"/>
              </a:rPr>
              <a:t>This layer </a:t>
            </a:r>
            <a:r>
              <a:rPr lang="en-IN" sz="2800" dirty="0">
                <a:effectLst/>
                <a:latin typeface="Book Antiqua" panose="02040602050305030304" pitchFamily="18" charset="0"/>
                <a:ea typeface="Calibri" panose="020F0502020204030204" pitchFamily="34" charset="0"/>
                <a:cs typeface="Times New Roman" panose="02020603050405020304" pitchFamily="18" charset="0"/>
              </a:rPr>
              <a:t>has connections with all the other layers to provide security and management. But it's an important component that's worth considering at every layer.</a:t>
            </a:r>
            <a:endParaRPr lang="en-IN" dirty="0"/>
          </a:p>
        </p:txBody>
      </p:sp>
    </p:spTree>
    <p:extLst>
      <p:ext uri="{BB962C8B-B14F-4D97-AF65-F5344CB8AC3E}">
        <p14:creationId xmlns:p14="http://schemas.microsoft.com/office/powerpoint/2010/main" val="1248870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59AF-4E0F-416A-5C69-28696F924DEA}"/>
              </a:ext>
            </a:extLst>
          </p:cNvPr>
          <p:cNvSpPr>
            <a:spLocks noGrp="1"/>
          </p:cNvSpPr>
          <p:nvPr>
            <p:ph type="title"/>
          </p:nvPr>
        </p:nvSpPr>
        <p:spPr/>
        <p:txBody>
          <a:bodyPr/>
          <a:lstStyle/>
          <a:p>
            <a:pPr fontAlgn="base"/>
            <a:r>
              <a:rPr lang="en-IN" sz="4400" b="1" kern="0" dirty="0">
                <a:solidFill>
                  <a:srgbClr val="000000"/>
                </a:solidFill>
                <a:effectLst/>
                <a:latin typeface="Book Antiqua" panose="02040602050305030304" pitchFamily="18" charset="0"/>
                <a:ea typeface="Calibri" panose="020F0502020204030204" pitchFamily="34" charset="0"/>
              </a:rPr>
              <a:t>Challenges in Internet of things (IoT)</a:t>
            </a:r>
            <a:br>
              <a:rPr lang="en-IN" sz="72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CB716A3-7EC6-A42C-255F-37D1EFE960F7}"/>
              </a:ext>
            </a:extLst>
          </p:cNvPr>
          <p:cNvSpPr>
            <a:spLocks noGrp="1"/>
          </p:cNvSpPr>
          <p:nvPr>
            <p:ph idx="1"/>
          </p:nvPr>
        </p:nvSpPr>
        <p:spPr/>
        <p:txBody>
          <a:bodyPr>
            <a:normAutofit fontScale="92500" lnSpcReduction="20000"/>
          </a:bodyPr>
          <a:lstStyle/>
          <a:p>
            <a:pPr marL="0" indent="0" algn="just">
              <a:lnSpc>
                <a:spcPct val="150000"/>
              </a:lnSpc>
              <a:spcAft>
                <a:spcPts val="800"/>
              </a:spcAft>
              <a:buNone/>
            </a:pPr>
            <a:r>
              <a:rPr lang="en-IN" sz="1800" dirty="0">
                <a:effectLst/>
                <a:latin typeface="Book Antiqua" panose="02040602050305030304" pitchFamily="18" charset="0"/>
                <a:ea typeface="Calibri" panose="020F0502020204030204" pitchFamily="34" charset="0"/>
                <a:cs typeface="Times New Roman" panose="02020603050405020304" pitchFamily="18" charset="0"/>
              </a:rPr>
              <a:t>The main challenges and issues in IOT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Mobility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Reliability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Scalability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Management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Availability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Interoperability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7419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35F5-EDBF-2768-0E34-EA60D93B6A03}"/>
              </a:ext>
            </a:extLst>
          </p:cNvPr>
          <p:cNvSpPr>
            <a:spLocks noGrp="1"/>
          </p:cNvSpPr>
          <p:nvPr>
            <p:ph type="title"/>
          </p:nvPr>
        </p:nvSpPr>
        <p:spPr/>
        <p:txBody>
          <a:bodyPr/>
          <a:lstStyle/>
          <a:p>
            <a:endParaRPr lang="en-IN"/>
          </a:p>
        </p:txBody>
      </p:sp>
      <p:pic>
        <p:nvPicPr>
          <p:cNvPr id="3074" name="Picture 2" descr="7 ways iot will impact daily life I Internt of Things I hIOTron">
            <a:extLst>
              <a:ext uri="{FF2B5EF4-FFF2-40B4-BE49-F238E27FC236}">
                <a16:creationId xmlns:a16="http://schemas.microsoft.com/office/drawing/2014/main" id="{36156D4F-FE9B-5111-3252-FBF706BA19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894" y="365125"/>
            <a:ext cx="10792905"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932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AF6E-D32F-EC03-7B98-41B103FA8C29}"/>
              </a:ext>
            </a:extLst>
          </p:cNvPr>
          <p:cNvSpPr>
            <a:spLocks noGrp="1"/>
          </p:cNvSpPr>
          <p:nvPr>
            <p:ph type="title"/>
          </p:nvPr>
        </p:nvSpPr>
        <p:spPr/>
        <p:txBody>
          <a:bodyPr>
            <a:normAutofit fontScale="90000"/>
          </a:bodyPr>
          <a:lstStyle/>
          <a:p>
            <a:pPr marL="228600" marR="0" lvl="0" indent="-228600" defTabSz="914400" rtl="0" eaLnBrk="1" fontAlgn="auto" latinLnBrk="0" hangingPunct="1">
              <a:lnSpc>
                <a:spcPct val="150000"/>
              </a:lnSpc>
              <a:spcBef>
                <a:spcPts val="1000"/>
              </a:spcBef>
              <a:spcAft>
                <a:spcPts val="800"/>
              </a:spcAft>
              <a:tabLst/>
              <a:defRPr/>
            </a:pPr>
            <a:r>
              <a:rPr kumimoji="0" lang="en-IN" sz="3600" b="1" i="0" u="none" strike="noStrike" kern="1200" cap="none" spc="0" normalizeH="0" baseline="0" noProof="0" dirty="0">
                <a:ln>
                  <a:noFill/>
                </a:ln>
                <a:solidFill>
                  <a:prstClr val="black"/>
                </a:solidFill>
                <a:effectLst/>
                <a:uLnTx/>
                <a:uFillTx/>
                <a:latin typeface="Book Antiqua" panose="02040602050305030304" pitchFamily="18" charset="0"/>
                <a:ea typeface="Calibri" panose="020F0502020204030204" pitchFamily="34" charset="0"/>
                <a:cs typeface="Times New Roman" panose="02020603050405020304" pitchFamily="18" charset="0"/>
              </a:rPr>
              <a:t>Mobility:</a:t>
            </a:r>
            <a:b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2DB0329-9BC2-D28E-0F97-90F0D8104718}"/>
              </a:ext>
            </a:extLst>
          </p:cNvPr>
          <p:cNvSpPr>
            <a:spLocks noGrp="1"/>
          </p:cNvSpPr>
          <p:nvPr>
            <p:ph idx="1"/>
          </p:nvPr>
        </p:nvSpPr>
        <p:spPr/>
        <p:txBody>
          <a:bodyPr/>
          <a:lstStyle/>
          <a:p>
            <a:pPr algn="just">
              <a:lnSpc>
                <a:spcPct val="150000"/>
              </a:lnSpc>
              <a:spcAft>
                <a:spcPts val="1000"/>
              </a:spcAft>
            </a:pPr>
            <a:r>
              <a:rPr lang="en-IN" dirty="0">
                <a:effectLst/>
                <a:latin typeface="Book Antiqua" panose="02040602050305030304" pitchFamily="18" charset="0"/>
                <a:ea typeface="Calibri" panose="020F0502020204030204" pitchFamily="34" charset="0"/>
                <a:cs typeface="Times New Roman" panose="02020603050405020304" pitchFamily="18" charset="0"/>
              </a:rPr>
              <a:t>Most of the IoT devices are mobile and hence they have a dynamic topology. Their IP address change based on the network and location. Routing protocols need to be adaptive to the changes in the network topology. If the mobility results in change of the service provider, the complexity further increases.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74005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D450-6512-1F4F-4140-D54FDD61BEF9}"/>
              </a:ext>
            </a:extLst>
          </p:cNvPr>
          <p:cNvSpPr>
            <a:spLocks noGrp="1"/>
          </p:cNvSpPr>
          <p:nvPr>
            <p:ph type="title"/>
          </p:nvPr>
        </p:nvSpPr>
        <p:spPr/>
        <p:txBody>
          <a:bodyPr>
            <a:normAutofit fontScale="90000"/>
          </a:bodyPr>
          <a:lstStyle/>
          <a:p>
            <a:pPr marL="228600" marR="0" lvl="0" indent="-228600" defTabSz="914400" rtl="0" eaLnBrk="1" fontAlgn="auto" latinLnBrk="0" hangingPunct="1">
              <a:lnSpc>
                <a:spcPct val="150000"/>
              </a:lnSpc>
              <a:spcBef>
                <a:spcPts val="1000"/>
              </a:spcBef>
              <a:spcAft>
                <a:spcPts val="800"/>
              </a:spcAft>
              <a:tabLst/>
              <a:defRPr/>
            </a:pPr>
            <a:r>
              <a:rPr kumimoji="0" lang="en-IN" sz="3600" b="1" i="0" u="none" strike="noStrike" kern="1200" cap="none" spc="0" normalizeH="0" baseline="0" noProof="0" dirty="0">
                <a:ln>
                  <a:noFill/>
                </a:ln>
                <a:solidFill>
                  <a:prstClr val="black"/>
                </a:solidFill>
                <a:effectLst/>
                <a:uLnTx/>
                <a:uFillTx/>
                <a:latin typeface="Book Antiqua" panose="02040602050305030304" pitchFamily="18" charset="0"/>
                <a:ea typeface="Calibri" panose="020F0502020204030204" pitchFamily="34" charset="0"/>
                <a:cs typeface="Times New Roman" panose="02020603050405020304" pitchFamily="18" charset="0"/>
              </a:rPr>
              <a:t>Reliability:</a:t>
            </a:r>
            <a:br>
              <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CC3EA3-7B04-62F9-2D21-14D5E058A5EB}"/>
              </a:ext>
            </a:extLst>
          </p:cNvPr>
          <p:cNvSpPr>
            <a:spLocks noGrp="1"/>
          </p:cNvSpPr>
          <p:nvPr>
            <p:ph idx="1"/>
          </p:nvPr>
        </p:nvSpPr>
        <p:spPr/>
        <p:txBody>
          <a:bodyPr/>
          <a:lstStyle/>
          <a:p>
            <a:pPr algn="just">
              <a:lnSpc>
                <a:spcPct val="150000"/>
              </a:lnSpc>
              <a:spcAft>
                <a:spcPts val="800"/>
              </a:spcAft>
            </a:pPr>
            <a:r>
              <a:rPr lang="en-IN" sz="2800" dirty="0">
                <a:effectLst/>
                <a:latin typeface="Book Antiqua" panose="02040602050305030304" pitchFamily="18" charset="0"/>
                <a:ea typeface="Calibri" panose="020F0502020204030204" pitchFamily="34" charset="0"/>
                <a:cs typeface="Times New Roman" panose="02020603050405020304" pitchFamily="18" charset="0"/>
              </a:rPr>
              <a:t>IoT applications require devices to be more reliable and should respond to the changing environment rapidly and should communicate reliably. This is very crucial as a wrong information can lead to disastrous scenarios.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1327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B377-5367-D4F7-DA3A-E49BAB738755}"/>
              </a:ext>
            </a:extLst>
          </p:cNvPr>
          <p:cNvSpPr>
            <a:spLocks noGrp="1"/>
          </p:cNvSpPr>
          <p:nvPr>
            <p:ph type="title"/>
          </p:nvPr>
        </p:nvSpPr>
        <p:spPr/>
        <p:txBody>
          <a:bodyPr>
            <a:normAutofit fontScale="90000"/>
          </a:bodyPr>
          <a:lstStyle/>
          <a:p>
            <a:pPr marL="228600" marR="0" lvl="0" indent="-228600" defTabSz="914400" rtl="0" eaLnBrk="1" fontAlgn="auto" latinLnBrk="0" hangingPunct="1">
              <a:lnSpc>
                <a:spcPct val="150000"/>
              </a:lnSpc>
              <a:spcBef>
                <a:spcPts val="1000"/>
              </a:spcBef>
              <a:spcAft>
                <a:spcPts val="800"/>
              </a:spcAft>
              <a:tabLst/>
              <a:defRPr/>
            </a:pPr>
            <a:r>
              <a:rPr kumimoji="0" lang="en-IN" sz="3600" b="1" i="0" u="none" strike="noStrike" kern="1200" cap="none" spc="0" normalizeH="0" baseline="0" noProof="0" dirty="0">
                <a:ln>
                  <a:noFill/>
                </a:ln>
                <a:solidFill>
                  <a:prstClr val="black"/>
                </a:solidFill>
                <a:effectLst/>
                <a:uLnTx/>
                <a:uFillTx/>
                <a:latin typeface="Book Antiqua" panose="02040602050305030304" pitchFamily="18" charset="0"/>
                <a:ea typeface="Calibri" panose="020F0502020204030204" pitchFamily="34" charset="0"/>
                <a:cs typeface="Times New Roman" panose="02020603050405020304" pitchFamily="18" charset="0"/>
              </a:rPr>
              <a:t>Scalability:</a:t>
            </a:r>
            <a:br>
              <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845FFE4-C9D1-92AD-7FF3-8AEAC318195B}"/>
              </a:ext>
            </a:extLst>
          </p:cNvPr>
          <p:cNvSpPr>
            <a:spLocks noGrp="1"/>
          </p:cNvSpPr>
          <p:nvPr>
            <p:ph idx="1"/>
          </p:nvPr>
        </p:nvSpPr>
        <p:spPr/>
        <p:txBody>
          <a:bodyPr/>
          <a:lstStyle/>
          <a:p>
            <a:pPr algn="just">
              <a:lnSpc>
                <a:spcPct val="150000"/>
              </a:lnSpc>
              <a:spcAft>
                <a:spcPts val="800"/>
              </a:spcAft>
            </a:pPr>
            <a:r>
              <a:rPr lang="en-IN" sz="2800" dirty="0">
                <a:effectLst/>
                <a:latin typeface="Book Antiqua" panose="02040602050305030304" pitchFamily="18" charset="0"/>
                <a:ea typeface="Calibri" panose="020F0502020204030204" pitchFamily="34" charset="0"/>
                <a:cs typeface="Times New Roman" panose="02020603050405020304" pitchFamily="18" charset="0"/>
              </a:rPr>
              <a:t>The scalability is the biggest challenge in IoT network. As the number of connected devices in the network increases, managing the devices and their distribution becomes difficult. Accommodating services to the newly joined devices is also a tedious task.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1153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93DC-92AB-E259-C8A5-8AFFF0A5BCCC}"/>
              </a:ext>
            </a:extLst>
          </p:cNvPr>
          <p:cNvSpPr>
            <a:spLocks noGrp="1"/>
          </p:cNvSpPr>
          <p:nvPr>
            <p:ph type="title"/>
          </p:nvPr>
        </p:nvSpPr>
        <p:spPr/>
        <p:txBody>
          <a:bodyPr>
            <a:normAutofit fontScale="90000"/>
          </a:bodyPr>
          <a:lstStyle/>
          <a:p>
            <a:pPr marL="228600" marR="0" lvl="0" indent="-228600" defTabSz="914400" rtl="0" eaLnBrk="1" fontAlgn="auto" latinLnBrk="0" hangingPunct="1">
              <a:lnSpc>
                <a:spcPct val="150000"/>
              </a:lnSpc>
              <a:spcBef>
                <a:spcPts val="1000"/>
              </a:spcBef>
              <a:spcAft>
                <a:spcPts val="800"/>
              </a:spcAft>
              <a:tabLst/>
              <a:defRPr/>
            </a:pPr>
            <a:r>
              <a:rPr kumimoji="0" lang="en-IN" sz="3600" b="1" i="0" u="none" strike="noStrike" kern="1200" cap="none" spc="0" normalizeH="0" baseline="0" noProof="0" dirty="0">
                <a:ln>
                  <a:noFill/>
                </a:ln>
                <a:solidFill>
                  <a:prstClr val="black"/>
                </a:solidFill>
                <a:effectLst/>
                <a:uLnTx/>
                <a:uFillTx/>
                <a:latin typeface="Book Antiqua" panose="02040602050305030304" pitchFamily="18" charset="0"/>
                <a:ea typeface="Calibri" panose="020F0502020204030204" pitchFamily="34" charset="0"/>
                <a:cs typeface="Times New Roman" panose="02020603050405020304" pitchFamily="18" charset="0"/>
              </a:rPr>
              <a:t>Management:</a:t>
            </a:r>
            <a:br>
              <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5990E72-D932-1ED4-05CE-529D7071A4DD}"/>
              </a:ext>
            </a:extLst>
          </p:cNvPr>
          <p:cNvSpPr>
            <a:spLocks noGrp="1"/>
          </p:cNvSpPr>
          <p:nvPr>
            <p:ph idx="1"/>
          </p:nvPr>
        </p:nvSpPr>
        <p:spPr/>
        <p:txBody>
          <a:bodyPr/>
          <a:lstStyle/>
          <a:p>
            <a:pPr algn="just">
              <a:lnSpc>
                <a:spcPct val="150000"/>
              </a:lnSpc>
              <a:spcAft>
                <a:spcPts val="800"/>
              </a:spcAft>
            </a:pPr>
            <a:r>
              <a:rPr lang="en-IN" sz="2800" dirty="0">
                <a:effectLst/>
                <a:latin typeface="Book Antiqua" panose="02040602050305030304" pitchFamily="18" charset="0"/>
                <a:ea typeface="Calibri" panose="020F0502020204030204" pitchFamily="34" charset="0"/>
                <a:cs typeface="Times New Roman" panose="02020603050405020304" pitchFamily="18" charset="0"/>
              </a:rPr>
              <a:t>Management involves Faults, Configuration, Accounting, Performance and Security (FCAPS)aspects of all the devices.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6362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1F06-2C69-C66D-4B98-3D3645963A53}"/>
              </a:ext>
            </a:extLst>
          </p:cNvPr>
          <p:cNvSpPr>
            <a:spLocks noGrp="1"/>
          </p:cNvSpPr>
          <p:nvPr>
            <p:ph type="title"/>
          </p:nvPr>
        </p:nvSpPr>
        <p:spPr/>
        <p:txBody>
          <a:bodyPr>
            <a:normAutofit fontScale="90000"/>
          </a:bodyPr>
          <a:lstStyle/>
          <a:p>
            <a:pPr marL="228600" marR="0" lvl="0" indent="-228600" defTabSz="914400" rtl="0" eaLnBrk="1" fontAlgn="auto" latinLnBrk="0" hangingPunct="1">
              <a:lnSpc>
                <a:spcPct val="150000"/>
              </a:lnSpc>
              <a:spcBef>
                <a:spcPts val="1000"/>
              </a:spcBef>
              <a:spcAft>
                <a:spcPts val="800"/>
              </a:spcAft>
              <a:tabLst/>
              <a:defRPr/>
            </a:pPr>
            <a:r>
              <a:rPr kumimoji="0" lang="en-IN" sz="3600" b="1" i="0" u="none" strike="noStrike" kern="1200" cap="none" spc="0" normalizeH="0" baseline="0" noProof="0" dirty="0">
                <a:ln>
                  <a:noFill/>
                </a:ln>
                <a:solidFill>
                  <a:prstClr val="black"/>
                </a:solidFill>
                <a:effectLst/>
                <a:uLnTx/>
                <a:uFillTx/>
                <a:latin typeface="Book Antiqua" panose="02040602050305030304" pitchFamily="18" charset="0"/>
                <a:ea typeface="Calibri" panose="020F0502020204030204" pitchFamily="34" charset="0"/>
                <a:cs typeface="Times New Roman" panose="02020603050405020304" pitchFamily="18" charset="0"/>
              </a:rPr>
              <a:t>Availability:</a:t>
            </a:r>
            <a:br>
              <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E4E374E-C5E9-8E0C-C6D0-E56E35A1089C}"/>
              </a:ext>
            </a:extLst>
          </p:cNvPr>
          <p:cNvSpPr>
            <a:spLocks noGrp="1"/>
          </p:cNvSpPr>
          <p:nvPr>
            <p:ph idx="1"/>
          </p:nvPr>
        </p:nvSpPr>
        <p:spPr/>
        <p:txBody>
          <a:bodyPr/>
          <a:lstStyle/>
          <a:p>
            <a:pPr algn="just">
              <a:lnSpc>
                <a:spcPct val="150000"/>
              </a:lnSpc>
              <a:spcAft>
                <a:spcPts val="800"/>
              </a:spcAft>
            </a:pPr>
            <a:r>
              <a:rPr lang="en-IN" sz="2800" dirty="0">
                <a:effectLst/>
                <a:latin typeface="Book Antiqua" panose="02040602050305030304" pitchFamily="18" charset="0"/>
                <a:ea typeface="Calibri" panose="020F0502020204030204" pitchFamily="34" charset="0"/>
                <a:cs typeface="Times New Roman" panose="02020603050405020304" pitchFamily="18" charset="0"/>
              </a:rPr>
              <a:t>Availability is another factor of prime importance. The device should be available both in terms of software (services provided) and hardware (accessibility to other devices, compatibility with existing IoT functionalities and protocols)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8277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F251-B9FA-C6E2-2C73-303FEDF879E2}"/>
              </a:ext>
            </a:extLst>
          </p:cNvPr>
          <p:cNvSpPr>
            <a:spLocks noGrp="1"/>
          </p:cNvSpPr>
          <p:nvPr>
            <p:ph type="title"/>
          </p:nvPr>
        </p:nvSpPr>
        <p:spPr/>
        <p:txBody>
          <a:bodyPr>
            <a:normAutofit fontScale="90000"/>
          </a:bodyPr>
          <a:lstStyle/>
          <a:p>
            <a:pPr marL="228600" marR="0" lvl="0" indent="-228600" defTabSz="914400" rtl="0" eaLnBrk="1" fontAlgn="auto" latinLnBrk="0" hangingPunct="1">
              <a:lnSpc>
                <a:spcPct val="150000"/>
              </a:lnSpc>
              <a:spcBef>
                <a:spcPts val="1000"/>
              </a:spcBef>
              <a:spcAft>
                <a:spcPts val="800"/>
              </a:spcAft>
              <a:tabLst/>
              <a:defRPr/>
            </a:pPr>
            <a:r>
              <a:rPr kumimoji="0" lang="en-IN" sz="3600" b="1" i="0" u="none" strike="noStrike" kern="1200" cap="none" spc="0" normalizeH="0" baseline="0" noProof="0" dirty="0">
                <a:ln>
                  <a:noFill/>
                </a:ln>
                <a:solidFill>
                  <a:prstClr val="black"/>
                </a:solidFill>
                <a:effectLst/>
                <a:uLnTx/>
                <a:uFillTx/>
                <a:latin typeface="Book Antiqua" panose="02040602050305030304" pitchFamily="18" charset="0"/>
                <a:ea typeface="Calibri" panose="020F0502020204030204" pitchFamily="34" charset="0"/>
                <a:cs typeface="Times New Roman" panose="02020603050405020304" pitchFamily="18" charset="0"/>
              </a:rPr>
              <a:t>Interoperability:</a:t>
            </a:r>
            <a:br>
              <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5FB62CD-1BD1-92FF-AEC2-44254C0C0CEA}"/>
              </a:ext>
            </a:extLst>
          </p:cNvPr>
          <p:cNvSpPr>
            <a:spLocks noGrp="1"/>
          </p:cNvSpPr>
          <p:nvPr>
            <p:ph idx="1"/>
          </p:nvPr>
        </p:nvSpPr>
        <p:spPr/>
        <p:txBody>
          <a:bodyPr/>
          <a:lstStyle/>
          <a:p>
            <a:pPr algn="just">
              <a:lnSpc>
                <a:spcPct val="150000"/>
              </a:lnSpc>
              <a:spcAft>
                <a:spcPts val="800"/>
              </a:spcAft>
            </a:pPr>
            <a:r>
              <a:rPr lang="en-IN" sz="2800" dirty="0">
                <a:effectLst/>
                <a:latin typeface="Book Antiqua" panose="02040602050305030304" pitchFamily="18" charset="0"/>
                <a:ea typeface="Calibri" panose="020F0502020204030204" pitchFamily="34" charset="0"/>
                <a:cs typeface="Times New Roman" panose="02020603050405020304" pitchFamily="18" charset="0"/>
              </a:rPr>
              <a:t>Heterogeneity is the key attribute to the IoT network. With devices with different hardware platforms, operating systems, interoperability is the major issue of concern in IoT.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73898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DBC6-7568-D96E-C42B-1B67E7D8E21E}"/>
              </a:ext>
            </a:extLst>
          </p:cNvPr>
          <p:cNvSpPr>
            <a:spLocks noGrp="1"/>
          </p:cNvSpPr>
          <p:nvPr>
            <p:ph type="title"/>
          </p:nvPr>
        </p:nvSpPr>
        <p:spPr>
          <a:xfrm>
            <a:off x="443060" y="365125"/>
            <a:ext cx="11425286" cy="1325563"/>
          </a:xfrm>
        </p:spPr>
        <p:txBody>
          <a:bodyPr/>
          <a:lstStyle/>
          <a:p>
            <a:pPr fontAlgn="base">
              <a:lnSpc>
                <a:spcPts val="1800"/>
              </a:lnSpc>
              <a:spcBef>
                <a:spcPts val="1125"/>
              </a:spcBef>
              <a:spcAft>
                <a:spcPts val="1125"/>
              </a:spcAft>
            </a:pPr>
            <a:r>
              <a:rPr lang="en-IN" sz="4400" b="1" kern="0" dirty="0">
                <a:solidFill>
                  <a:srgbClr val="000000"/>
                </a:solidFill>
                <a:effectLst/>
                <a:latin typeface="Book Antiqua" panose="02040602050305030304" pitchFamily="18" charset="0"/>
                <a:ea typeface="Calibri" panose="020F0502020204030204" pitchFamily="34" charset="0"/>
              </a:rPr>
              <a:t>Physical Design of Internet of Things (IOT)</a:t>
            </a:r>
            <a:br>
              <a:rPr lang="en-IN" sz="7200" b="1" dirty="0">
                <a:effectLst/>
                <a:latin typeface="Times New Roman" panose="02020603050405020304" pitchFamily="18" charset="0"/>
                <a:ea typeface="Times New Roman" panose="02020603050405020304" pitchFamily="18" charset="0"/>
              </a:rPr>
            </a:br>
            <a:endParaRPr lang="en-IN" dirty="0"/>
          </a:p>
        </p:txBody>
      </p:sp>
      <p:pic>
        <p:nvPicPr>
          <p:cNvPr id="4" name="Picture 3" descr="Physical Design of Internet of things(IoT)">
            <a:hlinkClick r:id="rId2"/>
            <a:extLst>
              <a:ext uri="{FF2B5EF4-FFF2-40B4-BE49-F238E27FC236}">
                <a16:creationId xmlns:a16="http://schemas.microsoft.com/office/drawing/2014/main" id="{F2AB21A2-813C-C602-B9E0-9C231966DB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1093" y="1817052"/>
            <a:ext cx="7805394" cy="4564894"/>
          </a:xfrm>
          <a:prstGeom prst="rect">
            <a:avLst/>
          </a:prstGeom>
          <a:noFill/>
          <a:ln>
            <a:noFill/>
          </a:ln>
        </p:spPr>
      </p:pic>
      <p:sp>
        <p:nvSpPr>
          <p:cNvPr id="3" name="Star: 5 Points 2">
            <a:extLst>
              <a:ext uri="{FF2B5EF4-FFF2-40B4-BE49-F238E27FC236}">
                <a16:creationId xmlns:a16="http://schemas.microsoft.com/office/drawing/2014/main" id="{5D10ACE1-1259-93A6-2CFC-274E2ACF2EDC}"/>
              </a:ext>
            </a:extLst>
          </p:cNvPr>
          <p:cNvSpPr/>
          <p:nvPr/>
        </p:nvSpPr>
        <p:spPr>
          <a:xfrm>
            <a:off x="443060" y="1455313"/>
            <a:ext cx="587250" cy="56667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4928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DBC6-7568-D96E-C42B-1B67E7D8E21E}"/>
              </a:ext>
            </a:extLst>
          </p:cNvPr>
          <p:cNvSpPr>
            <a:spLocks noGrp="1"/>
          </p:cNvSpPr>
          <p:nvPr>
            <p:ph type="title"/>
          </p:nvPr>
        </p:nvSpPr>
        <p:spPr>
          <a:xfrm>
            <a:off x="443060" y="365125"/>
            <a:ext cx="11425286" cy="1325563"/>
          </a:xfrm>
        </p:spPr>
        <p:txBody>
          <a:bodyPr/>
          <a:lstStyle/>
          <a:p>
            <a:pPr fontAlgn="base">
              <a:lnSpc>
                <a:spcPts val="1800"/>
              </a:lnSpc>
              <a:spcBef>
                <a:spcPts val="1125"/>
              </a:spcBef>
              <a:spcAft>
                <a:spcPts val="1125"/>
              </a:spcAft>
            </a:pPr>
            <a:r>
              <a:rPr lang="en-IN" sz="4400" b="1" kern="0" dirty="0">
                <a:solidFill>
                  <a:srgbClr val="000000"/>
                </a:solidFill>
                <a:effectLst/>
                <a:latin typeface="Book Antiqua" panose="02040602050305030304" pitchFamily="18" charset="0"/>
                <a:ea typeface="Calibri" panose="020F0502020204030204" pitchFamily="34" charset="0"/>
              </a:rPr>
              <a:t>Physical Design of Internet of Things (IOT)</a:t>
            </a:r>
            <a:br>
              <a:rPr lang="en-IN" sz="72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1CAA41-5DC6-0346-C04C-1C864BA5403B}"/>
              </a:ext>
            </a:extLst>
          </p:cNvPr>
          <p:cNvSpPr>
            <a:spLocks noGrp="1"/>
          </p:cNvSpPr>
          <p:nvPr>
            <p:ph idx="1"/>
          </p:nvPr>
        </p:nvSpPr>
        <p:spPr/>
        <p:txBody>
          <a:bodyPr/>
          <a:lstStyle/>
          <a:p>
            <a:pPr fontAlgn="base">
              <a:lnSpc>
                <a:spcPct val="107000"/>
              </a:lnSpc>
              <a:spcAft>
                <a:spcPts val="800"/>
              </a:spcAft>
            </a:pPr>
            <a:r>
              <a:rPr lang="en-IN" dirty="0">
                <a:solidFill>
                  <a:srgbClr val="000000"/>
                </a:solidFill>
                <a:latin typeface="Book Antiqua" panose="0204060205030503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hings/Devices are called Node Devices and every device has a unique identity that performs remote sensing, actuating, and monitoring work. </a:t>
            </a:r>
          </a:p>
          <a:p>
            <a:pPr fontAlgn="base">
              <a:lnSpc>
                <a:spcPct val="107000"/>
              </a:lnSpc>
              <a:spcAft>
                <a:spcPts val="800"/>
              </a:spcAft>
            </a:pPr>
            <a:endParaRPr lang="en-IN" dirty="0">
              <a:solidFill>
                <a:srgbClr val="000000"/>
              </a:solidFill>
              <a:latin typeface="Book Antiqua" panose="0204060205030503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The protocols that are used to establish communication between the Node devices and servers over the internet.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963610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60C9-5D16-CE51-E4A1-10E927E63C08}"/>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Things/Devices</a:t>
            </a:r>
            <a:br>
              <a:rPr lang="en-IN"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4" name="Content Placeholder 3" descr="Physical Design of Internet of things(IoT) - devices things">
            <a:hlinkClick r:id="rId2"/>
            <a:extLst>
              <a:ext uri="{FF2B5EF4-FFF2-40B4-BE49-F238E27FC236}">
                <a16:creationId xmlns:a16="http://schemas.microsoft.com/office/drawing/2014/main" id="{022C0EFE-61D8-776C-F45F-69D50801C8B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27522" y="1310326"/>
            <a:ext cx="9115719" cy="5410986"/>
          </a:xfrm>
          <a:prstGeom prst="rect">
            <a:avLst/>
          </a:prstGeom>
          <a:noFill/>
          <a:ln>
            <a:noFill/>
          </a:ln>
        </p:spPr>
      </p:pic>
    </p:spTree>
    <p:extLst>
      <p:ext uri="{BB962C8B-B14F-4D97-AF65-F5344CB8AC3E}">
        <p14:creationId xmlns:p14="http://schemas.microsoft.com/office/powerpoint/2010/main" val="205413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49B2-38A1-0AEA-4CB6-97A6BE1A8104}"/>
              </a:ext>
            </a:extLst>
          </p:cNvPr>
          <p:cNvSpPr>
            <a:spLocks noGrp="1"/>
          </p:cNvSpPr>
          <p:nvPr>
            <p:ph type="title"/>
          </p:nvPr>
        </p:nvSpPr>
        <p:spPr/>
        <p:txBody>
          <a:bodyPr/>
          <a:lstStyle/>
          <a:p>
            <a:pPr marL="228600" marR="0" lvl="0" indent="-228600" defTabSz="914400" rtl="0" eaLnBrk="1" fontAlgn="base" latinLnBrk="0" hangingPunct="1">
              <a:lnSpc>
                <a:spcPct val="107000"/>
              </a:lnSpc>
              <a:spcBef>
                <a:spcPts val="200"/>
              </a:spcBef>
              <a:spcAft>
                <a:spcPts val="1125"/>
              </a:spcAft>
              <a:tabLst/>
              <a:defRPr/>
            </a:pPr>
            <a:r>
              <a:rPr kumimoji="0" lang="en-IN" sz="2800" b="1" i="0" u="none" strike="noStrike" kern="1200" cap="none" spc="0" normalizeH="0" baseline="0" noProof="0" dirty="0">
                <a:ln>
                  <a:noFill/>
                </a:ln>
                <a:solidFill>
                  <a:srgbClr val="000000"/>
                </a:solidFill>
                <a:effectLst/>
                <a:uLnTx/>
                <a:uFillTx/>
                <a:latin typeface="Book Antiqua" panose="02040602050305030304" pitchFamily="18" charset="0"/>
                <a:ea typeface="Calibri" panose="020F0502020204030204" pitchFamily="34" charset="0"/>
                <a:cs typeface="Times New Roman" panose="02020603050405020304" pitchFamily="18" charset="0"/>
              </a:rPr>
              <a:t>Connectivity</a:t>
            </a:r>
            <a:br>
              <a:rPr kumimoji="0" lang="en-IN" sz="2800" b="1" i="0" u="none" strike="noStrike" kern="1200" cap="none" spc="0" normalizeH="0" baseline="0" noProof="0" dirty="0">
                <a:ln>
                  <a:noFill/>
                </a:ln>
                <a:solidFill>
                  <a:srgbClr val="1F3763"/>
                </a:solidFill>
                <a:effectLst/>
                <a:uLnTx/>
                <a:uFillTx/>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C6D8169-6118-142D-0A09-FFB0267DED98}"/>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Devices like USB hosts and ETHERNET are used for connectivity between the devices and the server.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060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17E7-0C37-4130-9B2A-1B80E6E9B314}"/>
              </a:ext>
            </a:extLst>
          </p:cNvPr>
          <p:cNvSpPr>
            <a:spLocks noGrp="1"/>
          </p:cNvSpPr>
          <p:nvPr>
            <p:ph type="title"/>
          </p:nvPr>
        </p:nvSpPr>
        <p:spPr>
          <a:xfrm>
            <a:off x="893761" y="685800"/>
            <a:ext cx="10018713" cy="1752599"/>
          </a:xfrm>
        </p:spPr>
        <p:txBody>
          <a:bodyPr/>
          <a:lstStyle/>
          <a:p>
            <a:r>
              <a:rPr lang="en-IN" b="1" dirty="0"/>
              <a:t>IoT Definition</a:t>
            </a:r>
          </a:p>
        </p:txBody>
      </p:sp>
      <p:sp>
        <p:nvSpPr>
          <p:cNvPr id="3" name="Content Placeholder 2">
            <a:extLst>
              <a:ext uri="{FF2B5EF4-FFF2-40B4-BE49-F238E27FC236}">
                <a16:creationId xmlns:a16="http://schemas.microsoft.com/office/drawing/2014/main" id="{DA8D6B0D-4A25-4D7E-AE75-9B3BFC834A9B}"/>
              </a:ext>
            </a:extLst>
          </p:cNvPr>
          <p:cNvSpPr>
            <a:spLocks noGrp="1"/>
          </p:cNvSpPr>
          <p:nvPr>
            <p:ph idx="1"/>
          </p:nvPr>
        </p:nvSpPr>
        <p:spPr>
          <a:xfrm>
            <a:off x="1465260" y="2438399"/>
            <a:ext cx="10018713" cy="3124201"/>
          </a:xfrm>
        </p:spPr>
        <p:txBody>
          <a:bodyPr/>
          <a:lstStyle/>
          <a:p>
            <a:endParaRPr lang="en-US" dirty="0"/>
          </a:p>
          <a:p>
            <a:r>
              <a:rPr lang="en-US" dirty="0"/>
              <a:t>“The </a:t>
            </a:r>
            <a:r>
              <a:rPr lang="en-US" b="1" dirty="0"/>
              <a:t>Internet of Things</a:t>
            </a:r>
            <a:r>
              <a:rPr lang="en-US" dirty="0"/>
              <a:t> (</a:t>
            </a:r>
            <a:r>
              <a:rPr lang="en-US" b="1" dirty="0"/>
              <a:t>IoT</a:t>
            </a:r>
            <a:r>
              <a:rPr lang="en-US" dirty="0"/>
              <a:t>) is a system of interrelated computing devices, mechanical and digital machines, objects, animals or people that are provided with unique identifiers and the ability to transfer data over a network without requiring human-to-human or human-to-computer interaction.”</a:t>
            </a:r>
            <a:endParaRPr lang="en-IN" dirty="0"/>
          </a:p>
        </p:txBody>
      </p:sp>
      <p:pic>
        <p:nvPicPr>
          <p:cNvPr id="5" name="Picture 4">
            <a:extLst>
              <a:ext uri="{FF2B5EF4-FFF2-40B4-BE49-F238E27FC236}">
                <a16:creationId xmlns:a16="http://schemas.microsoft.com/office/drawing/2014/main" id="{2CE78DE6-B028-4D5D-A873-AA7CD47B3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818" y="309561"/>
            <a:ext cx="2505075" cy="2505075"/>
          </a:xfrm>
          <a:prstGeom prst="rect">
            <a:avLst/>
          </a:prstGeom>
        </p:spPr>
      </p:pic>
    </p:spTree>
    <p:extLst>
      <p:ext uri="{BB962C8B-B14F-4D97-AF65-F5344CB8AC3E}">
        <p14:creationId xmlns:p14="http://schemas.microsoft.com/office/powerpoint/2010/main" val="42853822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9829-795C-1969-DCA1-5B5C1311D862}"/>
              </a:ext>
            </a:extLst>
          </p:cNvPr>
          <p:cNvSpPr>
            <a:spLocks noGrp="1"/>
          </p:cNvSpPr>
          <p:nvPr>
            <p:ph type="title"/>
          </p:nvPr>
        </p:nvSpPr>
        <p:spPr/>
        <p:txBody>
          <a:bodyPr/>
          <a:lstStyle/>
          <a:p>
            <a:pPr marL="228600" marR="0" lvl="0" indent="-228600" defTabSz="914400" rtl="0" eaLnBrk="1" fontAlgn="base" latinLnBrk="0" hangingPunct="1">
              <a:lnSpc>
                <a:spcPct val="107000"/>
              </a:lnSpc>
              <a:spcBef>
                <a:spcPts val="200"/>
              </a:spcBef>
              <a:spcAft>
                <a:spcPts val="1125"/>
              </a:spcAft>
              <a:tabLst/>
              <a:defRPr/>
            </a:pPr>
            <a:r>
              <a:rPr kumimoji="0" lang="en-IN" sz="2800" b="1" i="0" u="none" strike="noStrike" kern="1200" cap="none" spc="0" normalizeH="0" baseline="0" noProof="0" dirty="0">
                <a:ln>
                  <a:noFill/>
                </a:ln>
                <a:solidFill>
                  <a:srgbClr val="000000"/>
                </a:solidFill>
                <a:effectLst/>
                <a:uLnTx/>
                <a:uFillTx/>
                <a:latin typeface="Book Antiqua" panose="02040602050305030304" pitchFamily="18" charset="0"/>
                <a:ea typeface="Calibri" panose="020F0502020204030204" pitchFamily="34" charset="0"/>
                <a:cs typeface="Times New Roman" panose="02020603050405020304" pitchFamily="18" charset="0"/>
              </a:rPr>
              <a:t>Processor</a:t>
            </a:r>
            <a:br>
              <a:rPr kumimoji="0" lang="en-IN" sz="2800" b="1" i="0" u="none" strike="noStrike" kern="1200" cap="none" spc="0" normalizeH="0" baseline="0" noProof="0" dirty="0">
                <a:ln>
                  <a:noFill/>
                </a:ln>
                <a:solidFill>
                  <a:srgbClr val="1F3763"/>
                </a:solidFill>
                <a:effectLst/>
                <a:uLnTx/>
                <a:uFillTx/>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7D8EE38-2E96-24E2-E726-10D7E15FA81E}"/>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A processor like a CPU and other units are used to process the data. these data are further used to improve the decision quality of an IoT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1894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063D-033D-F851-243B-91CE6F5DAAF7}"/>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Audio/Video Interfaces</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505CD7A-A9A2-05E2-F7C0-62FD4B39408C}"/>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An interface like HDMI and RCA devices is used to record audio and videos in a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17035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108E-8833-517C-DBA0-DD2A54CB207C}"/>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Input/Output interface</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0978805-BF16-1210-BCED-DC5307B457BB}"/>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To give input and output signals to sensors, and actuators we use things like UART, SPI, CAN, etc.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86387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5513-9BE0-0237-D13E-4E46D1169C5E}"/>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Storage Interfaces</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07C7E01-5145-8D9C-F7DE-F4AD08272F15}"/>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Things like SD, MMC, and SDIO are used to store the data generated from an IoT device.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07000"/>
              </a:lnSpc>
              <a:spcAft>
                <a:spcPts val="8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Other things like DDR and GPU are used to control the activity of an IoT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468930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82E7-5FAB-39E0-D520-14308EF1296A}"/>
              </a:ext>
            </a:extLst>
          </p:cNvPr>
          <p:cNvSpPr>
            <a:spLocks noGrp="1"/>
          </p:cNvSpPr>
          <p:nvPr>
            <p:ph type="title"/>
          </p:nvPr>
        </p:nvSpPr>
        <p:spPr/>
        <p:txBody>
          <a:bodyPr>
            <a:normAutofit fontScale="90000"/>
          </a:bodyPr>
          <a:lstStyle/>
          <a:p>
            <a:pPr fontAlgn="base">
              <a:lnSpc>
                <a:spcPct val="107000"/>
              </a:lnSpc>
              <a:spcAft>
                <a:spcPts val="800"/>
              </a:spcAft>
            </a:pPr>
            <a:r>
              <a:rPr lang="en-IN" sz="4400" dirty="0">
                <a:effectLst/>
                <a:latin typeface="Book Antiqua" panose="02040602050305030304" pitchFamily="18" charset="0"/>
                <a:ea typeface="Calibri" panose="020F0502020204030204" pitchFamily="34" charset="0"/>
                <a:cs typeface="Times New Roman" panose="02020603050405020304" pitchFamily="18" charset="0"/>
              </a:rPr>
              <a:t> </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IoT Protocols</a:t>
            </a:r>
            <a:br>
              <a:rPr lang="en-IN" sz="4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4" name="Content Placeholder 3" descr="Physical Design of Internet of things(IoT) protocols">
            <a:hlinkClick r:id="rId2"/>
            <a:extLst>
              <a:ext uri="{FF2B5EF4-FFF2-40B4-BE49-F238E27FC236}">
                <a16:creationId xmlns:a16="http://schemas.microsoft.com/office/drawing/2014/main" id="{EC26CCA9-DFA1-4289-6764-853A48D3ED3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30078" y="1690689"/>
            <a:ext cx="6485642" cy="4295332"/>
          </a:xfrm>
          <a:prstGeom prst="rect">
            <a:avLst/>
          </a:prstGeom>
          <a:noFill/>
          <a:ln>
            <a:noFill/>
          </a:ln>
        </p:spPr>
      </p:pic>
    </p:spTree>
    <p:extLst>
      <p:ext uri="{BB962C8B-B14F-4D97-AF65-F5344CB8AC3E}">
        <p14:creationId xmlns:p14="http://schemas.microsoft.com/office/powerpoint/2010/main" val="40572786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22CF-239C-9FD4-905B-D1514F12A79B}"/>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Application Layer protocol</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C79C980-6A4F-A224-229C-875321915A5E}"/>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In this layer, protocols define how the data can be sent over the network with the lower layer protocols using the application interface. these protocols include HTTP, WebSocket, XMPP, MQTT, DDS, and AMQP protocols.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9540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486C-CFC2-04D4-6AB7-515160FA2452}"/>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i="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HTTP</a:t>
            </a:r>
            <a:br>
              <a:rPr lang="en-IN" sz="4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F7CD347-8205-96F2-ADFE-AEA0C7E94DD5}"/>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Hypertext transfer protocol is a protocol that presents in an application layer for transmitting media documents. </a:t>
            </a:r>
          </a:p>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it is used to communicate between web browsers and servers. </a:t>
            </a:r>
          </a:p>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it makes a request to a server and then waits till it receives a response and in between the request server does not keep any data between two requests.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6379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2422-8C85-FE5D-C6EB-84E5B6DA0C97}"/>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i="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WebSocket</a:t>
            </a:r>
            <a:br>
              <a:rPr lang="en-IN" sz="4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E72CD12-9796-2AE9-F044-7B053C422073}"/>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This protocol enables two-way communication between a client and a host that can be run on an untrusted code in a controlled environment. this protocol is commonly used by web browsers.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1279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37A9-59D5-401E-37FC-538618DF0213}"/>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i="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MQTT</a:t>
            </a:r>
            <a:br>
              <a:rPr lang="en-IN" sz="4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D3C31B0-B278-ED7B-8D54-2C6ABA9F596A}"/>
              </a:ext>
            </a:extLst>
          </p:cNvPr>
          <p:cNvSpPr>
            <a:spLocks noGrp="1"/>
          </p:cNvSpPr>
          <p:nvPr>
            <p:ph idx="1"/>
          </p:nvPr>
        </p:nvSpPr>
        <p:spPr/>
        <p:txBody>
          <a:bodyPr>
            <a:normAutofit/>
          </a:bodyPr>
          <a:lstStyle/>
          <a:p>
            <a:pPr fontAlgn="base">
              <a:lnSpc>
                <a:spcPct val="107000"/>
              </a:lnSpc>
              <a:spcAft>
                <a:spcPts val="800"/>
              </a:spcAft>
            </a:pPr>
            <a:r>
              <a:rPr lang="en-US" dirty="0">
                <a:solidFill>
                  <a:srgbClr val="000000"/>
                </a:solidFill>
                <a:latin typeface="Book Antiqua" panose="02040602050305030304" pitchFamily="18" charset="0"/>
                <a:cs typeface="Times New Roman" panose="02020603050405020304" pitchFamily="18" charset="0"/>
              </a:rPr>
              <a:t>Message Queuing Telemetry Transport is a lightweight messaging protocol. It uses publish-subscribe communication way and that’s why it is used for M2M (machine to machine) communication.  </a:t>
            </a:r>
          </a:p>
          <a:p>
            <a:pPr fontAlgn="base">
              <a:lnSpc>
                <a:spcPct val="107000"/>
              </a:lnSpc>
              <a:spcAft>
                <a:spcPts val="800"/>
              </a:spcAft>
            </a:pPr>
            <a:r>
              <a:rPr lang="en-US" dirty="0">
                <a:solidFill>
                  <a:srgbClr val="000000"/>
                </a:solidFill>
                <a:latin typeface="Book Antiqua" panose="02040602050305030304" pitchFamily="18" charset="0"/>
                <a:cs typeface="Times New Roman" panose="02020603050405020304" pitchFamily="18" charset="0"/>
              </a:rPr>
              <a:t>It is based on TCP-IP protocol and is designed to operate in limited bandwidth. In the protocol terminology, the limited network bandwidth is referred as ‘small code footprint’.</a:t>
            </a:r>
          </a:p>
          <a:p>
            <a:pPr fontAlgn="base">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8506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2EFE-1E80-8689-9CE9-4469C3EE7BE1}"/>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Transport Layer protocol</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485C918-65CF-E7D8-7EA1-4D96E41000D1}"/>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This layer is used to control the flow of data segments and handle the error control. also, these layer protocols provide end-to-end message transfer capability independent of the underlying network.</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003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5F3C-942E-4AFD-B827-D71A406CB589}"/>
              </a:ext>
            </a:extLst>
          </p:cNvPr>
          <p:cNvSpPr>
            <a:spLocks noGrp="1"/>
          </p:cNvSpPr>
          <p:nvPr>
            <p:ph type="title"/>
          </p:nvPr>
        </p:nvSpPr>
        <p:spPr/>
        <p:txBody>
          <a:bodyPr/>
          <a:lstStyle/>
          <a:p>
            <a:r>
              <a:rPr lang="en-IN" b="1" dirty="0"/>
              <a:t>How IoT works?</a:t>
            </a:r>
            <a:endParaRPr lang="en-IN" dirty="0"/>
          </a:p>
        </p:txBody>
      </p:sp>
      <p:sp>
        <p:nvSpPr>
          <p:cNvPr id="3" name="Content Placeholder 2">
            <a:extLst>
              <a:ext uri="{FF2B5EF4-FFF2-40B4-BE49-F238E27FC236}">
                <a16:creationId xmlns:a16="http://schemas.microsoft.com/office/drawing/2014/main" id="{561DF724-A782-49BE-8F28-18F85BE39DA7}"/>
              </a:ext>
            </a:extLst>
          </p:cNvPr>
          <p:cNvSpPr>
            <a:spLocks noGrp="1"/>
          </p:cNvSpPr>
          <p:nvPr>
            <p:ph idx="1"/>
          </p:nvPr>
        </p:nvSpPr>
        <p:spPr/>
        <p:txBody>
          <a:bodyPr/>
          <a:lstStyle/>
          <a:p>
            <a:r>
              <a:rPr lang="en-IN" b="1" dirty="0"/>
              <a:t>1) Sensors/Devices</a:t>
            </a:r>
          </a:p>
          <a:p>
            <a:r>
              <a:rPr lang="en-IN" b="1" dirty="0"/>
              <a:t>2) Connectivity</a:t>
            </a:r>
          </a:p>
          <a:p>
            <a:r>
              <a:rPr lang="en-IN" b="1" dirty="0"/>
              <a:t>3) Data Processing</a:t>
            </a:r>
          </a:p>
          <a:p>
            <a:r>
              <a:rPr lang="en-IN" b="1" dirty="0"/>
              <a:t>4)User Interface</a:t>
            </a:r>
            <a:endParaRPr lang="en-IN" dirty="0"/>
          </a:p>
        </p:txBody>
      </p:sp>
      <p:pic>
        <p:nvPicPr>
          <p:cNvPr id="14" name="Picture 13">
            <a:extLst>
              <a:ext uri="{FF2B5EF4-FFF2-40B4-BE49-F238E27FC236}">
                <a16:creationId xmlns:a16="http://schemas.microsoft.com/office/drawing/2014/main" id="{8728D5C9-F7E0-4906-9BE0-380B404C9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028948"/>
            <a:ext cx="7257146" cy="2286001"/>
          </a:xfrm>
          <a:prstGeom prst="rect">
            <a:avLst/>
          </a:prstGeom>
        </p:spPr>
      </p:pic>
    </p:spTree>
    <p:extLst>
      <p:ext uri="{BB962C8B-B14F-4D97-AF65-F5344CB8AC3E}">
        <p14:creationId xmlns:p14="http://schemas.microsoft.com/office/powerpoint/2010/main" val="1987416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FBAC-8B9D-D0A5-AEE1-E85E98218168}"/>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i="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TCP</a:t>
            </a:r>
            <a:br>
              <a:rPr lang="en-IN" sz="4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B4C66DF-40F8-A4D9-3D1E-70581C4C79CC}"/>
              </a:ext>
            </a:extLst>
          </p:cNvPr>
          <p:cNvSpPr>
            <a:spLocks noGrp="1"/>
          </p:cNvSpPr>
          <p:nvPr>
            <p:ph idx="1"/>
          </p:nvPr>
        </p:nvSpPr>
        <p:spPr/>
        <p:txBody>
          <a:bodyPr>
            <a:normAutofit fontScale="85000" lnSpcReduction="20000"/>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The transmission control protocol is a protocol that defines how to establish and maintain a network that can exchange data in a proper manner using the internet protocol.</a:t>
            </a:r>
          </a:p>
          <a:p>
            <a:pPr fontAlgn="base">
              <a:lnSpc>
                <a:spcPct val="107000"/>
              </a:lnSpc>
              <a:spcAft>
                <a:spcPts val="800"/>
              </a:spcAft>
            </a:pPr>
            <a:r>
              <a:rPr lang="en-US" dirty="0">
                <a:solidFill>
                  <a:srgbClr val="000000"/>
                </a:solidFill>
                <a:latin typeface="Book Antiqua" panose="02040602050305030304" pitchFamily="18" charset="0"/>
                <a:cs typeface="Times New Roman" panose="02020603050405020304" pitchFamily="18" charset="0"/>
              </a:rPr>
              <a:t>It is suitable for reliable communication because in this protocol  acknowledgment is received when the client sends the packet to the server via TCP protocol. The data must be guaranteed sent at the other end if the packet is sent via TCP protocol.</a:t>
            </a:r>
          </a:p>
          <a:p>
            <a:pPr fontAlgn="base">
              <a:lnSpc>
                <a:spcPct val="107000"/>
              </a:lnSpc>
              <a:spcAft>
                <a:spcPts val="800"/>
              </a:spcAft>
            </a:pPr>
            <a:r>
              <a:rPr lang="en-US" dirty="0">
                <a:solidFill>
                  <a:srgbClr val="000000"/>
                </a:solidFill>
                <a:latin typeface="Book Antiqua" panose="02040602050305030304" pitchFamily="18" charset="0"/>
                <a:cs typeface="Times New Roman" panose="02020603050405020304" pitchFamily="18" charset="0"/>
              </a:rPr>
              <a:t>The protocol operates in three phases – Connection establishment, data transfer and connection close. A TCP connection is managed by an internet socket which lying at the end point (physical) undergoes various state changes.</a:t>
            </a:r>
            <a:endParaRPr lang="en-IN" dirty="0">
              <a:solidFill>
                <a:srgbClr val="000000"/>
              </a:solidFill>
              <a:latin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71690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C6DF-1F6B-9D0E-5D29-93DE3A93D047}"/>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i="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UDP</a:t>
            </a:r>
            <a:br>
              <a:rPr lang="en-IN" sz="4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FDE92C7-9BC7-77EE-989A-0ECB1823B400}"/>
              </a:ext>
            </a:extLst>
          </p:cNvPr>
          <p:cNvSpPr>
            <a:spLocks noGrp="1"/>
          </p:cNvSpPr>
          <p:nvPr>
            <p:ph idx="1"/>
          </p:nvPr>
        </p:nvSpPr>
        <p:spPr/>
        <p:txBody>
          <a:bodyPr>
            <a:normAutofit/>
          </a:bodyPr>
          <a:lstStyle/>
          <a:p>
            <a:pPr fontAlgn="base">
              <a:lnSpc>
                <a:spcPct val="107000"/>
              </a:lnSpc>
              <a:spcAft>
                <a:spcPts val="800"/>
              </a:spcAft>
            </a:pPr>
            <a:r>
              <a:rPr lang="en-US"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User Datagram Protocol is a connection less protocol and is not reliable for guaranteed transmission of data.</a:t>
            </a:r>
          </a:p>
          <a:p>
            <a:pPr fontAlgn="base">
              <a:lnSpc>
                <a:spcPct val="107000"/>
              </a:lnSpc>
              <a:spcAft>
                <a:spcPts val="800"/>
              </a:spcAft>
            </a:pPr>
            <a:r>
              <a:rPr lang="en-US"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UDP protocol is a best protocol to send data to the server when packet loss during transmission of the data can be afforded.</a:t>
            </a:r>
          </a:p>
          <a:p>
            <a:pPr fontAlgn="base">
              <a:lnSpc>
                <a:spcPct val="107000"/>
              </a:lnSpc>
              <a:spcAft>
                <a:spcPts val="800"/>
              </a:spcAft>
            </a:pPr>
            <a:r>
              <a:rPr lang="en-US"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UDP protocol is a lightweight protocol and is suitable for wireless sensor network communication. UDP is often used in applications specially tuned for real-time performance.</a:t>
            </a:r>
            <a:endPar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54944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9D69-E141-2A2C-FC96-F254B0FD023A}"/>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Network Layer protocol</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92A1AA1-C9EA-3017-C54D-FA7554ABE3A9}"/>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This layer is used to send datagrams from the source network to the destination network. we use IPv4 and IPv6 protocols as host identification that transfers data in packets.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36440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94BF-ADFA-6B7C-8334-D675A9DA5C48}"/>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i="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IPv4</a:t>
            </a:r>
            <a:br>
              <a:rPr lang="en-IN" sz="4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7201902-6DBB-B584-2933-0C8F426333F2}"/>
              </a:ext>
            </a:extLst>
          </p:cNvPr>
          <p:cNvSpPr>
            <a:spLocks noGrp="1"/>
          </p:cNvSpPr>
          <p:nvPr>
            <p:ph idx="1"/>
          </p:nvPr>
        </p:nvSpPr>
        <p:spPr/>
        <p:txBody>
          <a:bodyPr>
            <a:normAutofit fontScale="77500" lnSpcReduction="20000"/>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This is a protocol address that is a unique and numerical label assigned to each device connected to the network. </a:t>
            </a:r>
          </a:p>
          <a:p>
            <a:pPr fontAlgn="base">
              <a:lnSpc>
                <a:spcPct val="107000"/>
              </a:lnSpc>
              <a:spcAft>
                <a:spcPts val="800"/>
              </a:spcAft>
            </a:pPr>
            <a:r>
              <a:rPr lang="en-US"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IPv4 addresses are expressed as dotted decimal numbers. The address consist of four octets (32-bit number) divided into two parts – network address to uniquely identify a TCP-IP or IOT network and host address to identify host within the identified network.</a:t>
            </a:r>
            <a:endPar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US" dirty="0">
                <a:solidFill>
                  <a:srgbClr val="000000"/>
                </a:solidFill>
                <a:latin typeface="Book Antiqua" panose="02040602050305030304" pitchFamily="18" charset="0"/>
                <a:cs typeface="Times New Roman" panose="02020603050405020304" pitchFamily="18" charset="0"/>
              </a:rPr>
              <a:t>A subnet mask is used along with the 32-bit IP address to uniquely identify a host (computer or IOT device). The subnet mask helps in identifying the exact location of the host device. The routers extract the network address from the IPv4 address and compare it with a route table to identify the network and the data packet is first delivered to the target network. Then, the subnet mask is used to uniquely identify the host and deliver the data packet to the host device.</a:t>
            </a:r>
            <a:endParaRPr lang="en-IN" dirty="0">
              <a:solidFill>
                <a:srgbClr val="000000"/>
              </a:solidFill>
              <a:latin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23586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7EF9-D9A4-570C-55C6-C078010E7F2B}"/>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i="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IPv6</a:t>
            </a:r>
            <a:br>
              <a:rPr lang="en-IN" sz="4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B785395-AB5C-648E-95AC-00F585A9ACE9}"/>
              </a:ext>
            </a:extLst>
          </p:cNvPr>
          <p:cNvSpPr>
            <a:spLocks noGrp="1"/>
          </p:cNvSpPr>
          <p:nvPr>
            <p:ph idx="1"/>
          </p:nvPr>
        </p:nvSpPr>
        <p:spPr/>
        <p:txBody>
          <a:bodyPr>
            <a:normAutofit fontScale="85000" lnSpcReduction="20000"/>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It is a successor of IPv4 that uses 128 bits for an IP address. </a:t>
            </a:r>
          </a:p>
          <a:p>
            <a:pPr fontAlgn="base">
              <a:lnSpc>
                <a:spcPct val="107000"/>
              </a:lnSpc>
              <a:spcAft>
                <a:spcPts val="800"/>
              </a:spcAft>
            </a:pPr>
            <a:r>
              <a:rPr lang="en-US"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The address space in IPv4 is limited to roughly 4.3 billion devices. There will be 20 billion IOT devices alone by the year 2020. So, an IP addressing standard that would be scalable to cater to the future IOT infrastructure was the need of the time.</a:t>
            </a:r>
          </a:p>
          <a:p>
            <a:pPr fontAlgn="base">
              <a:lnSpc>
                <a:spcPct val="107000"/>
              </a:lnSpc>
              <a:spcAft>
                <a:spcPts val="800"/>
              </a:spcAft>
            </a:pPr>
            <a:r>
              <a:rPr lang="en-US"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Compared to 32-bit addresses in IPv4, there are 128-bit addresses in IPv6. The address is divided into eight 16-bit blocks where each block can be represented by a 4-digit hexadecimal number. each block in the IPv6 address is separated by a semi-colon. So, a typical IPv6 address would look like 77AD:45DF:A23D:8:2D:76DF:245:AF. There are eight blocks in the address – 77AD, 45DF, A23D, 8, 2D, 76DF, 245 and AF.</a:t>
            </a:r>
            <a:endPar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16104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82C0-78A1-B5C2-4378-24217AA26463}"/>
              </a:ext>
            </a:extLst>
          </p:cNvPr>
          <p:cNvSpPr>
            <a:spLocks noGrp="1"/>
          </p:cNvSpPr>
          <p:nvPr>
            <p:ph type="title"/>
          </p:nvPr>
        </p:nvSpPr>
        <p:spPr/>
        <p:txBody>
          <a:bodyPr/>
          <a:lstStyle/>
          <a:p>
            <a:r>
              <a:rPr lang="en-US" dirty="0"/>
              <a:t>6LoWPAN</a:t>
            </a:r>
            <a:endParaRPr lang="en-IN" dirty="0"/>
          </a:p>
        </p:txBody>
      </p:sp>
      <p:sp>
        <p:nvSpPr>
          <p:cNvPr id="3" name="Content Placeholder 2">
            <a:extLst>
              <a:ext uri="{FF2B5EF4-FFF2-40B4-BE49-F238E27FC236}">
                <a16:creationId xmlns:a16="http://schemas.microsoft.com/office/drawing/2014/main" id="{0B8F0102-8DAC-4E4A-36E6-8C298FA07CE2}"/>
              </a:ext>
            </a:extLst>
          </p:cNvPr>
          <p:cNvSpPr>
            <a:spLocks noGrp="1"/>
          </p:cNvSpPr>
          <p:nvPr>
            <p:ph idx="1"/>
          </p:nvPr>
        </p:nvSpPr>
        <p:spPr/>
        <p:txBody>
          <a:bodyPr>
            <a:normAutofit/>
          </a:bodyPr>
          <a:lstStyle/>
          <a:p>
            <a:pPr fontAlgn="base">
              <a:lnSpc>
                <a:spcPct val="87000"/>
              </a:lnSpc>
              <a:spcAft>
                <a:spcPts val="800"/>
              </a:spcAft>
            </a:pPr>
            <a:r>
              <a:rPr lang="en-US" sz="2400" dirty="0">
                <a:solidFill>
                  <a:srgbClr val="000000"/>
                </a:solidFill>
                <a:latin typeface="Book Antiqua" panose="02040602050305030304" pitchFamily="18" charset="0"/>
                <a:cs typeface="Times New Roman" panose="02020603050405020304" pitchFamily="18" charset="0"/>
              </a:rPr>
              <a:t>IPv6 Low Power Wireless Personal Area Network (6LoWPAN) is an IPv6 standard based network layer protocol for Wireless Personal Area Networks. </a:t>
            </a:r>
          </a:p>
          <a:p>
            <a:pPr fontAlgn="base">
              <a:lnSpc>
                <a:spcPct val="87000"/>
              </a:lnSpc>
              <a:spcAft>
                <a:spcPts val="800"/>
              </a:spcAft>
            </a:pPr>
            <a:r>
              <a:rPr lang="en-US" sz="2400" dirty="0">
                <a:solidFill>
                  <a:srgbClr val="000000"/>
                </a:solidFill>
                <a:latin typeface="Book Antiqua" panose="02040602050305030304" pitchFamily="18" charset="0"/>
                <a:cs typeface="Times New Roman" panose="02020603050405020304" pitchFamily="18" charset="0"/>
              </a:rPr>
              <a:t>This protocol is a modified version of IPv6 with intention to implement Internet protocol to each and every devices (constrained devices as well as large devices) and the low power devices with limited capabilities like less memory, lossy network etc.</a:t>
            </a:r>
          </a:p>
          <a:p>
            <a:pPr fontAlgn="base">
              <a:lnSpc>
                <a:spcPct val="87000"/>
              </a:lnSpc>
              <a:spcAft>
                <a:spcPts val="800"/>
              </a:spcAft>
            </a:pPr>
            <a:r>
              <a:rPr lang="en-US" sz="2400" dirty="0">
                <a:solidFill>
                  <a:srgbClr val="000000"/>
                </a:solidFill>
                <a:latin typeface="Book Antiqua" panose="02040602050305030304" pitchFamily="18" charset="0"/>
                <a:cs typeface="Times New Roman" panose="02020603050405020304" pitchFamily="18" charset="0"/>
              </a:rPr>
              <a:t>6LoWPAN networks connect to the Internet via a gateway (</a:t>
            </a:r>
            <a:r>
              <a:rPr lang="en-US" sz="2400" dirty="0" err="1">
                <a:solidFill>
                  <a:srgbClr val="000000"/>
                </a:solidFill>
                <a:latin typeface="Book Antiqua" panose="02040602050305030304" pitchFamily="18" charset="0"/>
                <a:cs typeface="Times New Roman" panose="02020603050405020304" pitchFamily="18" charset="0"/>
              </a:rPr>
              <a:t>WiFi</a:t>
            </a:r>
            <a:r>
              <a:rPr lang="en-US" sz="2400" dirty="0">
                <a:solidFill>
                  <a:srgbClr val="000000"/>
                </a:solidFill>
                <a:latin typeface="Book Antiqua" panose="02040602050305030304" pitchFamily="18" charset="0"/>
                <a:cs typeface="Times New Roman" panose="02020603050405020304" pitchFamily="18" charset="0"/>
              </a:rPr>
              <a:t> or Ethernet), which does some process for protocol conversion so that device can communicate with Internet.</a:t>
            </a:r>
            <a:endParaRPr lang="en-IN" sz="2400" dirty="0">
              <a:solidFill>
                <a:srgbClr val="000000"/>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8425049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EDC4-3C10-864F-EE49-26CCC6D4DDDC}"/>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Link Layer protocol</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C9CD657-223A-F397-1919-6ACFC3DEA686}"/>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Link-layer protocols are used to send data over the network's physical layer. it also determines how the packets are coded and </a:t>
            </a:r>
            <a:r>
              <a:rPr lang="en-IN" sz="2800" dirty="0" err="1">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signaled</a:t>
            </a: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 by the devices.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4520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3C8B-BC82-A392-475C-4B61E7521963}"/>
              </a:ext>
            </a:extLst>
          </p:cNvPr>
          <p:cNvSpPr>
            <a:spLocks noGrp="1"/>
          </p:cNvSpPr>
          <p:nvPr>
            <p:ph type="title"/>
          </p:nvPr>
        </p:nvSpPr>
        <p:spPr>
          <a:xfrm>
            <a:off x="687371" y="0"/>
            <a:ext cx="10515600" cy="1325563"/>
          </a:xfrm>
        </p:spPr>
        <p:txBody>
          <a:bodyPr/>
          <a:lstStyle/>
          <a:p>
            <a:r>
              <a:rPr lang="en-US" dirty="0"/>
              <a:t>Link Layer Protocols:</a:t>
            </a:r>
            <a:endParaRPr lang="en-IN" dirty="0"/>
          </a:p>
        </p:txBody>
      </p:sp>
      <p:graphicFrame>
        <p:nvGraphicFramePr>
          <p:cNvPr id="4" name="object 3">
            <a:extLst>
              <a:ext uri="{FF2B5EF4-FFF2-40B4-BE49-F238E27FC236}">
                <a16:creationId xmlns:a16="http://schemas.microsoft.com/office/drawing/2014/main" id="{F7B4052E-EA7C-8090-E09F-7713C699300F}"/>
              </a:ext>
            </a:extLst>
          </p:cNvPr>
          <p:cNvGraphicFramePr>
            <a:graphicFrameLocks noGrp="1"/>
          </p:cNvGraphicFramePr>
          <p:nvPr>
            <p:ph idx="1"/>
            <p:extLst>
              <p:ext uri="{D42A27DB-BD31-4B8C-83A1-F6EECF244321}">
                <p14:modId xmlns:p14="http://schemas.microsoft.com/office/powerpoint/2010/main" val="1656469194"/>
              </p:ext>
            </p:extLst>
          </p:nvPr>
        </p:nvGraphicFramePr>
        <p:xfrm>
          <a:off x="989029" y="1045348"/>
          <a:ext cx="8343506" cy="5595835"/>
        </p:xfrm>
        <a:graphic>
          <a:graphicData uri="http://schemas.openxmlformats.org/drawingml/2006/table">
            <a:tbl>
              <a:tblPr firstRow="1" bandRow="1">
                <a:tableStyleId>{2D5ABB26-0587-4C30-8999-92F81FD0307C}</a:tableStyleId>
              </a:tblPr>
              <a:tblGrid>
                <a:gridCol w="959619">
                  <a:extLst>
                    <a:ext uri="{9D8B030D-6E8A-4147-A177-3AD203B41FA5}">
                      <a16:colId xmlns:a16="http://schemas.microsoft.com/office/drawing/2014/main" val="20000"/>
                    </a:ext>
                  </a:extLst>
                </a:gridCol>
                <a:gridCol w="1835339">
                  <a:extLst>
                    <a:ext uri="{9D8B030D-6E8A-4147-A177-3AD203B41FA5}">
                      <a16:colId xmlns:a16="http://schemas.microsoft.com/office/drawing/2014/main" val="20001"/>
                    </a:ext>
                  </a:extLst>
                </a:gridCol>
                <a:gridCol w="1484003">
                  <a:extLst>
                    <a:ext uri="{9D8B030D-6E8A-4147-A177-3AD203B41FA5}">
                      <a16:colId xmlns:a16="http://schemas.microsoft.com/office/drawing/2014/main" val="20002"/>
                    </a:ext>
                  </a:extLst>
                </a:gridCol>
                <a:gridCol w="1245699">
                  <a:extLst>
                    <a:ext uri="{9D8B030D-6E8A-4147-A177-3AD203B41FA5}">
                      <a16:colId xmlns:a16="http://schemas.microsoft.com/office/drawing/2014/main" val="20003"/>
                    </a:ext>
                  </a:extLst>
                </a:gridCol>
                <a:gridCol w="1552755">
                  <a:extLst>
                    <a:ext uri="{9D8B030D-6E8A-4147-A177-3AD203B41FA5}">
                      <a16:colId xmlns:a16="http://schemas.microsoft.com/office/drawing/2014/main" val="20004"/>
                    </a:ext>
                  </a:extLst>
                </a:gridCol>
                <a:gridCol w="1266091">
                  <a:extLst>
                    <a:ext uri="{9D8B030D-6E8A-4147-A177-3AD203B41FA5}">
                      <a16:colId xmlns:a16="http://schemas.microsoft.com/office/drawing/2014/main" val="20005"/>
                    </a:ext>
                  </a:extLst>
                </a:gridCol>
              </a:tblGrid>
              <a:tr h="431705">
                <a:tc>
                  <a:txBody>
                    <a:bodyPr/>
                    <a:lstStyle/>
                    <a:p>
                      <a:pPr marR="39370">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40"/>
                        </a:spcBef>
                      </a:pPr>
                      <a:r>
                        <a:rPr sz="1800" b="1" spc="-10" dirty="0">
                          <a:solidFill>
                            <a:srgbClr val="FFFFFF"/>
                          </a:solidFill>
                          <a:latin typeface="Calibri"/>
                          <a:cs typeface="Calibri"/>
                        </a:rPr>
                        <a:t>Ethernet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marR="39370">
                        <a:lnSpc>
                          <a:spcPct val="100000"/>
                        </a:lnSpc>
                        <a:spcBef>
                          <a:spcPts val="240"/>
                        </a:spcBef>
                      </a:pPr>
                      <a:r>
                        <a:rPr sz="1800" b="1" spc="-5" dirty="0">
                          <a:solidFill>
                            <a:srgbClr val="FFFFFF"/>
                          </a:solidFill>
                          <a:latin typeface="Calibri"/>
                          <a:cs typeface="Calibri"/>
                        </a:rPr>
                        <a:t>Wifi</a:t>
                      </a:r>
                      <a:endParaRPr sz="1800" dirty="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710">
                        <a:lnSpc>
                          <a:spcPct val="100000"/>
                        </a:lnSpc>
                        <a:spcBef>
                          <a:spcPts val="240"/>
                        </a:spcBef>
                      </a:pPr>
                      <a:r>
                        <a:rPr sz="1800" b="1" spc="-10" dirty="0">
                          <a:solidFill>
                            <a:srgbClr val="FFFFFF"/>
                          </a:solidFill>
                          <a:latin typeface="Calibri"/>
                          <a:cs typeface="Calibri"/>
                        </a:rPr>
                        <a:t>WiMax</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345">
                        <a:lnSpc>
                          <a:spcPct val="100000"/>
                        </a:lnSpc>
                        <a:spcBef>
                          <a:spcPts val="240"/>
                        </a:spcBef>
                      </a:pPr>
                      <a:r>
                        <a:rPr sz="1800" b="1" spc="-25" dirty="0">
                          <a:solidFill>
                            <a:srgbClr val="FFFFFF"/>
                          </a:solidFill>
                          <a:latin typeface="Calibri"/>
                          <a:cs typeface="Calibri"/>
                        </a:rPr>
                        <a:t>LR-WPAN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3980">
                        <a:lnSpc>
                          <a:spcPct val="100000"/>
                        </a:lnSpc>
                        <a:spcBef>
                          <a:spcPts val="240"/>
                        </a:spcBef>
                      </a:pPr>
                      <a:r>
                        <a:rPr sz="1800" b="1" spc="-50" dirty="0">
                          <a:solidFill>
                            <a:srgbClr val="FFFFFF"/>
                          </a:solidFill>
                          <a:latin typeface="Calibri"/>
                          <a:cs typeface="Calibri"/>
                        </a:rPr>
                        <a:t>LTE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745300">
                <a:tc>
                  <a:txBody>
                    <a:bodyPr/>
                    <a:lstStyle/>
                    <a:p>
                      <a:pPr marL="91440" marR="39370">
                        <a:lnSpc>
                          <a:spcPct val="100000"/>
                        </a:lnSpc>
                        <a:spcBef>
                          <a:spcPts val="305"/>
                        </a:spcBef>
                      </a:pPr>
                      <a:r>
                        <a:rPr sz="1400" spc="-15" dirty="0">
                          <a:latin typeface="Times New Roman"/>
                          <a:cs typeface="Times New Roman"/>
                        </a:rPr>
                        <a:t>About</a:t>
                      </a:r>
                      <a:endParaRPr sz="140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240665" indent="-149860">
                        <a:lnSpc>
                          <a:spcPct val="100000"/>
                        </a:lnSpc>
                        <a:spcBef>
                          <a:spcPts val="305"/>
                        </a:spcBef>
                        <a:buFont typeface="Arial MT"/>
                        <a:buChar char="•"/>
                        <a:tabLst>
                          <a:tab pos="241300" algn="l"/>
                        </a:tabLst>
                      </a:pPr>
                      <a:r>
                        <a:rPr sz="1400" spc="-10" dirty="0">
                          <a:latin typeface="Times New Roman"/>
                          <a:cs typeface="Times New Roman"/>
                        </a:rPr>
                        <a:t>Collection</a:t>
                      </a:r>
                      <a:r>
                        <a:rPr sz="1400" spc="80" dirty="0">
                          <a:latin typeface="Times New Roman"/>
                          <a:cs typeface="Times New Roman"/>
                        </a:rPr>
                        <a:t> </a:t>
                      </a:r>
                      <a:r>
                        <a:rPr sz="1400" spc="-5" dirty="0">
                          <a:latin typeface="Times New Roman"/>
                          <a:cs typeface="Times New Roman"/>
                        </a:rPr>
                        <a:t>of</a:t>
                      </a:r>
                      <a:r>
                        <a:rPr sz="1400" spc="-15" dirty="0">
                          <a:latin typeface="Times New Roman"/>
                          <a:cs typeface="Times New Roman"/>
                        </a:rPr>
                        <a:t> </a:t>
                      </a:r>
                      <a:r>
                        <a:rPr sz="1400" spc="-10" dirty="0">
                          <a:latin typeface="Times New Roman"/>
                          <a:cs typeface="Times New Roman"/>
                        </a:rPr>
                        <a:t>wired</a:t>
                      </a:r>
                      <a:endParaRPr sz="1400" dirty="0">
                        <a:latin typeface="Times New Roman"/>
                        <a:cs typeface="Times New Roman"/>
                      </a:endParaRPr>
                    </a:p>
                    <a:p>
                      <a:pPr marL="91440">
                        <a:lnSpc>
                          <a:spcPct val="100000"/>
                        </a:lnSpc>
                        <a:spcBef>
                          <a:spcPts val="5"/>
                        </a:spcBef>
                      </a:pPr>
                      <a:r>
                        <a:rPr sz="1400" spc="-15" dirty="0">
                          <a:latin typeface="Times New Roman"/>
                          <a:cs typeface="Times New Roman"/>
                        </a:rPr>
                        <a:t>Ethernet</a:t>
                      </a:r>
                      <a:r>
                        <a:rPr sz="1400" spc="40" dirty="0">
                          <a:latin typeface="Times New Roman"/>
                          <a:cs typeface="Times New Roman"/>
                        </a:rPr>
                        <a:t> </a:t>
                      </a:r>
                      <a:r>
                        <a:rPr sz="1400" spc="-10" dirty="0">
                          <a:latin typeface="Times New Roman"/>
                          <a:cs typeface="Times New Roman"/>
                        </a:rPr>
                        <a:t>standard</a:t>
                      </a:r>
                      <a:endParaRPr sz="1400" dirty="0">
                        <a:latin typeface="Times New Roman"/>
                        <a:cs typeface="Times New Roman"/>
                      </a:endParaRPr>
                    </a:p>
                    <a:p>
                      <a:pPr marL="287020" indent="-196215">
                        <a:lnSpc>
                          <a:spcPct val="100000"/>
                        </a:lnSpc>
                        <a:buFont typeface="Arial MT"/>
                        <a:buChar char="•"/>
                        <a:tabLst>
                          <a:tab pos="287020" algn="l"/>
                          <a:tab pos="287655" algn="l"/>
                        </a:tabLst>
                      </a:pPr>
                      <a:r>
                        <a:rPr sz="1400" spc="-10" dirty="0">
                          <a:latin typeface="Times New Roman"/>
                          <a:cs typeface="Times New Roman"/>
                        </a:rPr>
                        <a:t>Standard</a:t>
                      </a:r>
                      <a:r>
                        <a:rPr sz="1400" spc="10" dirty="0">
                          <a:latin typeface="Times New Roman"/>
                          <a:cs typeface="Times New Roman"/>
                        </a:rPr>
                        <a:t> </a:t>
                      </a:r>
                      <a:r>
                        <a:rPr sz="1400" spc="-15" dirty="0">
                          <a:latin typeface="Times New Roman"/>
                          <a:cs typeface="Times New Roman"/>
                        </a:rPr>
                        <a:t>for</a:t>
                      </a:r>
                      <a:endParaRPr sz="1400" dirty="0">
                        <a:latin typeface="Times New Roman"/>
                        <a:cs typeface="Times New Roman"/>
                      </a:endParaRPr>
                    </a:p>
                    <a:p>
                      <a:pPr marL="91440">
                        <a:lnSpc>
                          <a:spcPct val="100000"/>
                        </a:lnSpc>
                      </a:pPr>
                      <a:r>
                        <a:rPr sz="1400" spc="-15" dirty="0">
                          <a:latin typeface="Times New Roman"/>
                          <a:cs typeface="Times New Roman"/>
                        </a:rPr>
                        <a:t>10BASEE5</a:t>
                      </a:r>
                      <a:r>
                        <a:rPr sz="1400" spc="35" dirty="0">
                          <a:latin typeface="Times New Roman"/>
                          <a:cs typeface="Times New Roman"/>
                        </a:rPr>
                        <a:t> </a:t>
                      </a:r>
                      <a:r>
                        <a:rPr sz="1400" spc="-15" dirty="0">
                          <a:latin typeface="Times New Roman"/>
                          <a:cs typeface="Times New Roman"/>
                        </a:rPr>
                        <a:t>Ethernet</a:t>
                      </a:r>
                      <a:endParaRPr sz="140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480059">
                        <a:lnSpc>
                          <a:spcPct val="100000"/>
                        </a:lnSpc>
                        <a:spcBef>
                          <a:spcPts val="305"/>
                        </a:spcBef>
                      </a:pPr>
                      <a:r>
                        <a:rPr sz="1400" spc="-5" dirty="0">
                          <a:latin typeface="Times New Roman"/>
                          <a:cs typeface="Times New Roman"/>
                        </a:rPr>
                        <a:t>-</a:t>
                      </a:r>
                      <a:r>
                        <a:rPr sz="1400" spc="-25" dirty="0">
                          <a:latin typeface="Times New Roman"/>
                          <a:cs typeface="Times New Roman"/>
                        </a:rPr>
                        <a:t> </a:t>
                      </a:r>
                      <a:r>
                        <a:rPr sz="1400" spc="-15" dirty="0">
                          <a:latin typeface="Times New Roman"/>
                          <a:cs typeface="Times New Roman"/>
                        </a:rPr>
                        <a:t>Collection</a:t>
                      </a:r>
                      <a:r>
                        <a:rPr sz="1400" spc="65" dirty="0">
                          <a:latin typeface="Times New Roman"/>
                          <a:cs typeface="Times New Roman"/>
                        </a:rPr>
                        <a:t> </a:t>
                      </a:r>
                      <a:r>
                        <a:rPr sz="1400" spc="-5" dirty="0">
                          <a:latin typeface="Times New Roman"/>
                          <a:cs typeface="Times New Roman"/>
                        </a:rPr>
                        <a:t>of </a:t>
                      </a:r>
                      <a:r>
                        <a:rPr sz="1400" spc="-335" dirty="0">
                          <a:latin typeface="Times New Roman"/>
                          <a:cs typeface="Times New Roman"/>
                        </a:rPr>
                        <a:t> </a:t>
                      </a:r>
                      <a:r>
                        <a:rPr sz="1400" spc="-15" dirty="0">
                          <a:latin typeface="Times New Roman"/>
                          <a:cs typeface="Times New Roman"/>
                        </a:rPr>
                        <a:t>wireless</a:t>
                      </a:r>
                      <a:r>
                        <a:rPr sz="1400" spc="35" dirty="0">
                          <a:latin typeface="Times New Roman"/>
                          <a:cs typeface="Times New Roman"/>
                        </a:rPr>
                        <a:t> </a:t>
                      </a:r>
                      <a:r>
                        <a:rPr sz="1400" spc="-30" dirty="0">
                          <a:latin typeface="Times New Roman"/>
                          <a:cs typeface="Times New Roman"/>
                        </a:rPr>
                        <a:t>LAN </a:t>
                      </a:r>
                      <a:r>
                        <a:rPr sz="1400" spc="-25" dirty="0">
                          <a:latin typeface="Times New Roman"/>
                          <a:cs typeface="Times New Roman"/>
                        </a:rPr>
                        <a:t> </a:t>
                      </a:r>
                      <a:r>
                        <a:rPr sz="1400" spc="-20" dirty="0">
                          <a:latin typeface="Times New Roman"/>
                          <a:cs typeface="Times New Roman"/>
                        </a:rPr>
                        <a:t>(WLAN)</a:t>
                      </a:r>
                      <a:endParaRPr sz="140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710" marR="323215">
                        <a:lnSpc>
                          <a:spcPct val="100000"/>
                        </a:lnSpc>
                        <a:spcBef>
                          <a:spcPts val="305"/>
                        </a:spcBef>
                      </a:pPr>
                      <a:r>
                        <a:rPr sz="1400" spc="-15" dirty="0">
                          <a:latin typeface="Times New Roman"/>
                          <a:cs typeface="Times New Roman"/>
                        </a:rPr>
                        <a:t>Collection</a:t>
                      </a:r>
                      <a:r>
                        <a:rPr sz="1400" spc="40" dirty="0">
                          <a:latin typeface="Times New Roman"/>
                          <a:cs typeface="Times New Roman"/>
                        </a:rPr>
                        <a:t> </a:t>
                      </a:r>
                      <a:r>
                        <a:rPr sz="1400" spc="-5" dirty="0">
                          <a:latin typeface="Times New Roman"/>
                          <a:cs typeface="Times New Roman"/>
                        </a:rPr>
                        <a:t>of </a:t>
                      </a:r>
                      <a:r>
                        <a:rPr sz="1400" spc="-335" dirty="0">
                          <a:latin typeface="Times New Roman"/>
                          <a:cs typeface="Times New Roman"/>
                        </a:rPr>
                        <a:t> </a:t>
                      </a:r>
                      <a:r>
                        <a:rPr sz="1400" spc="-15" dirty="0">
                          <a:latin typeface="Times New Roman"/>
                          <a:cs typeface="Times New Roman"/>
                        </a:rPr>
                        <a:t>wireless </a:t>
                      </a:r>
                      <a:r>
                        <a:rPr sz="1400" spc="-10" dirty="0">
                          <a:latin typeface="Times New Roman"/>
                          <a:cs typeface="Times New Roman"/>
                        </a:rPr>
                        <a:t> broadband </a:t>
                      </a:r>
                      <a:r>
                        <a:rPr sz="1400" spc="-5" dirty="0">
                          <a:latin typeface="Times New Roman"/>
                          <a:cs typeface="Times New Roman"/>
                        </a:rPr>
                        <a:t> </a:t>
                      </a:r>
                      <a:r>
                        <a:rPr sz="1400" spc="-10" dirty="0">
                          <a:latin typeface="Times New Roman"/>
                          <a:cs typeface="Times New Roman"/>
                        </a:rPr>
                        <a:t>standards</a:t>
                      </a:r>
                      <a:endParaRPr sz="140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345" marR="211454">
                        <a:lnSpc>
                          <a:spcPct val="100000"/>
                        </a:lnSpc>
                        <a:spcBef>
                          <a:spcPts val="305"/>
                        </a:spcBef>
                        <a:buSzPct val="92857"/>
                        <a:buFont typeface="Arial MT"/>
                        <a:buChar char="•"/>
                        <a:tabLst>
                          <a:tab pos="156845" algn="l"/>
                        </a:tabLst>
                      </a:pPr>
                      <a:r>
                        <a:rPr sz="1400" spc="-15" dirty="0">
                          <a:latin typeface="Times New Roman"/>
                          <a:cs typeface="Times New Roman"/>
                        </a:rPr>
                        <a:t>Collection</a:t>
                      </a:r>
                      <a:r>
                        <a:rPr sz="1400" spc="-10" dirty="0">
                          <a:latin typeface="Times New Roman"/>
                          <a:cs typeface="Times New Roman"/>
                        </a:rPr>
                        <a:t> </a:t>
                      </a:r>
                      <a:r>
                        <a:rPr sz="1400" spc="-5" dirty="0">
                          <a:latin typeface="Times New Roman"/>
                          <a:cs typeface="Times New Roman"/>
                        </a:rPr>
                        <a:t>of </a:t>
                      </a:r>
                      <a:r>
                        <a:rPr sz="1400" dirty="0">
                          <a:latin typeface="Times New Roman"/>
                          <a:cs typeface="Times New Roman"/>
                        </a:rPr>
                        <a:t> </a:t>
                      </a:r>
                      <a:r>
                        <a:rPr sz="1400" spc="-10" dirty="0">
                          <a:latin typeface="Times New Roman"/>
                          <a:cs typeface="Times New Roman"/>
                        </a:rPr>
                        <a:t>standard</a:t>
                      </a:r>
                      <a:r>
                        <a:rPr sz="1400" spc="40" dirty="0">
                          <a:latin typeface="Times New Roman"/>
                          <a:cs typeface="Times New Roman"/>
                        </a:rPr>
                        <a:t> </a:t>
                      </a:r>
                      <a:r>
                        <a:rPr sz="1400" spc="-15" dirty="0">
                          <a:latin typeface="Times New Roman"/>
                          <a:cs typeface="Times New Roman"/>
                        </a:rPr>
                        <a:t>low</a:t>
                      </a:r>
                      <a:r>
                        <a:rPr sz="1400" spc="25" dirty="0">
                          <a:latin typeface="Times New Roman"/>
                          <a:cs typeface="Times New Roman"/>
                        </a:rPr>
                        <a:t> </a:t>
                      </a:r>
                      <a:r>
                        <a:rPr sz="1400" spc="-10" dirty="0">
                          <a:latin typeface="Times New Roman"/>
                          <a:cs typeface="Times New Roman"/>
                        </a:rPr>
                        <a:t>rate </a:t>
                      </a:r>
                      <a:r>
                        <a:rPr sz="1400" spc="-5" dirty="0">
                          <a:latin typeface="Times New Roman"/>
                          <a:cs typeface="Times New Roman"/>
                        </a:rPr>
                        <a:t> </a:t>
                      </a:r>
                      <a:r>
                        <a:rPr sz="1400" spc="-15" dirty="0">
                          <a:latin typeface="Times New Roman"/>
                          <a:cs typeface="Times New Roman"/>
                        </a:rPr>
                        <a:t>wireless</a:t>
                      </a:r>
                      <a:r>
                        <a:rPr sz="1400" spc="50" dirty="0">
                          <a:latin typeface="Times New Roman"/>
                          <a:cs typeface="Times New Roman"/>
                        </a:rPr>
                        <a:t> </a:t>
                      </a:r>
                      <a:r>
                        <a:rPr sz="1400" spc="-10" dirty="0">
                          <a:latin typeface="Times New Roman"/>
                          <a:cs typeface="Times New Roman"/>
                        </a:rPr>
                        <a:t>personal </a:t>
                      </a:r>
                      <a:r>
                        <a:rPr sz="1400" spc="-5" dirty="0">
                          <a:latin typeface="Times New Roman"/>
                          <a:cs typeface="Times New Roman"/>
                        </a:rPr>
                        <a:t> area</a:t>
                      </a:r>
                      <a:r>
                        <a:rPr sz="1400" spc="-25" dirty="0">
                          <a:latin typeface="Times New Roman"/>
                          <a:cs typeface="Times New Roman"/>
                        </a:rPr>
                        <a:t> </a:t>
                      </a:r>
                      <a:r>
                        <a:rPr sz="1400" spc="-10" dirty="0">
                          <a:latin typeface="Times New Roman"/>
                          <a:cs typeface="Times New Roman"/>
                        </a:rPr>
                        <a:t>networks</a:t>
                      </a:r>
                      <a:r>
                        <a:rPr sz="1400" spc="25" dirty="0">
                          <a:latin typeface="Times New Roman"/>
                          <a:cs typeface="Times New Roman"/>
                        </a:rPr>
                        <a:t> </a:t>
                      </a:r>
                      <a:r>
                        <a:rPr sz="1400" spc="-15" dirty="0">
                          <a:latin typeface="Times New Roman"/>
                          <a:cs typeface="Times New Roman"/>
                        </a:rPr>
                        <a:t>(LR- </a:t>
                      </a:r>
                      <a:r>
                        <a:rPr sz="1400" spc="-335" dirty="0">
                          <a:latin typeface="Times New Roman"/>
                          <a:cs typeface="Times New Roman"/>
                        </a:rPr>
                        <a:t> </a:t>
                      </a:r>
                      <a:r>
                        <a:rPr sz="1400" spc="-35" dirty="0">
                          <a:latin typeface="Times New Roman"/>
                          <a:cs typeface="Times New Roman"/>
                        </a:rPr>
                        <a:t>WPANS)</a:t>
                      </a:r>
                      <a:endParaRPr sz="1400">
                        <a:latin typeface="Times New Roman"/>
                        <a:cs typeface="Times New Roman"/>
                      </a:endParaRPr>
                    </a:p>
                    <a:p>
                      <a:pPr marL="93345" marR="167640">
                        <a:lnSpc>
                          <a:spcPct val="100000"/>
                        </a:lnSpc>
                        <a:spcBef>
                          <a:spcPts val="5"/>
                        </a:spcBef>
                        <a:buSzPct val="92857"/>
                        <a:buFont typeface="Arial MT"/>
                        <a:buChar char="•"/>
                        <a:tabLst>
                          <a:tab pos="156210" algn="l"/>
                        </a:tabLst>
                      </a:pPr>
                      <a:r>
                        <a:rPr sz="1400" spc="-25" dirty="0">
                          <a:latin typeface="Times New Roman"/>
                          <a:cs typeface="Times New Roman"/>
                        </a:rPr>
                        <a:t>Forms</a:t>
                      </a:r>
                      <a:r>
                        <a:rPr sz="1400" spc="80" dirty="0">
                          <a:latin typeface="Times New Roman"/>
                          <a:cs typeface="Times New Roman"/>
                        </a:rPr>
                        <a:t> </a:t>
                      </a:r>
                      <a:r>
                        <a:rPr sz="1400" spc="-15" dirty="0">
                          <a:latin typeface="Times New Roman"/>
                          <a:cs typeface="Times New Roman"/>
                        </a:rPr>
                        <a:t>the </a:t>
                      </a:r>
                      <a:r>
                        <a:rPr sz="1400" spc="-10" dirty="0">
                          <a:latin typeface="Times New Roman"/>
                          <a:cs typeface="Times New Roman"/>
                        </a:rPr>
                        <a:t>basis</a:t>
                      </a:r>
                      <a:r>
                        <a:rPr sz="1400" spc="15" dirty="0">
                          <a:latin typeface="Times New Roman"/>
                          <a:cs typeface="Times New Roman"/>
                        </a:rPr>
                        <a:t> </a:t>
                      </a:r>
                      <a:r>
                        <a:rPr sz="1400" spc="-15" dirty="0">
                          <a:latin typeface="Times New Roman"/>
                          <a:cs typeface="Times New Roman"/>
                        </a:rPr>
                        <a:t>for </a:t>
                      </a:r>
                      <a:r>
                        <a:rPr sz="1400" spc="-335" dirty="0">
                          <a:latin typeface="Times New Roman"/>
                          <a:cs typeface="Times New Roman"/>
                        </a:rPr>
                        <a:t> </a:t>
                      </a:r>
                      <a:r>
                        <a:rPr sz="1400" spc="-25" dirty="0">
                          <a:latin typeface="Times New Roman"/>
                          <a:cs typeface="Times New Roman"/>
                        </a:rPr>
                        <a:t>high</a:t>
                      </a:r>
                      <a:r>
                        <a:rPr sz="1400" spc="-20" dirty="0">
                          <a:latin typeface="Times New Roman"/>
                          <a:cs typeface="Times New Roman"/>
                        </a:rPr>
                        <a:t> </a:t>
                      </a:r>
                      <a:r>
                        <a:rPr sz="1400" spc="-15" dirty="0">
                          <a:latin typeface="Times New Roman"/>
                          <a:cs typeface="Times New Roman"/>
                        </a:rPr>
                        <a:t>level </a:t>
                      </a:r>
                      <a:r>
                        <a:rPr sz="1400" spc="-10" dirty="0">
                          <a:latin typeface="Times New Roman"/>
                          <a:cs typeface="Times New Roman"/>
                        </a:rPr>
                        <a:t> </a:t>
                      </a:r>
                      <a:r>
                        <a:rPr sz="1400" spc="-15" dirty="0">
                          <a:latin typeface="Times New Roman"/>
                          <a:cs typeface="Times New Roman"/>
                        </a:rPr>
                        <a:t>communication </a:t>
                      </a:r>
                      <a:r>
                        <a:rPr sz="1400" spc="-10" dirty="0">
                          <a:latin typeface="Times New Roman"/>
                          <a:cs typeface="Times New Roman"/>
                        </a:rPr>
                        <a:t> protocols</a:t>
                      </a:r>
                      <a:r>
                        <a:rPr sz="1400" spc="50" dirty="0">
                          <a:latin typeface="Times New Roman"/>
                          <a:cs typeface="Times New Roman"/>
                        </a:rPr>
                        <a:t> </a:t>
                      </a:r>
                      <a:r>
                        <a:rPr sz="1400" spc="-10" dirty="0">
                          <a:latin typeface="Times New Roman"/>
                          <a:cs typeface="Times New Roman"/>
                        </a:rPr>
                        <a:t>-&gt;</a:t>
                      </a:r>
                      <a:r>
                        <a:rPr sz="1400" spc="-25" dirty="0">
                          <a:latin typeface="Times New Roman"/>
                          <a:cs typeface="Times New Roman"/>
                        </a:rPr>
                        <a:t> </a:t>
                      </a:r>
                      <a:r>
                        <a:rPr sz="1400" spc="-15" dirty="0">
                          <a:latin typeface="Times New Roman"/>
                          <a:cs typeface="Times New Roman"/>
                        </a:rPr>
                        <a:t>zigbee</a:t>
                      </a:r>
                      <a:endParaRPr sz="140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3980" marR="184150">
                        <a:lnSpc>
                          <a:spcPct val="100000"/>
                        </a:lnSpc>
                        <a:spcBef>
                          <a:spcPts val="305"/>
                        </a:spcBef>
                      </a:pPr>
                      <a:r>
                        <a:rPr sz="1400" spc="-20" dirty="0">
                          <a:latin typeface="Times New Roman"/>
                          <a:cs typeface="Times New Roman"/>
                        </a:rPr>
                        <a:t>-Different </a:t>
                      </a:r>
                      <a:r>
                        <a:rPr sz="1400" spc="-15" dirty="0">
                          <a:latin typeface="Times New Roman"/>
                          <a:cs typeface="Times New Roman"/>
                        </a:rPr>
                        <a:t> generations</a:t>
                      </a:r>
                      <a:r>
                        <a:rPr sz="1400" spc="-10" dirty="0">
                          <a:latin typeface="Times New Roman"/>
                          <a:cs typeface="Times New Roman"/>
                        </a:rPr>
                        <a:t> </a:t>
                      </a:r>
                      <a:r>
                        <a:rPr sz="1400" spc="-5" dirty="0">
                          <a:latin typeface="Times New Roman"/>
                          <a:cs typeface="Times New Roman"/>
                        </a:rPr>
                        <a:t>of </a:t>
                      </a:r>
                      <a:r>
                        <a:rPr sz="1400" dirty="0">
                          <a:latin typeface="Times New Roman"/>
                          <a:cs typeface="Times New Roman"/>
                        </a:rPr>
                        <a:t> </a:t>
                      </a:r>
                      <a:r>
                        <a:rPr sz="1400" spc="-25" dirty="0">
                          <a:latin typeface="Times New Roman"/>
                          <a:cs typeface="Times New Roman"/>
                        </a:rPr>
                        <a:t>mobile </a:t>
                      </a:r>
                      <a:r>
                        <a:rPr sz="1400" spc="-20" dirty="0">
                          <a:latin typeface="Times New Roman"/>
                          <a:cs typeface="Times New Roman"/>
                        </a:rPr>
                        <a:t> </a:t>
                      </a:r>
                      <a:r>
                        <a:rPr sz="1400" dirty="0">
                          <a:latin typeface="Times New Roman"/>
                          <a:cs typeface="Times New Roman"/>
                        </a:rPr>
                        <a:t>co</a:t>
                      </a:r>
                      <a:r>
                        <a:rPr sz="1400" spc="-55" dirty="0">
                          <a:latin typeface="Times New Roman"/>
                          <a:cs typeface="Times New Roman"/>
                        </a:rPr>
                        <a:t>m</a:t>
                      </a:r>
                      <a:r>
                        <a:rPr sz="1400" spc="-30" dirty="0">
                          <a:latin typeface="Times New Roman"/>
                          <a:cs typeface="Times New Roman"/>
                        </a:rPr>
                        <a:t>m</a:t>
                      </a:r>
                      <a:r>
                        <a:rPr sz="1400" dirty="0">
                          <a:latin typeface="Times New Roman"/>
                          <a:cs typeface="Times New Roman"/>
                        </a:rPr>
                        <a:t>un</a:t>
                      </a:r>
                      <a:r>
                        <a:rPr sz="1400" spc="-35" dirty="0">
                          <a:latin typeface="Times New Roman"/>
                          <a:cs typeface="Times New Roman"/>
                        </a:rPr>
                        <a:t>i</a:t>
                      </a:r>
                      <a:r>
                        <a:rPr sz="1400" dirty="0">
                          <a:latin typeface="Times New Roman"/>
                          <a:cs typeface="Times New Roman"/>
                        </a:rPr>
                        <a:t>c</a:t>
                      </a:r>
                      <a:r>
                        <a:rPr sz="1400" spc="25" dirty="0">
                          <a:latin typeface="Times New Roman"/>
                          <a:cs typeface="Times New Roman"/>
                        </a:rPr>
                        <a:t>a</a:t>
                      </a:r>
                      <a:r>
                        <a:rPr sz="1400" spc="15" dirty="0">
                          <a:latin typeface="Times New Roman"/>
                          <a:cs typeface="Times New Roman"/>
                        </a:rPr>
                        <a:t>t</a:t>
                      </a:r>
                      <a:r>
                        <a:rPr sz="1400" spc="-30" dirty="0">
                          <a:latin typeface="Times New Roman"/>
                          <a:cs typeface="Times New Roman"/>
                        </a:rPr>
                        <a:t>i</a:t>
                      </a:r>
                      <a:r>
                        <a:rPr sz="1400" spc="20" dirty="0">
                          <a:latin typeface="Times New Roman"/>
                          <a:cs typeface="Times New Roman"/>
                        </a:rPr>
                        <a:t>o</a:t>
                      </a:r>
                      <a:r>
                        <a:rPr sz="1400" dirty="0">
                          <a:latin typeface="Times New Roman"/>
                          <a:cs typeface="Times New Roman"/>
                        </a:rPr>
                        <a:t>n  </a:t>
                      </a:r>
                      <a:r>
                        <a:rPr sz="1400" spc="-10" dirty="0">
                          <a:latin typeface="Times New Roman"/>
                          <a:cs typeface="Times New Roman"/>
                        </a:rPr>
                        <a:t>standards</a:t>
                      </a:r>
                      <a:endParaRPr sz="140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884355">
                <a:tc>
                  <a:txBody>
                    <a:bodyPr/>
                    <a:lstStyle/>
                    <a:p>
                      <a:pPr marL="91440" marR="39370">
                        <a:lnSpc>
                          <a:spcPct val="100000"/>
                        </a:lnSpc>
                        <a:spcBef>
                          <a:spcPts val="315"/>
                        </a:spcBef>
                      </a:pPr>
                      <a:r>
                        <a:rPr sz="1400" spc="-30" dirty="0">
                          <a:latin typeface="Times New Roman"/>
                          <a:cs typeface="Times New Roman"/>
                        </a:rPr>
                        <a:t>Variants</a:t>
                      </a:r>
                      <a:endParaRPr sz="1400">
                        <a:latin typeface="Times New Roman"/>
                        <a:cs typeface="Times New Roman"/>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53670" indent="-62865">
                        <a:lnSpc>
                          <a:spcPct val="100000"/>
                        </a:lnSpc>
                        <a:spcBef>
                          <a:spcPts val="315"/>
                        </a:spcBef>
                        <a:buSzPct val="92857"/>
                        <a:buFont typeface="Arial MT"/>
                        <a:buChar char="•"/>
                        <a:tabLst>
                          <a:tab pos="154305" algn="l"/>
                        </a:tabLst>
                      </a:pPr>
                      <a:r>
                        <a:rPr sz="1400" spc="-5" dirty="0">
                          <a:latin typeface="Times New Roman"/>
                          <a:cs typeface="Times New Roman"/>
                        </a:rPr>
                        <a:t>802.3.i</a:t>
                      </a:r>
                      <a:r>
                        <a:rPr sz="1400" spc="-20" dirty="0">
                          <a:latin typeface="Times New Roman"/>
                          <a:cs typeface="Times New Roman"/>
                        </a:rPr>
                        <a:t> </a:t>
                      </a:r>
                      <a:r>
                        <a:rPr sz="1400" spc="-15" dirty="0">
                          <a:latin typeface="Times New Roman"/>
                          <a:cs typeface="Times New Roman"/>
                        </a:rPr>
                        <a:t>10BASE-T</a:t>
                      </a:r>
                      <a:endParaRPr sz="1400">
                        <a:latin typeface="Times New Roman"/>
                        <a:cs typeface="Times New Roman"/>
                      </a:endParaRPr>
                    </a:p>
                    <a:p>
                      <a:pPr marL="91440">
                        <a:lnSpc>
                          <a:spcPct val="100000"/>
                        </a:lnSpc>
                      </a:pPr>
                      <a:r>
                        <a:rPr sz="1400" spc="-5" dirty="0">
                          <a:latin typeface="Times New Roman"/>
                          <a:cs typeface="Times New Roman"/>
                        </a:rPr>
                        <a:t>copper</a:t>
                      </a:r>
                      <a:r>
                        <a:rPr sz="1400" spc="-20" dirty="0">
                          <a:latin typeface="Times New Roman"/>
                          <a:cs typeface="Times New Roman"/>
                        </a:rPr>
                        <a:t> </a:t>
                      </a:r>
                      <a:r>
                        <a:rPr sz="1400" spc="-10" dirty="0">
                          <a:latin typeface="Times New Roman"/>
                          <a:cs typeface="Times New Roman"/>
                        </a:rPr>
                        <a:t>twisted</a:t>
                      </a:r>
                      <a:r>
                        <a:rPr sz="1400" spc="40" dirty="0">
                          <a:latin typeface="Times New Roman"/>
                          <a:cs typeface="Times New Roman"/>
                        </a:rPr>
                        <a:t> </a:t>
                      </a:r>
                      <a:r>
                        <a:rPr sz="1400" spc="-15" dirty="0">
                          <a:latin typeface="Times New Roman"/>
                          <a:cs typeface="Times New Roman"/>
                        </a:rPr>
                        <a:t>pair</a:t>
                      </a:r>
                      <a:endParaRPr sz="1400">
                        <a:latin typeface="Times New Roman"/>
                        <a:cs typeface="Times New Roman"/>
                      </a:endParaRPr>
                    </a:p>
                    <a:p>
                      <a:pPr marL="91440" marR="142240">
                        <a:lnSpc>
                          <a:spcPct val="100000"/>
                        </a:lnSpc>
                        <a:buSzPct val="92857"/>
                        <a:buFont typeface="Arial MT"/>
                        <a:buChar char="•"/>
                        <a:tabLst>
                          <a:tab pos="154305" algn="l"/>
                        </a:tabLst>
                      </a:pPr>
                      <a:r>
                        <a:rPr sz="1400" spc="-5" dirty="0">
                          <a:latin typeface="Times New Roman"/>
                          <a:cs typeface="Times New Roman"/>
                        </a:rPr>
                        <a:t>802.3.j</a:t>
                      </a:r>
                      <a:r>
                        <a:rPr sz="1400" spc="-20" dirty="0">
                          <a:latin typeface="Times New Roman"/>
                          <a:cs typeface="Times New Roman"/>
                        </a:rPr>
                        <a:t> </a:t>
                      </a:r>
                      <a:r>
                        <a:rPr sz="1400" spc="-15" dirty="0">
                          <a:latin typeface="Times New Roman"/>
                          <a:cs typeface="Times New Roman"/>
                        </a:rPr>
                        <a:t>10BASE-F</a:t>
                      </a:r>
                      <a:r>
                        <a:rPr sz="1400" spc="50" dirty="0">
                          <a:latin typeface="Times New Roman"/>
                          <a:cs typeface="Times New Roman"/>
                        </a:rPr>
                        <a:t> </a:t>
                      </a:r>
                      <a:r>
                        <a:rPr sz="1400" spc="-20" dirty="0">
                          <a:latin typeface="Times New Roman"/>
                          <a:cs typeface="Times New Roman"/>
                        </a:rPr>
                        <a:t>fibre </a:t>
                      </a:r>
                      <a:r>
                        <a:rPr sz="1400" spc="-335" dirty="0">
                          <a:latin typeface="Times New Roman"/>
                          <a:cs typeface="Times New Roman"/>
                        </a:rPr>
                        <a:t> </a:t>
                      </a:r>
                      <a:r>
                        <a:rPr sz="1400" spc="-10" dirty="0">
                          <a:latin typeface="Times New Roman"/>
                          <a:cs typeface="Times New Roman"/>
                        </a:rPr>
                        <a:t>Optic</a:t>
                      </a:r>
                      <a:endParaRPr sz="1400">
                        <a:latin typeface="Times New Roman"/>
                        <a:cs typeface="Times New Roman"/>
                      </a:endParaRPr>
                    </a:p>
                    <a:p>
                      <a:pPr marL="154305" indent="-63500">
                        <a:lnSpc>
                          <a:spcPct val="100000"/>
                        </a:lnSpc>
                        <a:buSzPct val="92857"/>
                        <a:buFont typeface="Arial MT"/>
                        <a:buChar char="•"/>
                        <a:tabLst>
                          <a:tab pos="154940" algn="l"/>
                        </a:tabLst>
                      </a:pPr>
                      <a:r>
                        <a:rPr sz="1400" spc="-10" dirty="0">
                          <a:latin typeface="Times New Roman"/>
                          <a:cs typeface="Times New Roman"/>
                        </a:rPr>
                        <a:t>802.3.ae:10GB/Ethernet</a:t>
                      </a:r>
                      <a:endParaRPr sz="1400">
                        <a:latin typeface="Times New Roman"/>
                        <a:cs typeface="Times New Roman"/>
                      </a:endParaRPr>
                    </a:p>
                    <a:p>
                      <a:pPr marL="91440">
                        <a:lnSpc>
                          <a:spcPct val="100000"/>
                        </a:lnSpc>
                        <a:spcBef>
                          <a:spcPts val="5"/>
                        </a:spcBef>
                      </a:pPr>
                      <a:r>
                        <a:rPr sz="1400" spc="-10" dirty="0">
                          <a:latin typeface="Times New Roman"/>
                          <a:cs typeface="Times New Roman"/>
                        </a:rPr>
                        <a:t>over</a:t>
                      </a:r>
                      <a:r>
                        <a:rPr sz="1400" spc="-15" dirty="0">
                          <a:latin typeface="Times New Roman"/>
                          <a:cs typeface="Times New Roman"/>
                        </a:rPr>
                        <a:t> </a:t>
                      </a:r>
                      <a:r>
                        <a:rPr sz="1400" spc="-20" dirty="0">
                          <a:latin typeface="Times New Roman"/>
                          <a:cs typeface="Times New Roman"/>
                        </a:rPr>
                        <a:t>fibre</a:t>
                      </a:r>
                      <a:endParaRPr sz="1400">
                        <a:latin typeface="Times New Roman"/>
                        <a:cs typeface="Times New Roman"/>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54940" marR="39370" indent="-63500">
                        <a:lnSpc>
                          <a:spcPct val="100000"/>
                        </a:lnSpc>
                        <a:spcBef>
                          <a:spcPts val="315"/>
                        </a:spcBef>
                        <a:buSzPct val="92857"/>
                        <a:buFont typeface="Arial MT"/>
                        <a:buChar char="•"/>
                        <a:tabLst>
                          <a:tab pos="155575" algn="l"/>
                        </a:tabLst>
                      </a:pPr>
                      <a:r>
                        <a:rPr sz="1400" spc="-10" dirty="0">
                          <a:latin typeface="Times New Roman"/>
                          <a:cs typeface="Times New Roman"/>
                        </a:rPr>
                        <a:t>802.11a</a:t>
                      </a:r>
                      <a:r>
                        <a:rPr sz="1400" spc="-25" dirty="0">
                          <a:latin typeface="Times New Roman"/>
                          <a:cs typeface="Times New Roman"/>
                        </a:rPr>
                        <a:t> </a:t>
                      </a:r>
                      <a:r>
                        <a:rPr sz="1400" spc="-15" dirty="0">
                          <a:latin typeface="Times New Roman"/>
                          <a:cs typeface="Times New Roman"/>
                        </a:rPr>
                        <a:t>(5Hz)</a:t>
                      </a:r>
                      <a:endParaRPr sz="1400">
                        <a:latin typeface="Times New Roman"/>
                        <a:cs typeface="Times New Roman"/>
                      </a:endParaRPr>
                    </a:p>
                    <a:p>
                      <a:pPr marL="154940" marR="39370" indent="-63500">
                        <a:lnSpc>
                          <a:spcPct val="100000"/>
                        </a:lnSpc>
                        <a:buSzPct val="92857"/>
                        <a:buFont typeface="Arial MT"/>
                        <a:buChar char="•"/>
                        <a:tabLst>
                          <a:tab pos="155575" algn="l"/>
                        </a:tabLst>
                      </a:pPr>
                      <a:r>
                        <a:rPr sz="1400" spc="-10" dirty="0">
                          <a:latin typeface="Times New Roman"/>
                          <a:cs typeface="Times New Roman"/>
                        </a:rPr>
                        <a:t>802.11b(2.4</a:t>
                      </a:r>
                      <a:r>
                        <a:rPr sz="1400" spc="-25" dirty="0">
                          <a:latin typeface="Times New Roman"/>
                          <a:cs typeface="Times New Roman"/>
                        </a:rPr>
                        <a:t> </a:t>
                      </a:r>
                      <a:r>
                        <a:rPr sz="1400" spc="-10" dirty="0">
                          <a:latin typeface="Times New Roman"/>
                          <a:cs typeface="Times New Roman"/>
                        </a:rPr>
                        <a:t>GHz)</a:t>
                      </a:r>
                      <a:endParaRPr sz="1400">
                        <a:latin typeface="Times New Roman"/>
                        <a:cs typeface="Times New Roman"/>
                      </a:endParaRPr>
                    </a:p>
                    <a:p>
                      <a:pPr marL="154940" marR="39370" indent="-63500">
                        <a:lnSpc>
                          <a:spcPct val="100000"/>
                        </a:lnSpc>
                        <a:buSzPct val="92857"/>
                        <a:buFont typeface="Arial MT"/>
                        <a:buChar char="•"/>
                        <a:tabLst>
                          <a:tab pos="155575" algn="l"/>
                        </a:tabLst>
                      </a:pPr>
                      <a:r>
                        <a:rPr sz="1400" spc="-10" dirty="0">
                          <a:latin typeface="Times New Roman"/>
                          <a:cs typeface="Times New Roman"/>
                        </a:rPr>
                        <a:t>802.11g(2.4)</a:t>
                      </a:r>
                      <a:endParaRPr sz="1400">
                        <a:latin typeface="Times New Roman"/>
                        <a:cs typeface="Times New Roman"/>
                      </a:endParaRPr>
                    </a:p>
                    <a:p>
                      <a:pPr marL="154940" marR="39370" indent="-63500">
                        <a:lnSpc>
                          <a:spcPct val="100000"/>
                        </a:lnSpc>
                        <a:buSzPct val="92857"/>
                        <a:buFont typeface="Arial MT"/>
                        <a:buChar char="•"/>
                        <a:tabLst>
                          <a:tab pos="155575" algn="l"/>
                        </a:tabLst>
                      </a:pPr>
                      <a:r>
                        <a:rPr sz="1400" spc="-10" dirty="0">
                          <a:latin typeface="Times New Roman"/>
                          <a:cs typeface="Times New Roman"/>
                        </a:rPr>
                        <a:t>802.11n</a:t>
                      </a:r>
                      <a:r>
                        <a:rPr sz="1400" spc="-35" dirty="0">
                          <a:latin typeface="Times New Roman"/>
                          <a:cs typeface="Times New Roman"/>
                        </a:rPr>
                        <a:t> </a:t>
                      </a:r>
                      <a:r>
                        <a:rPr sz="1400" spc="-5" dirty="0">
                          <a:latin typeface="Times New Roman"/>
                          <a:cs typeface="Times New Roman"/>
                        </a:rPr>
                        <a:t>(2.4/5</a:t>
                      </a:r>
                      <a:endParaRPr sz="1400">
                        <a:latin typeface="Times New Roman"/>
                        <a:cs typeface="Times New Roman"/>
                      </a:endParaRPr>
                    </a:p>
                    <a:p>
                      <a:pPr marL="92075" marR="39370">
                        <a:lnSpc>
                          <a:spcPct val="100000"/>
                        </a:lnSpc>
                      </a:pPr>
                      <a:r>
                        <a:rPr sz="1400" spc="-10" dirty="0">
                          <a:latin typeface="Times New Roman"/>
                          <a:cs typeface="Times New Roman"/>
                        </a:rPr>
                        <a:t>GHz)</a:t>
                      </a:r>
                      <a:endParaRPr sz="1400">
                        <a:latin typeface="Times New Roman"/>
                        <a:cs typeface="Times New Roman"/>
                      </a:endParaRPr>
                    </a:p>
                    <a:p>
                      <a:pPr marL="154940" marR="39370" indent="-63500">
                        <a:lnSpc>
                          <a:spcPct val="100000"/>
                        </a:lnSpc>
                        <a:spcBef>
                          <a:spcPts val="5"/>
                        </a:spcBef>
                        <a:buSzPct val="92857"/>
                        <a:buFont typeface="Arial MT"/>
                        <a:buChar char="•"/>
                        <a:tabLst>
                          <a:tab pos="155575" algn="l"/>
                        </a:tabLst>
                      </a:pPr>
                      <a:r>
                        <a:rPr sz="1400" spc="-10" dirty="0">
                          <a:latin typeface="Times New Roman"/>
                          <a:cs typeface="Times New Roman"/>
                        </a:rPr>
                        <a:t>802.11ac(5</a:t>
                      </a:r>
                      <a:r>
                        <a:rPr sz="1400" spc="-35" dirty="0">
                          <a:latin typeface="Times New Roman"/>
                          <a:cs typeface="Times New Roman"/>
                        </a:rPr>
                        <a:t> </a:t>
                      </a:r>
                      <a:r>
                        <a:rPr sz="1400" spc="-10" dirty="0">
                          <a:latin typeface="Times New Roman"/>
                          <a:cs typeface="Times New Roman"/>
                        </a:rPr>
                        <a:t>GHz)</a:t>
                      </a:r>
                      <a:endParaRPr sz="1400">
                        <a:latin typeface="Times New Roman"/>
                        <a:cs typeface="Times New Roman"/>
                      </a:endParaRPr>
                    </a:p>
                    <a:p>
                      <a:pPr marL="154940" marR="39370" indent="-63500">
                        <a:lnSpc>
                          <a:spcPct val="100000"/>
                        </a:lnSpc>
                        <a:buSzPct val="92857"/>
                        <a:buFont typeface="Arial MT"/>
                        <a:buChar char="•"/>
                        <a:tabLst>
                          <a:tab pos="155575" algn="l"/>
                        </a:tabLst>
                      </a:pPr>
                      <a:r>
                        <a:rPr sz="1400" spc="-10" dirty="0">
                          <a:latin typeface="Times New Roman"/>
                          <a:cs typeface="Times New Roman"/>
                        </a:rPr>
                        <a:t>802.11ad</a:t>
                      </a:r>
                      <a:endParaRPr sz="1400">
                        <a:latin typeface="Times New Roman"/>
                        <a:cs typeface="Times New Roman"/>
                      </a:endParaRPr>
                    </a:p>
                    <a:p>
                      <a:pPr marL="92075" marR="39370">
                        <a:lnSpc>
                          <a:spcPct val="100000"/>
                        </a:lnSpc>
                      </a:pPr>
                      <a:r>
                        <a:rPr sz="1400" spc="-10" dirty="0">
                          <a:latin typeface="Times New Roman"/>
                          <a:cs typeface="Times New Roman"/>
                        </a:rPr>
                        <a:t>(60GHz)</a:t>
                      </a:r>
                      <a:endParaRPr sz="1400">
                        <a:latin typeface="Times New Roman"/>
                        <a:cs typeface="Times New Roman"/>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3980" marR="312420">
                        <a:lnSpc>
                          <a:spcPct val="100000"/>
                        </a:lnSpc>
                        <a:spcBef>
                          <a:spcPts val="315"/>
                        </a:spcBef>
                      </a:pPr>
                      <a:r>
                        <a:rPr sz="1400" spc="-5" dirty="0">
                          <a:latin typeface="Times New Roman"/>
                          <a:cs typeface="Times New Roman"/>
                        </a:rPr>
                        <a:t>2G: </a:t>
                      </a:r>
                      <a:r>
                        <a:rPr sz="1400" dirty="0">
                          <a:latin typeface="Times New Roman"/>
                          <a:cs typeface="Times New Roman"/>
                        </a:rPr>
                        <a:t> GS</a:t>
                      </a:r>
                      <a:r>
                        <a:rPr sz="1400" spc="5" dirty="0">
                          <a:latin typeface="Times New Roman"/>
                          <a:cs typeface="Times New Roman"/>
                        </a:rPr>
                        <a:t>M</a:t>
                      </a:r>
                      <a:r>
                        <a:rPr sz="1400" dirty="0">
                          <a:latin typeface="Times New Roman"/>
                          <a:cs typeface="Times New Roman"/>
                        </a:rPr>
                        <a:t>/CD</a:t>
                      </a:r>
                      <a:r>
                        <a:rPr sz="1400" spc="10" dirty="0">
                          <a:latin typeface="Times New Roman"/>
                          <a:cs typeface="Times New Roman"/>
                        </a:rPr>
                        <a:t>M</a:t>
                      </a:r>
                      <a:r>
                        <a:rPr sz="1400" dirty="0">
                          <a:latin typeface="Times New Roman"/>
                          <a:cs typeface="Times New Roman"/>
                        </a:rPr>
                        <a:t>A  </a:t>
                      </a:r>
                      <a:r>
                        <a:rPr sz="1400" spc="-10" dirty="0">
                          <a:latin typeface="Times New Roman"/>
                          <a:cs typeface="Times New Roman"/>
                        </a:rPr>
                        <a:t>3G:UMTS</a:t>
                      </a:r>
                      <a:endParaRPr sz="1400">
                        <a:latin typeface="Times New Roman"/>
                        <a:cs typeface="Times New Roman"/>
                      </a:endParaRPr>
                    </a:p>
                    <a:p>
                      <a:pPr marL="93980">
                        <a:lnSpc>
                          <a:spcPct val="100000"/>
                        </a:lnSpc>
                      </a:pPr>
                      <a:r>
                        <a:rPr sz="1400" spc="-40" dirty="0">
                          <a:latin typeface="Times New Roman"/>
                          <a:cs typeface="Times New Roman"/>
                        </a:rPr>
                        <a:t>4G:LTE</a:t>
                      </a:r>
                      <a:endParaRPr sz="1400">
                        <a:latin typeface="Times New Roman"/>
                        <a:cs typeface="Times New Roman"/>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900315">
                <a:tc>
                  <a:txBody>
                    <a:bodyPr/>
                    <a:lstStyle/>
                    <a:p>
                      <a:pPr marL="91440" marR="39370">
                        <a:lnSpc>
                          <a:spcPct val="100000"/>
                        </a:lnSpc>
                        <a:spcBef>
                          <a:spcPts val="320"/>
                        </a:spcBef>
                      </a:pPr>
                      <a:r>
                        <a:rPr sz="1400" spc="-5" dirty="0">
                          <a:latin typeface="Times New Roman"/>
                          <a:cs typeface="Times New Roman"/>
                        </a:rPr>
                        <a:t>Data</a:t>
                      </a:r>
                      <a:r>
                        <a:rPr sz="1400" spc="-30" dirty="0">
                          <a:latin typeface="Times New Roman"/>
                          <a:cs typeface="Times New Roman"/>
                        </a:rPr>
                        <a:t> </a:t>
                      </a:r>
                      <a:r>
                        <a:rPr sz="1400" spc="-5" dirty="0">
                          <a:latin typeface="Times New Roman"/>
                          <a:cs typeface="Times New Roman"/>
                        </a:rPr>
                        <a:t>Rate</a:t>
                      </a:r>
                      <a:endParaRPr sz="1400" dirty="0">
                        <a:latin typeface="Times New Roman"/>
                        <a:cs typeface="Times New Roman"/>
                      </a:endParaRPr>
                    </a:p>
                    <a:p>
                      <a:pPr marR="39370">
                        <a:lnSpc>
                          <a:spcPct val="100000"/>
                        </a:lnSpc>
                      </a:pPr>
                      <a:endParaRPr sz="1500" dirty="0">
                        <a:latin typeface="Times New Roman"/>
                        <a:cs typeface="Times New Roman"/>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1440">
                        <a:lnSpc>
                          <a:spcPct val="100000"/>
                        </a:lnSpc>
                        <a:spcBef>
                          <a:spcPts val="320"/>
                        </a:spcBef>
                      </a:pPr>
                      <a:r>
                        <a:rPr sz="1400" spc="-5" dirty="0">
                          <a:latin typeface="Times New Roman"/>
                          <a:cs typeface="Times New Roman"/>
                        </a:rPr>
                        <a:t>10Mb/s</a:t>
                      </a:r>
                      <a:r>
                        <a:rPr sz="1400" spc="-10" dirty="0">
                          <a:latin typeface="Times New Roman"/>
                          <a:cs typeface="Times New Roman"/>
                        </a:rPr>
                        <a:t> </a:t>
                      </a:r>
                      <a:r>
                        <a:rPr sz="1400" spc="-5" dirty="0">
                          <a:latin typeface="Times New Roman"/>
                          <a:cs typeface="Times New Roman"/>
                        </a:rPr>
                        <a:t>to</a:t>
                      </a:r>
                      <a:r>
                        <a:rPr sz="1400" spc="-25" dirty="0">
                          <a:latin typeface="Times New Roman"/>
                          <a:cs typeface="Times New Roman"/>
                        </a:rPr>
                        <a:t> </a:t>
                      </a:r>
                      <a:r>
                        <a:rPr sz="1400" spc="-5" dirty="0">
                          <a:latin typeface="Times New Roman"/>
                          <a:cs typeface="Times New Roman"/>
                        </a:rPr>
                        <a:t>40Gb/s</a:t>
                      </a:r>
                      <a:endParaRPr sz="1400" dirty="0">
                        <a:latin typeface="Times New Roman"/>
                        <a:cs typeface="Times New Roman"/>
                      </a:endParaRPr>
                    </a:p>
                    <a:p>
                      <a:pPr>
                        <a:lnSpc>
                          <a:spcPct val="100000"/>
                        </a:lnSpc>
                      </a:pPr>
                      <a:endParaRPr sz="1500" dirty="0">
                        <a:latin typeface="Times New Roman"/>
                        <a:cs typeface="Times New Roman"/>
                      </a:endParaRPr>
                    </a:p>
                    <a:p>
                      <a:pPr marL="42545">
                        <a:lnSpc>
                          <a:spcPct val="100000"/>
                        </a:lnSpc>
                        <a:spcBef>
                          <a:spcPts val="980"/>
                        </a:spcBef>
                      </a:pPr>
                      <a:endParaRPr sz="1200" dirty="0">
                        <a:latin typeface="Calibri"/>
                        <a:cs typeface="Calibr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marR="39370">
                        <a:lnSpc>
                          <a:spcPct val="100000"/>
                        </a:lnSpc>
                        <a:spcBef>
                          <a:spcPts val="320"/>
                        </a:spcBef>
                      </a:pPr>
                      <a:r>
                        <a:rPr sz="1400" spc="-5" dirty="0">
                          <a:latin typeface="Times New Roman"/>
                          <a:cs typeface="Times New Roman"/>
                        </a:rPr>
                        <a:t>1Mb/s</a:t>
                      </a:r>
                      <a:r>
                        <a:rPr sz="1400" dirty="0">
                          <a:latin typeface="Times New Roman"/>
                          <a:cs typeface="Times New Roman"/>
                        </a:rPr>
                        <a:t> </a:t>
                      </a:r>
                      <a:r>
                        <a:rPr sz="1400" spc="-5" dirty="0">
                          <a:latin typeface="Times New Roman"/>
                          <a:cs typeface="Times New Roman"/>
                        </a:rPr>
                        <a:t>to</a:t>
                      </a:r>
                      <a:r>
                        <a:rPr sz="1400" spc="-10" dirty="0">
                          <a:latin typeface="Times New Roman"/>
                          <a:cs typeface="Times New Roman"/>
                        </a:rPr>
                        <a:t> </a:t>
                      </a:r>
                      <a:r>
                        <a:rPr sz="1400" spc="-5" dirty="0">
                          <a:latin typeface="Times New Roman"/>
                          <a:cs typeface="Times New Roman"/>
                        </a:rPr>
                        <a:t>6.75</a:t>
                      </a:r>
                      <a:r>
                        <a:rPr sz="1400" spc="5" dirty="0">
                          <a:latin typeface="Times New Roman"/>
                          <a:cs typeface="Times New Roman"/>
                        </a:rPr>
                        <a:t> </a:t>
                      </a:r>
                      <a:r>
                        <a:rPr sz="1400" spc="-10" dirty="0">
                          <a:latin typeface="Times New Roman"/>
                          <a:cs typeface="Times New Roman"/>
                        </a:rPr>
                        <a:t>Gb/s</a:t>
                      </a:r>
                      <a:endParaRPr sz="1400" dirty="0">
                        <a:latin typeface="Times New Roman"/>
                        <a:cs typeface="Times New Roman"/>
                      </a:endParaRPr>
                    </a:p>
                    <a:p>
                      <a:pPr marR="39370">
                        <a:lnSpc>
                          <a:spcPct val="100000"/>
                        </a:lnSpc>
                        <a:spcBef>
                          <a:spcPts val="25"/>
                        </a:spcBef>
                      </a:pPr>
                      <a:endParaRPr sz="1700" dirty="0">
                        <a:latin typeface="Times New Roman"/>
                        <a:cs typeface="Times New Roman"/>
                      </a:endParaRPr>
                    </a:p>
                    <a:p>
                      <a:pPr algn="r">
                        <a:lnSpc>
                          <a:spcPct val="100000"/>
                        </a:lnSpc>
                        <a:spcBef>
                          <a:spcPts val="5"/>
                        </a:spcBef>
                      </a:pPr>
                      <a:endParaRPr sz="1200" dirty="0">
                        <a:latin typeface="Calibri"/>
                        <a:cs typeface="Calibr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710">
                        <a:lnSpc>
                          <a:spcPct val="100000"/>
                        </a:lnSpc>
                        <a:spcBef>
                          <a:spcPts val="320"/>
                        </a:spcBef>
                      </a:pPr>
                      <a:r>
                        <a:rPr sz="1400" spc="-5" dirty="0">
                          <a:latin typeface="Times New Roman"/>
                          <a:cs typeface="Times New Roman"/>
                        </a:rPr>
                        <a:t>1.5</a:t>
                      </a:r>
                      <a:r>
                        <a:rPr sz="1400" spc="-15" dirty="0">
                          <a:latin typeface="Times New Roman"/>
                          <a:cs typeface="Times New Roman"/>
                        </a:rPr>
                        <a:t> </a:t>
                      </a:r>
                      <a:r>
                        <a:rPr sz="1400" spc="-5" dirty="0">
                          <a:latin typeface="Times New Roman"/>
                          <a:cs typeface="Times New Roman"/>
                        </a:rPr>
                        <a:t>Mb/s</a:t>
                      </a:r>
                      <a:r>
                        <a:rPr sz="1400" spc="-25" dirty="0">
                          <a:latin typeface="Times New Roman"/>
                          <a:cs typeface="Times New Roman"/>
                        </a:rPr>
                        <a:t> </a:t>
                      </a:r>
                      <a:r>
                        <a:rPr sz="1400" spc="-5" dirty="0">
                          <a:latin typeface="Times New Roman"/>
                          <a:cs typeface="Times New Roman"/>
                        </a:rPr>
                        <a:t>to</a:t>
                      </a:r>
                      <a:r>
                        <a:rPr sz="1400" spc="-15" dirty="0">
                          <a:latin typeface="Times New Roman"/>
                          <a:cs typeface="Times New Roman"/>
                        </a:rPr>
                        <a:t> </a:t>
                      </a:r>
                      <a:r>
                        <a:rPr sz="1400" spc="-5" dirty="0">
                          <a:latin typeface="Times New Roman"/>
                          <a:cs typeface="Times New Roman"/>
                        </a:rPr>
                        <a:t>1</a:t>
                      </a:r>
                      <a:endParaRPr sz="1400" dirty="0">
                        <a:latin typeface="Times New Roman"/>
                        <a:cs typeface="Times New Roman"/>
                      </a:endParaRPr>
                    </a:p>
                    <a:p>
                      <a:pPr marL="92710">
                        <a:lnSpc>
                          <a:spcPct val="100000"/>
                        </a:lnSpc>
                        <a:spcBef>
                          <a:spcPts val="5"/>
                        </a:spcBef>
                      </a:pPr>
                      <a:r>
                        <a:rPr sz="1400" spc="-10" dirty="0">
                          <a:latin typeface="Times New Roman"/>
                          <a:cs typeface="Times New Roman"/>
                        </a:rPr>
                        <a:t>Gb/s</a:t>
                      </a:r>
                      <a:endParaRPr sz="1400" dirty="0">
                        <a:latin typeface="Times New Roman"/>
                        <a:cs typeface="Times New Roman"/>
                      </a:endParaRPr>
                    </a:p>
                    <a:p>
                      <a:pPr marL="74295">
                        <a:lnSpc>
                          <a:spcPct val="100000"/>
                        </a:lnSpc>
                        <a:spcBef>
                          <a:spcPts val="300"/>
                        </a:spcBef>
                      </a:pPr>
                      <a:endParaRPr sz="1200" dirty="0">
                        <a:latin typeface="Calibri"/>
                        <a:cs typeface="Calibr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3345">
                        <a:lnSpc>
                          <a:spcPct val="100000"/>
                        </a:lnSpc>
                        <a:spcBef>
                          <a:spcPts val="320"/>
                        </a:spcBef>
                      </a:pPr>
                      <a:r>
                        <a:rPr sz="1400" spc="-10" dirty="0">
                          <a:latin typeface="Times New Roman"/>
                          <a:cs typeface="Times New Roman"/>
                        </a:rPr>
                        <a:t>40Kb/s</a:t>
                      </a:r>
                      <a:r>
                        <a:rPr sz="1400" spc="20" dirty="0">
                          <a:latin typeface="Times New Roman"/>
                          <a:cs typeface="Times New Roman"/>
                        </a:rPr>
                        <a:t> </a:t>
                      </a:r>
                      <a:r>
                        <a:rPr sz="1400" spc="-5" dirty="0">
                          <a:latin typeface="Times New Roman"/>
                          <a:cs typeface="Times New Roman"/>
                        </a:rPr>
                        <a:t>to</a:t>
                      </a:r>
                      <a:r>
                        <a:rPr sz="1400" spc="-10" dirty="0">
                          <a:latin typeface="Times New Roman"/>
                          <a:cs typeface="Times New Roman"/>
                        </a:rPr>
                        <a:t> </a:t>
                      </a:r>
                      <a:r>
                        <a:rPr sz="1400" spc="-5" dirty="0">
                          <a:latin typeface="Times New Roman"/>
                          <a:cs typeface="Times New Roman"/>
                        </a:rPr>
                        <a:t>250</a:t>
                      </a:r>
                      <a:r>
                        <a:rPr sz="1400" spc="-10" dirty="0">
                          <a:latin typeface="Times New Roman"/>
                          <a:cs typeface="Times New Roman"/>
                        </a:rPr>
                        <a:t> </a:t>
                      </a:r>
                      <a:r>
                        <a:rPr sz="1400" spc="-15" dirty="0">
                          <a:latin typeface="Times New Roman"/>
                          <a:cs typeface="Times New Roman"/>
                        </a:rPr>
                        <a:t>Kb/s</a:t>
                      </a:r>
                      <a:endParaRPr sz="1400">
                        <a:latin typeface="Times New Roman"/>
                        <a:cs typeface="Times New Roman"/>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3980" marR="351790">
                        <a:lnSpc>
                          <a:spcPct val="100000"/>
                        </a:lnSpc>
                        <a:spcBef>
                          <a:spcPts val="320"/>
                        </a:spcBef>
                      </a:pPr>
                      <a:r>
                        <a:rPr sz="1400" spc="-5" dirty="0">
                          <a:latin typeface="Times New Roman"/>
                          <a:cs typeface="Times New Roman"/>
                        </a:rPr>
                        <a:t>2G: </a:t>
                      </a:r>
                      <a:r>
                        <a:rPr sz="1400" spc="-10" dirty="0">
                          <a:latin typeface="Times New Roman"/>
                          <a:cs typeface="Times New Roman"/>
                        </a:rPr>
                        <a:t>9.6Kb/s </a:t>
                      </a:r>
                      <a:r>
                        <a:rPr sz="1400" spc="-5" dirty="0">
                          <a:latin typeface="Times New Roman"/>
                          <a:cs typeface="Times New Roman"/>
                        </a:rPr>
                        <a:t> Upto</a:t>
                      </a:r>
                      <a:r>
                        <a:rPr sz="1400" spc="-75" dirty="0">
                          <a:latin typeface="Times New Roman"/>
                          <a:cs typeface="Times New Roman"/>
                        </a:rPr>
                        <a:t> </a:t>
                      </a:r>
                      <a:r>
                        <a:rPr sz="1400" spc="-10" dirty="0">
                          <a:latin typeface="Times New Roman"/>
                          <a:cs typeface="Times New Roman"/>
                        </a:rPr>
                        <a:t>4G:100 </a:t>
                      </a:r>
                      <a:r>
                        <a:rPr sz="1400" dirty="0">
                          <a:latin typeface="Times New Roman"/>
                          <a:cs typeface="Times New Roman"/>
                        </a:rPr>
                        <a:t> </a:t>
                      </a:r>
                      <a:r>
                        <a:rPr sz="1400" spc="-5" dirty="0">
                          <a:latin typeface="Times New Roman"/>
                          <a:cs typeface="Times New Roman"/>
                        </a:rPr>
                        <a:t>Mb/s</a:t>
                      </a:r>
                      <a:endParaRPr sz="1200" dirty="0">
                        <a:latin typeface="Calibri"/>
                        <a:cs typeface="Calibr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70855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CDAF-8AD6-771A-357A-26E00F6BD127}"/>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i="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Ethernet</a:t>
            </a:r>
            <a:br>
              <a:rPr lang="en-IN" sz="4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6481CA-6E53-1C7F-CFCD-48DA527D48E5}"/>
              </a:ext>
            </a:extLst>
          </p:cNvPr>
          <p:cNvSpPr>
            <a:spLocks noGrp="1"/>
          </p:cNvSpPr>
          <p:nvPr>
            <p:ph idx="1"/>
          </p:nvPr>
        </p:nvSpPr>
        <p:spPr/>
        <p:txBody>
          <a:bodyPr/>
          <a:lstStyle/>
          <a:p>
            <a:pPr fontAlgn="base">
              <a:lnSpc>
                <a:spcPct val="107000"/>
              </a:lnSpc>
              <a:spcAft>
                <a:spcPts val="800"/>
              </a:spcAft>
            </a:pPr>
            <a:r>
              <a:rPr lang="en-IN" sz="28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It is a set of technologies and protocols that are used primarily in LANs. </a:t>
            </a:r>
          </a:p>
          <a:p>
            <a:pPr fontAlgn="base">
              <a:lnSpc>
                <a:spcPct val="107000"/>
              </a:lnSpc>
              <a:spcAft>
                <a:spcPts val="800"/>
              </a:spcAft>
            </a:pPr>
            <a:r>
              <a:rPr lang="en-US" dirty="0">
                <a:solidFill>
                  <a:srgbClr val="000000"/>
                </a:solidFill>
                <a:latin typeface="Book Antiqua" panose="02040602050305030304" pitchFamily="18" charset="0"/>
                <a:ea typeface="Calibri" panose="020F0502020204030204" pitchFamily="34" charset="0"/>
                <a:cs typeface="Times New Roman" panose="02020603050405020304" pitchFamily="18" charset="0"/>
              </a:rPr>
              <a:t>It is based on IEEE 802.3 standard. Within an IOT system, Ethernet can be used to connect stationary or fixed IOT devices. Like, it can be used to connect sensor networks in an industry, appliance control circuits in a home automation system or IOT devices in an office automation system.</a:t>
            </a:r>
            <a:endParaRPr lang="en-IN" dirty="0">
              <a:solidFill>
                <a:srgbClr val="000000"/>
              </a:solidFill>
              <a:latin typeface="Book Antiqua" panose="0204060205030503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dirty="0"/>
          </a:p>
        </p:txBody>
      </p:sp>
    </p:spTree>
    <p:extLst>
      <p:ext uri="{BB962C8B-B14F-4D97-AF65-F5344CB8AC3E}">
        <p14:creationId xmlns:p14="http://schemas.microsoft.com/office/powerpoint/2010/main" val="2703703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F5CD-6C4A-A531-AD97-3FB380135806}"/>
              </a:ext>
            </a:extLst>
          </p:cNvPr>
          <p:cNvSpPr>
            <a:spLocks noGrp="1"/>
          </p:cNvSpPr>
          <p:nvPr>
            <p:ph type="title"/>
          </p:nvPr>
        </p:nvSpPr>
        <p:spPr/>
        <p:txBody>
          <a:bodyPr>
            <a:normAutofit fontScale="90000"/>
          </a:bodyPr>
          <a:lstStyle/>
          <a:p>
            <a:pPr fontAlgn="base">
              <a:lnSpc>
                <a:spcPct val="107000"/>
              </a:lnSpc>
              <a:spcBef>
                <a:spcPts val="200"/>
              </a:spcBef>
              <a:spcAft>
                <a:spcPts val="1125"/>
              </a:spcAft>
            </a:pPr>
            <a:r>
              <a:rPr lang="en-IN" sz="4400" b="1" i="0" dirty="0" err="1">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WiFi</a:t>
            </a:r>
            <a:br>
              <a:rPr lang="en-IN" sz="4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707203F-DEB8-1C76-D5DC-4BB04A3FF343}"/>
              </a:ext>
            </a:extLst>
          </p:cNvPr>
          <p:cNvSpPr>
            <a:spLocks noGrp="1"/>
          </p:cNvSpPr>
          <p:nvPr>
            <p:ph idx="1"/>
          </p:nvPr>
        </p:nvSpPr>
        <p:spPr/>
        <p:txBody>
          <a:bodyPr>
            <a:normAutofit/>
          </a:bodyPr>
          <a:lstStyle/>
          <a:p>
            <a:pPr fontAlgn="base">
              <a:lnSpc>
                <a:spcPct val="107000"/>
              </a:lnSpc>
              <a:spcAft>
                <a:spcPts val="800"/>
              </a:spcAft>
            </a:pPr>
            <a:r>
              <a:rPr lang="en-US" dirty="0" err="1">
                <a:solidFill>
                  <a:srgbClr val="000000"/>
                </a:solidFill>
                <a:latin typeface="Book Antiqua" panose="02040602050305030304" pitchFamily="18" charset="0"/>
                <a:cs typeface="Times New Roman" panose="02020603050405020304" pitchFamily="18" charset="0"/>
              </a:rPr>
              <a:t>WiFi</a:t>
            </a:r>
            <a:r>
              <a:rPr lang="en-US" dirty="0">
                <a:solidFill>
                  <a:srgbClr val="000000"/>
                </a:solidFill>
                <a:latin typeface="Book Antiqua" panose="02040602050305030304" pitchFamily="18" charset="0"/>
                <a:cs typeface="Times New Roman" panose="02020603050405020304" pitchFamily="18" charset="0"/>
              </a:rPr>
              <a:t> is a local area network which is a wireless network there is no wired connection. It is Proposed by Wi-Fi Alliance. </a:t>
            </a:r>
          </a:p>
          <a:p>
            <a:pPr fontAlgn="base">
              <a:lnSpc>
                <a:spcPct val="107000"/>
              </a:lnSpc>
              <a:spcAft>
                <a:spcPts val="800"/>
              </a:spcAft>
            </a:pPr>
            <a:r>
              <a:rPr lang="en-US" dirty="0" err="1">
                <a:solidFill>
                  <a:srgbClr val="000000"/>
                </a:solidFill>
                <a:latin typeface="Book Antiqua" panose="02040602050305030304" pitchFamily="18" charset="0"/>
                <a:cs typeface="Times New Roman" panose="02020603050405020304" pitchFamily="18" charset="0"/>
              </a:rPr>
              <a:t>WiFi</a:t>
            </a:r>
            <a:r>
              <a:rPr lang="en-US" dirty="0">
                <a:solidFill>
                  <a:srgbClr val="000000"/>
                </a:solidFill>
                <a:latin typeface="Book Antiqua" panose="02040602050305030304" pitchFamily="18" charset="0"/>
                <a:cs typeface="Times New Roman" panose="02020603050405020304" pitchFamily="18" charset="0"/>
              </a:rPr>
              <a:t> provides Internet access to devices within a range of 60 feet to 100 feet. It uses high-frequency radio signals for sending and receiving data. </a:t>
            </a:r>
          </a:p>
          <a:p>
            <a:pPr fontAlgn="base">
              <a:lnSpc>
                <a:spcPct val="107000"/>
              </a:lnSpc>
              <a:spcAft>
                <a:spcPts val="800"/>
              </a:spcAft>
            </a:pPr>
            <a:r>
              <a:rPr lang="en-US" dirty="0">
                <a:solidFill>
                  <a:srgbClr val="000000"/>
                </a:solidFill>
                <a:latin typeface="Book Antiqua" panose="02040602050305030304" pitchFamily="18" charset="0"/>
                <a:cs typeface="Times New Roman" panose="02020603050405020304" pitchFamily="18" charset="0"/>
              </a:rPr>
              <a:t>It uses the IEEE 802.11 standard. Its data rate varies from 2Mbps to 1.73Gbps.</a:t>
            </a:r>
            <a:endParaRPr lang="en-IN" dirty="0">
              <a:solidFill>
                <a:srgbClr val="000000"/>
              </a:solidFill>
              <a:latin typeface="Book Antiqua" panose="020406020503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241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4A5E-5BAE-4077-9362-85DFA1470CCE}"/>
              </a:ext>
            </a:extLst>
          </p:cNvPr>
          <p:cNvSpPr>
            <a:spLocks noGrp="1"/>
          </p:cNvSpPr>
          <p:nvPr>
            <p:ph type="title"/>
          </p:nvPr>
        </p:nvSpPr>
        <p:spPr/>
        <p:txBody>
          <a:bodyPr/>
          <a:lstStyle/>
          <a:p>
            <a:pPr algn="ctr"/>
            <a:r>
              <a:rPr lang="en-IN" b="1" dirty="0"/>
              <a:t>1) Sensors/Devices</a:t>
            </a:r>
            <a:endParaRPr lang="en-IN" dirty="0"/>
          </a:p>
        </p:txBody>
      </p:sp>
      <p:pic>
        <p:nvPicPr>
          <p:cNvPr id="7" name="Picture 6">
            <a:extLst>
              <a:ext uri="{FF2B5EF4-FFF2-40B4-BE49-F238E27FC236}">
                <a16:creationId xmlns:a16="http://schemas.microsoft.com/office/drawing/2014/main" id="{6BA753C8-B239-464F-8F10-B8BCE9661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105" y="-316833"/>
            <a:ext cx="3047695" cy="3047695"/>
          </a:xfrm>
          <a:prstGeom prst="rect">
            <a:avLst/>
          </a:prstGeom>
        </p:spPr>
      </p:pic>
      <p:sp>
        <p:nvSpPr>
          <p:cNvPr id="9" name="Content Placeholder 8">
            <a:extLst>
              <a:ext uri="{FF2B5EF4-FFF2-40B4-BE49-F238E27FC236}">
                <a16:creationId xmlns:a16="http://schemas.microsoft.com/office/drawing/2014/main" id="{D15DBC0E-7E13-4B57-97AF-D5D9B8561829}"/>
              </a:ext>
            </a:extLst>
          </p:cNvPr>
          <p:cNvSpPr>
            <a:spLocks noGrp="1"/>
          </p:cNvSpPr>
          <p:nvPr>
            <p:ph idx="1"/>
          </p:nvPr>
        </p:nvSpPr>
        <p:spPr/>
        <p:txBody>
          <a:bodyPr/>
          <a:lstStyle/>
          <a:p>
            <a:endParaRPr lang="en-US" dirty="0"/>
          </a:p>
          <a:p>
            <a:r>
              <a:rPr lang="en-US" dirty="0"/>
              <a:t>Sensors or devices are a key component that helps you to collect live data from the surrounding environment.</a:t>
            </a:r>
          </a:p>
          <a:p>
            <a:r>
              <a:rPr lang="en-US" dirty="0"/>
              <a:t> All this data may have various levels of complexities. </a:t>
            </a:r>
          </a:p>
          <a:p>
            <a:r>
              <a:rPr lang="en-US" dirty="0"/>
              <a:t>It could be a simple temperature monitoring sensor, or it may be in the form of the video feed. </a:t>
            </a:r>
            <a:endParaRPr lang="en-IN" dirty="0"/>
          </a:p>
        </p:txBody>
      </p:sp>
    </p:spTree>
    <p:extLst>
      <p:ext uri="{BB962C8B-B14F-4D97-AF65-F5344CB8AC3E}">
        <p14:creationId xmlns:p14="http://schemas.microsoft.com/office/powerpoint/2010/main" val="24456054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9BF8-95DB-8F12-DE9C-B89F913B58D6}"/>
              </a:ext>
            </a:extLst>
          </p:cNvPr>
          <p:cNvSpPr>
            <a:spLocks noGrp="1"/>
          </p:cNvSpPr>
          <p:nvPr>
            <p:ph type="title"/>
          </p:nvPr>
        </p:nvSpPr>
        <p:spPr/>
        <p:txBody>
          <a:bodyPr/>
          <a:lstStyle/>
          <a:p>
            <a:r>
              <a:rPr lang="en-US" dirty="0"/>
              <a:t>Logical Design IOT</a:t>
            </a:r>
            <a:endParaRPr lang="en-IN" dirty="0"/>
          </a:p>
        </p:txBody>
      </p:sp>
      <p:pic>
        <p:nvPicPr>
          <p:cNvPr id="4" name="Content Placeholder 3" descr="Logical Design of IoT | Communication Models | APIs | Functional Blocks">
            <a:hlinkClick r:id="rId2"/>
            <a:extLst>
              <a:ext uri="{FF2B5EF4-FFF2-40B4-BE49-F238E27FC236}">
                <a16:creationId xmlns:a16="http://schemas.microsoft.com/office/drawing/2014/main" id="{43C47A2F-D4E0-2747-CD26-6893C3DCCCD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5892" y="1796601"/>
            <a:ext cx="6096000" cy="3429000"/>
          </a:xfrm>
          <a:prstGeom prst="rect">
            <a:avLst/>
          </a:prstGeom>
          <a:noFill/>
          <a:ln>
            <a:noFill/>
          </a:ln>
        </p:spPr>
      </p:pic>
    </p:spTree>
    <p:extLst>
      <p:ext uri="{BB962C8B-B14F-4D97-AF65-F5344CB8AC3E}">
        <p14:creationId xmlns:p14="http://schemas.microsoft.com/office/powerpoint/2010/main" val="5055895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A134-5611-D1BE-F920-1F5F5C4A07D6}"/>
              </a:ext>
            </a:extLst>
          </p:cNvPr>
          <p:cNvSpPr>
            <a:spLocks noGrp="1"/>
          </p:cNvSpPr>
          <p:nvPr>
            <p:ph type="title"/>
          </p:nvPr>
        </p:nvSpPr>
        <p:spPr/>
        <p:txBody>
          <a:bodyPr/>
          <a:lstStyle/>
          <a:p>
            <a:r>
              <a:rPr lang="en-IN" dirty="0"/>
              <a:t>IoT Functional blocks</a:t>
            </a:r>
          </a:p>
        </p:txBody>
      </p:sp>
      <p:pic>
        <p:nvPicPr>
          <p:cNvPr id="4" name="Content Placeholder 3" descr="logical design of iot functional blocks">
            <a:hlinkClick r:id="rId2"/>
            <a:extLst>
              <a:ext uri="{FF2B5EF4-FFF2-40B4-BE49-F238E27FC236}">
                <a16:creationId xmlns:a16="http://schemas.microsoft.com/office/drawing/2014/main" id="{C79E8E49-99FF-A32D-F7BC-B6056D5F70C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0" y="2172494"/>
            <a:ext cx="6096000" cy="3657600"/>
          </a:xfrm>
          <a:prstGeom prst="rect">
            <a:avLst/>
          </a:prstGeom>
          <a:noFill/>
          <a:ln>
            <a:noFill/>
          </a:ln>
        </p:spPr>
      </p:pic>
      <p:sp>
        <p:nvSpPr>
          <p:cNvPr id="3" name="Star: 5 Points 2">
            <a:extLst>
              <a:ext uri="{FF2B5EF4-FFF2-40B4-BE49-F238E27FC236}">
                <a16:creationId xmlns:a16="http://schemas.microsoft.com/office/drawing/2014/main" id="{4C977675-7AD2-B434-54F8-821320A7D4C1}"/>
              </a:ext>
            </a:extLst>
          </p:cNvPr>
          <p:cNvSpPr/>
          <p:nvPr/>
        </p:nvSpPr>
        <p:spPr>
          <a:xfrm>
            <a:off x="669701" y="1690688"/>
            <a:ext cx="1056068" cy="89796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48166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C10F-DF8E-3A10-6C54-324642B59E37}"/>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A96AD27D-62D9-F4F6-850F-F50019FDCE24}"/>
              </a:ext>
            </a:extLst>
          </p:cNvPr>
          <p:cNvSpPr>
            <a:spLocks noGrp="1"/>
          </p:cNvSpPr>
          <p:nvPr>
            <p:ph idx="1"/>
          </p:nvPr>
        </p:nvSpPr>
        <p:spPr/>
        <p:txBody>
          <a:bodyPr>
            <a:normAutofit fontScale="92500"/>
          </a:bodyPr>
          <a:lstStyle/>
          <a:p>
            <a:r>
              <a:rPr lang="en-US" sz="4000" dirty="0"/>
              <a:t>provides sensing and monitoring control functions that collect data from the outer environment.</a:t>
            </a:r>
          </a:p>
          <a:p>
            <a:endParaRPr lang="en-US" sz="4000" dirty="0"/>
          </a:p>
          <a:p>
            <a:r>
              <a:rPr lang="en-US" sz="4000" dirty="0"/>
              <a:t>Application</a:t>
            </a:r>
          </a:p>
          <a:p>
            <a:pPr marL="0" indent="0">
              <a:buNone/>
            </a:pPr>
            <a:r>
              <a:rPr lang="en-US" sz="4000" dirty="0"/>
              <a:t>It is an interface that provides a control system that use by users to view the status and analyze of system.</a:t>
            </a:r>
          </a:p>
          <a:p>
            <a:endParaRPr lang="en-IN" sz="4000" dirty="0"/>
          </a:p>
        </p:txBody>
      </p:sp>
    </p:spTree>
    <p:extLst>
      <p:ext uri="{BB962C8B-B14F-4D97-AF65-F5344CB8AC3E}">
        <p14:creationId xmlns:p14="http://schemas.microsoft.com/office/powerpoint/2010/main" val="23634680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EF5DE-641E-E4F9-2EEB-B058D33CD2FE}"/>
              </a:ext>
            </a:extLst>
          </p:cNvPr>
          <p:cNvSpPr>
            <a:spLocks noGrp="1"/>
          </p:cNvSpPr>
          <p:nvPr>
            <p:ph idx="1"/>
          </p:nvPr>
        </p:nvSpPr>
        <p:spPr>
          <a:xfrm>
            <a:off x="490194" y="197963"/>
            <a:ext cx="10863606" cy="5979000"/>
          </a:xfrm>
        </p:spPr>
        <p:txBody>
          <a:bodyPr>
            <a:normAutofit fontScale="77500" lnSpcReduction="20000"/>
          </a:bodyPr>
          <a:lstStyle/>
          <a:p>
            <a:r>
              <a:rPr lang="en-US" sz="3500" dirty="0"/>
              <a:t>Management</a:t>
            </a:r>
          </a:p>
          <a:p>
            <a:pPr marL="0" indent="0">
              <a:buNone/>
            </a:pPr>
            <a:r>
              <a:rPr lang="en-US" sz="3500" dirty="0"/>
              <a:t>This functional block provides various functions that are used to manage an IoT system.</a:t>
            </a:r>
          </a:p>
          <a:p>
            <a:endParaRPr lang="en-US" sz="3500" dirty="0"/>
          </a:p>
          <a:p>
            <a:r>
              <a:rPr lang="en-US" sz="3500" dirty="0"/>
              <a:t>Services</a:t>
            </a:r>
          </a:p>
          <a:p>
            <a:pPr marL="0" indent="0">
              <a:buNone/>
            </a:pPr>
            <a:r>
              <a:rPr lang="en-US" sz="3500" dirty="0"/>
              <a:t>This functional block provides some services like monitoring and controlling a device and publishing and deleting the data and restoring the system.</a:t>
            </a:r>
          </a:p>
          <a:p>
            <a:endParaRPr lang="en-US" sz="3500" dirty="0"/>
          </a:p>
          <a:p>
            <a:r>
              <a:rPr lang="en-US" sz="3500" dirty="0"/>
              <a:t>Communication</a:t>
            </a:r>
          </a:p>
          <a:p>
            <a:pPr marL="0" indent="0">
              <a:buNone/>
            </a:pPr>
            <a:r>
              <a:rPr lang="en-US" sz="3500" dirty="0"/>
              <a:t>This block handles the communication between the client and the cloud-based server and sends/receives the data using protocols.</a:t>
            </a:r>
          </a:p>
          <a:p>
            <a:pPr marL="0" indent="0">
              <a:buNone/>
            </a:pPr>
            <a:endParaRPr lang="en-US" sz="3500" dirty="0"/>
          </a:p>
          <a:p>
            <a:pPr fontAlgn="base">
              <a:lnSpc>
                <a:spcPct val="107000"/>
              </a:lnSpc>
              <a:spcBef>
                <a:spcPts val="200"/>
              </a:spcBef>
              <a:spcAft>
                <a:spcPts val="1125"/>
              </a:spcAft>
            </a:pPr>
            <a:r>
              <a:rPr lang="en-IN" sz="3500" dirty="0"/>
              <a:t>Security</a:t>
            </a:r>
          </a:p>
          <a:p>
            <a:pPr marL="0" indent="0" fontAlgn="base">
              <a:buNone/>
            </a:pPr>
            <a:r>
              <a:rPr lang="en-IN" sz="3500" dirty="0"/>
              <a:t>This block is used to secure an IoT system using some functions like authorization, data security, authentication, 2-step verification, etc.</a:t>
            </a:r>
          </a:p>
          <a:p>
            <a:endParaRPr lang="en-US" dirty="0"/>
          </a:p>
          <a:p>
            <a:endParaRPr lang="en-IN" dirty="0"/>
          </a:p>
        </p:txBody>
      </p:sp>
    </p:spTree>
    <p:extLst>
      <p:ext uri="{BB962C8B-B14F-4D97-AF65-F5344CB8AC3E}">
        <p14:creationId xmlns:p14="http://schemas.microsoft.com/office/powerpoint/2010/main" val="25131165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A32C-8857-E7A1-F0DC-2CE12307A052}"/>
              </a:ext>
            </a:extLst>
          </p:cNvPr>
          <p:cNvSpPr>
            <a:spLocks noGrp="1"/>
          </p:cNvSpPr>
          <p:nvPr>
            <p:ph type="title"/>
          </p:nvPr>
        </p:nvSpPr>
        <p:spPr/>
        <p:txBody>
          <a:bodyPr/>
          <a:lstStyle/>
          <a:p>
            <a:r>
              <a:rPr lang="en-IN" dirty="0"/>
              <a:t>IoT Communication Models</a:t>
            </a:r>
          </a:p>
        </p:txBody>
      </p:sp>
      <p:sp>
        <p:nvSpPr>
          <p:cNvPr id="3" name="Content Placeholder 2">
            <a:extLst>
              <a:ext uri="{FF2B5EF4-FFF2-40B4-BE49-F238E27FC236}">
                <a16:creationId xmlns:a16="http://schemas.microsoft.com/office/drawing/2014/main" id="{CE67E261-AE7F-1D86-9F7D-71B9477DAB39}"/>
              </a:ext>
            </a:extLst>
          </p:cNvPr>
          <p:cNvSpPr>
            <a:spLocks noGrp="1"/>
          </p:cNvSpPr>
          <p:nvPr>
            <p:ph idx="1"/>
          </p:nvPr>
        </p:nvSpPr>
        <p:spPr/>
        <p:txBody>
          <a:bodyPr>
            <a:normAutofit/>
          </a:bodyPr>
          <a:lstStyle/>
          <a:p>
            <a:r>
              <a:rPr lang="en-US" sz="4000" dirty="0"/>
              <a:t>There are several different types of models available in an IoT system that is used to communicate between the system and server like the request-response model, publish-subscribe model, push-pull model, exclusive pair model, etc.</a:t>
            </a:r>
            <a:endParaRPr lang="en-IN" sz="4000" dirty="0"/>
          </a:p>
        </p:txBody>
      </p:sp>
      <p:sp>
        <p:nvSpPr>
          <p:cNvPr id="4" name="Star: 5 Points 3">
            <a:extLst>
              <a:ext uri="{FF2B5EF4-FFF2-40B4-BE49-F238E27FC236}">
                <a16:creationId xmlns:a16="http://schemas.microsoft.com/office/drawing/2014/main" id="{68F87215-A072-20A6-E538-0FB44A3C9E48}"/>
              </a:ext>
            </a:extLst>
          </p:cNvPr>
          <p:cNvSpPr/>
          <p:nvPr/>
        </p:nvSpPr>
        <p:spPr>
          <a:xfrm>
            <a:off x="10393251" y="365125"/>
            <a:ext cx="1197735" cy="110306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64538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96EE-58A0-03A9-9231-EFB921837AE6}"/>
              </a:ext>
            </a:extLst>
          </p:cNvPr>
          <p:cNvSpPr>
            <a:spLocks noGrp="1"/>
          </p:cNvSpPr>
          <p:nvPr>
            <p:ph type="title"/>
          </p:nvPr>
        </p:nvSpPr>
        <p:spPr/>
        <p:txBody>
          <a:bodyPr/>
          <a:lstStyle/>
          <a:p>
            <a:r>
              <a:rPr lang="en-IN" dirty="0"/>
              <a:t>Request-Response Communication Model</a:t>
            </a:r>
          </a:p>
        </p:txBody>
      </p:sp>
      <p:pic>
        <p:nvPicPr>
          <p:cNvPr id="5" name="Content Placeholder 4" descr="logical design of iot communication models">
            <a:hlinkClick r:id="rId2"/>
            <a:extLst>
              <a:ext uri="{FF2B5EF4-FFF2-40B4-BE49-F238E27FC236}">
                <a16:creationId xmlns:a16="http://schemas.microsoft.com/office/drawing/2014/main" id="{F406DD02-5F7C-99B8-4B65-DAF9F7D3CBD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481" y="1574275"/>
            <a:ext cx="10262746" cy="4632713"/>
          </a:xfrm>
          <a:prstGeom prst="rect">
            <a:avLst/>
          </a:prstGeom>
          <a:noFill/>
          <a:ln>
            <a:noFill/>
          </a:ln>
        </p:spPr>
      </p:pic>
    </p:spTree>
    <p:extLst>
      <p:ext uri="{BB962C8B-B14F-4D97-AF65-F5344CB8AC3E}">
        <p14:creationId xmlns:p14="http://schemas.microsoft.com/office/powerpoint/2010/main" val="8284427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086F-899E-3768-9FA6-FD5F6FFECBA6}"/>
              </a:ext>
            </a:extLst>
          </p:cNvPr>
          <p:cNvSpPr>
            <a:spLocks noGrp="1"/>
          </p:cNvSpPr>
          <p:nvPr>
            <p:ph type="title"/>
          </p:nvPr>
        </p:nvSpPr>
        <p:spPr/>
        <p:txBody>
          <a:bodyPr/>
          <a:lstStyle/>
          <a:p>
            <a:r>
              <a:rPr lang="en-IN" dirty="0"/>
              <a:t>Publish-Subscribe Communication Model</a:t>
            </a:r>
          </a:p>
        </p:txBody>
      </p:sp>
      <p:pic>
        <p:nvPicPr>
          <p:cNvPr id="4" name="Content Placeholder 3" descr="logical design of IoT publish subscribe model">
            <a:hlinkClick r:id="rId2"/>
            <a:extLst>
              <a:ext uri="{FF2B5EF4-FFF2-40B4-BE49-F238E27FC236}">
                <a16:creationId xmlns:a16="http://schemas.microsoft.com/office/drawing/2014/main" id="{A069F515-C4E5-7E94-904B-372C6B0831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36949" y="1274149"/>
            <a:ext cx="9803876" cy="5284902"/>
          </a:xfrm>
          <a:prstGeom prst="rect">
            <a:avLst/>
          </a:prstGeom>
          <a:noFill/>
          <a:ln>
            <a:noFill/>
          </a:ln>
        </p:spPr>
      </p:pic>
    </p:spTree>
    <p:extLst>
      <p:ext uri="{BB962C8B-B14F-4D97-AF65-F5344CB8AC3E}">
        <p14:creationId xmlns:p14="http://schemas.microsoft.com/office/powerpoint/2010/main" val="22380512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FAF1-79C9-6EAF-9BC6-64F8B8188C84}"/>
              </a:ext>
            </a:extLst>
          </p:cNvPr>
          <p:cNvSpPr>
            <a:spLocks noGrp="1"/>
          </p:cNvSpPr>
          <p:nvPr>
            <p:ph type="title"/>
          </p:nvPr>
        </p:nvSpPr>
        <p:spPr/>
        <p:txBody>
          <a:bodyPr/>
          <a:lstStyle/>
          <a:p>
            <a:r>
              <a:rPr lang="en-IN" dirty="0"/>
              <a:t>Push-Pull Communication Model</a:t>
            </a:r>
          </a:p>
        </p:txBody>
      </p:sp>
      <p:pic>
        <p:nvPicPr>
          <p:cNvPr id="4" name="Content Placeholder 3" descr="logical design of iot push pull communication model">
            <a:hlinkClick r:id="rId2"/>
            <a:extLst>
              <a:ext uri="{FF2B5EF4-FFF2-40B4-BE49-F238E27FC236}">
                <a16:creationId xmlns:a16="http://schemas.microsoft.com/office/drawing/2014/main" id="{AE53ABF4-B4AD-C997-77B9-94FB51C9160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4703" y="1555424"/>
            <a:ext cx="10789097" cy="4770804"/>
          </a:xfrm>
          <a:prstGeom prst="rect">
            <a:avLst/>
          </a:prstGeom>
          <a:noFill/>
          <a:ln>
            <a:noFill/>
          </a:ln>
        </p:spPr>
      </p:pic>
    </p:spTree>
    <p:extLst>
      <p:ext uri="{BB962C8B-B14F-4D97-AF65-F5344CB8AC3E}">
        <p14:creationId xmlns:p14="http://schemas.microsoft.com/office/powerpoint/2010/main" val="3107310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F1FC-DA02-6738-7379-6CD882C2C901}"/>
              </a:ext>
            </a:extLst>
          </p:cNvPr>
          <p:cNvSpPr>
            <a:spLocks noGrp="1"/>
          </p:cNvSpPr>
          <p:nvPr>
            <p:ph type="title"/>
          </p:nvPr>
        </p:nvSpPr>
        <p:spPr/>
        <p:txBody>
          <a:bodyPr/>
          <a:lstStyle/>
          <a:p>
            <a:r>
              <a:rPr lang="en-IN" dirty="0"/>
              <a:t>Exclusive Pair Communication Model</a:t>
            </a:r>
          </a:p>
        </p:txBody>
      </p:sp>
      <p:pic>
        <p:nvPicPr>
          <p:cNvPr id="4" name="Content Placeholder 3" descr="logical design of iot exclusive pair model">
            <a:hlinkClick r:id="rId2"/>
            <a:extLst>
              <a:ext uri="{FF2B5EF4-FFF2-40B4-BE49-F238E27FC236}">
                <a16:creationId xmlns:a16="http://schemas.microsoft.com/office/drawing/2014/main" id="{480EFFB5-FE96-1BEA-EE4D-96D1177AF2F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4529" y="1690687"/>
            <a:ext cx="10930757" cy="4508937"/>
          </a:xfrm>
          <a:prstGeom prst="rect">
            <a:avLst/>
          </a:prstGeom>
          <a:noFill/>
          <a:ln>
            <a:noFill/>
          </a:ln>
        </p:spPr>
      </p:pic>
    </p:spTree>
    <p:extLst>
      <p:ext uri="{BB962C8B-B14F-4D97-AF65-F5344CB8AC3E}">
        <p14:creationId xmlns:p14="http://schemas.microsoft.com/office/powerpoint/2010/main" val="36006018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F1ED-1A6C-4B81-6F2D-F4257F9E5690}"/>
              </a:ext>
            </a:extLst>
          </p:cNvPr>
          <p:cNvSpPr>
            <a:spLocks noGrp="1"/>
          </p:cNvSpPr>
          <p:nvPr>
            <p:ph type="title"/>
          </p:nvPr>
        </p:nvSpPr>
        <p:spPr/>
        <p:txBody>
          <a:bodyPr/>
          <a:lstStyle/>
          <a:p>
            <a:r>
              <a:rPr lang="en-IN" dirty="0"/>
              <a:t>IoT communication APIs</a:t>
            </a:r>
          </a:p>
        </p:txBody>
      </p:sp>
      <p:sp>
        <p:nvSpPr>
          <p:cNvPr id="3" name="Content Placeholder 2">
            <a:extLst>
              <a:ext uri="{FF2B5EF4-FFF2-40B4-BE49-F238E27FC236}">
                <a16:creationId xmlns:a16="http://schemas.microsoft.com/office/drawing/2014/main" id="{9C73A616-4F38-416B-0567-6EBD83C3360C}"/>
              </a:ext>
            </a:extLst>
          </p:cNvPr>
          <p:cNvSpPr>
            <a:spLocks noGrp="1"/>
          </p:cNvSpPr>
          <p:nvPr>
            <p:ph idx="1"/>
          </p:nvPr>
        </p:nvSpPr>
        <p:spPr/>
        <p:txBody>
          <a:bodyPr/>
          <a:lstStyle/>
          <a:p>
            <a:r>
              <a:rPr lang="en-US" dirty="0"/>
              <a:t>These APIs like REST and WebSocket are used to communicate between the server and system in IoT.</a:t>
            </a:r>
            <a:endParaRPr lang="en-IN" dirty="0"/>
          </a:p>
        </p:txBody>
      </p:sp>
    </p:spTree>
    <p:extLst>
      <p:ext uri="{BB962C8B-B14F-4D97-AF65-F5344CB8AC3E}">
        <p14:creationId xmlns:p14="http://schemas.microsoft.com/office/powerpoint/2010/main" val="2271542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F233-DB78-48E6-A0CC-7109EB5B80B8}"/>
              </a:ext>
            </a:extLst>
          </p:cNvPr>
          <p:cNvSpPr>
            <a:spLocks noGrp="1"/>
          </p:cNvSpPr>
          <p:nvPr>
            <p:ph type="title"/>
          </p:nvPr>
        </p:nvSpPr>
        <p:spPr/>
        <p:txBody>
          <a:bodyPr/>
          <a:lstStyle/>
          <a:p>
            <a:pPr algn="ctr"/>
            <a:r>
              <a:rPr lang="en-IN" b="1" dirty="0"/>
              <a:t>2) Connectivity</a:t>
            </a:r>
            <a:endParaRPr lang="en-IN" dirty="0"/>
          </a:p>
        </p:txBody>
      </p:sp>
      <p:sp>
        <p:nvSpPr>
          <p:cNvPr id="3" name="Content Placeholder 2">
            <a:extLst>
              <a:ext uri="{FF2B5EF4-FFF2-40B4-BE49-F238E27FC236}">
                <a16:creationId xmlns:a16="http://schemas.microsoft.com/office/drawing/2014/main" id="{F4826A4F-45DA-4197-8A13-72C3CD944614}"/>
              </a:ext>
            </a:extLst>
          </p:cNvPr>
          <p:cNvSpPr>
            <a:spLocks noGrp="1"/>
          </p:cNvSpPr>
          <p:nvPr>
            <p:ph idx="1"/>
          </p:nvPr>
        </p:nvSpPr>
        <p:spPr/>
        <p:txBody>
          <a:bodyPr/>
          <a:lstStyle/>
          <a:p>
            <a:r>
              <a:rPr lang="en-US" dirty="0"/>
              <a:t>All the collected data is sent to a cloud infrastructure. </a:t>
            </a:r>
          </a:p>
          <a:p>
            <a:r>
              <a:rPr lang="en-US" dirty="0"/>
              <a:t>The sensors should be connected to the cloud using various mediums of communications. </a:t>
            </a:r>
          </a:p>
          <a:p>
            <a:r>
              <a:rPr lang="en-US" dirty="0"/>
              <a:t>These communication mediums include mobile or satellite networks, Bluetooth, WI-FI, WAN, etc. </a:t>
            </a:r>
            <a:endParaRPr lang="en-IN" dirty="0"/>
          </a:p>
        </p:txBody>
      </p:sp>
      <p:pic>
        <p:nvPicPr>
          <p:cNvPr id="5" name="Picture 4">
            <a:extLst>
              <a:ext uri="{FF2B5EF4-FFF2-40B4-BE49-F238E27FC236}">
                <a16:creationId xmlns:a16="http://schemas.microsoft.com/office/drawing/2014/main" id="{9480AEA7-AF72-4223-AB6E-21B7CBA67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8436" y="-91687"/>
            <a:ext cx="2539682" cy="2539682"/>
          </a:xfrm>
          <a:prstGeom prst="rect">
            <a:avLst/>
          </a:prstGeom>
        </p:spPr>
      </p:pic>
    </p:spTree>
    <p:extLst>
      <p:ext uri="{BB962C8B-B14F-4D97-AF65-F5344CB8AC3E}">
        <p14:creationId xmlns:p14="http://schemas.microsoft.com/office/powerpoint/2010/main" val="2564725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9106-53A9-9235-D396-30FED283BA13}"/>
              </a:ext>
            </a:extLst>
          </p:cNvPr>
          <p:cNvSpPr>
            <a:spLocks noGrp="1"/>
          </p:cNvSpPr>
          <p:nvPr>
            <p:ph type="title"/>
          </p:nvPr>
        </p:nvSpPr>
        <p:spPr/>
        <p:txBody>
          <a:bodyPr/>
          <a:lstStyle/>
          <a:p>
            <a:r>
              <a:rPr lang="en-IN" dirty="0"/>
              <a:t>REST-based communication APIs</a:t>
            </a:r>
          </a:p>
        </p:txBody>
      </p:sp>
      <p:sp>
        <p:nvSpPr>
          <p:cNvPr id="3" name="Content Placeholder 2">
            <a:extLst>
              <a:ext uri="{FF2B5EF4-FFF2-40B4-BE49-F238E27FC236}">
                <a16:creationId xmlns:a16="http://schemas.microsoft.com/office/drawing/2014/main" id="{61FF3E1F-7D31-AB72-B6E5-A07570474694}"/>
              </a:ext>
            </a:extLst>
          </p:cNvPr>
          <p:cNvSpPr>
            <a:spLocks noGrp="1"/>
          </p:cNvSpPr>
          <p:nvPr>
            <p:ph idx="1"/>
          </p:nvPr>
        </p:nvSpPr>
        <p:spPr/>
        <p:txBody>
          <a:bodyPr>
            <a:normAutofit/>
          </a:bodyPr>
          <a:lstStyle/>
          <a:p>
            <a:r>
              <a:rPr lang="en-US" sz="3600" dirty="0"/>
              <a:t>Representational state transfer(REST) API uses a set of architectural principles that used to design web services. these APIs focus on the systems' resources that how resource states are transferred using the request-response communication model. </a:t>
            </a:r>
            <a:endParaRPr lang="en-IN" sz="3600" dirty="0"/>
          </a:p>
        </p:txBody>
      </p:sp>
    </p:spTree>
    <p:extLst>
      <p:ext uri="{BB962C8B-B14F-4D97-AF65-F5344CB8AC3E}">
        <p14:creationId xmlns:p14="http://schemas.microsoft.com/office/powerpoint/2010/main" val="25370783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A235D-8961-F8EF-283E-DB68DE853FF6}"/>
              </a:ext>
            </a:extLst>
          </p:cNvPr>
          <p:cNvSpPr>
            <a:spLocks noGrp="1"/>
          </p:cNvSpPr>
          <p:nvPr>
            <p:ph idx="1"/>
          </p:nvPr>
        </p:nvSpPr>
        <p:spPr>
          <a:xfrm>
            <a:off x="461913" y="433633"/>
            <a:ext cx="10891887" cy="5743330"/>
          </a:xfrm>
        </p:spPr>
        <p:txBody>
          <a:bodyPr>
            <a:normAutofit/>
          </a:bodyPr>
          <a:lstStyle/>
          <a:p>
            <a:r>
              <a:rPr lang="en-US" dirty="0"/>
              <a:t>Client-server</a:t>
            </a:r>
          </a:p>
          <a:p>
            <a:pPr marL="0" indent="0">
              <a:buNone/>
            </a:pPr>
            <a:r>
              <a:rPr lang="en-US" dirty="0"/>
              <a:t>Here the client is not aware of the storage of data because it is concerned about the server and similarly the server should not be concerned about the user interface because it is a concern of the client. and this separation is needed for independent development and updating of server and client. no matter how the client is using the response of the server and no matter how the server is using the request of the client.</a:t>
            </a:r>
          </a:p>
          <a:p>
            <a:endParaRPr lang="en-US" dirty="0"/>
          </a:p>
          <a:p>
            <a:r>
              <a:rPr lang="en-US" dirty="0"/>
              <a:t>Stateless</a:t>
            </a:r>
          </a:p>
          <a:p>
            <a:pPr marL="0" indent="0">
              <a:buNone/>
            </a:pPr>
            <a:r>
              <a:rPr lang="en-US" dirty="0"/>
              <a:t>It means each request from the client to the server must contain all the necessary information to understand by the server. because if the server can't understand the request of the client, then it can't fetch the request data in a proper manner.</a:t>
            </a:r>
          </a:p>
          <a:p>
            <a:endParaRPr lang="en-IN" dirty="0"/>
          </a:p>
        </p:txBody>
      </p:sp>
    </p:spTree>
    <p:extLst>
      <p:ext uri="{BB962C8B-B14F-4D97-AF65-F5344CB8AC3E}">
        <p14:creationId xmlns:p14="http://schemas.microsoft.com/office/powerpoint/2010/main" val="2686303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51DF2-13C8-C427-DBD4-7EC6FA4B333A}"/>
              </a:ext>
            </a:extLst>
          </p:cNvPr>
          <p:cNvSpPr>
            <a:spLocks noGrp="1"/>
          </p:cNvSpPr>
          <p:nvPr>
            <p:ph idx="1"/>
          </p:nvPr>
        </p:nvSpPr>
        <p:spPr>
          <a:xfrm>
            <a:off x="471340" y="329938"/>
            <a:ext cx="10882460" cy="5847025"/>
          </a:xfrm>
        </p:spPr>
        <p:txBody>
          <a:bodyPr>
            <a:normAutofit fontScale="55000" lnSpcReduction="20000"/>
          </a:bodyPr>
          <a:lstStyle/>
          <a:p>
            <a:pPr marL="0" indent="0">
              <a:buNone/>
            </a:pPr>
            <a:r>
              <a:rPr lang="en-US" sz="4300" dirty="0"/>
              <a:t>Cacheable</a:t>
            </a:r>
          </a:p>
          <a:p>
            <a:r>
              <a:rPr lang="en-US" sz="4300" dirty="0"/>
              <a:t>In response, if the cache constraints are given then a client can reuse that response in a later request. it improves the efficiency and scalability of the system without loading the extra data.</a:t>
            </a:r>
          </a:p>
          <a:p>
            <a:endParaRPr lang="en-US" sz="4300" dirty="0"/>
          </a:p>
          <a:p>
            <a:pPr marL="0" indent="0">
              <a:buNone/>
            </a:pPr>
            <a:r>
              <a:rPr lang="en-US" sz="4300" dirty="0"/>
              <a:t>WebSocket based communication API</a:t>
            </a:r>
          </a:p>
          <a:p>
            <a:r>
              <a:rPr lang="en-US" sz="4300" dirty="0"/>
              <a:t>This type of API allows bi-directional full-duplex communication between server and client using the exclusive pair communication model. </a:t>
            </a:r>
          </a:p>
          <a:p>
            <a:r>
              <a:rPr lang="en-US" sz="4300" dirty="0"/>
              <a:t>This API uses full-duplex communication, so it does not require a new connection setup every time when it requests new data. </a:t>
            </a:r>
          </a:p>
          <a:p>
            <a:r>
              <a:rPr lang="en-US" sz="4300" dirty="0"/>
              <a:t>WebSocket API begins with a connection setup between the server and client and if the WebSocket is supported by the server then it responds back to the client with the successful response after the setup of a connection server and the client can send data to each other in full-duplex mode.</a:t>
            </a:r>
          </a:p>
          <a:p>
            <a:r>
              <a:rPr lang="en-US" sz="4300" dirty="0"/>
              <a:t>This type of API reduces the traffic and latency of data and makes sure that each time when we request new data it cannot terminate the request.</a:t>
            </a:r>
          </a:p>
          <a:p>
            <a:endParaRPr lang="en-IN" dirty="0"/>
          </a:p>
        </p:txBody>
      </p:sp>
    </p:spTree>
    <p:extLst>
      <p:ext uri="{BB962C8B-B14F-4D97-AF65-F5344CB8AC3E}">
        <p14:creationId xmlns:p14="http://schemas.microsoft.com/office/powerpoint/2010/main" val="135772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4623</Words>
  <Application>Microsoft Office PowerPoint</Application>
  <PresentationFormat>Widescreen</PresentationFormat>
  <Paragraphs>353</Paragraphs>
  <Slides>92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92</vt:i4>
      </vt:variant>
    </vt:vector>
  </HeadingPairs>
  <TitlesOfParts>
    <vt:vector size="101" baseType="lpstr">
      <vt:lpstr>Arial</vt:lpstr>
      <vt:lpstr>Arial</vt:lpstr>
      <vt:lpstr>Arial MT</vt:lpstr>
      <vt:lpstr>Book Antiqua</vt:lpstr>
      <vt:lpstr>Calibri</vt:lpstr>
      <vt:lpstr>Calibri Light</vt:lpstr>
      <vt:lpstr>Times New Roman</vt:lpstr>
      <vt:lpstr>urw-din</vt:lpstr>
      <vt:lpstr>Office Theme</vt:lpstr>
      <vt:lpstr>PowerPoint Presentation</vt:lpstr>
      <vt:lpstr>PowerPoint Presentation</vt:lpstr>
      <vt:lpstr>History of IOT</vt:lpstr>
      <vt:lpstr>History of IoT</vt:lpstr>
      <vt:lpstr>PowerPoint Presentation</vt:lpstr>
      <vt:lpstr>IoT Definition</vt:lpstr>
      <vt:lpstr>How IoT works?</vt:lpstr>
      <vt:lpstr>1) Sensors/Devices</vt:lpstr>
      <vt:lpstr>2) Connectivity</vt:lpstr>
      <vt:lpstr>3) Data Processing</vt:lpstr>
      <vt:lpstr>4)User Interface</vt:lpstr>
      <vt:lpstr>Why Is Internet of Things (IoT) so important?</vt:lpstr>
      <vt:lpstr>IoT Applications</vt:lpstr>
      <vt:lpstr>Advantages of IoT</vt:lpstr>
      <vt:lpstr>Disadvantages IoT</vt:lpstr>
      <vt:lpstr>Characteristics of Internet of Things</vt:lpstr>
      <vt:lpstr>1. Connectivity </vt:lpstr>
      <vt:lpstr>2. Identity</vt:lpstr>
      <vt:lpstr>3. Intelligence</vt:lpstr>
      <vt:lpstr>4. Scalability </vt:lpstr>
      <vt:lpstr>5. Dynamic and Self-Adapting</vt:lpstr>
      <vt:lpstr>6. Architecture</vt:lpstr>
      <vt:lpstr>7. Safety</vt:lpstr>
      <vt:lpstr>PowerPoint Presentation</vt:lpstr>
      <vt:lpstr>Architecture of Internet of Things (IoT)</vt:lpstr>
      <vt:lpstr>3 layer IoT architecture : </vt:lpstr>
      <vt:lpstr>Perception Layer : </vt:lpstr>
      <vt:lpstr>Network Layer : </vt:lpstr>
      <vt:lpstr>Application Layer : </vt:lpstr>
      <vt:lpstr>Four Layered IoT architecture</vt:lpstr>
      <vt:lpstr>Four Layered IoT architecture</vt:lpstr>
      <vt:lpstr>Sensing Layer –</vt:lpstr>
      <vt:lpstr>Network Layer –</vt:lpstr>
      <vt:lpstr>Data processing Layer –</vt:lpstr>
      <vt:lpstr>Application Layer –</vt:lpstr>
      <vt:lpstr>  FIVE  Layered Architecture of IoT: </vt:lpstr>
      <vt:lpstr>Perception Layer :</vt:lpstr>
      <vt:lpstr>Network Layer :</vt:lpstr>
      <vt:lpstr>Middleware Layer:</vt:lpstr>
      <vt:lpstr>Application Layer: </vt:lpstr>
      <vt:lpstr>Business Layer:</vt:lpstr>
      <vt:lpstr>Six Layered IoT architecture </vt:lpstr>
      <vt:lpstr>Physical/device layer. </vt:lpstr>
      <vt:lpstr>Network layer</vt:lpstr>
      <vt:lpstr>Data/database layer. </vt:lpstr>
      <vt:lpstr>Analytics/visualization layer. </vt:lpstr>
      <vt:lpstr>Application/integration layer. </vt:lpstr>
      <vt:lpstr>Security and management layer. </vt:lpstr>
      <vt:lpstr>Challenges in Internet of things (IoT) </vt:lpstr>
      <vt:lpstr>Mobility: </vt:lpstr>
      <vt:lpstr>Reliability: </vt:lpstr>
      <vt:lpstr>Scalability: </vt:lpstr>
      <vt:lpstr>Management: </vt:lpstr>
      <vt:lpstr>Availability: </vt:lpstr>
      <vt:lpstr>Interoperability: </vt:lpstr>
      <vt:lpstr>Physical Design of Internet of Things (IOT) </vt:lpstr>
      <vt:lpstr>Physical Design of Internet of Things (IOT) </vt:lpstr>
      <vt:lpstr>Things/Devices </vt:lpstr>
      <vt:lpstr>Connectivity </vt:lpstr>
      <vt:lpstr>Processor </vt:lpstr>
      <vt:lpstr>Audio/Video Interfaces </vt:lpstr>
      <vt:lpstr>Input/Output interface </vt:lpstr>
      <vt:lpstr>Storage Interfaces </vt:lpstr>
      <vt:lpstr>  IoT Protocols </vt:lpstr>
      <vt:lpstr>Application Layer protocol </vt:lpstr>
      <vt:lpstr>HTTP </vt:lpstr>
      <vt:lpstr>WebSocket </vt:lpstr>
      <vt:lpstr>MQTT </vt:lpstr>
      <vt:lpstr>Transport Layer protocol </vt:lpstr>
      <vt:lpstr>TCP </vt:lpstr>
      <vt:lpstr>UDP </vt:lpstr>
      <vt:lpstr>Network Layer protocol </vt:lpstr>
      <vt:lpstr>IPv4 </vt:lpstr>
      <vt:lpstr>IPv6 </vt:lpstr>
      <vt:lpstr>6LoWPAN</vt:lpstr>
      <vt:lpstr>Link Layer protocol </vt:lpstr>
      <vt:lpstr>Link Layer Protocols:</vt:lpstr>
      <vt:lpstr>Ethernet </vt:lpstr>
      <vt:lpstr>WiFi </vt:lpstr>
      <vt:lpstr>Logical Design IOT</vt:lpstr>
      <vt:lpstr>IoT Functional blocks</vt:lpstr>
      <vt:lpstr>Devices</vt:lpstr>
      <vt:lpstr>PowerPoint Presentation</vt:lpstr>
      <vt:lpstr>IoT Communication Models</vt:lpstr>
      <vt:lpstr>Request-Response Communication Model</vt:lpstr>
      <vt:lpstr>Publish-Subscribe Communication Model</vt:lpstr>
      <vt:lpstr>Push-Pull Communication Model</vt:lpstr>
      <vt:lpstr>Exclusive Pair Communication Model</vt:lpstr>
      <vt:lpstr>IoT communication APIs</vt:lpstr>
      <vt:lpstr>REST-based communication APIs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Overview: </dc:title>
  <dc:creator>lenovo</dc:creator>
  <cp:lastModifiedBy>PARASA HARI SAI</cp:lastModifiedBy>
  <cp:revision>136</cp:revision>
  <dcterms:created xsi:type="dcterms:W3CDTF">2022-03-04T10:17:28Z</dcterms:created>
  <dcterms:modified xsi:type="dcterms:W3CDTF">2024-01-18T03:15:57Z</dcterms:modified>
</cp:coreProperties>
</file>