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328" r:id="rId4"/>
    <p:sldId id="330" r:id="rId5"/>
    <p:sldId id="329" r:id="rId6"/>
    <p:sldId id="332" r:id="rId7"/>
    <p:sldId id="333" r:id="rId8"/>
    <p:sldId id="334" r:id="rId9"/>
    <p:sldId id="335" r:id="rId10"/>
    <p:sldId id="336" r:id="rId11"/>
    <p:sldId id="331" r:id="rId12"/>
    <p:sldId id="261" r:id="rId13"/>
    <p:sldId id="257" r:id="rId14"/>
    <p:sldId id="320" r:id="rId15"/>
    <p:sldId id="322" r:id="rId16"/>
    <p:sldId id="323" r:id="rId17"/>
    <p:sldId id="324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2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844" y="1447800"/>
            <a:ext cx="11136703" cy="3329581"/>
          </a:xfrm>
        </p:spPr>
        <p:txBody>
          <a:bodyPr/>
          <a:lstStyle/>
          <a:p>
            <a:r>
              <a:rPr lang="en-US" sz="6600" b="1" dirty="0" smtClean="0">
                <a:solidFill>
                  <a:srgbClr val="C00000"/>
                </a:solidFill>
              </a:rPr>
              <a:t>API DEVELOPMENT TOOLS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801" y="1447800"/>
            <a:ext cx="8825658" cy="86142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UNIT - 5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4" y="957534"/>
            <a:ext cx="9673143" cy="574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10199779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ANALYTICS FRAMEWORK FOR IoT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8872" y="2691303"/>
            <a:ext cx="81884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 smtClean="0">
                <a:ln w="11430">
                  <a:noFill/>
                </a:ln>
                <a:solidFill>
                  <a:srgbClr val="C00000"/>
                </a:solidFill>
              </a:rPr>
              <a:t>CASE STUDIES</a:t>
            </a:r>
            <a:endParaRPr lang="en-US" sz="9600" b="1" cap="none" spc="50" dirty="0">
              <a:ln w="11430">
                <a:noFill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OPEN SOURCE E-HEALTH SENSOR PLATFORM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Open Source e-Health Sensor Platfor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92" y="1026543"/>
            <a:ext cx="8091458" cy="56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188" y="1267306"/>
            <a:ext cx="11819419" cy="5461297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sz="2400" dirty="0">
                <a:solidFill>
                  <a:srgbClr val="002060"/>
                </a:solidFill>
              </a:rPr>
              <a:t>With the kit and associated documentation they hope to give researchers, developers and artists an easy way to measure biometric sensor data for their projects and inspire a new era of open source medical products for everyone.</a:t>
            </a:r>
          </a:p>
          <a:p>
            <a:pPr algn="just" fontAlgn="base"/>
            <a:r>
              <a:rPr lang="en-US" sz="2400" dirty="0">
                <a:solidFill>
                  <a:srgbClr val="002060"/>
                </a:solidFill>
              </a:rPr>
              <a:t>Nine different biometric parameters sensors are offered including; pulse, blood pressure, oxygen in blood (SPO2), electrocardiogram (EKG), airflow, glucometer, galvanic skin response (GSR), patient position and body temperature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 fontAlgn="base"/>
            <a:r>
              <a:rPr lang="en-US" sz="2400" dirty="0" smtClean="0">
                <a:solidFill>
                  <a:srgbClr val="002060"/>
                </a:solidFill>
              </a:rPr>
              <a:t>This platform provides </a:t>
            </a:r>
            <a:r>
              <a:rPr lang="en-US" sz="2400" dirty="0">
                <a:solidFill>
                  <a:srgbClr val="002060"/>
                </a:solidFill>
              </a:rPr>
              <a:t>a cheap, open alternative compared to the proprietary and price-prohibitive medical market solutions available, to inspire makers to develop new applications that help people thrive.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 fontAlgn="base"/>
            <a:r>
              <a:rPr lang="en-US" sz="2400" dirty="0" smtClean="0">
                <a:solidFill>
                  <a:srgbClr val="002060"/>
                </a:solidFill>
              </a:rPr>
              <a:t>Such </a:t>
            </a:r>
            <a:r>
              <a:rPr lang="en-US" sz="2400" dirty="0">
                <a:solidFill>
                  <a:srgbClr val="002060"/>
                </a:solidFill>
              </a:rPr>
              <a:t>information can be used to monitor a patient’s state or to collect sensitive data to be analyzed for medical diagnosis. Using different wireless protocols—such as Wi-Fi, 3G and Bluetooth—the information can be sent to a laptop computer, a smartphone or directly to the Cloud for subsequent </a:t>
            </a:r>
            <a:r>
              <a:rPr lang="en-US" sz="2400" dirty="0" smtClean="0">
                <a:solidFill>
                  <a:srgbClr val="002060"/>
                </a:solidFill>
              </a:rPr>
              <a:t>analysis.</a:t>
            </a:r>
          </a:p>
          <a:p>
            <a:pPr algn="just" fontAlgn="base"/>
            <a:r>
              <a:rPr lang="en-US" sz="2400" dirty="0">
                <a:solidFill>
                  <a:srgbClr val="002060"/>
                </a:solidFill>
              </a:rPr>
              <a:t>Mobile apps for the iPhone and Android have been created to help users visualize the data in real-time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OPEN SOURCE E-HEALTH SENSOR PLATFORM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188" y="1267306"/>
            <a:ext cx="11819419" cy="54612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err="1">
                <a:solidFill>
                  <a:srgbClr val="002060"/>
                </a:solidFill>
              </a:rPr>
              <a:t>BeClose</a:t>
            </a:r>
            <a:r>
              <a:rPr lang="en-US" sz="2400" dirty="0">
                <a:solidFill>
                  <a:srgbClr val="002060"/>
                </a:solidFill>
              </a:rPr>
              <a:t> remote </a:t>
            </a:r>
            <a:r>
              <a:rPr lang="en-US" sz="2400" dirty="0" smtClean="0">
                <a:solidFill>
                  <a:srgbClr val="002060"/>
                </a:solidFill>
              </a:rPr>
              <a:t>monitoring system</a:t>
            </a:r>
            <a:r>
              <a:rPr lang="en-US" sz="2400" dirty="0">
                <a:solidFill>
                  <a:srgbClr val="002060"/>
                </a:solidFill>
              </a:rPr>
              <a:t>, which is currently owned by Alarm.com </a:t>
            </a:r>
            <a:r>
              <a:rPr lang="en-US" sz="2400" dirty="0" smtClean="0">
                <a:solidFill>
                  <a:srgbClr val="002060"/>
                </a:solidFill>
              </a:rPr>
              <a:t>is </a:t>
            </a:r>
            <a:r>
              <a:rPr lang="en-US" sz="2400" dirty="0">
                <a:solidFill>
                  <a:srgbClr val="002060"/>
                </a:solidFill>
              </a:rPr>
              <a:t>designed to keep elderly in close </a:t>
            </a:r>
            <a:r>
              <a:rPr lang="en-US" sz="2400" dirty="0" smtClean="0">
                <a:solidFill>
                  <a:srgbClr val="002060"/>
                </a:solidFill>
              </a:rPr>
              <a:t>contact with </a:t>
            </a:r>
            <a:r>
              <a:rPr lang="en-US" sz="2400" dirty="0">
                <a:solidFill>
                  <a:srgbClr val="002060"/>
                </a:solidFill>
              </a:rPr>
              <a:t>their family and </a:t>
            </a:r>
            <a:r>
              <a:rPr lang="en-US" sz="2400" dirty="0" smtClean="0">
                <a:solidFill>
                  <a:srgbClr val="002060"/>
                </a:solidFill>
              </a:rPr>
              <a:t>caregivers. </a:t>
            </a:r>
            <a:endParaRPr lang="en-US" sz="2400" dirty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system uses discrete wireless sensors placed at </a:t>
            </a:r>
            <a:r>
              <a:rPr lang="en-US" sz="2400" dirty="0" smtClean="0">
                <a:solidFill>
                  <a:srgbClr val="002060"/>
                </a:solidFill>
              </a:rPr>
              <a:t>different locations </a:t>
            </a:r>
            <a:r>
              <a:rPr lang="en-US" sz="2400" dirty="0">
                <a:solidFill>
                  <a:srgbClr val="002060"/>
                </a:solidFill>
              </a:rPr>
              <a:t>in the home to track the daily activities of the elderly.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caregivers or family </a:t>
            </a:r>
            <a:r>
              <a:rPr lang="en-US" sz="2400" dirty="0" smtClean="0">
                <a:solidFill>
                  <a:srgbClr val="002060"/>
                </a:solidFill>
              </a:rPr>
              <a:t>members of the </a:t>
            </a:r>
            <a:r>
              <a:rPr lang="en-US" sz="2400" dirty="0">
                <a:solidFill>
                  <a:srgbClr val="002060"/>
                </a:solidFill>
              </a:rPr>
              <a:t>elderly can also monitor his/her activities using a private and secure webpage.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system </a:t>
            </a:r>
            <a:r>
              <a:rPr lang="en-US" sz="2400" dirty="0" smtClean="0">
                <a:solidFill>
                  <a:srgbClr val="002060"/>
                </a:solidFill>
              </a:rPr>
              <a:t>can notify </a:t>
            </a:r>
            <a:r>
              <a:rPr lang="en-US" sz="2400" dirty="0">
                <a:solidFill>
                  <a:srgbClr val="002060"/>
                </a:solidFill>
              </a:rPr>
              <a:t>the caregivers by phone calls, e-mails or text messages in case of any emergency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The system is unobtrusive, easy to install, and does not require the home to have an internet or wireless service plan.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Data </a:t>
            </a:r>
            <a:r>
              <a:rPr lang="en-US" sz="2400" dirty="0">
                <a:solidFill>
                  <a:srgbClr val="002060"/>
                </a:solidFill>
              </a:rPr>
              <a:t>gathered by the sensors can show caregivers whether a senior is having trouble sleeping, forgetting to take medication, or maintaining a normal and healthy routine.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Family </a:t>
            </a:r>
            <a:r>
              <a:rPr lang="en-US" sz="2400" dirty="0">
                <a:solidFill>
                  <a:srgbClr val="002060"/>
                </a:solidFill>
              </a:rPr>
              <a:t>members receive real-time alerts if something out of the ordinary occurs. </a:t>
            </a:r>
            <a:r>
              <a:rPr lang="en-US" sz="2400" b="1" dirty="0" err="1">
                <a:solidFill>
                  <a:srgbClr val="C00000"/>
                </a:solidFill>
              </a:rPr>
              <a:t>BeClose</a:t>
            </a:r>
            <a:r>
              <a:rPr lang="en-US" sz="2400" b="1" dirty="0">
                <a:solidFill>
                  <a:srgbClr val="C00000"/>
                </a:solidFill>
              </a:rPr>
              <a:t> does not use cameras, so seniors can maintain their privacy.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BECLOSE ELDERLY MONITORING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" y="1751181"/>
            <a:ext cx="10142220" cy="480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BECLOSE ELDERLY MONITORING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SMART AGRICULTURE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99" y="1107206"/>
            <a:ext cx="7334250" cy="524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researchgate.net/profile/Hazim_Tahir/post/Is_Internet_of_Things_IoT_the_future_of_agriculture/attachment/59d6456179197b80779a080e/AS%3A452908501213184%401484993209175/download/2_2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5" y="1262970"/>
            <a:ext cx="9040091" cy="498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SMART HOME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0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76" y="2669703"/>
            <a:ext cx="9404723" cy="1400530"/>
          </a:xfrm>
        </p:spPr>
        <p:txBody>
          <a:bodyPr/>
          <a:lstStyle/>
          <a:p>
            <a:pPr algn="ctr"/>
            <a:r>
              <a:rPr lang="en-US" sz="8800" dirty="0" smtClean="0">
                <a:solidFill>
                  <a:srgbClr val="C00000"/>
                </a:solidFill>
              </a:rPr>
              <a:t>END OF UNIT - 5</a:t>
            </a:r>
            <a:endParaRPr 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362565"/>
            <a:ext cx="9404723" cy="78365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TOPICS TO BE COVERED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189" y="1267306"/>
            <a:ext cx="11698284" cy="539228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Setting </a:t>
            </a:r>
            <a:r>
              <a:rPr lang="en-US" sz="2800" dirty="0">
                <a:solidFill>
                  <a:srgbClr val="C00000"/>
                </a:solidFill>
              </a:rPr>
              <a:t>up cloud environment </a:t>
            </a:r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Cloud </a:t>
            </a:r>
            <a:r>
              <a:rPr lang="en-US" sz="2800" dirty="0">
                <a:solidFill>
                  <a:srgbClr val="C00000"/>
                </a:solidFill>
              </a:rPr>
              <a:t>access from </a:t>
            </a:r>
            <a:r>
              <a:rPr lang="en-US" sz="2800" dirty="0" smtClean="0">
                <a:solidFill>
                  <a:srgbClr val="C00000"/>
                </a:solidFill>
              </a:rPr>
              <a:t>sensors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Data </a:t>
            </a:r>
            <a:r>
              <a:rPr lang="en-US" sz="2800" dirty="0">
                <a:solidFill>
                  <a:srgbClr val="C00000"/>
                </a:solidFill>
              </a:rPr>
              <a:t>Analytics for </a:t>
            </a:r>
            <a:r>
              <a:rPr lang="en-US" sz="2800" dirty="0" smtClean="0">
                <a:solidFill>
                  <a:srgbClr val="C00000"/>
                </a:solidFill>
              </a:rPr>
              <a:t>IoT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Case studies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Open </a:t>
            </a:r>
            <a:r>
              <a:rPr lang="en-US" sz="2600" dirty="0">
                <a:solidFill>
                  <a:srgbClr val="002060"/>
                </a:solidFill>
              </a:rPr>
              <a:t>Source </a:t>
            </a:r>
            <a:r>
              <a:rPr lang="en-US" sz="2600" dirty="0" smtClean="0">
                <a:solidFill>
                  <a:srgbClr val="002060"/>
                </a:solidFill>
              </a:rPr>
              <a:t>e-Health </a:t>
            </a:r>
            <a:r>
              <a:rPr lang="en-US" sz="2600" dirty="0">
                <a:solidFill>
                  <a:srgbClr val="002060"/>
                </a:solidFill>
              </a:rPr>
              <a:t>sensor </a:t>
            </a:r>
            <a:r>
              <a:rPr lang="en-US" sz="2600" dirty="0" smtClean="0">
                <a:solidFill>
                  <a:srgbClr val="002060"/>
                </a:solidFill>
              </a:rPr>
              <a:t>platform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Be </a:t>
            </a:r>
            <a:r>
              <a:rPr lang="en-US" sz="2600" dirty="0">
                <a:solidFill>
                  <a:srgbClr val="002060"/>
                </a:solidFill>
              </a:rPr>
              <a:t>Close Elderly </a:t>
            </a:r>
            <a:r>
              <a:rPr lang="en-US" sz="2600" dirty="0" smtClean="0">
                <a:solidFill>
                  <a:srgbClr val="002060"/>
                </a:solidFill>
              </a:rPr>
              <a:t>monitoring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Other </a:t>
            </a:r>
            <a:r>
              <a:rPr lang="en-US" sz="2600" dirty="0">
                <a:solidFill>
                  <a:srgbClr val="002060"/>
                </a:solidFill>
              </a:rPr>
              <a:t>recent </a:t>
            </a:r>
            <a:r>
              <a:rPr lang="en-US" sz="2600" dirty="0" smtClean="0">
                <a:solidFill>
                  <a:srgbClr val="002060"/>
                </a:solidFill>
              </a:rPr>
              <a:t>projects</a:t>
            </a:r>
          </a:p>
          <a:p>
            <a:pPr lvl="2"/>
            <a:r>
              <a:rPr lang="en-US" sz="2400" dirty="0" smtClean="0">
                <a:solidFill>
                  <a:srgbClr val="00B050"/>
                </a:solidFill>
              </a:rPr>
              <a:t>Agriculture </a:t>
            </a:r>
          </a:p>
          <a:p>
            <a:pPr lvl="2"/>
            <a:r>
              <a:rPr lang="en-US" sz="2400" dirty="0" smtClean="0">
                <a:solidFill>
                  <a:srgbClr val="00B050"/>
                </a:solidFill>
              </a:rPr>
              <a:t>Smart Home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80" y="1207698"/>
            <a:ext cx="11568858" cy="537425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Cloud Computing can be defined as delivering computing power( CPU, RAM, Network Speeds, Storage OS software</a:t>
            </a:r>
            <a:r>
              <a:rPr lang="en-US" sz="2400" dirty="0" smtClean="0">
                <a:solidFill>
                  <a:srgbClr val="002060"/>
                </a:solidFill>
              </a:rPr>
              <a:t>) as </a:t>
            </a:r>
            <a:r>
              <a:rPr lang="en-US" sz="2400" dirty="0">
                <a:solidFill>
                  <a:srgbClr val="002060"/>
                </a:solidFill>
              </a:rPr>
              <a:t>a service over a network (usually on the internet) rather than physically having the computing resources at the customer location.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Example: </a:t>
            </a:r>
            <a:r>
              <a:rPr lang="en-US" sz="2400" dirty="0">
                <a:solidFill>
                  <a:srgbClr val="002060"/>
                </a:solidFill>
              </a:rPr>
              <a:t>AWS, Azure, Google </a:t>
            </a:r>
            <a:r>
              <a:rPr lang="en-US" sz="2400" dirty="0" smtClean="0">
                <a:solidFill>
                  <a:srgbClr val="002060"/>
                </a:solidFill>
              </a:rPr>
              <a:t>Cloud, ThingSpeak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Cloud computing comprises of two components </a:t>
            </a:r>
            <a:r>
              <a:rPr lang="en-US" sz="2400" dirty="0">
                <a:solidFill>
                  <a:srgbClr val="C00000"/>
                </a:solidFill>
              </a:rPr>
              <a:t>front end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dirty="0">
                <a:solidFill>
                  <a:srgbClr val="C00000"/>
                </a:solidFill>
              </a:rPr>
              <a:t>back end</a:t>
            </a:r>
            <a:r>
              <a:rPr lang="en-US" sz="2400" dirty="0">
                <a:solidFill>
                  <a:srgbClr val="002060"/>
                </a:solidFill>
              </a:rPr>
              <a:t>. 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000" dirty="0" smtClean="0">
                <a:solidFill>
                  <a:srgbClr val="002060"/>
                </a:solidFill>
              </a:rPr>
              <a:t>Front </a:t>
            </a:r>
            <a:r>
              <a:rPr lang="en-US" sz="2000" dirty="0">
                <a:solidFill>
                  <a:srgbClr val="002060"/>
                </a:solidFill>
              </a:rPr>
              <a:t>end consist client part of cloud computing system. It comprise of interfaces and applications that are required to access the cloud computing platform</a:t>
            </a:r>
            <a:r>
              <a:rPr lang="en-US" sz="2000" dirty="0" smtClean="0">
                <a:solidFill>
                  <a:srgbClr val="002060"/>
                </a:solidFill>
              </a:rPr>
              <a:t>. </a:t>
            </a:r>
          </a:p>
          <a:p>
            <a:pPr lvl="1" algn="just"/>
            <a:r>
              <a:rPr lang="en-US" sz="2000" dirty="0" smtClean="0">
                <a:solidFill>
                  <a:srgbClr val="002060"/>
                </a:solidFill>
              </a:rPr>
              <a:t>Back </a:t>
            </a:r>
            <a:r>
              <a:rPr lang="en-US" sz="2000" dirty="0">
                <a:solidFill>
                  <a:srgbClr val="002060"/>
                </a:solidFill>
              </a:rPr>
              <a:t>end refers to the cloud </a:t>
            </a:r>
            <a:r>
              <a:rPr lang="en-US" sz="2000" dirty="0" smtClean="0">
                <a:solidFill>
                  <a:srgbClr val="002060"/>
                </a:solidFill>
              </a:rPr>
              <a:t>itself. It </a:t>
            </a:r>
            <a:r>
              <a:rPr lang="en-US" sz="2000" dirty="0">
                <a:solidFill>
                  <a:srgbClr val="002060"/>
                </a:solidFill>
              </a:rPr>
              <a:t>comprises of the resources that are required for cloud computing services. It consists of virtual machines, servers, data storage, security mechanism etc. It is under providers control.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SET UP CLOUD ENVIRONMENT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SETTING THINGSPEAK CLOUD ENVIRONMENT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235" name="TextBox 9234"/>
          <p:cNvSpPr txBox="1"/>
          <p:nvPr/>
        </p:nvSpPr>
        <p:spPr>
          <a:xfrm>
            <a:off x="5486394" y="3709368"/>
            <a:ext cx="6547449" cy="304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PROCESS 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Begin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Connect the device to a Wi-Fi Access point.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Connect to ThingSpeak server using a http port.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Establish a TCP connection between the ThingSpeak and device. 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URL that encapsulates the sensor data and sent it over the TCP link.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Repeat 4 periodically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9236" name="Group 9235"/>
          <p:cNvGrpSpPr/>
          <p:nvPr/>
        </p:nvGrpSpPr>
        <p:grpSpPr>
          <a:xfrm>
            <a:off x="439952" y="887226"/>
            <a:ext cx="10127339" cy="5382553"/>
            <a:chOff x="439952" y="887226"/>
            <a:chExt cx="10127339" cy="5382553"/>
          </a:xfrm>
        </p:grpSpPr>
        <p:grpSp>
          <p:nvGrpSpPr>
            <p:cNvPr id="9234" name="Group 9233"/>
            <p:cNvGrpSpPr/>
            <p:nvPr/>
          </p:nvGrpSpPr>
          <p:grpSpPr>
            <a:xfrm>
              <a:off x="439952" y="887226"/>
              <a:ext cx="10127339" cy="5382553"/>
              <a:chOff x="439952" y="887226"/>
              <a:chExt cx="10127339" cy="5382553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4206832" y="2962567"/>
                <a:ext cx="2205461" cy="129599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33" name="Group 9232"/>
              <p:cNvGrpSpPr/>
              <p:nvPr/>
            </p:nvGrpSpPr>
            <p:grpSpPr>
              <a:xfrm>
                <a:off x="439952" y="887226"/>
                <a:ext cx="10127339" cy="5382553"/>
                <a:chOff x="439952" y="973486"/>
                <a:chExt cx="10127339" cy="5382553"/>
              </a:xfrm>
            </p:grpSpPr>
            <p:grpSp>
              <p:nvGrpSpPr>
                <p:cNvPr id="9232" name="Group 9231"/>
                <p:cNvGrpSpPr/>
                <p:nvPr/>
              </p:nvGrpSpPr>
              <p:grpSpPr>
                <a:xfrm>
                  <a:off x="439952" y="973486"/>
                  <a:ext cx="10127339" cy="5382553"/>
                  <a:chOff x="439952" y="973486"/>
                  <a:chExt cx="10127339" cy="5382553"/>
                </a:xfrm>
              </p:grpSpPr>
              <p:grpSp>
                <p:nvGrpSpPr>
                  <p:cNvPr id="9218" name="Group 9217"/>
                  <p:cNvGrpSpPr/>
                  <p:nvPr/>
                </p:nvGrpSpPr>
                <p:grpSpPr>
                  <a:xfrm>
                    <a:off x="4416717" y="1862715"/>
                    <a:ext cx="1509613" cy="1235791"/>
                    <a:chOff x="4063051" y="1664317"/>
                    <a:chExt cx="1509613" cy="1235791"/>
                  </a:xfrm>
                </p:grpSpPr>
                <p:sp>
                  <p:nvSpPr>
                    <p:cNvPr id="22" name="Rounded Rectangle 21"/>
                    <p:cNvSpPr/>
                    <p:nvPr/>
                  </p:nvSpPr>
                  <p:spPr>
                    <a:xfrm>
                      <a:off x="4856605" y="2065051"/>
                      <a:ext cx="716059" cy="83505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3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63051" y="1664317"/>
                      <a:ext cx="718907" cy="6196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flipH="1">
                      <a:off x="4425382" y="2556277"/>
                      <a:ext cx="431223" cy="1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425380" y="2188342"/>
                      <a:ext cx="1" cy="367935"/>
                    </a:xfrm>
                    <a:prstGeom prst="line">
                      <a:avLst/>
                    </a:prstGeom>
                    <a:ln w="2857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439952" y="4699767"/>
                    <a:ext cx="3010608" cy="1656272"/>
                    <a:chOff x="1526880" y="4554747"/>
                    <a:chExt cx="3010608" cy="1656272"/>
                  </a:xfrm>
                </p:grpSpPr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200400" y="4554747"/>
                      <a:ext cx="1285336" cy="165627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3174522" y="4968814"/>
                      <a:ext cx="1362966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IoT device with Sensors</a:t>
                      </a:r>
                      <a:endParaRPr lang="en-US" dirty="0"/>
                    </a:p>
                  </p:txBody>
                </p: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1526880" y="4692766"/>
                      <a:ext cx="1316974" cy="1470640"/>
                      <a:chOff x="1682148" y="4692766"/>
                      <a:chExt cx="1316974" cy="1470640"/>
                    </a:xfrm>
                  </p:grpSpPr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1682149" y="4692766"/>
                        <a:ext cx="1311215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Sensor - 1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687907" y="5241962"/>
                        <a:ext cx="1311215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Sensor - 1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1682148" y="5794074"/>
                        <a:ext cx="1311215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Sensor - 1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15" name="Straight Arrow Connector 14"/>
                    <p:cNvCxnSpPr>
                      <a:stCxn id="9" idx="3"/>
                    </p:cNvCxnSpPr>
                    <p:nvPr/>
                  </p:nvCxnSpPr>
                  <p:spPr>
                    <a:xfrm>
                      <a:off x="2838096" y="4877432"/>
                      <a:ext cx="33642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>
                      <a:off x="2863974" y="5430479"/>
                      <a:ext cx="33642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>
                      <a:off x="2843854" y="5950617"/>
                      <a:ext cx="33642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bg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548112" y="973486"/>
                    <a:ext cx="3019179" cy="2414448"/>
                    <a:chOff x="4399472" y="974135"/>
                    <a:chExt cx="3657600" cy="2673229"/>
                  </a:xfrm>
                </p:grpSpPr>
                <p:sp>
                  <p:nvSpPr>
                    <p:cNvPr id="19" name="Cloud 18"/>
                    <p:cNvSpPr/>
                    <p:nvPr/>
                  </p:nvSpPr>
                  <p:spPr>
                    <a:xfrm>
                      <a:off x="4399472" y="1466491"/>
                      <a:ext cx="3657600" cy="2180873"/>
                    </a:xfrm>
                    <a:prstGeom prst="cloud">
                      <a:avLst/>
                    </a:prstGeom>
                    <a:solidFill>
                      <a:schemeClr val="tx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Can 19"/>
                    <p:cNvSpPr/>
                    <p:nvPr/>
                  </p:nvSpPr>
                  <p:spPr>
                    <a:xfrm>
                      <a:off x="5796950" y="974135"/>
                      <a:ext cx="1863307" cy="2001328"/>
                    </a:xfrm>
                    <a:prstGeom prst="ca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5930659" y="1742536"/>
                      <a:ext cx="1595887" cy="511146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THINGSPEAK</a:t>
                      </a:r>
                    </a:p>
                    <a:p>
                      <a:pPr algn="ctr"/>
                      <a:r>
                        <a:rPr lang="en-US" sz="1200" dirty="0" smtClean="0"/>
                        <a:t>SERVER</a:t>
                      </a:r>
                      <a:endParaRPr lang="en-US" sz="1200" dirty="0"/>
                    </a:p>
                  </p:txBody>
                </p:sp>
              </p:grpSp>
              <p:pic>
                <p:nvPicPr>
                  <p:cNvPr id="921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84397" y="3387933"/>
                    <a:ext cx="718907" cy="61966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25" name="Flowchart: Extract 24"/>
                  <p:cNvSpPr/>
                  <p:nvPr/>
                </p:nvSpPr>
                <p:spPr>
                  <a:xfrm>
                    <a:off x="3493705" y="3916392"/>
                    <a:ext cx="526209" cy="496628"/>
                  </a:xfrm>
                  <a:prstGeom prst="flowChartExtra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3398808" y="5022452"/>
                    <a:ext cx="353683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 flipV="1">
                    <a:off x="3752491" y="4433977"/>
                    <a:ext cx="1437" cy="588475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21" name="Straight Arrow Connector 9220"/>
                  <p:cNvCxnSpPr/>
                  <p:nvPr/>
                </p:nvCxnSpPr>
                <p:spPr>
                  <a:xfrm flipV="1">
                    <a:off x="3976777" y="2570708"/>
                    <a:ext cx="655608" cy="8172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225" name="Group 9224"/>
                  <p:cNvGrpSpPr/>
                  <p:nvPr/>
                </p:nvGrpSpPr>
                <p:grpSpPr>
                  <a:xfrm>
                    <a:off x="3756809" y="2636050"/>
                    <a:ext cx="444265" cy="462456"/>
                    <a:chOff x="3756809" y="2636050"/>
                    <a:chExt cx="444265" cy="462456"/>
                  </a:xfrm>
                </p:grpSpPr>
                <p:sp>
                  <p:nvSpPr>
                    <p:cNvPr id="9223" name="Oval 9222"/>
                    <p:cNvSpPr/>
                    <p:nvPr/>
                  </p:nvSpPr>
                  <p:spPr>
                    <a:xfrm>
                      <a:off x="3756809" y="2636050"/>
                      <a:ext cx="444265" cy="462456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24" name="TextBox 9223"/>
                    <p:cNvSpPr txBox="1"/>
                    <p:nvPr/>
                  </p:nvSpPr>
                  <p:spPr>
                    <a:xfrm>
                      <a:off x="3825804" y="2682612"/>
                      <a:ext cx="358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6406535" y="1710091"/>
                    <a:ext cx="444265" cy="462456"/>
                    <a:chOff x="3756809" y="2636050"/>
                    <a:chExt cx="444265" cy="462456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3756809" y="2636050"/>
                      <a:ext cx="444265" cy="462456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825804" y="2682612"/>
                      <a:ext cx="358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cxnSp>
                <p:nvCxnSpPr>
                  <p:cNvPr id="9227" name="Straight Connector 9226"/>
                  <p:cNvCxnSpPr/>
                  <p:nvPr/>
                </p:nvCxnSpPr>
                <p:spPr>
                  <a:xfrm flipV="1">
                    <a:off x="4201074" y="2361615"/>
                    <a:ext cx="2205461" cy="1295991"/>
                  </a:xfrm>
                  <a:prstGeom prst="line">
                    <a:avLst/>
                  </a:prstGeom>
                  <a:ln w="28575">
                    <a:solidFill>
                      <a:schemeClr val="bg2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6389283" y="1589328"/>
                    <a:ext cx="2295130" cy="772287"/>
                  </a:xfrm>
                  <a:prstGeom prst="line">
                    <a:avLst/>
                  </a:prstGeom>
                  <a:ln w="28575">
                    <a:solidFill>
                      <a:schemeClr val="bg2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681834" y="2284234"/>
                  <a:ext cx="444265" cy="462456"/>
                  <a:chOff x="3756809" y="2636050"/>
                  <a:chExt cx="444265" cy="462456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3756809" y="2636050"/>
                    <a:ext cx="444265" cy="462456"/>
                  </a:xfrm>
                  <a:prstGeom prst="ellipse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825804" y="2682612"/>
                    <a:ext cx="358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2060"/>
                        </a:solidFill>
                      </a:rPr>
                      <a:t>3</a:t>
                    </a:r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cxnSp>
            <p:nvCxnSpPr>
              <p:cNvPr id="56" name="Straight Connector 55"/>
              <p:cNvCxnSpPr/>
              <p:nvPr/>
            </p:nvCxnSpPr>
            <p:spPr>
              <a:xfrm flipV="1">
                <a:off x="6412293" y="2190280"/>
                <a:ext cx="2295130" cy="772287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03964" y="3235731"/>
              <a:ext cx="2205461" cy="129599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115593" y="2965684"/>
              <a:ext cx="444265" cy="46245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6409425" y="2463444"/>
              <a:ext cx="2295130" cy="772287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184588" y="3006004"/>
              <a:ext cx="35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4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8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19" y="1026217"/>
            <a:ext cx="8811054" cy="561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CLOUD ACCESS FROM SENSORS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87" y="1259288"/>
            <a:ext cx="11689662" cy="544343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IoT provides platform for smart sensing and continuously monitoring various targets. </a:t>
            </a:r>
          </a:p>
          <a:p>
            <a:pPr lvl="1" algn="just"/>
            <a:r>
              <a:rPr lang="en-US" sz="2000" b="1" dirty="0" smtClean="0">
                <a:solidFill>
                  <a:srgbClr val="C00000"/>
                </a:solidFill>
              </a:rPr>
              <a:t>Data generated by Things</a:t>
            </a:r>
          </a:p>
          <a:p>
            <a:pPr lvl="2" algn="just"/>
            <a:r>
              <a:rPr lang="en-US" sz="1800" dirty="0" smtClean="0">
                <a:solidFill>
                  <a:srgbClr val="002060"/>
                </a:solidFill>
              </a:rPr>
              <a:t>Data generated by monitoring devices, machines such as energy meters, elevators, air plane engines, bridges etc.</a:t>
            </a:r>
          </a:p>
          <a:p>
            <a:pPr lvl="2" algn="just"/>
            <a:r>
              <a:rPr lang="en-US" sz="1800" dirty="0" smtClean="0">
                <a:solidFill>
                  <a:srgbClr val="002060"/>
                </a:solidFill>
              </a:rPr>
              <a:t>This data can be used for predictive analytics to repair or replace these items before they break. </a:t>
            </a:r>
          </a:p>
          <a:p>
            <a:pPr lvl="1" algn="just"/>
            <a:r>
              <a:rPr lang="en-US" sz="2000" b="1" dirty="0" smtClean="0">
                <a:solidFill>
                  <a:srgbClr val="C00000"/>
                </a:solidFill>
              </a:rPr>
              <a:t>Data about Things</a:t>
            </a:r>
          </a:p>
          <a:p>
            <a:pPr lvl="2" algn="just"/>
            <a:r>
              <a:rPr lang="en-US" sz="1800" dirty="0" smtClean="0">
                <a:solidFill>
                  <a:srgbClr val="002060"/>
                </a:solidFill>
              </a:rPr>
              <a:t>To monitor about natural phenomena such as meteorological pattern, under ground pressure during oil extraction, patient body monitoring during recovery from a medical procedure.</a:t>
            </a:r>
          </a:p>
          <a:p>
            <a:pPr algn="just"/>
            <a:r>
              <a:rPr lang="en-US" sz="2200" dirty="0" smtClean="0">
                <a:solidFill>
                  <a:srgbClr val="002060"/>
                </a:solidFill>
              </a:rPr>
              <a:t>Sensor IoT data is one of the major data resources and IoT data analytics has become a paradigm in the big data era. </a:t>
            </a:r>
          </a:p>
          <a:p>
            <a:pPr algn="just"/>
            <a:r>
              <a:rPr lang="en-US" sz="2200" dirty="0" smtClean="0">
                <a:solidFill>
                  <a:srgbClr val="002060"/>
                </a:solidFill>
              </a:rPr>
              <a:t>There are four major characteristics of this big data, represented as </a:t>
            </a:r>
            <a:r>
              <a:rPr lang="en-US" sz="2200" b="1" dirty="0" smtClean="0">
                <a:solidFill>
                  <a:srgbClr val="00B050"/>
                </a:solidFill>
              </a:rPr>
              <a:t>4V</a:t>
            </a:r>
            <a:r>
              <a:rPr lang="en-US" sz="2200" dirty="0" smtClean="0">
                <a:solidFill>
                  <a:srgbClr val="002060"/>
                </a:solidFill>
              </a:rPr>
              <a:t>’s.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9404723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ANALYTICS FOR IoT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87" y="1104900"/>
            <a:ext cx="11676363" cy="559782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solidFill>
                  <a:srgbClr val="C00000"/>
                </a:solidFill>
              </a:rPr>
              <a:t>Volume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Vast number of sensors collecting data from different sources continuously.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C00000"/>
                </a:solidFill>
              </a:rPr>
              <a:t>Velocity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Data coming in minutes, seconds and even microseconds.</a:t>
            </a:r>
          </a:p>
          <a:p>
            <a:pPr algn="just"/>
            <a:r>
              <a:rPr lang="en-US" sz="2200" b="1" dirty="0" smtClean="0">
                <a:solidFill>
                  <a:srgbClr val="C00000"/>
                </a:solidFill>
              </a:rPr>
              <a:t>Variety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Nominal/Numerical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Text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Multimedia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Image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Audio 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Video</a:t>
            </a:r>
          </a:p>
          <a:p>
            <a:pPr algn="just"/>
            <a:r>
              <a:rPr lang="en-US" sz="2200" b="1" dirty="0" smtClean="0">
                <a:solidFill>
                  <a:srgbClr val="C00000"/>
                </a:solidFill>
              </a:rPr>
              <a:t>Veracity 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High Noise, inconsistency, and incompleteness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10199779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ANALYTICS FOR IoT </a:t>
            </a:r>
            <a:r>
              <a:rPr lang="en-US" sz="2400" b="1" dirty="0" smtClean="0">
                <a:solidFill>
                  <a:srgbClr val="002060"/>
                </a:solidFill>
              </a:rPr>
              <a:t>The 4V’s of Big Data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87" y="1104900"/>
            <a:ext cx="11676363" cy="559782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Limitation on Computational Power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Cannot run complicated computations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Limitation on End Device Memory Space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Cannot keep large volumes of data on end devices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Sustainability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Try to avoid unnecessary computations and data transmissions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Noise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Will have significant impact on sensor data</a:t>
            </a:r>
          </a:p>
          <a:p>
            <a:pPr algn="just"/>
            <a:r>
              <a:rPr lang="en-US" sz="2800" b="1" dirty="0" smtClean="0">
                <a:solidFill>
                  <a:srgbClr val="C00000"/>
                </a:solidFill>
              </a:rPr>
              <a:t>Application Specific nature</a:t>
            </a:r>
          </a:p>
          <a:p>
            <a:pPr lvl="1" algn="just"/>
            <a:r>
              <a:rPr lang="en-US" sz="2400" dirty="0">
                <a:solidFill>
                  <a:srgbClr val="002060"/>
                </a:solidFill>
              </a:rPr>
              <a:t>Different applications need different scenarios for computing and analysis.</a:t>
            </a:r>
          </a:p>
          <a:p>
            <a:pPr algn="just"/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10199779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CHALLENGES IN DATA ANALYTICS FOR IoT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87" y="1104900"/>
            <a:ext cx="11676363" cy="559782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Centralized frameworks are not feasible for IoT because of the large scale deployment of IoT devices. Distributed and hierarchical frameworks are more feasible.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With such a distributed model, the front end devices will only do minimal process that depends on the type of application. The complicated job is done in the cloud. 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Nodes need to keep only small amount of representative data. This model requires a set of algorithms to deal with different types of data.</a:t>
            </a:r>
          </a:p>
          <a:p>
            <a:pPr algn="just"/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471" y="215923"/>
            <a:ext cx="10199779" cy="78365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DATA ANALYTICS FRAMEWORK FOR IoT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1516</TotalTime>
  <Words>865</Words>
  <Application>Microsoft Office PowerPoint</Application>
  <PresentationFormat>Custom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API DEVELOPMENT TOOLS</vt:lpstr>
      <vt:lpstr>TOPICS TO BE COVERED</vt:lpstr>
      <vt:lpstr>SET UP CLOUD ENVIRONMENT</vt:lpstr>
      <vt:lpstr>SETTING THINGSPEAK CLOUD ENVIRONMENT</vt:lpstr>
      <vt:lpstr>CLOUD ACCESS FROM SENSORS</vt:lpstr>
      <vt:lpstr>DATA ANALYTICS FOR IoT</vt:lpstr>
      <vt:lpstr>DATA ANALYTICS FOR IoT The 4V’s of Big Data</vt:lpstr>
      <vt:lpstr>CHALLENGES IN DATA ANALYTICS FOR IoT</vt:lpstr>
      <vt:lpstr>DATA ANALYTICS FRAMEWORK FOR IoT</vt:lpstr>
      <vt:lpstr>DATA ANALYTICS FRAMEWORK FOR IoT</vt:lpstr>
      <vt:lpstr>PowerPoint Presentation</vt:lpstr>
      <vt:lpstr>OPEN SOURCE E-HEALTH SENSOR PLATFORM</vt:lpstr>
      <vt:lpstr>OPEN SOURCE E-HEALTH SENSOR PLATFORM</vt:lpstr>
      <vt:lpstr>BECLOSE ELDERLY MONITORING</vt:lpstr>
      <vt:lpstr>BECLOSE ELDERLY MONITORING</vt:lpstr>
      <vt:lpstr>SMART AGRICULTURE</vt:lpstr>
      <vt:lpstr>SMART HOME </vt:lpstr>
      <vt:lpstr>END OF UNIT - 5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PoorvajViraj</dc:creator>
  <cp:lastModifiedBy>admin</cp:lastModifiedBy>
  <cp:revision>267</cp:revision>
  <dcterms:created xsi:type="dcterms:W3CDTF">2019-01-06T06:30:33Z</dcterms:created>
  <dcterms:modified xsi:type="dcterms:W3CDTF">2022-05-24T05:24:02Z</dcterms:modified>
</cp:coreProperties>
</file>