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5"/>
  </p:notesMasterIdLst>
  <p:sldIdLst>
    <p:sldId id="517" r:id="rId2"/>
    <p:sldId id="523" r:id="rId3"/>
    <p:sldId id="524" r:id="rId4"/>
    <p:sldId id="520" r:id="rId5"/>
    <p:sldId id="521" r:id="rId6"/>
    <p:sldId id="529" r:id="rId7"/>
    <p:sldId id="539" r:id="rId8"/>
    <p:sldId id="522" r:id="rId9"/>
    <p:sldId id="530" r:id="rId10"/>
    <p:sldId id="538" r:id="rId11"/>
    <p:sldId id="532" r:id="rId12"/>
    <p:sldId id="533" r:id="rId13"/>
    <p:sldId id="534" r:id="rId14"/>
    <p:sldId id="535" r:id="rId15"/>
    <p:sldId id="536" r:id="rId16"/>
    <p:sldId id="537" r:id="rId17"/>
    <p:sldId id="542" r:id="rId18"/>
    <p:sldId id="543" r:id="rId19"/>
    <p:sldId id="544" r:id="rId20"/>
    <p:sldId id="545" r:id="rId21"/>
    <p:sldId id="548" r:id="rId22"/>
    <p:sldId id="549" r:id="rId23"/>
    <p:sldId id="550" r:id="rId24"/>
    <p:sldId id="551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5" r:id="rId33"/>
    <p:sldId id="566" r:id="rId34"/>
    <p:sldId id="567" r:id="rId35"/>
    <p:sldId id="568" r:id="rId36"/>
    <p:sldId id="569" r:id="rId37"/>
    <p:sldId id="571" r:id="rId38"/>
    <p:sldId id="572" r:id="rId39"/>
    <p:sldId id="573" r:id="rId40"/>
    <p:sldId id="574" r:id="rId41"/>
    <p:sldId id="576" r:id="rId42"/>
    <p:sldId id="577" r:id="rId43"/>
    <p:sldId id="578" r:id="rId44"/>
  </p:sldIdLst>
  <p:sldSz cx="9144000" cy="5143500" type="screen16x9"/>
  <p:notesSz cx="7559675" cy="10691813"/>
  <p:defaultTextStyle>
    <a:defPPr>
      <a:defRPr lang="en-US"/>
    </a:defPPr>
    <a:lvl1pPr marL="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286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573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0859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1145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1431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DFF00-EEDD-4F22-A8E2-53397A9A0ADD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7B6A-6400-4D20-832E-49A756A5A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7DC113-9FFB-4583-AE97-683F9EBFD184}" type="slidenum">
              <a:rPr lang="en-US" smtClean="0"/>
              <a:pPr/>
              <a:t>3</a:t>
            </a:fld>
            <a:endParaRPr lang="th-TH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21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E485C-47D7-4B59-8628-DFAED8BE5A7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87995-8DD0-4306-8D27-2E81E75B61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E485C-47D7-4B59-8628-DFAED8BE5A7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53103" y="1469635"/>
            <a:ext cx="7837228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3103" y="3027937"/>
            <a:ext cx="7837228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53102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69029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02739" y="1469635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52701" y="1469635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3102" y="3027937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02739" y="3027937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952701" y="3027937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53103" y="1469635"/>
            <a:ext cx="7837228" cy="4001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53103" y="1469635"/>
            <a:ext cx="7837228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53102" y="204769"/>
            <a:ext cx="8032833" cy="4001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53102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9029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53103" y="3027937"/>
            <a:ext cx="7837228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8590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 dirty="0">
                <a:solidFill>
                  <a:srgbClr val="333333"/>
                </a:solidFill>
                <a:latin typeface="Noto Sans Regular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3103" y="1469635"/>
            <a:ext cx="7837228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Click to edit the outline text format</a:t>
            </a:r>
          </a:p>
          <a:p>
            <a:pPr marL="699754" lvl="1" indent="-262408">
              <a:spcAft>
                <a:spcPts val="918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Second Outline Level</a:t>
            </a:r>
          </a:p>
          <a:p>
            <a:pPr marL="1049630" lvl="2" indent="-233251">
              <a:spcAft>
                <a:spcPts val="6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Third Outline Level</a:t>
            </a:r>
          </a:p>
          <a:p>
            <a:pPr marL="1399507" lvl="3" indent="-174938">
              <a:spcAft>
                <a:spcPts val="459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Fourth Outline Level</a:t>
            </a:r>
          </a:p>
          <a:p>
            <a:pPr marL="1749384" lvl="4" indent="-174938">
              <a:spcAft>
                <a:spcPts val="22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Fifth Outline Level</a:t>
            </a:r>
          </a:p>
          <a:p>
            <a:pPr marL="2099261" lvl="5" indent="-174938">
              <a:spcAft>
                <a:spcPts val="22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Sixth Outline Level</a:t>
            </a:r>
          </a:p>
          <a:p>
            <a:pPr marL="2449138" lvl="6" indent="-174938">
              <a:spcAft>
                <a:spcPts val="22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57172" y="4685685"/>
            <a:ext cx="2130093" cy="354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100" b="0" strike="noStrike" spc="-1" dirty="0">
                <a:latin typeface="Noto Sans Regular"/>
              </a:rPr>
              <a:t>&lt;date/time&gt;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7054" y="4685685"/>
            <a:ext cx="2898142" cy="354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100" b="0" strike="noStrike" spc="-1" dirty="0">
                <a:latin typeface="Noto Sans Regular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555842" y="4685685"/>
            <a:ext cx="2130093" cy="354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7ABCEC4-266A-4551-B72A-16CC173DCC86}" type="slidenum">
              <a:rPr lang="en-US" sz="1100" b="0" strike="noStrike" spc="-1">
                <a:latin typeface="Noto Sans Regular"/>
              </a:rPr>
              <a:pPr algn="r"/>
              <a:t>‹#›</a:t>
            </a:fld>
            <a:r>
              <a:rPr lang="en-US" sz="1100" b="0" strike="noStrike" spc="-1" dirty="0">
                <a:latin typeface="Noto Sans Regular"/>
              </a:rPr>
              <a:t> / </a:t>
            </a:r>
            <a:fld id="{2B4B8626-72AB-4C9D-A526-301D4030589F}" type="slidecount">
              <a:rPr lang="en-US" sz="1100" b="0" strike="noStrike" spc="-1">
                <a:latin typeface="Noto Sans Regular"/>
              </a:rPr>
              <a:pPr algn="r"/>
              <a:t>50</a:t>
            </a:fld>
            <a:endParaRPr lang="en-US" sz="1100" b="0" strike="noStrike" spc="-1" dirty="0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195951"/>
            <a:ext cx="457172" cy="734817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>
      <a:lvl1pPr marL="349877" indent="-262408">
        <a:spcAft>
          <a:spcPts val="1145"/>
        </a:spcAft>
        <a:buClr>
          <a:srgbClr val="EF2929"/>
        </a:buClr>
        <a:buSzPct val="45000"/>
        <a:buFont typeface="Wingdings" charset="2"/>
        <a:buChar char="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6-10 at 9.27.12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53102" y="204769"/>
            <a:ext cx="8032833" cy="276999"/>
          </a:xfrm>
        </p:spPr>
        <p:txBody>
          <a:bodyPr/>
          <a:lstStyle/>
          <a:p>
            <a:pPr eaLnBrk="1" hangingPunct="1"/>
            <a:r>
              <a:rPr lang="en-US"/>
              <a:t>PDA as a state diagram</a:t>
            </a: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3505200" y="3848100"/>
            <a:ext cx="38100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i</a:t>
            </a:r>
            <a:endParaRPr lang="en-US" sz="16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410200" y="3848100"/>
            <a:ext cx="38100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j</a:t>
            </a:r>
            <a:endParaRPr lang="en-US" sz="160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3886200" y="3962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114800" y="3676651"/>
            <a:ext cx="9652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 X   /  Y 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743200" y="344805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124200" y="2533650"/>
            <a:ext cx="795411" cy="78483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input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symbol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886200" y="3333750"/>
            <a:ext cx="304800" cy="40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05000" y="3028950"/>
            <a:ext cx="827471" cy="55399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191000" y="2533650"/>
            <a:ext cx="827471" cy="78483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</a:p>
          <a:p>
            <a:r>
              <a:rPr lang="en-US">
                <a:solidFill>
                  <a:schemeClr val="hlink"/>
                </a:solidFill>
              </a:rPr>
              <a:t>stack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top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495800" y="33337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283200" y="2533650"/>
            <a:ext cx="1321196" cy="10156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Stack</a:t>
            </a:r>
          </a:p>
          <a:p>
            <a:r>
              <a:rPr lang="en-US">
                <a:solidFill>
                  <a:schemeClr val="hlink"/>
                </a:solidFill>
              </a:rPr>
              <a:t>Top</a:t>
            </a:r>
          </a:p>
          <a:p>
            <a:r>
              <a:rPr lang="en-US">
                <a:solidFill>
                  <a:schemeClr val="hlink"/>
                </a:solidFill>
              </a:rPr>
              <a:t>Replacement</a:t>
            </a:r>
          </a:p>
          <a:p>
            <a:r>
              <a:rPr lang="en-US">
                <a:solidFill>
                  <a:schemeClr val="hlink"/>
                </a:solidFill>
              </a:rPr>
              <a:t>(w/ string Y)</a:t>
            </a: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4876800" y="3448050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H="1">
            <a:off x="5867400" y="3905250"/>
            <a:ext cx="533400" cy="57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477000" y="3600450"/>
            <a:ext cx="601447" cy="55399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990600" y="1714500"/>
            <a:ext cx="1636987" cy="3000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l-GR">
                <a:cs typeface="Tahoma" pitchFamily="28" charset="0"/>
              </a:rPr>
              <a:t>δ(q</a:t>
            </a:r>
            <a:r>
              <a:rPr lang="en-US" baseline="-25000">
                <a:cs typeface="Tahoma" pitchFamily="28" charset="0"/>
              </a:rPr>
              <a:t>i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a</a:t>
            </a:r>
            <a:r>
              <a:rPr lang="el-GR">
                <a:cs typeface="Tahoma" pitchFamily="28" charset="0"/>
              </a:rPr>
              <a:t>, </a:t>
            </a:r>
            <a:r>
              <a:rPr lang="en-US">
                <a:cs typeface="Tahoma" pitchFamily="28" charset="0"/>
              </a:rPr>
              <a:t>X</a:t>
            </a:r>
            <a:r>
              <a:rPr lang="el-GR">
                <a:cs typeface="Tahoma" pitchFamily="28" charset="0"/>
              </a:rPr>
              <a:t>)={(q</a:t>
            </a:r>
            <a:r>
              <a:rPr lang="en-US" baseline="-25000">
                <a:cs typeface="Tahoma" pitchFamily="28" charset="0"/>
              </a:rPr>
              <a:t>j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Y</a:t>
            </a:r>
            <a:r>
              <a:rPr lang="el-GR">
                <a:cs typeface="Tahoma" pitchFamily="28" charset="0"/>
              </a:rPr>
              <a:t>)}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6-12 at 9.20.49 A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6-12 at 9.20.49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6-12 at 9.20.49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6-12 at 9.20.48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opi Krishna\Downloads\WhatsApp Image 2021-06-12 at 9.20.48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6-17 at 10.19.59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6-17 at 10.19.59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6-17 at 10.19.58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964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6-17 at 10.19.58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d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6-19 at 9.07.03 A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6-19 at 9.07.03 A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6-19 at 9.07.03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6-19 at 9.07.03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6-23 at 10.12.49 A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6-23 at 10.12.49 A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6-23 at 10.12.49 A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6-23 at 10.12.49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6-23 at 10.12.49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opi Krishna\Downloads\WhatsApp Image 2021-06-23 at 10.12.48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40%"/>
          <p:cNvSpPr>
            <a:spLocks noGrp="1" noChangeArrowheads="1"/>
          </p:cNvSpPr>
          <p:nvPr>
            <p:ph type="title"/>
          </p:nvPr>
        </p:nvSpPr>
        <p:spPr>
          <a:xfrm>
            <a:off x="653102" y="204769"/>
            <a:ext cx="8032833" cy="692497"/>
          </a:xfrm>
        </p:spPr>
        <p:txBody>
          <a:bodyPr/>
          <a:lstStyle/>
          <a:p>
            <a:pPr eaLnBrk="1" hangingPunct="1"/>
            <a:r>
              <a:rPr lang="en-US" sz="4500" b="0"/>
              <a:t>Finite Automata (FA)</a:t>
            </a:r>
            <a:endParaRPr lang="th-TH" sz="4500" b="0"/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1547814" y="1276351"/>
            <a:ext cx="2232025" cy="1241822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cs typeface="Browallia New" pitchFamily="34" charset="-34"/>
              </a:rPr>
              <a:t>CONTROL </a:t>
            </a:r>
          </a:p>
          <a:p>
            <a:pPr algn="ctr"/>
            <a:r>
              <a:rPr lang="en-US" sz="2400">
                <a:solidFill>
                  <a:schemeClr val="bg1"/>
                </a:solidFill>
                <a:cs typeface="Browallia New" pitchFamily="34" charset="-34"/>
              </a:rPr>
              <a:t>UNIT</a:t>
            </a:r>
            <a:endParaRPr lang="th-TH" sz="2400">
              <a:solidFill>
                <a:schemeClr val="bg1"/>
              </a:solidFill>
              <a:cs typeface="Browallia New" pitchFamily="34" charset="-34"/>
            </a:endParaRP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1979614" y="3327798"/>
            <a:ext cx="4465637" cy="486965"/>
          </a:xfrm>
          <a:prstGeom prst="rect">
            <a:avLst/>
          </a:prstGeom>
          <a:solidFill>
            <a:schemeClr val="bg1"/>
          </a:solidFill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cs typeface="Browallia New" pitchFamily="34" charset="-34"/>
              </a:rPr>
              <a:t>                    </a:t>
            </a:r>
            <a:r>
              <a:rPr lang="en-US">
                <a:solidFill>
                  <a:srgbClr val="4D4D4D"/>
                </a:solidFill>
                <a:cs typeface="Browallia New" pitchFamily="34" charset="-34"/>
              </a:rPr>
              <a:t>INPUT TAPE</a:t>
            </a:r>
            <a:endParaRPr lang="th-TH">
              <a:solidFill>
                <a:srgbClr val="4D4D4D"/>
              </a:solidFill>
              <a:cs typeface="Browallia New" pitchFamily="34" charset="-34"/>
            </a:endParaRPr>
          </a:p>
        </p:txBody>
      </p:sp>
      <p:sp>
        <p:nvSpPr>
          <p:cNvPr id="6149" name="AutoShape 9"/>
          <p:cNvSpPr>
            <a:spLocks noChangeArrowheads="1"/>
          </p:cNvSpPr>
          <p:nvPr/>
        </p:nvSpPr>
        <p:spPr bwMode="auto">
          <a:xfrm>
            <a:off x="2124075" y="2518172"/>
            <a:ext cx="215900" cy="809625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1187451" y="2680098"/>
            <a:ext cx="899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Browallia New" pitchFamily="34" charset="-34"/>
              </a:rPr>
              <a:t>TAPE</a:t>
            </a:r>
          </a:p>
          <a:p>
            <a:r>
              <a:rPr lang="en-US" sz="2000">
                <a:cs typeface="Browallia New" pitchFamily="34" charset="-34"/>
              </a:rPr>
              <a:t>HEAD</a:t>
            </a:r>
            <a:endParaRPr lang="th-TH" sz="2000">
              <a:cs typeface="Browallia New" pitchFamily="34" charset="-34"/>
            </a:endParaRPr>
          </a:p>
        </p:txBody>
      </p:sp>
      <p:sp>
        <p:nvSpPr>
          <p:cNvPr id="6151" name="Line 11"/>
          <p:cNvSpPr>
            <a:spLocks noChangeShapeType="1"/>
          </p:cNvSpPr>
          <p:nvPr/>
        </p:nvSpPr>
        <p:spPr bwMode="auto">
          <a:xfrm>
            <a:off x="2484438" y="3327798"/>
            <a:ext cx="0" cy="486965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12"/>
          <p:cNvSpPr>
            <a:spLocks noChangeShapeType="1"/>
          </p:cNvSpPr>
          <p:nvPr/>
        </p:nvSpPr>
        <p:spPr bwMode="auto">
          <a:xfrm>
            <a:off x="2987675" y="3327798"/>
            <a:ext cx="0" cy="486965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13"/>
          <p:cNvSpPr>
            <a:spLocks noChangeShapeType="1"/>
          </p:cNvSpPr>
          <p:nvPr/>
        </p:nvSpPr>
        <p:spPr bwMode="auto">
          <a:xfrm>
            <a:off x="3995738" y="3327798"/>
            <a:ext cx="0" cy="486965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14"/>
          <p:cNvSpPr>
            <a:spLocks noChangeShapeType="1"/>
          </p:cNvSpPr>
          <p:nvPr/>
        </p:nvSpPr>
        <p:spPr bwMode="auto">
          <a:xfrm>
            <a:off x="3492500" y="3327798"/>
            <a:ext cx="0" cy="486965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AutoShape 15"/>
          <p:cNvSpPr>
            <a:spLocks noChangeArrowheads="1"/>
          </p:cNvSpPr>
          <p:nvPr/>
        </p:nvSpPr>
        <p:spPr bwMode="auto">
          <a:xfrm>
            <a:off x="5219701" y="789385"/>
            <a:ext cx="3097213" cy="323850"/>
          </a:xfrm>
          <a:prstGeom prst="wedgeRoundRectCallout">
            <a:avLst>
              <a:gd name="adj1" fmla="val -97875"/>
              <a:gd name="adj2" fmla="val 15147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cs typeface="Browallia New" pitchFamily="34" charset="-34"/>
              </a:rPr>
              <a:t>Finite set of states</a:t>
            </a:r>
            <a:endParaRPr lang="th-TH" sz="2400">
              <a:cs typeface="Browallia New" pitchFamily="34" charset="-34"/>
            </a:endParaRP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3492500" y="2680098"/>
            <a:ext cx="3168650" cy="539353"/>
          </a:xfrm>
          <a:prstGeom prst="wedgeRoundRectCallout">
            <a:avLst>
              <a:gd name="adj1" fmla="val -87125"/>
              <a:gd name="adj2" fmla="val 2748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>
                <a:cs typeface="Browallia New" pitchFamily="34" charset="-34"/>
              </a:rPr>
              <a:t>Move to the right one cell at a time</a:t>
            </a:r>
            <a:endParaRPr lang="th-TH" sz="2000">
              <a:cs typeface="Browallia New" pitchFamily="34" charset="-34"/>
            </a:endParaRP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 flipV="1">
            <a:off x="4500564" y="3921919"/>
            <a:ext cx="3024187" cy="594122"/>
          </a:xfrm>
          <a:prstGeom prst="wedgeRoundRectCallout">
            <a:avLst>
              <a:gd name="adj1" fmla="val -62231"/>
              <a:gd name="adj2" fmla="val 6582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sz="2000">
                <a:cs typeface="Browallia New" pitchFamily="34" charset="-34"/>
              </a:rPr>
              <a:t>Store input of the DFA</a:t>
            </a:r>
          </a:p>
          <a:p>
            <a:pPr algn="ctr"/>
            <a:r>
              <a:rPr lang="en-US" sz="2000">
                <a:cs typeface="Browallia New" pitchFamily="34" charset="-34"/>
              </a:rPr>
              <a:t>Can be of any length</a:t>
            </a:r>
            <a:endParaRPr lang="th-TH" sz="2000">
              <a:cs typeface="Browallia New" pitchFamily="34" charset="-34"/>
            </a:endParaRPr>
          </a:p>
        </p:txBody>
      </p:sp>
      <p:sp>
        <p:nvSpPr>
          <p:cNvPr id="37906" name="AutoShape 18"/>
          <p:cNvSpPr>
            <a:spLocks noChangeArrowheads="1"/>
          </p:cNvSpPr>
          <p:nvPr/>
        </p:nvSpPr>
        <p:spPr bwMode="auto">
          <a:xfrm>
            <a:off x="5076825" y="1600200"/>
            <a:ext cx="2089150" cy="323850"/>
          </a:xfrm>
          <a:prstGeom prst="wedgeRoundRectCallout">
            <a:avLst>
              <a:gd name="adj1" fmla="val -110333"/>
              <a:gd name="adj2" fmla="val 13308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cs typeface="Browallia New" pitchFamily="34" charset="-34"/>
              </a:rPr>
              <a:t>Start state</a:t>
            </a:r>
            <a:endParaRPr lang="th-TH" sz="2400">
              <a:cs typeface="Browallia New" pitchFamily="34" charset="-34"/>
            </a:endParaRPr>
          </a:p>
        </p:txBody>
      </p:sp>
      <p:sp>
        <p:nvSpPr>
          <p:cNvPr id="37908" name="AutoShape 20"/>
          <p:cNvSpPr>
            <a:spLocks noChangeArrowheads="1"/>
          </p:cNvSpPr>
          <p:nvPr/>
        </p:nvSpPr>
        <p:spPr bwMode="auto">
          <a:xfrm>
            <a:off x="4427538" y="2085975"/>
            <a:ext cx="2305050" cy="323850"/>
          </a:xfrm>
          <a:prstGeom prst="wedgeRoundRectCallout">
            <a:avLst>
              <a:gd name="adj1" fmla="val -76241"/>
              <a:gd name="adj2" fmla="val 8529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cs typeface="Browallia New" pitchFamily="34" charset="-34"/>
              </a:rPr>
              <a:t>Final state(s)</a:t>
            </a:r>
            <a:endParaRPr lang="th-TH" sz="2400">
              <a:cs typeface="Browallia New" pitchFamily="34" charset="-34"/>
            </a:endParaRPr>
          </a:p>
        </p:txBody>
      </p:sp>
      <p:sp>
        <p:nvSpPr>
          <p:cNvPr id="6160" name="Text Box 22"/>
          <p:cNvSpPr txBox="1">
            <a:spLocks noChangeArrowheads="1"/>
          </p:cNvSpPr>
          <p:nvPr/>
        </p:nvSpPr>
        <p:spPr bwMode="auto">
          <a:xfrm>
            <a:off x="6011863" y="116800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cs typeface="Browallia New" pitchFamily="34" charset="-34"/>
            </a:endParaRPr>
          </a:p>
        </p:txBody>
      </p:sp>
      <p:sp>
        <p:nvSpPr>
          <p:cNvPr id="37911" name="AutoShape 23"/>
          <p:cNvSpPr>
            <a:spLocks noChangeArrowheads="1"/>
          </p:cNvSpPr>
          <p:nvPr/>
        </p:nvSpPr>
        <p:spPr bwMode="auto">
          <a:xfrm>
            <a:off x="5435600" y="1113235"/>
            <a:ext cx="2808288" cy="594122"/>
          </a:xfrm>
          <a:prstGeom prst="wedgeRoundRectCallout">
            <a:avLst>
              <a:gd name="adj1" fmla="val -108056"/>
              <a:gd name="adj2" fmla="val 4659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cs typeface="Browallia New" pitchFamily="34" charset="-34"/>
              </a:rPr>
              <a:t>is in exactly one state at a time</a:t>
            </a:r>
            <a:endParaRPr lang="th-TH" sz="2400">
              <a:cs typeface="Browallia New" pitchFamily="34" charset="-34"/>
            </a:endParaRPr>
          </a:p>
        </p:txBody>
      </p:sp>
      <p:sp>
        <p:nvSpPr>
          <p:cNvPr id="6162" name="TextBox 17"/>
          <p:cNvSpPr txBox="1">
            <a:spLocks noChangeArrowheads="1"/>
          </p:cNvSpPr>
          <p:nvPr/>
        </p:nvSpPr>
        <p:spPr bwMode="auto">
          <a:xfrm>
            <a:off x="0" y="4677966"/>
            <a:ext cx="9036050" cy="3231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 animBg="1"/>
      <p:bldP spid="37903" grpId="1" animBg="1"/>
      <p:bldP spid="37904" grpId="0" animBg="1"/>
      <p:bldP spid="37904" grpId="1" animBg="1"/>
      <p:bldP spid="37905" grpId="0" animBg="1"/>
      <p:bldP spid="37905" grpId="1" animBg="1"/>
      <p:bldP spid="37906" grpId="0" animBg="1"/>
      <p:bldP spid="37906" grpId="1" animBg="1"/>
      <p:bldP spid="37908" grpId="0" animBg="1"/>
      <p:bldP spid="37908" grpId="1" animBg="1"/>
      <p:bldP spid="37911" grpId="0" animBg="1"/>
      <p:bldP spid="3791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opi Krishna\Downloads\WhatsApp Image 2021-06-23 at 10.12.48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6-26 at 9.55.46 A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6-26 at 9.55.46 A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6-26 at 9.55.46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6-26 at 9.55.46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6-26 at 9.55.45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6-29 at 10.59.12 A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6-29 at 10.59.12 A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6-29 at 10.59.12 A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6-29 at 10.59.12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6-10 at 9.27.12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6-29 at 10.59.12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6-30 at 10.45.58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6-30 at 10.45.57 AM (5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6-30 at 10.45.57 A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6-10 at 9.27.11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53102" y="204769"/>
            <a:ext cx="8032833" cy="276999"/>
          </a:xfrm>
        </p:spPr>
        <p:txBody>
          <a:bodyPr/>
          <a:lstStyle/>
          <a:p>
            <a:pPr eaLnBrk="1" hangingPunct="1"/>
            <a:r>
              <a:rPr lang="en-US"/>
              <a:t>PDA as a state diagram</a:t>
            </a: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3505200" y="3848100"/>
            <a:ext cx="38100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i</a:t>
            </a:r>
            <a:endParaRPr lang="en-US" sz="16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410200" y="3848100"/>
            <a:ext cx="38100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j</a:t>
            </a:r>
            <a:endParaRPr lang="en-US" sz="160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3886200" y="3962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114800" y="3676651"/>
            <a:ext cx="9652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 X   /  Y 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743200" y="344805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124200" y="2533650"/>
            <a:ext cx="795411" cy="78483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input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symbol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886200" y="3333750"/>
            <a:ext cx="304800" cy="40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05000" y="3028950"/>
            <a:ext cx="827471" cy="55399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191000" y="2533650"/>
            <a:ext cx="827471" cy="78483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</a:p>
          <a:p>
            <a:r>
              <a:rPr lang="en-US">
                <a:solidFill>
                  <a:schemeClr val="hlink"/>
                </a:solidFill>
              </a:rPr>
              <a:t>stack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top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495800" y="33337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283200" y="2533650"/>
            <a:ext cx="1321196" cy="10156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Stack</a:t>
            </a:r>
          </a:p>
          <a:p>
            <a:r>
              <a:rPr lang="en-US">
                <a:solidFill>
                  <a:schemeClr val="hlink"/>
                </a:solidFill>
              </a:rPr>
              <a:t>Top</a:t>
            </a:r>
          </a:p>
          <a:p>
            <a:r>
              <a:rPr lang="en-US">
                <a:solidFill>
                  <a:schemeClr val="hlink"/>
                </a:solidFill>
              </a:rPr>
              <a:t>Replacement</a:t>
            </a:r>
          </a:p>
          <a:p>
            <a:r>
              <a:rPr lang="en-US">
                <a:solidFill>
                  <a:schemeClr val="hlink"/>
                </a:solidFill>
              </a:rPr>
              <a:t>(w/ string Y)</a:t>
            </a: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4876800" y="3448050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H="1">
            <a:off x="5867400" y="3905250"/>
            <a:ext cx="533400" cy="57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477000" y="3600450"/>
            <a:ext cx="601447" cy="55399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990600" y="1714500"/>
            <a:ext cx="1636987" cy="3000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l-GR">
                <a:cs typeface="Tahoma" pitchFamily="28" charset="0"/>
              </a:rPr>
              <a:t>δ(q</a:t>
            </a:r>
            <a:r>
              <a:rPr lang="en-US" baseline="-25000">
                <a:cs typeface="Tahoma" pitchFamily="28" charset="0"/>
              </a:rPr>
              <a:t>i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a</a:t>
            </a:r>
            <a:r>
              <a:rPr lang="el-GR">
                <a:cs typeface="Tahoma" pitchFamily="28" charset="0"/>
              </a:rPr>
              <a:t>, </a:t>
            </a:r>
            <a:r>
              <a:rPr lang="en-US">
                <a:cs typeface="Tahoma" pitchFamily="28" charset="0"/>
              </a:rPr>
              <a:t>X</a:t>
            </a:r>
            <a:r>
              <a:rPr lang="el-GR">
                <a:cs typeface="Tahoma" pitchFamily="28" charset="0"/>
              </a:rPr>
              <a:t>)={(q</a:t>
            </a:r>
            <a:r>
              <a:rPr lang="en-US" baseline="-25000">
                <a:cs typeface="Tahoma" pitchFamily="28" charset="0"/>
              </a:rPr>
              <a:t>j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Y</a:t>
            </a:r>
            <a:r>
              <a:rPr lang="el-GR">
                <a:cs typeface="Tahoma" pitchFamily="28" charset="0"/>
              </a:rPr>
              <a:t>)}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53102" y="204769"/>
            <a:ext cx="8032833" cy="276999"/>
          </a:xfrm>
        </p:spPr>
        <p:txBody>
          <a:bodyPr/>
          <a:lstStyle/>
          <a:p>
            <a:pPr eaLnBrk="1" hangingPunct="1"/>
            <a:r>
              <a:rPr lang="en-US"/>
              <a:t>PDA’s Instantaneous Description (ID)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514350"/>
            <a:ext cx="7772400" cy="408503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dirty="0"/>
              <a:t>A PDA has a configuration at any given instance: 	</a:t>
            </a:r>
            <a:r>
              <a:rPr lang="en-US" sz="2400" b="1" dirty="0"/>
              <a:t>(</a:t>
            </a:r>
            <a:r>
              <a:rPr lang="en-US" sz="2400" b="1" dirty="0" err="1"/>
              <a:t>q,w,y</a:t>
            </a:r>
            <a:r>
              <a:rPr lang="en-US" sz="2400" b="1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q -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w - remainder of the input (i.e., unconsumed part)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y - current stack contents as a string from top to bottom of stack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/>
              <a:t>If </a:t>
            </a:r>
            <a:r>
              <a:rPr lang="el-GR" sz="2000" dirty="0">
                <a:cs typeface="Tahoma" pitchFamily="28" charset="0"/>
              </a:rPr>
              <a:t>δ(</a:t>
            </a:r>
            <a:r>
              <a:rPr lang="el-GR" sz="2000" dirty="0">
                <a:solidFill>
                  <a:srgbClr val="7030A0"/>
                </a:solidFill>
                <a:cs typeface="Tahoma" pitchFamily="28" charset="0"/>
              </a:rPr>
              <a:t>q,a, X</a:t>
            </a:r>
            <a:r>
              <a:rPr lang="el-GR" sz="2000" dirty="0">
                <a:cs typeface="Tahoma" pitchFamily="28" charset="0"/>
              </a:rPr>
              <a:t>)={(</a:t>
            </a:r>
            <a:r>
              <a:rPr lang="el-GR" sz="2000" dirty="0">
                <a:solidFill>
                  <a:srgbClr val="7030A0"/>
                </a:solidFill>
                <a:cs typeface="Tahoma" pitchFamily="28" charset="0"/>
              </a:rPr>
              <a:t>p, A</a:t>
            </a:r>
            <a:r>
              <a:rPr lang="el-GR" sz="2000" dirty="0">
                <a:cs typeface="Tahoma" pitchFamily="28" charset="0"/>
              </a:rPr>
              <a:t>)} is a transition, then</a:t>
            </a:r>
            <a:r>
              <a:rPr lang="en-US" sz="2000" dirty="0">
                <a:cs typeface="Tahoma" pitchFamily="28" charset="0"/>
              </a:rPr>
              <a:t> the following are also true</a:t>
            </a:r>
            <a:r>
              <a:rPr lang="el-GR" sz="2000" dirty="0">
                <a:cs typeface="Tahoma" pitchFamily="2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q, a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en-US" sz="2000" dirty="0"/>
              <a:t> ) |--- (</a:t>
            </a:r>
            <a:r>
              <a:rPr lang="en-US" sz="2000" dirty="0" err="1">
                <a:solidFill>
                  <a:srgbClr val="7030A0"/>
                </a:solidFill>
              </a:rPr>
              <a:t>p</a:t>
            </a:r>
            <a:r>
              <a:rPr lang="en-US" sz="2000" dirty="0" err="1"/>
              <a:t>,</a:t>
            </a:r>
            <a:r>
              <a:rPr lang="en-US" sz="2000" dirty="0" err="1">
                <a:sym typeface="Symbol" pitchFamily="28" charset="2"/>
              </a:rPr>
              <a:t>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7030A0"/>
                </a:solidFill>
              </a:rPr>
              <a:t>A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q, a</a:t>
            </a:r>
            <a:r>
              <a:rPr lang="en-US" sz="2000" dirty="0"/>
              <a:t>w,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en-US" sz="2000" dirty="0"/>
              <a:t>B ) |--- (</a:t>
            </a:r>
            <a:r>
              <a:rPr lang="en-US" sz="2000" dirty="0" err="1">
                <a:solidFill>
                  <a:srgbClr val="7030A0"/>
                </a:solidFill>
              </a:rPr>
              <a:t>p</a:t>
            </a:r>
            <a:r>
              <a:rPr lang="en-US" sz="2000" dirty="0" err="1"/>
              <a:t>,w,</a:t>
            </a:r>
            <a:r>
              <a:rPr lang="en-US" sz="2000" dirty="0" err="1">
                <a:solidFill>
                  <a:srgbClr val="7030A0"/>
                </a:solidFill>
              </a:rPr>
              <a:t>A</a:t>
            </a:r>
            <a:r>
              <a:rPr lang="en-US" sz="2000" dirty="0" err="1"/>
              <a:t>B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 dirty="0"/>
              <a:t>|--- sign is called a “turnstile notation” and represents one move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 dirty="0"/>
              <a:t>|---* sign represents a sequence of moves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6-10 at 9.27.11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6-12 at 9.20.49 A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Words>317</Words>
  <Application>Microsoft Office PowerPoint</Application>
  <PresentationFormat>On-screen Show (16:9)</PresentationFormat>
  <Paragraphs>61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Noto Sans Regular</vt:lpstr>
      <vt:lpstr>Symbol</vt:lpstr>
      <vt:lpstr>Tahoma</vt:lpstr>
      <vt:lpstr>Wingdings</vt:lpstr>
      <vt:lpstr>Office Theme</vt:lpstr>
      <vt:lpstr>PowerPoint Presentation</vt:lpstr>
      <vt:lpstr>PowerPoint Presentation</vt:lpstr>
      <vt:lpstr>Finite Automata (FA)</vt:lpstr>
      <vt:lpstr>PowerPoint Presentation</vt:lpstr>
      <vt:lpstr>PowerPoint Presentation</vt:lpstr>
      <vt:lpstr>PDA as a state diagram</vt:lpstr>
      <vt:lpstr>PDA’s Instantaneous Description (ID)</vt:lpstr>
      <vt:lpstr>PowerPoint Presentation</vt:lpstr>
      <vt:lpstr>PowerPoint Presentation</vt:lpstr>
      <vt:lpstr>PDA as a state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Varalakshmi</dc:creator>
  <cp:lastModifiedBy>murali krishna</cp:lastModifiedBy>
  <cp:revision>188</cp:revision>
  <dcterms:created xsi:type="dcterms:W3CDTF">2019-06-12T14:50:43Z</dcterms:created>
  <dcterms:modified xsi:type="dcterms:W3CDTF">2023-10-19T05:55:34Z</dcterms:modified>
  <dc:language>en-US</dc:language>
</cp:coreProperties>
</file>