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4"/>
  </p:notesMasterIdLst>
  <p:handoutMasterIdLst>
    <p:handoutMasterId r:id="rId75"/>
  </p:handoutMasterIdLst>
  <p:sldIdLst>
    <p:sldId id="257" r:id="rId2"/>
    <p:sldId id="377" r:id="rId3"/>
    <p:sldId id="256" r:id="rId4"/>
    <p:sldId id="258" r:id="rId5"/>
    <p:sldId id="259" r:id="rId6"/>
    <p:sldId id="260" r:id="rId7"/>
    <p:sldId id="261" r:id="rId8"/>
    <p:sldId id="264" r:id="rId9"/>
    <p:sldId id="265" r:id="rId10"/>
    <p:sldId id="266" r:id="rId11"/>
    <p:sldId id="267" r:id="rId12"/>
    <p:sldId id="268" r:id="rId13"/>
    <p:sldId id="262" r:id="rId14"/>
    <p:sldId id="263" r:id="rId15"/>
    <p:sldId id="364" r:id="rId16"/>
    <p:sldId id="368" r:id="rId17"/>
    <p:sldId id="269" r:id="rId18"/>
    <p:sldId id="369" r:id="rId19"/>
    <p:sldId id="370" r:id="rId20"/>
    <p:sldId id="371" r:id="rId21"/>
    <p:sldId id="381" r:id="rId22"/>
    <p:sldId id="270" r:id="rId23"/>
    <p:sldId id="372" r:id="rId24"/>
    <p:sldId id="382" r:id="rId25"/>
    <p:sldId id="373" r:id="rId26"/>
    <p:sldId id="374" r:id="rId27"/>
    <p:sldId id="271" r:id="rId28"/>
    <p:sldId id="380" r:id="rId29"/>
    <p:sldId id="365" r:id="rId30"/>
    <p:sldId id="272" r:id="rId31"/>
    <p:sldId id="366" r:id="rId32"/>
    <p:sldId id="273" r:id="rId33"/>
    <p:sldId id="376" r:id="rId34"/>
    <p:sldId id="375" r:id="rId35"/>
    <p:sldId id="367" r:id="rId36"/>
    <p:sldId id="383" r:id="rId37"/>
    <p:sldId id="275" r:id="rId38"/>
    <p:sldId id="378" r:id="rId39"/>
    <p:sldId id="276" r:id="rId40"/>
    <p:sldId id="277" r:id="rId41"/>
    <p:sldId id="278" r:id="rId42"/>
    <p:sldId id="279" r:id="rId43"/>
    <p:sldId id="283" r:id="rId44"/>
    <p:sldId id="285" r:id="rId45"/>
    <p:sldId id="384" r:id="rId46"/>
    <p:sldId id="282" r:id="rId47"/>
    <p:sldId id="385" r:id="rId48"/>
    <p:sldId id="280" r:id="rId49"/>
    <p:sldId id="281" r:id="rId50"/>
    <p:sldId id="286" r:id="rId51"/>
    <p:sldId id="379" r:id="rId52"/>
    <p:sldId id="386" r:id="rId53"/>
    <p:sldId id="290" r:id="rId54"/>
    <p:sldId id="387" r:id="rId55"/>
    <p:sldId id="389" r:id="rId56"/>
    <p:sldId id="390" r:id="rId57"/>
    <p:sldId id="287" r:id="rId58"/>
    <p:sldId id="289" r:id="rId59"/>
    <p:sldId id="388" r:id="rId60"/>
    <p:sldId id="391" r:id="rId61"/>
    <p:sldId id="392" r:id="rId62"/>
    <p:sldId id="394" r:id="rId63"/>
    <p:sldId id="291" r:id="rId64"/>
    <p:sldId id="395" r:id="rId65"/>
    <p:sldId id="396" r:id="rId66"/>
    <p:sldId id="403" r:id="rId67"/>
    <p:sldId id="397" r:id="rId68"/>
    <p:sldId id="398" r:id="rId69"/>
    <p:sldId id="399" r:id="rId70"/>
    <p:sldId id="400" r:id="rId71"/>
    <p:sldId id="401" r:id="rId72"/>
    <p:sldId id="402" r:id="rId7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22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888F1AF5-2804-43AA-8028-1881855E13AD}" type="datetimeFigureOut">
              <a:rPr lang="en-US" smtClean="0"/>
              <a:pPr/>
              <a:t>31/7/2023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432FC82D-C06E-430D-8802-49D0F4DBD40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B476B70-93FB-48CE-87BB-C6FD39D6E6C0}" type="datetimeFigureOut">
              <a:rPr lang="en-US" smtClean="0"/>
              <a:pPr/>
              <a:t>31/7/2023</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FB79A8-6170-4132-9492-40F76077070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FB79A8-6170-4132-9492-40F760770705}" type="slidenum">
              <a:rPr lang="en-US" smtClean="0"/>
              <a:pPr/>
              <a:t>48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D381C41-B30A-4AB3-B0A4-23C9AB2CDA50}" type="slidenum">
              <a:rPr lang="en-US" altLang="en-US">
                <a:latin typeface="Arial" panose="020B0604020202020204" pitchFamily="34" charset="0"/>
              </a:rPr>
              <a:pPr/>
              <a:t>62</a:t>
            </a:fld>
            <a:endParaRPr lang="en-US" altLang="en-US">
              <a:latin typeface="Arial" panose="020B0604020202020204" pitchFamily="34" charset="0"/>
            </a:endParaRPr>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17698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2139A538-8E1B-480D-AD28-BA3FF89AA838}" type="datetime1">
              <a:rPr lang="en-US" smtClean="0"/>
              <a:pPr/>
              <a:t>31/7/2023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5C0DC426-50A1-4074-8ADC-36A189D3A339}"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A79423-3FD5-45DC-AC5B-572C984E3237}" type="datetime1">
              <a:rPr lang="en-US" smtClean="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0DC426-50A1-4074-8ADC-36A189D3A33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947858-8DA5-46A3-A023-935E552C044B}" type="datetime1">
              <a:rPr lang="en-US" smtClean="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0DC426-50A1-4074-8ADC-36A189D3A33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6"/>
          <p:cNvSpPr>
            <a:spLocks noGrp="1" noChangeArrowheads="1"/>
          </p:cNvSpPr>
          <p:nvPr>
            <p:ph type="ftr" sz="quarter" idx="10"/>
          </p:nvPr>
        </p:nvSpPr>
        <p:spPr>
          <a:ln/>
        </p:spPr>
        <p:txBody>
          <a:bodyPr/>
          <a:lstStyle>
            <a:lvl1pPr>
              <a:defRPr/>
            </a:lvl1pPr>
          </a:lstStyle>
          <a:p>
            <a:pPr>
              <a:defRPr/>
            </a:pPr>
            <a:endParaRPr lang="en-US"/>
          </a:p>
        </p:txBody>
      </p:sp>
      <p:sp>
        <p:nvSpPr>
          <p:cNvPr id="6" name="Rectangle 27"/>
          <p:cNvSpPr>
            <a:spLocks noGrp="1" noChangeArrowheads="1"/>
          </p:cNvSpPr>
          <p:nvPr>
            <p:ph type="sldNum" sz="quarter" idx="11"/>
          </p:nvPr>
        </p:nvSpPr>
        <p:spPr>
          <a:ln/>
        </p:spPr>
        <p:txBody>
          <a:bodyPr/>
          <a:lstStyle>
            <a:lvl1pPr>
              <a:defRPr/>
            </a:lvl1pPr>
          </a:lstStyle>
          <a:p>
            <a:fld id="{749EE49E-C126-4A7B-BD71-AE6661DCF924}" type="slidenum">
              <a:rPr lang="en-US" altLang="en-US"/>
              <a:pPr/>
              <a:t>‹#›</a:t>
            </a:fld>
            <a:endParaRPr lang="en-US" altLang="en-US"/>
          </a:p>
        </p:txBody>
      </p:sp>
      <p:sp>
        <p:nvSpPr>
          <p:cNvPr id="7" name="Rectangle 28"/>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3061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41E06F-A7FE-490B-A507-A33B57F10C13}" type="datetime1">
              <a:rPr lang="en-US" smtClean="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0DC426-50A1-4074-8ADC-36A189D3A33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35D5B7-D565-413F-9F61-9C823E5F2F0A}" type="datetime1">
              <a:rPr lang="en-US" smtClean="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0DC426-50A1-4074-8ADC-36A189D3A339}"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69D352-BAE8-4458-A0FD-569FD0AC67E8}" type="datetime1">
              <a:rPr lang="en-US" smtClean="0"/>
              <a:pPr/>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0DC426-50A1-4074-8ADC-36A189D3A33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0BE6F8-F6A8-4B7D-AC74-63A7FEB8FAEC}" type="datetime1">
              <a:rPr lang="en-US" smtClean="0"/>
              <a:pPr/>
              <a:t>31/7/2023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0DC426-50A1-4074-8ADC-36A189D3A33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5001CFA-C2D4-4736-867D-1FC1160F0013}" type="datetime1">
              <a:rPr lang="en-US" smtClean="0"/>
              <a:pPr/>
              <a:t>31/7/2023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0DC426-50A1-4074-8ADC-36A189D3A33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3372086B-A60E-425E-AE86-B032FF731105}" type="datetime1">
              <a:rPr lang="en-US" smtClean="0"/>
              <a:pPr/>
              <a:t>31/7/2023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7A84FF-828A-478D-B93A-229F3C34944E}" type="datetime1">
              <a:rPr lang="en-US" smtClean="0"/>
              <a:pPr/>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0DC426-50A1-4074-8ADC-36A189D3A33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27C6D4E-8AF1-4B68-867F-F11FA2DC3417}" type="datetime1">
              <a:rPr lang="en-US" smtClean="0"/>
              <a:pPr/>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0DC426-50A1-4074-8ADC-36A189D3A339}"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F0624D2-BE1A-459C-8BD3-B28D039F0AE0}" type="datetime1">
              <a:rPr lang="en-US" smtClean="0"/>
              <a:pPr/>
              <a:t>31/7/2023</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C0DC426-50A1-4074-8ADC-36A189D3A339}"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5.wmf"/></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32560" y="359898"/>
            <a:ext cx="7406640" cy="1472184"/>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1" i="0" u="none" strike="noStrike" kern="1200" cap="none" spc="0" normalizeH="0" baseline="0" noProof="0" dirty="0" smtClean="0">
                <a:ln>
                  <a:noFill/>
                </a:ln>
                <a:solidFill>
                  <a:schemeClr val="tx2">
                    <a:lumMod val="50000"/>
                  </a:schemeClr>
                </a:solidFill>
                <a:effectLst>
                  <a:outerShdw blurRad="38100" dist="38100" dir="2700000" algn="tl">
                    <a:srgbClr val="000000">
                      <a:alpha val="43137"/>
                    </a:srgbClr>
                  </a:outerShdw>
                </a:effectLst>
                <a:uLnTx/>
                <a:uFillTx/>
                <a:latin typeface="+mj-lt"/>
                <a:ea typeface="+mj-ea"/>
                <a:cs typeface="+mj-cs"/>
              </a:rPr>
              <a:t>UNIT </a:t>
            </a:r>
            <a:r>
              <a:rPr kumimoji="0" lang="en-US" sz="4300" b="1" i="0" u="none" strike="noStrike" kern="1200" cap="none" spc="0" normalizeH="0" baseline="0" noProof="0" smtClean="0">
                <a:ln>
                  <a:noFill/>
                </a:ln>
                <a:solidFill>
                  <a:schemeClr val="tx2">
                    <a:lumMod val="50000"/>
                  </a:schemeClr>
                </a:solidFill>
                <a:effectLst>
                  <a:outerShdw blurRad="38100" dist="38100" dir="2700000" algn="tl">
                    <a:srgbClr val="000000">
                      <a:alpha val="43137"/>
                    </a:srgbClr>
                  </a:outerShdw>
                </a:effectLst>
                <a:uLnTx/>
                <a:uFillTx/>
                <a:latin typeface="+mj-lt"/>
                <a:ea typeface="+mj-ea"/>
                <a:cs typeface="+mj-cs"/>
              </a:rPr>
              <a:t>- I</a:t>
            </a:r>
            <a:endParaRPr kumimoji="0" lang="en-US" sz="4300" b="1" i="0" u="none" strike="noStrike" kern="1200" cap="none" spc="0" normalizeH="0" baseline="0" noProof="0" dirty="0">
              <a:ln>
                <a:noFill/>
              </a:ln>
              <a:solidFill>
                <a:schemeClr val="tx2">
                  <a:lumMod val="50000"/>
                </a:schemeClr>
              </a:solidFill>
              <a:effectLst>
                <a:outerShdw blurRad="38100" dist="38100" dir="2700000" algn="tl">
                  <a:srgbClr val="000000">
                    <a:alpha val="43137"/>
                  </a:srgbClr>
                </a:outerShdw>
              </a:effectLst>
              <a:uLnTx/>
              <a:uFillTx/>
              <a:latin typeface="+mj-lt"/>
              <a:ea typeface="+mj-ea"/>
              <a:cs typeface="+mj-cs"/>
            </a:endParaRPr>
          </a:p>
        </p:txBody>
      </p:sp>
      <p:sp>
        <p:nvSpPr>
          <p:cNvPr id="5" name="Subtitle 2"/>
          <p:cNvSpPr txBox="1">
            <a:spLocks/>
          </p:cNvSpPr>
          <p:nvPr/>
        </p:nvSpPr>
        <p:spPr>
          <a:xfrm>
            <a:off x="1295400" y="2209800"/>
            <a:ext cx="7406640" cy="1752600"/>
          </a:xfrm>
          <a:prstGeom prst="rect">
            <a:avLst/>
          </a:prstGeom>
        </p:spPr>
        <p:txBody>
          <a:bodyPr>
            <a:normAutofit/>
          </a:bodyPr>
          <a:lstStyle/>
          <a:p>
            <a:pPr marL="365760" marR="0" lvl="0" indent="-283464" algn="l" defTabSz="914400" rtl="0" eaLnBrk="1" fontAlgn="auto" latinLnBrk="0" hangingPunct="1">
              <a:lnSpc>
                <a:spcPct val="100000"/>
              </a:lnSpc>
              <a:spcBef>
                <a:spcPct val="0"/>
              </a:spcBef>
              <a:spcAft>
                <a:spcPts val="0"/>
              </a:spcAft>
              <a:buClr>
                <a:schemeClr val="accent1"/>
              </a:buClr>
              <a:buSzPct val="80000"/>
              <a:tabLst/>
              <a:defRPr/>
            </a:pPr>
            <a:r>
              <a:rPr lang="en-US" sz="4300" b="1" dirty="0" smtClean="0">
                <a:solidFill>
                  <a:schemeClr val="tx2">
                    <a:lumMod val="50000"/>
                  </a:schemeClr>
                </a:solidFill>
                <a:effectLst>
                  <a:outerShdw blurRad="38100" dist="38100" dir="2700000" algn="tl">
                    <a:srgbClr val="000000">
                      <a:alpha val="43137"/>
                    </a:srgbClr>
                  </a:outerShdw>
                </a:effectLst>
                <a:latin typeface="+mj-lt"/>
                <a:ea typeface="+mj-ea"/>
                <a:cs typeface="+mj-cs"/>
              </a:rPr>
              <a:t>PHYSICAL LAYER</a:t>
            </a:r>
            <a:endParaRPr kumimoji="0" lang="en-US" sz="4300" b="1" i="0" u="none" strike="noStrike" kern="1200" cap="none" spc="0" normalizeH="0" baseline="0" noProof="0" dirty="0" smtClean="0">
              <a:ln>
                <a:noFill/>
              </a:ln>
              <a:solidFill>
                <a:schemeClr val="tx2">
                  <a:lumMod val="50000"/>
                </a:schemeClr>
              </a:solidFill>
              <a:effectLst>
                <a:outerShdw blurRad="38100" dist="38100" dir="2700000" algn="tl">
                  <a:srgbClr val="000000">
                    <a:alpha val="43137"/>
                  </a:srgbClr>
                </a:outerShdw>
              </a:effectLst>
              <a:uLnTx/>
              <a:uFillTx/>
              <a:latin typeface="+mj-lt"/>
              <a:ea typeface="+mj-ea"/>
              <a:cs typeface="+mj-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r>
              <a:rPr kumimoji="0" lang="en-US" sz="2800" b="0" i="0" u="none" strike="noStrike" kern="1200" cap="none" spc="0" normalizeH="0" baseline="0" noProof="0" dirty="0" smtClean="0">
                <a:ln>
                  <a:noFill/>
                </a:ln>
                <a:solidFill>
                  <a:schemeClr val="accent6">
                    <a:lumMod val="50000"/>
                  </a:schemeClr>
                </a:solidFill>
                <a:effectLst>
                  <a:outerShdw blurRad="38100" dist="38100" dir="2700000" algn="tl">
                    <a:srgbClr val="000000">
                      <a:alpha val="43137"/>
                    </a:srgbClr>
                  </a:outerShdw>
                </a:effectLst>
                <a:uLnTx/>
                <a:uFillTx/>
                <a:latin typeface="+mn-lt"/>
                <a:ea typeface="+mn-ea"/>
                <a:cs typeface="+mn-cs"/>
              </a:rPr>
              <a:t>	</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800" b="0" i="0" u="none" strike="noStrike" kern="1200" cap="none" spc="0" normalizeH="0" baseline="0" noProof="0" dirty="0" smtClean="0">
              <a:ln>
                <a:noFill/>
              </a:ln>
              <a:solidFill>
                <a:schemeClr val="accent3">
                  <a:lumMod val="50000"/>
                </a:schemeClr>
              </a:solidFill>
              <a:effectLst>
                <a:outerShdw blurRad="38100" dist="38100" dir="2700000" algn="tl">
                  <a:srgbClr val="000000">
                    <a:alpha val="43137"/>
                  </a:srgbClr>
                </a:outerShdw>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Straight Connector 5"/>
          <p:cNvCxnSpPr/>
          <p:nvPr/>
        </p:nvCxnSpPr>
        <p:spPr>
          <a:xfrm>
            <a:off x="1364670" y="2992580"/>
            <a:ext cx="7315200" cy="1588"/>
          </a:xfrm>
          <a:prstGeom prst="line">
            <a:avLst/>
          </a:prstGeom>
          <a:ln w="63500" cmpd="sng">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5C0DC426-50A1-4074-8ADC-36A189D3A339}"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b="1" dirty="0" smtClean="0"/>
              <a:t>EXAMPLE PROBLEM</a:t>
            </a:r>
            <a:endParaRPr lang="en-US" b="1" dirty="0"/>
          </a:p>
        </p:txBody>
      </p:sp>
      <p:sp>
        <p:nvSpPr>
          <p:cNvPr id="3" name="Content Placeholder 2"/>
          <p:cNvSpPr>
            <a:spLocks noGrp="1"/>
          </p:cNvSpPr>
          <p:nvPr>
            <p:ph idx="1"/>
          </p:nvPr>
        </p:nvSpPr>
        <p:spPr>
          <a:xfrm>
            <a:off x="1066800" y="1447800"/>
            <a:ext cx="7866888" cy="4800600"/>
          </a:xfrm>
        </p:spPr>
        <p:txBody>
          <a:bodyPr>
            <a:normAutofit/>
          </a:bodyPr>
          <a:lstStyle/>
          <a:p>
            <a:pPr algn="just"/>
            <a:r>
              <a:rPr lang="en-US" sz="2800" dirty="0" smtClean="0"/>
              <a:t>Suppose we have a channel of 3000 Hz bandwidth, we need an S/N ratio (i.e. signal to noise ration, SNR) of 30 dB to have an acceptable bit-error rate. What is the maximum data rate that we can transmit?</a:t>
            </a:r>
          </a:p>
        </p:txBody>
      </p:sp>
      <p:sp>
        <p:nvSpPr>
          <p:cNvPr id="4" name="Slide Number Placeholder 3"/>
          <p:cNvSpPr>
            <a:spLocks noGrp="1"/>
          </p:cNvSpPr>
          <p:nvPr>
            <p:ph type="sldNum" sz="quarter" idx="12"/>
          </p:nvPr>
        </p:nvSpPr>
        <p:spPr/>
        <p:txBody>
          <a:bodyPr/>
          <a:lstStyle/>
          <a:p>
            <a:fld id="{5C0DC426-50A1-4074-8ADC-36A189D3A339}"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b="1" dirty="0" smtClean="0"/>
              <a:t>ANSWER</a:t>
            </a:r>
            <a:endParaRPr lang="en-US" b="1" dirty="0"/>
          </a:p>
        </p:txBody>
      </p:sp>
      <p:sp>
        <p:nvSpPr>
          <p:cNvPr id="3" name="Content Placeholder 2"/>
          <p:cNvSpPr>
            <a:spLocks noGrp="1"/>
          </p:cNvSpPr>
          <p:nvPr>
            <p:ph idx="1"/>
          </p:nvPr>
        </p:nvSpPr>
        <p:spPr>
          <a:xfrm>
            <a:off x="990600" y="1219200"/>
            <a:ext cx="7498080" cy="5181600"/>
          </a:xfrm>
        </p:spPr>
        <p:txBody>
          <a:bodyPr>
            <a:normAutofit fontScale="85000" lnSpcReduction="20000"/>
          </a:bodyPr>
          <a:lstStyle/>
          <a:p>
            <a:pPr algn="just"/>
            <a:r>
              <a:rPr lang="en-US" dirty="0" smtClean="0"/>
              <a:t>We have, from Shannon-Hartley Theorem </a:t>
            </a:r>
          </a:p>
          <a:p>
            <a:pPr algn="ctr">
              <a:buNone/>
            </a:pPr>
            <a:r>
              <a:rPr lang="en-US" dirty="0" smtClean="0"/>
              <a:t> </a:t>
            </a:r>
          </a:p>
          <a:p>
            <a:pPr algn="ctr">
              <a:buNone/>
            </a:pPr>
            <a:r>
              <a:rPr lang="pt-BR" dirty="0" smtClean="0"/>
              <a:t>C = B log</a:t>
            </a:r>
            <a:r>
              <a:rPr lang="pt-BR" baseline="-25000" dirty="0" smtClean="0"/>
              <a:t>2</a:t>
            </a:r>
            <a:r>
              <a:rPr lang="pt-BR" dirty="0" smtClean="0"/>
              <a:t> (1 + S/N)</a:t>
            </a:r>
          </a:p>
          <a:p>
            <a:pPr algn="just"/>
            <a:r>
              <a:rPr lang="pt-BR" dirty="0" smtClean="0"/>
              <a:t>S/N = 30 Db</a:t>
            </a:r>
          </a:p>
          <a:p>
            <a:pPr algn="just"/>
            <a:r>
              <a:rPr lang="pt-BR" dirty="0" smtClean="0"/>
              <a:t>B = 3000 Hz</a:t>
            </a:r>
          </a:p>
          <a:p>
            <a:pPr algn="just"/>
            <a:r>
              <a:rPr lang="en-US" dirty="0" smtClean="0"/>
              <a:t>Therefore, the maximum data rate that we can transmit 30,000 bps</a:t>
            </a:r>
          </a:p>
          <a:p>
            <a:pPr algn="just">
              <a:buNone/>
            </a:pPr>
            <a:endParaRPr lang="en-US" dirty="0" smtClean="0"/>
          </a:p>
          <a:p>
            <a:pPr algn="just">
              <a:buNone/>
            </a:pPr>
            <a:r>
              <a:rPr lang="en-US" b="1" dirty="0" smtClean="0">
                <a:solidFill>
                  <a:schemeClr val="tx2">
                    <a:lumMod val="50000"/>
                  </a:schemeClr>
                </a:solidFill>
              </a:rPr>
              <a:t>FOR SELF EVALUATION</a:t>
            </a:r>
          </a:p>
          <a:p>
            <a:pPr algn="just">
              <a:buNone/>
            </a:pPr>
            <a:endParaRPr lang="en-US" sz="1300" b="1" dirty="0" smtClean="0">
              <a:solidFill>
                <a:schemeClr val="tx2">
                  <a:lumMod val="50000"/>
                </a:schemeClr>
              </a:solidFill>
            </a:endParaRPr>
          </a:p>
          <a:p>
            <a:pPr algn="just">
              <a:buNone/>
            </a:pPr>
            <a:r>
              <a:rPr lang="en-US" sz="2600" dirty="0" smtClean="0"/>
              <a:t>The digital signal is to be designed to permit 160kbps for a bandwidth of 20KHz. </a:t>
            </a:r>
          </a:p>
          <a:p>
            <a:pPr algn="just">
              <a:buNone/>
            </a:pPr>
            <a:r>
              <a:rPr lang="en-US" sz="2600" dirty="0" smtClean="0"/>
              <a:t>Determine (a) number of levels (m)and (b) S/N ratio.</a:t>
            </a:r>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0"/>
            <a:ext cx="7498080" cy="1143000"/>
          </a:xfrm>
        </p:spPr>
        <p:txBody>
          <a:bodyPr/>
          <a:lstStyle/>
          <a:p>
            <a:r>
              <a:rPr lang="en-US" b="1" dirty="0" smtClean="0"/>
              <a:t>OBSERVATIONS</a:t>
            </a:r>
            <a:endParaRPr lang="en-US" b="1" dirty="0"/>
          </a:p>
        </p:txBody>
      </p:sp>
      <p:sp>
        <p:nvSpPr>
          <p:cNvPr id="3" name="Content Placeholder 2"/>
          <p:cNvSpPr>
            <a:spLocks noGrp="1"/>
          </p:cNvSpPr>
          <p:nvPr>
            <p:ph idx="1"/>
          </p:nvPr>
        </p:nvSpPr>
        <p:spPr>
          <a:xfrm>
            <a:off x="1005114" y="1066800"/>
            <a:ext cx="7986486" cy="5257800"/>
          </a:xfrm>
        </p:spPr>
        <p:txBody>
          <a:bodyPr>
            <a:normAutofit/>
          </a:bodyPr>
          <a:lstStyle/>
          <a:p>
            <a:pPr algn="just"/>
            <a:r>
              <a:rPr lang="en-US" sz="2800" dirty="0" smtClean="0"/>
              <a:t>In practice, because of the presence of different types of noises, attenuation and delay distortions, actual (practical) upper limit will be much lower.</a:t>
            </a:r>
          </a:p>
          <a:p>
            <a:pPr algn="just">
              <a:buNone/>
            </a:pPr>
            <a:endParaRPr lang="en-US" sz="2800" dirty="0" smtClean="0"/>
          </a:p>
          <a:p>
            <a:pPr algn="just"/>
            <a:r>
              <a:rPr lang="en-US" sz="2800" dirty="0" smtClean="0"/>
              <a:t>In case of extremely noisy channel, C = 0</a:t>
            </a:r>
          </a:p>
          <a:p>
            <a:pPr algn="just">
              <a:buNone/>
            </a:pPr>
            <a:endParaRPr lang="en-US" sz="2800" dirty="0" smtClean="0"/>
          </a:p>
          <a:p>
            <a:pPr algn="just"/>
            <a:r>
              <a:rPr lang="en-US" sz="2800" dirty="0" smtClean="0"/>
              <a:t>Between the Nyquist Bit Rate and the Shannon limit, the result providing the smallest channel capacity is the one that establishes the limit</a:t>
            </a:r>
          </a:p>
        </p:txBody>
      </p:sp>
      <p:sp>
        <p:nvSpPr>
          <p:cNvPr id="4" name="Slide Number Placeholder 3"/>
          <p:cNvSpPr>
            <a:spLocks noGrp="1"/>
          </p:cNvSpPr>
          <p:nvPr>
            <p:ph type="sldNum" sz="quarter" idx="12"/>
          </p:nvPr>
        </p:nvSpPr>
        <p:spPr/>
        <p:txBody>
          <a:bodyPr/>
          <a:lstStyle/>
          <a:p>
            <a:fld id="{5C0DC426-50A1-4074-8ADC-36A189D3A339}"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BIT RATE &amp; BAUD RATE</a:t>
            </a:r>
            <a:endParaRPr kumimoji="0" lang="en-US" sz="4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5C0DC426-50A1-4074-8ADC-36A189D3A339}" type="slidenum">
              <a:rPr lang="en-US" smtClean="0"/>
              <a:pPr/>
              <a:t>13</a:t>
            </a:fld>
            <a:endParaRPr lang="en-US"/>
          </a:p>
        </p:txBody>
      </p:sp>
      <p:sp>
        <p:nvSpPr>
          <p:cNvPr id="7" name="Rectangle 6"/>
          <p:cNvSpPr/>
          <p:nvPr/>
        </p:nvSpPr>
        <p:spPr>
          <a:xfrm>
            <a:off x="990600" y="914400"/>
            <a:ext cx="7924800" cy="4944430"/>
          </a:xfrm>
          <a:prstGeom prst="rect">
            <a:avLst/>
          </a:prstGeom>
        </p:spPr>
        <p:txBody>
          <a:bodyPr wrap="square">
            <a:spAutoFit/>
          </a:bodyPr>
          <a:lstStyle/>
          <a:p>
            <a:pPr marL="365760" indent="-283464">
              <a:lnSpc>
                <a:spcPct val="90000"/>
              </a:lnSpc>
              <a:spcBef>
                <a:spcPts val="600"/>
              </a:spcBef>
              <a:buClr>
                <a:schemeClr val="accent1"/>
              </a:buClr>
              <a:buSzPct val="80000"/>
            </a:pPr>
            <a:r>
              <a:rPr lang="en-US" sz="2700" b="1" dirty="0" smtClean="0">
                <a:solidFill>
                  <a:schemeClr val="tx2">
                    <a:lumMod val="75000"/>
                  </a:schemeClr>
                </a:solidFill>
              </a:rPr>
              <a:t>BAUD RATE </a:t>
            </a:r>
          </a:p>
          <a:p>
            <a:pPr algn="just"/>
            <a:r>
              <a:rPr lang="en-US" sz="2400" dirty="0" smtClean="0"/>
              <a:t>The baud rate or signaling rate is defined as the number of distinct symbols transmitted per second, irrespective of the form of encoding. </a:t>
            </a:r>
          </a:p>
          <a:p>
            <a:pPr algn="just"/>
            <a:endParaRPr lang="en-US" sz="2400" dirty="0" smtClean="0"/>
          </a:p>
          <a:p>
            <a:pPr algn="just"/>
            <a:r>
              <a:rPr lang="en-US" sz="2400" dirty="0" smtClean="0"/>
              <a:t>For baseband digital transmission m = 2. So, the maximum baud rate = 1/Element width (in Seconds) = 2B</a:t>
            </a:r>
          </a:p>
          <a:p>
            <a:pPr algn="just"/>
            <a:endParaRPr lang="en-US" sz="2400" dirty="0" smtClean="0"/>
          </a:p>
          <a:p>
            <a:r>
              <a:rPr lang="en-US" sz="2700" b="1" dirty="0" smtClean="0">
                <a:solidFill>
                  <a:schemeClr val="tx2">
                    <a:lumMod val="75000"/>
                  </a:schemeClr>
                </a:solidFill>
              </a:rPr>
              <a:t>BIT RATE</a:t>
            </a:r>
          </a:p>
          <a:p>
            <a:pPr algn="just"/>
            <a:r>
              <a:rPr lang="en-US" sz="2400" dirty="0" smtClean="0"/>
              <a:t>The bit rate or information rate I is the actual equivalent number of bits transmitted per second. </a:t>
            </a:r>
          </a:p>
          <a:p>
            <a:pPr algn="just"/>
            <a:endParaRPr lang="en-US" sz="2400" dirty="0" smtClean="0"/>
          </a:p>
          <a:p>
            <a:pPr algn="ctr"/>
            <a:r>
              <a:rPr lang="en-US" sz="2400" dirty="0" smtClean="0"/>
              <a:t>I = Baud Rate x Bits per Baud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905000" y="1"/>
            <a:ext cx="7239000" cy="5334000"/>
            <a:chOff x="990600" y="0"/>
            <a:chExt cx="8153400" cy="6348549"/>
          </a:xfrm>
        </p:grpSpPr>
        <p:pic>
          <p:nvPicPr>
            <p:cNvPr id="1026" name="Picture 2"/>
            <p:cNvPicPr>
              <a:picLocks noChangeAspect="1" noChangeArrowheads="1"/>
            </p:cNvPicPr>
            <p:nvPr/>
          </p:nvPicPr>
          <p:blipFill>
            <a:blip r:embed="rId2"/>
            <a:srcRect/>
            <a:stretch>
              <a:fillRect/>
            </a:stretch>
          </p:blipFill>
          <p:spPr bwMode="auto">
            <a:xfrm>
              <a:off x="1056822" y="1300163"/>
              <a:ext cx="7905750" cy="5048386"/>
            </a:xfrm>
            <a:prstGeom prst="rect">
              <a:avLst/>
            </a:prstGeom>
            <a:noFill/>
            <a:ln w="9525">
              <a:noFill/>
              <a:miter lim="800000"/>
              <a:headEnd/>
              <a:tailEnd/>
            </a:ln>
            <a:effectLst/>
          </p:spPr>
        </p:pic>
        <p:sp>
          <p:nvSpPr>
            <p:cNvPr id="5"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CLASSIFICATION</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OF TRANSMISSION MEDIA</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grpSp>
      <p:sp>
        <p:nvSpPr>
          <p:cNvPr id="8" name="Slide Number Placeholder 7"/>
          <p:cNvSpPr>
            <a:spLocks noGrp="1"/>
          </p:cNvSpPr>
          <p:nvPr>
            <p:ph type="sldNum" sz="quarter" idx="12"/>
          </p:nvPr>
        </p:nvSpPr>
        <p:spPr/>
        <p:txBody>
          <a:bodyPr/>
          <a:lstStyle/>
          <a:p>
            <a:fld id="{5C0DC426-50A1-4074-8ADC-36A189D3A339}" type="slidenum">
              <a:rPr lang="en-US" smtClean="0"/>
              <a:pPr/>
              <a:t>14</a:t>
            </a:fld>
            <a:endParaRPr lang="en-US"/>
          </a:p>
        </p:txBody>
      </p:sp>
      <p:sp>
        <p:nvSpPr>
          <p:cNvPr id="2" name="TextBox 1"/>
          <p:cNvSpPr txBox="1"/>
          <p:nvPr/>
        </p:nvSpPr>
        <p:spPr>
          <a:xfrm>
            <a:off x="1219200" y="1300163"/>
            <a:ext cx="3581400" cy="2052637"/>
          </a:xfrm>
          <a:prstGeom prst="rect">
            <a:avLst/>
          </a:prstGeom>
          <a:noFill/>
        </p:spPr>
        <p:txBody>
          <a:bodyPr wrap="square" rtlCol="0">
            <a:spAutoFit/>
          </a:bodyPr>
          <a:lstStyle/>
          <a:p>
            <a:r>
              <a:rPr lang="en-US" b="1" dirty="0"/>
              <a:t>Guided</a:t>
            </a:r>
            <a:r>
              <a:rPr lang="en-US" dirty="0"/>
              <a:t> − In guided media, transmitted data travels through cabling system that has a fixed path. For example, copper wires, </a:t>
            </a:r>
            <a:r>
              <a:rPr lang="en-US" dirty="0" err="1"/>
              <a:t>fibre</a:t>
            </a:r>
            <a:r>
              <a:rPr lang="en-US" dirty="0"/>
              <a:t> optic wires, etc.</a:t>
            </a:r>
          </a:p>
          <a:p>
            <a:r>
              <a:rPr lang="en-US" dirty="0" smtClean="0"/>
              <a:t>.</a:t>
            </a:r>
            <a:endParaRPr lang="en-US" dirty="0"/>
          </a:p>
          <a:p>
            <a:endParaRPr lang="en-US" dirty="0"/>
          </a:p>
        </p:txBody>
      </p:sp>
      <p:sp>
        <p:nvSpPr>
          <p:cNvPr id="3" name="TextBox 2"/>
          <p:cNvSpPr txBox="1"/>
          <p:nvPr/>
        </p:nvSpPr>
        <p:spPr>
          <a:xfrm>
            <a:off x="1600200" y="5638800"/>
            <a:ext cx="6858000" cy="923330"/>
          </a:xfrm>
          <a:prstGeom prst="rect">
            <a:avLst/>
          </a:prstGeom>
          <a:noFill/>
        </p:spPr>
        <p:txBody>
          <a:bodyPr wrap="square" rtlCol="0">
            <a:spAutoFit/>
          </a:bodyPr>
          <a:lstStyle/>
          <a:p>
            <a:r>
              <a:rPr lang="en-US" b="1" dirty="0"/>
              <a:t>Unguided</a:t>
            </a:r>
            <a:r>
              <a:rPr lang="en-US" dirty="0"/>
              <a:t> − In unguided media, transmitted data travels through free space in form of electromagnetic signal. For example, radio waves, lasers, </a:t>
            </a:r>
            <a:r>
              <a:rPr lang="en-US" dirty="0" err="1"/>
              <a:t>etc</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617" y="838201"/>
            <a:ext cx="7316133" cy="771524"/>
          </a:xfrm>
        </p:spPr>
        <p:txBody>
          <a:bodyPr>
            <a:normAutofit fontScale="90000"/>
          </a:bodyPr>
          <a:lstStyle/>
          <a:p>
            <a:r>
              <a:rPr lang="en-US" sz="3600" b="1" dirty="0"/>
              <a:t>CLASSIFICATION OF TRANSMISSION MEDIA</a:t>
            </a:r>
            <a:r>
              <a:rPr lang="en-US" sz="4400" b="1" dirty="0"/>
              <a:t/>
            </a:r>
            <a:br>
              <a:rPr lang="en-US" sz="4400" b="1" dirty="0"/>
            </a:br>
            <a:endParaRPr lang="en-US" dirty="0"/>
          </a:p>
        </p:txBody>
      </p:sp>
      <p:pic>
        <p:nvPicPr>
          <p:cNvPr id="5" name="Content Placeholder 4"/>
          <p:cNvPicPr>
            <a:picLocks noGrp="1" noChangeAspect="1"/>
          </p:cNvPicPr>
          <p:nvPr>
            <p:ph idx="1"/>
          </p:nvPr>
        </p:nvPicPr>
        <p:blipFill>
          <a:blip r:embed="rId2"/>
          <a:stretch>
            <a:fillRect/>
          </a:stretch>
        </p:blipFill>
        <p:spPr>
          <a:xfrm>
            <a:off x="1393050" y="1828800"/>
            <a:ext cx="7251700" cy="4038600"/>
          </a:xfrm>
          <a:prstGeom prst="rect">
            <a:avLst/>
          </a:prstGeom>
        </p:spPr>
      </p:pic>
      <p:sp>
        <p:nvSpPr>
          <p:cNvPr id="4" name="Slide Number Placeholder 3"/>
          <p:cNvSpPr>
            <a:spLocks noGrp="1"/>
          </p:cNvSpPr>
          <p:nvPr>
            <p:ph type="sldNum" sz="quarter" idx="12"/>
          </p:nvPr>
        </p:nvSpPr>
        <p:spPr/>
        <p:txBody>
          <a:bodyPr/>
          <a:lstStyle/>
          <a:p>
            <a:fld id="{5C0DC426-50A1-4074-8ADC-36A189D3A339}" type="slidenum">
              <a:rPr lang="en-US" smtClean="0"/>
              <a:pPr/>
              <a:t>15</a:t>
            </a:fld>
            <a:endParaRPr lang="en-US" dirty="0"/>
          </a:p>
        </p:txBody>
      </p:sp>
    </p:spTree>
    <p:extLst>
      <p:ext uri="{BB962C8B-B14F-4D97-AF65-F5344CB8AC3E}">
        <p14:creationId xmlns:p14="http://schemas.microsoft.com/office/powerpoint/2010/main" val="317924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16</a:t>
            </a:fld>
            <a:endParaRPr lang="en-US"/>
          </a:p>
        </p:txBody>
      </p:sp>
      <p:sp>
        <p:nvSpPr>
          <p:cNvPr id="7" name="Content Placeholder 2"/>
          <p:cNvSpPr>
            <a:spLocks noGrp="1"/>
          </p:cNvSpPr>
          <p:nvPr>
            <p:ph idx="1"/>
          </p:nvPr>
        </p:nvSpPr>
        <p:spPr>
          <a:xfrm>
            <a:off x="1005114" y="914400"/>
            <a:ext cx="7986486" cy="5257800"/>
          </a:xfrm>
        </p:spPr>
        <p:txBody>
          <a:bodyPr>
            <a:normAutofit fontScale="92500"/>
          </a:bodyPr>
          <a:lstStyle/>
          <a:p>
            <a:pPr algn="just"/>
            <a:r>
              <a:rPr lang="en-US" sz="2800" dirty="0"/>
              <a:t>Copper wires are the most common wires used for transmitting signals because of good performance at low costs.</a:t>
            </a:r>
            <a:endParaRPr lang="en-US" sz="2800" dirty="0" smtClean="0"/>
          </a:p>
          <a:p>
            <a:pPr algn="just"/>
            <a:r>
              <a:rPr lang="en-US" sz="2800" dirty="0" smtClean="0"/>
              <a:t>In twisted pair technology, two copper wires are twisted between two point</a:t>
            </a:r>
          </a:p>
          <a:p>
            <a:pPr algn="just"/>
            <a:r>
              <a:rPr lang="en-US" sz="2800" dirty="0" smtClean="0"/>
              <a:t>The two wires are typically “twisted” together in a helix to reduce interference between the two conductors</a:t>
            </a:r>
          </a:p>
          <a:p>
            <a:pPr algn="just"/>
            <a:r>
              <a:rPr lang="en-US" sz="2800" dirty="0" smtClean="0"/>
              <a:t>Typically,  a number of pairs are bundled together into a cable by wrapping them in a tough protective sheath</a:t>
            </a:r>
          </a:p>
          <a:p>
            <a:pPr algn="just"/>
            <a:r>
              <a:rPr lang="en-US" sz="3000" dirty="0"/>
              <a:t>Twisted pair cable are the oldest and most popular cables all over the world.</a:t>
            </a:r>
            <a:endParaRPr lang="en-US" sz="3000" dirty="0" smtClean="0"/>
          </a:p>
        </p:txBody>
      </p:sp>
      <p:sp>
        <p:nvSpPr>
          <p:cNvPr id="8"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TWISTED</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 PAIR CABLE</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extLst>
      <p:ext uri="{BB962C8B-B14F-4D97-AF65-F5344CB8AC3E}">
        <p14:creationId xmlns:p14="http://schemas.microsoft.com/office/powerpoint/2010/main" val="1332712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17</a:t>
            </a:fld>
            <a:endParaRPr lang="en-US"/>
          </a:p>
        </p:txBody>
      </p:sp>
      <p:pic>
        <p:nvPicPr>
          <p:cNvPr id="1026" name="Picture 2"/>
          <p:cNvPicPr>
            <a:picLocks noChangeAspect="1" noChangeArrowheads="1"/>
          </p:cNvPicPr>
          <p:nvPr/>
        </p:nvPicPr>
        <p:blipFill>
          <a:blip r:embed="rId2"/>
          <a:srcRect/>
          <a:stretch>
            <a:fillRect/>
          </a:stretch>
        </p:blipFill>
        <p:spPr bwMode="auto">
          <a:xfrm>
            <a:off x="1878563" y="4125917"/>
            <a:ext cx="7086600" cy="1555595"/>
          </a:xfrm>
          <a:prstGeom prst="rect">
            <a:avLst/>
          </a:prstGeom>
          <a:noFill/>
          <a:ln w="9525">
            <a:noFill/>
            <a:miter lim="800000"/>
            <a:headEnd/>
            <a:tailEnd/>
          </a:ln>
          <a:effectLst/>
        </p:spPr>
      </p:pic>
      <p:sp>
        <p:nvSpPr>
          <p:cNvPr id="7" name="Content Placeholder 2"/>
          <p:cNvSpPr>
            <a:spLocks noGrp="1"/>
          </p:cNvSpPr>
          <p:nvPr>
            <p:ph idx="1"/>
          </p:nvPr>
        </p:nvSpPr>
        <p:spPr>
          <a:xfrm>
            <a:off x="1005114" y="914400"/>
            <a:ext cx="7986486" cy="5257800"/>
          </a:xfrm>
        </p:spPr>
        <p:txBody>
          <a:bodyPr>
            <a:normAutofit/>
          </a:bodyPr>
          <a:lstStyle/>
          <a:p>
            <a:pPr marL="82296" indent="0" algn="just">
              <a:buNone/>
            </a:pPr>
            <a:r>
              <a:rPr lang="en-US" sz="2800" dirty="0"/>
              <a:t>Data rate determined by wire thickness and length. In addition, shielding to eliminate interference from other wires impacts signal-to-noise ratio, and ultimately, the data rate</a:t>
            </a:r>
          </a:p>
          <a:p>
            <a:pPr marL="82296" indent="0" algn="just">
              <a:buNone/>
            </a:pPr>
            <a:endParaRPr lang="en-US" sz="2800" dirty="0" smtClean="0"/>
          </a:p>
        </p:txBody>
      </p:sp>
      <p:sp>
        <p:nvSpPr>
          <p:cNvPr id="8"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TWISTED</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 PAIR CABLE</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2" name="Picture 1"/>
          <p:cNvPicPr>
            <a:picLocks noChangeAspect="1"/>
          </p:cNvPicPr>
          <p:nvPr/>
        </p:nvPicPr>
        <p:blipFill>
          <a:blip r:embed="rId3"/>
          <a:stretch>
            <a:fillRect/>
          </a:stretch>
        </p:blipFill>
        <p:spPr>
          <a:xfrm>
            <a:off x="1169375" y="3048000"/>
            <a:ext cx="7467600" cy="78801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18</a:t>
            </a:fld>
            <a:endParaRPr lang="en-US" dirty="0"/>
          </a:p>
        </p:txBody>
      </p:sp>
      <p:pic>
        <p:nvPicPr>
          <p:cNvPr id="5" name="Content Placeholder 4"/>
          <p:cNvPicPr>
            <a:picLocks noGrp="1" noChangeAspect="1"/>
          </p:cNvPicPr>
          <p:nvPr>
            <p:ph idx="4294967295"/>
          </p:nvPr>
        </p:nvPicPr>
        <p:blipFill>
          <a:blip r:embed="rId2"/>
          <a:stretch>
            <a:fillRect/>
          </a:stretch>
        </p:blipFill>
        <p:spPr>
          <a:xfrm>
            <a:off x="1414109" y="1295400"/>
            <a:ext cx="7439025" cy="3581400"/>
          </a:xfrm>
          <a:prstGeom prst="rect">
            <a:avLst/>
          </a:prstGeom>
        </p:spPr>
      </p:pic>
    </p:spTree>
    <p:extLst>
      <p:ext uri="{BB962C8B-B14F-4D97-AF65-F5344CB8AC3E}">
        <p14:creationId xmlns:p14="http://schemas.microsoft.com/office/powerpoint/2010/main" val="3383767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868362"/>
          </a:xfrm>
        </p:spPr>
        <p:txBody>
          <a:bodyPr/>
          <a:lstStyle/>
          <a:p>
            <a:r>
              <a:rPr lang="en-IN" dirty="0" smtClean="0"/>
              <a:t>Unshielded Twisted Pair</a:t>
            </a:r>
            <a:endParaRPr lang="en-US" dirty="0"/>
          </a:p>
        </p:txBody>
      </p:sp>
      <p:sp>
        <p:nvSpPr>
          <p:cNvPr id="4" name="Content Placeholder 3"/>
          <p:cNvSpPr>
            <a:spLocks noGrp="1"/>
          </p:cNvSpPr>
          <p:nvPr>
            <p:ph idx="1"/>
          </p:nvPr>
        </p:nvSpPr>
        <p:spPr>
          <a:xfrm>
            <a:off x="1435608" y="1295400"/>
            <a:ext cx="7498080" cy="4953000"/>
          </a:xfrm>
        </p:spPr>
        <p:txBody>
          <a:bodyPr>
            <a:normAutofit/>
          </a:bodyPr>
          <a:lstStyle/>
          <a:p>
            <a:r>
              <a:rPr lang="en-US" sz="2800" dirty="0"/>
              <a:t>The wires that are not shielded but simply bundled together in a protective sheath are called </a:t>
            </a:r>
            <a:r>
              <a:rPr lang="en-US" sz="2800" b="1" dirty="0"/>
              <a:t>unshielded twisted pair (UTP) cables</a:t>
            </a:r>
            <a:r>
              <a:rPr lang="en-US" sz="2800" dirty="0"/>
              <a:t>. </a:t>
            </a:r>
            <a:endParaRPr lang="en-US" sz="2800" dirty="0" smtClean="0"/>
          </a:p>
          <a:p>
            <a:r>
              <a:rPr lang="en-US" sz="2800" dirty="0" smtClean="0"/>
              <a:t>These </a:t>
            </a:r>
            <a:r>
              <a:rPr lang="en-US" sz="2800" dirty="0"/>
              <a:t>cables can have maximum length of 100 </a:t>
            </a:r>
            <a:r>
              <a:rPr lang="en-US" sz="2800" dirty="0" smtClean="0"/>
              <a:t>meters.</a:t>
            </a:r>
          </a:p>
          <a:p>
            <a:r>
              <a:rPr lang="en-US" sz="2800" dirty="0"/>
              <a:t>It is used for telephonic applications</a:t>
            </a:r>
            <a:r>
              <a:rPr lang="en-US" dirty="0"/>
              <a:t>.</a:t>
            </a:r>
            <a:endParaRPr lang="en-US" sz="2800" dirty="0"/>
          </a:p>
        </p:txBody>
      </p:sp>
      <p:sp>
        <p:nvSpPr>
          <p:cNvPr id="2" name="Slide Number Placeholder 1"/>
          <p:cNvSpPr>
            <a:spLocks noGrp="1"/>
          </p:cNvSpPr>
          <p:nvPr>
            <p:ph type="sldNum" sz="quarter" idx="12"/>
          </p:nvPr>
        </p:nvSpPr>
        <p:spPr/>
        <p:txBody>
          <a:bodyPr/>
          <a:lstStyle/>
          <a:p>
            <a:fld id="{5C0DC426-50A1-4074-8ADC-36A189D3A339}" type="slidenum">
              <a:rPr lang="en-US" smtClean="0"/>
              <a:pPr/>
              <a:t>19</a:t>
            </a:fld>
            <a:endParaRPr lang="en-US" dirty="0"/>
          </a:p>
        </p:txBody>
      </p:sp>
    </p:spTree>
    <p:extLst>
      <p:ext uri="{BB962C8B-B14F-4D97-AF65-F5344CB8AC3E}">
        <p14:creationId xmlns:p14="http://schemas.microsoft.com/office/powerpoint/2010/main" val="243443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UNIT – I</a:t>
            </a:r>
            <a:endParaRPr lang="en-US" dirty="0"/>
          </a:p>
        </p:txBody>
      </p:sp>
      <p:sp>
        <p:nvSpPr>
          <p:cNvPr id="3" name="Content Placeholder 2"/>
          <p:cNvSpPr>
            <a:spLocks noGrp="1"/>
          </p:cNvSpPr>
          <p:nvPr>
            <p:ph idx="1"/>
          </p:nvPr>
        </p:nvSpPr>
        <p:spPr/>
        <p:txBody>
          <a:bodyPr/>
          <a:lstStyle/>
          <a:p>
            <a:pPr marL="0" indent="0">
              <a:buNone/>
            </a:pPr>
            <a:endParaRPr lang="en-US" sz="1800" b="1" dirty="0"/>
          </a:p>
          <a:p>
            <a:pPr marL="0" indent="0">
              <a:buNone/>
            </a:pPr>
            <a:r>
              <a:rPr lang="en-US" dirty="0"/>
              <a:t>Physical Layer – Fourier Analysis – Bandwidth Limited Signals – The Maximum Data Rate of a Channel Guided Transmission Media, Multiplexing: Frequency Division Multiplexing, Time Division Multiplexing, Code Division Multiplexing.</a:t>
            </a:r>
            <a:endParaRPr lang="en-US" sz="1600" dirty="0"/>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2</a:t>
            </a:fld>
            <a:endParaRPr lang="en-US" dirty="0"/>
          </a:p>
        </p:txBody>
      </p:sp>
    </p:spTree>
    <p:extLst>
      <p:ext uri="{BB962C8B-B14F-4D97-AF65-F5344CB8AC3E}">
        <p14:creationId xmlns:p14="http://schemas.microsoft.com/office/powerpoint/2010/main" val="634390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20</a:t>
            </a:fld>
            <a:endParaRPr lang="en-US" dirty="0"/>
          </a:p>
        </p:txBody>
      </p:sp>
      <p:sp>
        <p:nvSpPr>
          <p:cNvPr id="3" name="Content Placeholder 2"/>
          <p:cNvSpPr>
            <a:spLocks noGrp="1"/>
          </p:cNvSpPr>
          <p:nvPr>
            <p:ph idx="4294967295"/>
          </p:nvPr>
        </p:nvSpPr>
        <p:spPr>
          <a:xfrm>
            <a:off x="1219200" y="457200"/>
            <a:ext cx="7696200" cy="5791200"/>
          </a:xfrm>
        </p:spPr>
        <p:txBody>
          <a:bodyPr>
            <a:normAutofit/>
          </a:bodyPr>
          <a:lstStyle/>
          <a:p>
            <a:pPr marL="82296" indent="0">
              <a:buNone/>
            </a:pPr>
            <a:r>
              <a:rPr lang="en-US" sz="2800" b="1" dirty="0" smtClean="0"/>
              <a:t>Categories  </a:t>
            </a:r>
            <a:r>
              <a:rPr lang="en-US" sz="2800" b="1" dirty="0"/>
              <a:t>of the unshielded twisted pair cable:</a:t>
            </a:r>
          </a:p>
          <a:p>
            <a:r>
              <a:rPr lang="en-US" sz="2800" b="1" dirty="0"/>
              <a:t>Category 1:</a:t>
            </a:r>
            <a:r>
              <a:rPr lang="en-US" sz="2800" dirty="0"/>
              <a:t> Category 1 is used for telephone lines that have low-speed data.</a:t>
            </a:r>
          </a:p>
          <a:p>
            <a:r>
              <a:rPr lang="en-US" sz="2800" b="1" dirty="0"/>
              <a:t>Category 2:</a:t>
            </a:r>
            <a:r>
              <a:rPr lang="en-US" sz="2800" dirty="0"/>
              <a:t> It can support </a:t>
            </a:r>
            <a:r>
              <a:rPr lang="en-US" sz="2800" dirty="0" err="1"/>
              <a:t>upto</a:t>
            </a:r>
            <a:r>
              <a:rPr lang="en-US" sz="2800" dirty="0"/>
              <a:t> 4Mbps.</a:t>
            </a:r>
          </a:p>
          <a:p>
            <a:r>
              <a:rPr lang="en-US" sz="2800" b="1" dirty="0"/>
              <a:t>Category 3:</a:t>
            </a:r>
            <a:r>
              <a:rPr lang="en-US" sz="2800" dirty="0"/>
              <a:t> It can support </a:t>
            </a:r>
            <a:r>
              <a:rPr lang="en-US" sz="2800" dirty="0" err="1"/>
              <a:t>upto</a:t>
            </a:r>
            <a:r>
              <a:rPr lang="en-US" sz="2800" dirty="0"/>
              <a:t> 16Mbps.</a:t>
            </a:r>
          </a:p>
          <a:p>
            <a:r>
              <a:rPr lang="en-US" sz="2800" b="1" dirty="0"/>
              <a:t>Category 4:</a:t>
            </a:r>
            <a:r>
              <a:rPr lang="en-US" sz="2800" dirty="0"/>
              <a:t> It can support </a:t>
            </a:r>
            <a:r>
              <a:rPr lang="en-US" sz="2800" dirty="0" err="1"/>
              <a:t>upto</a:t>
            </a:r>
            <a:r>
              <a:rPr lang="en-US" sz="2800" dirty="0"/>
              <a:t> 20Mbps. Therefore, it can be used for long-distance communication.</a:t>
            </a:r>
          </a:p>
          <a:p>
            <a:r>
              <a:rPr lang="en-US" sz="2800" b="1" dirty="0"/>
              <a:t>Category 5:</a:t>
            </a:r>
            <a:r>
              <a:rPr lang="en-US" sz="2800" dirty="0"/>
              <a:t> It can support </a:t>
            </a:r>
            <a:r>
              <a:rPr lang="en-US" sz="2800" dirty="0" err="1"/>
              <a:t>upto</a:t>
            </a:r>
            <a:r>
              <a:rPr lang="en-US" sz="2800" dirty="0"/>
              <a:t> 200Mbps.</a:t>
            </a:r>
          </a:p>
          <a:p>
            <a:endParaRPr lang="en-US" dirty="0"/>
          </a:p>
        </p:txBody>
      </p:sp>
    </p:spTree>
    <p:extLst>
      <p:ext uri="{BB962C8B-B14F-4D97-AF65-F5344CB8AC3E}">
        <p14:creationId xmlns:p14="http://schemas.microsoft.com/office/powerpoint/2010/main" val="3959438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C0DC426-50A1-4074-8ADC-36A189D3A339}" type="slidenum">
              <a:rPr lang="en-US" smtClean="0"/>
              <a:pPr/>
              <a:t>21</a:t>
            </a:fld>
            <a:endParaRPr lang="en-US" dirty="0"/>
          </a:p>
        </p:txBody>
      </p:sp>
      <p:graphicFrame>
        <p:nvGraphicFramePr>
          <p:cNvPr id="3" name="Object 3"/>
          <p:cNvGraphicFramePr>
            <a:graphicFrameLocks noChangeAspect="1"/>
          </p:cNvGraphicFramePr>
          <p:nvPr>
            <p:extLst>
              <p:ext uri="{D42A27DB-BD31-4B8C-83A1-F6EECF244321}">
                <p14:modId xmlns:p14="http://schemas.microsoft.com/office/powerpoint/2010/main" val="229665461"/>
              </p:ext>
            </p:extLst>
          </p:nvPr>
        </p:nvGraphicFramePr>
        <p:xfrm>
          <a:off x="535411" y="1371600"/>
          <a:ext cx="8280400" cy="5033963"/>
        </p:xfrm>
        <a:graphic>
          <a:graphicData uri="http://schemas.openxmlformats.org/presentationml/2006/ole">
            <mc:AlternateContent xmlns:mc="http://schemas.openxmlformats.org/markup-compatibility/2006">
              <mc:Choice xmlns:v="urn:schemas-microsoft-com:vml" Requires="v">
                <p:oleObj spid="_x0000_s1040" name="Bitmap Image" r:id="rId3" imgW="5896798" imgH="3552381" progId="Paint.Picture">
                  <p:embed/>
                </p:oleObj>
              </mc:Choice>
              <mc:Fallback>
                <p:oleObj name="Bitmap Image" r:id="rId3" imgW="5896798" imgH="3552381" progId="Paint.Picture">
                  <p:embed/>
                  <p:pic>
                    <p:nvPicPr>
                      <p:cNvPr id="102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411" y="1371600"/>
                        <a:ext cx="8280400" cy="503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Box 3"/>
          <p:cNvSpPr txBox="1"/>
          <p:nvPr/>
        </p:nvSpPr>
        <p:spPr>
          <a:xfrm>
            <a:off x="1828800" y="304800"/>
            <a:ext cx="5257800" cy="830997"/>
          </a:xfrm>
          <a:prstGeom prst="rect">
            <a:avLst/>
          </a:prstGeom>
          <a:noFill/>
        </p:spPr>
        <p:txBody>
          <a:bodyPr wrap="square" rtlCol="0">
            <a:spAutoFit/>
          </a:bodyPr>
          <a:lstStyle/>
          <a:p>
            <a:r>
              <a:rPr lang="en-US" sz="4800" b="1" dirty="0" smtClean="0"/>
              <a:t>UTP Categories</a:t>
            </a:r>
            <a:endParaRPr lang="en-US" sz="4800" b="1" dirty="0"/>
          </a:p>
        </p:txBody>
      </p:sp>
    </p:spTree>
    <p:extLst>
      <p:ext uri="{BB962C8B-B14F-4D97-AF65-F5344CB8AC3E}">
        <p14:creationId xmlns:p14="http://schemas.microsoft.com/office/powerpoint/2010/main" val="3899752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22</a:t>
            </a:fld>
            <a:endParaRPr lang="en-US"/>
          </a:p>
        </p:txBody>
      </p:sp>
      <p:pic>
        <p:nvPicPr>
          <p:cNvPr id="2050" name="Picture 2"/>
          <p:cNvPicPr>
            <a:picLocks noChangeAspect="1" noChangeArrowheads="1"/>
          </p:cNvPicPr>
          <p:nvPr/>
        </p:nvPicPr>
        <p:blipFill>
          <a:blip r:embed="rId2"/>
          <a:srcRect/>
          <a:stretch>
            <a:fillRect/>
          </a:stretch>
        </p:blipFill>
        <p:spPr bwMode="auto">
          <a:xfrm>
            <a:off x="1676400" y="1447800"/>
            <a:ext cx="6582747" cy="1295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905000" y="3276600"/>
            <a:ext cx="6629400" cy="1418145"/>
          </a:xfrm>
          <a:prstGeom prst="rect">
            <a:avLst/>
          </a:prstGeom>
          <a:noFill/>
          <a:ln w="9525">
            <a:noFill/>
            <a:miter lim="800000"/>
            <a:headEnd/>
            <a:tailEnd/>
          </a:ln>
          <a:effectLst/>
        </p:spPr>
      </p:pic>
      <p:sp>
        <p:nvSpPr>
          <p:cNvPr id="7"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TWISTED</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 PAIR CABLE </a:t>
            </a:r>
            <a:r>
              <a:rPr kumimoji="0" lang="en-US" sz="2400" b="1" i="0" u="none" strike="noStrike" kern="1200" cap="none" spc="0" normalizeH="0" noProof="0" dirty="0" err="1"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cntd</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8" name="TextBox 7"/>
          <p:cNvSpPr txBox="1"/>
          <p:nvPr/>
        </p:nvSpPr>
        <p:spPr>
          <a:xfrm>
            <a:off x="1524000" y="5257800"/>
            <a:ext cx="6629400" cy="923330"/>
          </a:xfrm>
          <a:prstGeom prst="rect">
            <a:avLst/>
          </a:prstGeom>
          <a:noFill/>
        </p:spPr>
        <p:txBody>
          <a:bodyPr wrap="square" rtlCol="0">
            <a:spAutoFit/>
          </a:bodyPr>
          <a:lstStyle/>
          <a:p>
            <a:r>
              <a:rPr lang="en-US" b="1" dirty="0" smtClean="0"/>
              <a:t>       (a) Category 3 UTP                         (b) Category 5 UTP</a:t>
            </a:r>
          </a:p>
          <a:p>
            <a:endParaRPr lang="en-US" b="1" dirty="0" smtClean="0"/>
          </a:p>
          <a:p>
            <a:pPr algn="ctr"/>
            <a:r>
              <a:rPr lang="en-US" b="1" dirty="0" smtClean="0"/>
              <a:t>UTP – Unshielded Twisted Pair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23</a:t>
            </a:fld>
            <a:endParaRPr lang="en-US" dirty="0"/>
          </a:p>
        </p:txBody>
      </p:sp>
      <p:sp>
        <p:nvSpPr>
          <p:cNvPr id="3" name="Content Placeholder 2"/>
          <p:cNvSpPr>
            <a:spLocks noGrp="1"/>
          </p:cNvSpPr>
          <p:nvPr>
            <p:ph idx="4294967295"/>
          </p:nvPr>
        </p:nvSpPr>
        <p:spPr>
          <a:xfrm>
            <a:off x="1143000" y="457200"/>
            <a:ext cx="8001000" cy="5791200"/>
          </a:xfrm>
        </p:spPr>
        <p:txBody>
          <a:bodyPr>
            <a:normAutofit/>
          </a:bodyPr>
          <a:lstStyle/>
          <a:p>
            <a:pPr marL="82296" indent="0">
              <a:buNone/>
            </a:pPr>
            <a:r>
              <a:rPr lang="en-US" b="1" dirty="0"/>
              <a:t>Advantages Of Unshielded Twisted Pair:</a:t>
            </a:r>
            <a:endParaRPr lang="en-US" dirty="0"/>
          </a:p>
          <a:p>
            <a:r>
              <a:rPr lang="en-US" sz="2800" dirty="0"/>
              <a:t>It is cheap.</a:t>
            </a:r>
          </a:p>
          <a:p>
            <a:r>
              <a:rPr lang="en-US" sz="2800" dirty="0"/>
              <a:t>Installation of the unshielded twisted pair is easy.</a:t>
            </a:r>
          </a:p>
          <a:p>
            <a:r>
              <a:rPr lang="en-US" sz="2800" dirty="0"/>
              <a:t>It can be used for high-speed LAN.</a:t>
            </a:r>
          </a:p>
          <a:p>
            <a:pPr marL="82296" indent="0">
              <a:buNone/>
            </a:pPr>
            <a:r>
              <a:rPr lang="en-US" b="1" dirty="0"/>
              <a:t>Disadvantage:</a:t>
            </a:r>
            <a:endParaRPr lang="en-US" dirty="0"/>
          </a:p>
          <a:p>
            <a:r>
              <a:rPr lang="en-US" sz="2800" dirty="0"/>
              <a:t>This cable can only be used for shorter distances because of attenuation</a:t>
            </a:r>
            <a:r>
              <a:rPr lang="en-US" sz="2800" dirty="0" smtClean="0"/>
              <a:t>.</a:t>
            </a:r>
          </a:p>
          <a:p>
            <a:pPr fontAlgn="base"/>
            <a:r>
              <a:rPr lang="en-US" sz="2800" dirty="0"/>
              <a:t>Susceptible to external interference</a:t>
            </a:r>
          </a:p>
          <a:p>
            <a:pPr fontAlgn="base"/>
            <a:r>
              <a:rPr lang="en-US" sz="2800" dirty="0" smtClean="0"/>
              <a:t>Lower </a:t>
            </a:r>
            <a:r>
              <a:rPr lang="en-US" sz="2800" dirty="0"/>
              <a:t>capacity and performance in comparison to STP</a:t>
            </a:r>
          </a:p>
          <a:p>
            <a:endParaRPr lang="en-US" dirty="0"/>
          </a:p>
          <a:p>
            <a:endParaRPr lang="en-US" dirty="0"/>
          </a:p>
        </p:txBody>
      </p:sp>
    </p:spTree>
    <p:extLst>
      <p:ext uri="{BB962C8B-B14F-4D97-AF65-F5344CB8AC3E}">
        <p14:creationId xmlns:p14="http://schemas.microsoft.com/office/powerpoint/2010/main" val="3175022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C0DC426-50A1-4074-8ADC-36A189D3A339}" type="slidenum">
              <a:rPr lang="en-US" smtClean="0"/>
              <a:pPr/>
              <a:t>24</a:t>
            </a:fld>
            <a:endParaRPr lang="en-US" dirty="0"/>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6019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971800" y="381000"/>
            <a:ext cx="4038600" cy="584775"/>
          </a:xfrm>
          <a:prstGeom prst="rect">
            <a:avLst/>
          </a:prstGeom>
          <a:noFill/>
        </p:spPr>
        <p:txBody>
          <a:bodyPr wrap="square" rtlCol="0">
            <a:spAutoFit/>
          </a:bodyPr>
          <a:lstStyle/>
          <a:p>
            <a:r>
              <a:rPr lang="en-US" sz="3200" b="1" dirty="0" smtClean="0"/>
              <a:t>UTP Performance</a:t>
            </a:r>
            <a:endParaRPr lang="en-US" b="1" dirty="0"/>
          </a:p>
        </p:txBody>
      </p:sp>
    </p:spTree>
    <p:extLst>
      <p:ext uri="{BB962C8B-B14F-4D97-AF65-F5344CB8AC3E}">
        <p14:creationId xmlns:p14="http://schemas.microsoft.com/office/powerpoint/2010/main" val="386722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C0DC426-50A1-4074-8ADC-36A189D3A339}" type="slidenum">
              <a:rPr lang="en-US" smtClean="0"/>
              <a:pPr/>
              <a:t>25</a:t>
            </a:fld>
            <a:endParaRPr lang="en-US" dirty="0"/>
          </a:p>
        </p:txBody>
      </p:sp>
      <p:sp>
        <p:nvSpPr>
          <p:cNvPr id="3" name="Rectangle 2"/>
          <p:cNvSpPr/>
          <p:nvPr/>
        </p:nvSpPr>
        <p:spPr>
          <a:xfrm>
            <a:off x="1295400" y="533400"/>
            <a:ext cx="7239000" cy="4478149"/>
          </a:xfrm>
          <a:prstGeom prst="rect">
            <a:avLst/>
          </a:prstGeom>
        </p:spPr>
        <p:txBody>
          <a:bodyPr wrap="square">
            <a:spAutoFit/>
          </a:bodyPr>
          <a:lstStyle/>
          <a:p>
            <a:pPr algn="just"/>
            <a:r>
              <a:rPr lang="en-US" sz="2800" b="1" dirty="0">
                <a:solidFill>
                  <a:srgbClr val="610B4B"/>
                </a:solidFill>
                <a:latin typeface="erdana"/>
              </a:rPr>
              <a:t>Shielded Twisted Pair</a:t>
            </a:r>
          </a:p>
          <a:p>
            <a:pPr algn="just"/>
            <a:endParaRPr lang="en-US" dirty="0" smtClean="0">
              <a:solidFill>
                <a:srgbClr val="333333"/>
              </a:solidFill>
              <a:latin typeface="inter-regular"/>
            </a:endParaRPr>
          </a:p>
          <a:p>
            <a:pPr marL="365760" indent="-283464">
              <a:spcBef>
                <a:spcPts val="600"/>
              </a:spcBef>
              <a:buClr>
                <a:schemeClr val="accent1"/>
              </a:buClr>
              <a:buSzPct val="80000"/>
              <a:buFont typeface="Wingdings 2"/>
              <a:buChar char=""/>
            </a:pPr>
            <a:r>
              <a:rPr lang="en-US" sz="2800" dirty="0"/>
              <a:t>A shielded twisted pair is a cable that contains the mesh surrounding the wire that allows the higher transmission rate.</a:t>
            </a:r>
          </a:p>
          <a:p>
            <a:pPr marL="365760" indent="-283464">
              <a:spcBef>
                <a:spcPts val="600"/>
              </a:spcBef>
              <a:buClr>
                <a:schemeClr val="accent1"/>
              </a:buClr>
              <a:buSzPct val="80000"/>
              <a:buFont typeface="Wingdings 2"/>
              <a:buChar char=""/>
            </a:pPr>
            <a:r>
              <a:rPr lang="en-US" sz="2800" dirty="0"/>
              <a:t>This type of cable consists of a special jacket (a copper braid covering or a foil shield) to block external interference. </a:t>
            </a:r>
          </a:p>
          <a:p>
            <a:pPr marL="365760" indent="-283464">
              <a:spcBef>
                <a:spcPts val="600"/>
              </a:spcBef>
              <a:buClr>
                <a:schemeClr val="accent1"/>
              </a:buClr>
              <a:buSzPct val="80000"/>
              <a:buFont typeface="Wingdings 2"/>
              <a:buChar char=""/>
            </a:pPr>
            <a:r>
              <a:rPr lang="en-US" sz="2800" dirty="0"/>
              <a:t>It is used in fast-data-rate Ethernet and in voice and data channels of telephone lines.</a:t>
            </a:r>
          </a:p>
        </p:txBody>
      </p:sp>
    </p:spTree>
    <p:extLst>
      <p:ext uri="{BB962C8B-B14F-4D97-AF65-F5344CB8AC3E}">
        <p14:creationId xmlns:p14="http://schemas.microsoft.com/office/powerpoint/2010/main" val="95822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C0DC426-50A1-4074-8ADC-36A189D3A339}" type="slidenum">
              <a:rPr lang="en-US" smtClean="0"/>
              <a:pPr/>
              <a:t>26</a:t>
            </a:fld>
            <a:endParaRPr lang="en-US" dirty="0"/>
          </a:p>
        </p:txBody>
      </p:sp>
      <p:sp>
        <p:nvSpPr>
          <p:cNvPr id="3" name="Rectangle 2"/>
          <p:cNvSpPr/>
          <p:nvPr/>
        </p:nvSpPr>
        <p:spPr>
          <a:xfrm>
            <a:off x="1143000" y="457200"/>
            <a:ext cx="7696200" cy="4401205"/>
          </a:xfrm>
          <a:prstGeom prst="rect">
            <a:avLst/>
          </a:prstGeom>
        </p:spPr>
        <p:txBody>
          <a:bodyPr wrap="square">
            <a:spAutoFit/>
          </a:bodyPr>
          <a:lstStyle/>
          <a:p>
            <a:pPr fontAlgn="base"/>
            <a:r>
              <a:rPr lang="en-US" sz="2800" b="1" dirty="0">
                <a:solidFill>
                  <a:srgbClr val="273239"/>
                </a:solidFill>
                <a:latin typeface="+mj-lt"/>
              </a:rPr>
              <a:t>Advantages: </a:t>
            </a:r>
            <a:endParaRPr lang="en-US" sz="2800" dirty="0">
              <a:solidFill>
                <a:srgbClr val="273239"/>
              </a:solidFill>
              <a:latin typeface="+mj-lt"/>
            </a:endParaRPr>
          </a:p>
          <a:p>
            <a:pPr marL="457200" indent="-457200" fontAlgn="base">
              <a:buFont typeface="Wingdings" panose="05000000000000000000" pitchFamily="2" charset="2"/>
              <a:buChar char="§"/>
            </a:pPr>
            <a:r>
              <a:rPr lang="en-US" sz="2800" dirty="0" smtClean="0">
                <a:solidFill>
                  <a:srgbClr val="273239"/>
                </a:solidFill>
                <a:latin typeface="+mj-lt"/>
              </a:rPr>
              <a:t>Better </a:t>
            </a:r>
            <a:r>
              <a:rPr lang="en-US" sz="2800" dirty="0">
                <a:solidFill>
                  <a:srgbClr val="273239"/>
                </a:solidFill>
                <a:latin typeface="+mj-lt"/>
              </a:rPr>
              <a:t>performance at a higher data rate in </a:t>
            </a:r>
            <a:r>
              <a:rPr lang="en-US" sz="2800" dirty="0" smtClean="0">
                <a:solidFill>
                  <a:srgbClr val="273239"/>
                </a:solidFill>
                <a:latin typeface="+mj-lt"/>
              </a:rPr>
              <a:t>   comparison </a:t>
            </a:r>
            <a:r>
              <a:rPr lang="en-US" sz="2800" dirty="0">
                <a:solidFill>
                  <a:srgbClr val="273239"/>
                </a:solidFill>
                <a:latin typeface="+mj-lt"/>
              </a:rPr>
              <a:t>to UTP</a:t>
            </a:r>
          </a:p>
          <a:p>
            <a:pPr marL="457200" indent="-457200" fontAlgn="base">
              <a:buFont typeface="Wingdings" panose="05000000000000000000" pitchFamily="2" charset="2"/>
              <a:buChar char="§"/>
            </a:pPr>
            <a:r>
              <a:rPr lang="en-US" sz="2800" dirty="0" smtClean="0">
                <a:solidFill>
                  <a:srgbClr val="273239"/>
                </a:solidFill>
                <a:latin typeface="+mj-lt"/>
              </a:rPr>
              <a:t>Eliminates </a:t>
            </a:r>
            <a:r>
              <a:rPr lang="en-US" sz="2800" dirty="0">
                <a:solidFill>
                  <a:srgbClr val="273239"/>
                </a:solidFill>
                <a:latin typeface="+mj-lt"/>
              </a:rPr>
              <a:t>crosstalk</a:t>
            </a:r>
          </a:p>
          <a:p>
            <a:pPr marL="457200" indent="-457200" fontAlgn="base">
              <a:buFont typeface="Wingdings" panose="05000000000000000000" pitchFamily="2" charset="2"/>
              <a:buChar char="§"/>
            </a:pPr>
            <a:r>
              <a:rPr lang="en-US" sz="2800" dirty="0" smtClean="0">
                <a:solidFill>
                  <a:srgbClr val="273239"/>
                </a:solidFill>
                <a:latin typeface="+mj-lt"/>
              </a:rPr>
              <a:t>Comparatively faster</a:t>
            </a:r>
          </a:p>
          <a:p>
            <a:pPr fontAlgn="base"/>
            <a:endParaRPr lang="en-US" sz="2800" dirty="0">
              <a:solidFill>
                <a:srgbClr val="273239"/>
              </a:solidFill>
              <a:latin typeface="+mj-lt"/>
            </a:endParaRPr>
          </a:p>
          <a:p>
            <a:pPr fontAlgn="base"/>
            <a:r>
              <a:rPr lang="en-US" sz="2800" b="1" dirty="0">
                <a:solidFill>
                  <a:srgbClr val="273239"/>
                </a:solidFill>
                <a:latin typeface="+mj-lt"/>
              </a:rPr>
              <a:t>Disadvantages:</a:t>
            </a:r>
            <a:endParaRPr lang="en-US" sz="2800" dirty="0">
              <a:solidFill>
                <a:srgbClr val="273239"/>
              </a:solidFill>
              <a:latin typeface="+mj-lt"/>
            </a:endParaRPr>
          </a:p>
          <a:p>
            <a:pPr marL="457200" indent="-457200" fontAlgn="base">
              <a:buFont typeface="Wingdings" panose="05000000000000000000" pitchFamily="2" charset="2"/>
              <a:buChar char="§"/>
            </a:pPr>
            <a:r>
              <a:rPr lang="en-US" sz="2800" dirty="0" smtClean="0">
                <a:solidFill>
                  <a:srgbClr val="273239"/>
                </a:solidFill>
                <a:latin typeface="+mj-lt"/>
              </a:rPr>
              <a:t>Comparatively </a:t>
            </a:r>
            <a:r>
              <a:rPr lang="en-US" sz="2800" dirty="0">
                <a:solidFill>
                  <a:srgbClr val="273239"/>
                </a:solidFill>
                <a:latin typeface="+mj-lt"/>
              </a:rPr>
              <a:t>difficult to install and manufacture</a:t>
            </a:r>
          </a:p>
          <a:p>
            <a:pPr marL="457200" indent="-457200" fontAlgn="base">
              <a:buFont typeface="Wingdings" panose="05000000000000000000" pitchFamily="2" charset="2"/>
              <a:buChar char="§"/>
            </a:pPr>
            <a:r>
              <a:rPr lang="en-US" sz="2800" dirty="0" smtClean="0">
                <a:solidFill>
                  <a:srgbClr val="273239"/>
                </a:solidFill>
                <a:latin typeface="+mj-lt"/>
              </a:rPr>
              <a:t>More </a:t>
            </a:r>
            <a:r>
              <a:rPr lang="en-US" sz="2800" dirty="0">
                <a:solidFill>
                  <a:srgbClr val="273239"/>
                </a:solidFill>
                <a:latin typeface="+mj-lt"/>
              </a:rPr>
              <a:t>expensive</a:t>
            </a:r>
          </a:p>
          <a:p>
            <a:pPr marL="457200" indent="-457200" fontAlgn="base">
              <a:buFont typeface="Wingdings" panose="05000000000000000000" pitchFamily="2" charset="2"/>
              <a:buChar char="§"/>
            </a:pPr>
            <a:r>
              <a:rPr lang="en-US" sz="2800" dirty="0" smtClean="0">
                <a:solidFill>
                  <a:srgbClr val="273239"/>
                </a:solidFill>
                <a:latin typeface="+mj-lt"/>
              </a:rPr>
              <a:t>Bulky</a:t>
            </a:r>
            <a:endParaRPr lang="en-US" sz="2800" b="0" i="0" dirty="0">
              <a:solidFill>
                <a:srgbClr val="273239"/>
              </a:solidFill>
              <a:effectLst/>
              <a:latin typeface="+mj-lt"/>
            </a:endParaRPr>
          </a:p>
        </p:txBody>
      </p:sp>
    </p:spTree>
    <p:extLst>
      <p:ext uri="{BB962C8B-B14F-4D97-AF65-F5344CB8AC3E}">
        <p14:creationId xmlns:p14="http://schemas.microsoft.com/office/powerpoint/2010/main" val="1734942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27</a:t>
            </a:fld>
            <a:endParaRPr lang="en-US"/>
          </a:p>
        </p:txBody>
      </p:sp>
      <p:sp>
        <p:nvSpPr>
          <p:cNvPr id="5" name="Content Placeholder 2"/>
          <p:cNvSpPr>
            <a:spLocks noGrp="1"/>
          </p:cNvSpPr>
          <p:nvPr>
            <p:ph idx="1"/>
          </p:nvPr>
        </p:nvSpPr>
        <p:spPr>
          <a:xfrm>
            <a:off x="1005114" y="914400"/>
            <a:ext cx="7986486" cy="5486400"/>
          </a:xfrm>
        </p:spPr>
        <p:txBody>
          <a:bodyPr>
            <a:normAutofit fontScale="92500" lnSpcReduction="10000"/>
          </a:bodyPr>
          <a:lstStyle/>
          <a:p>
            <a:pPr algn="just"/>
            <a:r>
              <a:rPr lang="en-US" sz="2800" dirty="0" smtClean="0"/>
              <a:t>Data rates of several Mbps </a:t>
            </a:r>
          </a:p>
          <a:p>
            <a:pPr algn="just"/>
            <a:r>
              <a:rPr lang="en-US" sz="2800" dirty="0" smtClean="0"/>
              <a:t>Spans distances of several kilometers</a:t>
            </a:r>
          </a:p>
          <a:p>
            <a:pPr algn="just"/>
            <a:r>
              <a:rPr lang="en-US" sz="2800" dirty="0" smtClean="0"/>
              <a:t>Data rate determined by wire thickness and length. In addition, shielding to eliminate interference from other wires impacts signal-to-noise ratio, and ultimately, the data rate</a:t>
            </a:r>
          </a:p>
          <a:p>
            <a:pPr algn="just"/>
            <a:r>
              <a:rPr lang="en-US" sz="2800" dirty="0" smtClean="0"/>
              <a:t>Good, low-cost communication</a:t>
            </a:r>
          </a:p>
          <a:p>
            <a:pPr algn="just">
              <a:lnSpc>
                <a:spcPct val="110000"/>
              </a:lnSpc>
              <a:buNone/>
            </a:pPr>
            <a:r>
              <a:rPr lang="en-US" sz="2800" b="1" dirty="0" smtClean="0">
                <a:effectLst>
                  <a:outerShdw blurRad="38100" dist="38100" dir="2700000" algn="tl">
                    <a:srgbClr val="000000">
                      <a:alpha val="43137"/>
                    </a:srgbClr>
                  </a:outerShdw>
                </a:effectLst>
              </a:rPr>
              <a:t>USE </a:t>
            </a:r>
          </a:p>
          <a:p>
            <a:pPr algn="just">
              <a:lnSpc>
                <a:spcPct val="110000"/>
              </a:lnSpc>
            </a:pPr>
            <a:r>
              <a:rPr lang="en-US" sz="2800" dirty="0" smtClean="0"/>
              <a:t>The oldest and the most popular use of twisted pair are in telephony. </a:t>
            </a:r>
          </a:p>
          <a:p>
            <a:pPr algn="just">
              <a:lnSpc>
                <a:spcPct val="110000"/>
              </a:lnSpc>
            </a:pPr>
            <a:r>
              <a:rPr lang="en-US" sz="2800" dirty="0" smtClean="0"/>
              <a:t>In LAN it is commonly used for point-to-point short distance communication (say, 100m) within a building or a room</a:t>
            </a:r>
          </a:p>
        </p:txBody>
      </p:sp>
      <p:sp>
        <p:nvSpPr>
          <p:cNvPr id="8"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TWISTED</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 PAIR CABLE </a:t>
            </a:r>
            <a:r>
              <a:rPr kumimoji="0" lang="en-US" sz="2400" b="1" i="0" u="none" strike="noStrike" kern="1200" cap="none" spc="0" normalizeH="0" noProof="0" dirty="0" err="1"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cntd</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
            </a:r>
            <a:br>
              <a:rPr lang="en-US" sz="4400" dirty="0" smtClean="0"/>
            </a:br>
            <a:r>
              <a:rPr lang="en-US" sz="4400" dirty="0" smtClean="0"/>
              <a:t>UTP </a:t>
            </a:r>
            <a:r>
              <a:rPr lang="en-US" sz="4400" dirty="0"/>
              <a:t>and STP cables</a:t>
            </a:r>
            <a:br>
              <a:rPr lang="en-US" sz="4400" dirty="0"/>
            </a:br>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28</a:t>
            </a:fld>
            <a:endParaRPr lang="en-US" dirty="0"/>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2359673"/>
            <a:ext cx="7499350" cy="2976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4307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i="1" dirty="0">
                <a:latin typeface="Times New Roman" pitchFamily="18" charset="0"/>
              </a:rPr>
              <a:t>Categories of unshielded twisted-pair cables</a:t>
            </a:r>
            <a:endParaRPr lang="en-US" dirty="0"/>
          </a:p>
        </p:txBody>
      </p:sp>
      <p:pic>
        <p:nvPicPr>
          <p:cNvPr id="5" name="Content Placeholder 4"/>
          <p:cNvPicPr>
            <a:picLocks noGrp="1" noChangeAspect="1"/>
          </p:cNvPicPr>
          <p:nvPr>
            <p:ph idx="1"/>
          </p:nvPr>
        </p:nvPicPr>
        <p:blipFill>
          <a:blip r:embed="rId2"/>
          <a:stretch>
            <a:fillRect/>
          </a:stretch>
        </p:blipFill>
        <p:spPr>
          <a:xfrm>
            <a:off x="1219200" y="1583993"/>
            <a:ext cx="8036230" cy="4588207"/>
          </a:xfrm>
          <a:prstGeom prst="rect">
            <a:avLst/>
          </a:prstGeom>
        </p:spPr>
      </p:pic>
      <p:sp>
        <p:nvSpPr>
          <p:cNvPr id="4" name="Slide Number Placeholder 3"/>
          <p:cNvSpPr>
            <a:spLocks noGrp="1"/>
          </p:cNvSpPr>
          <p:nvPr>
            <p:ph type="sldNum" sz="quarter" idx="12"/>
          </p:nvPr>
        </p:nvSpPr>
        <p:spPr/>
        <p:txBody>
          <a:bodyPr/>
          <a:lstStyle/>
          <a:p>
            <a:fld id="{5C0DC426-50A1-4074-8ADC-36A189D3A339}" type="slidenum">
              <a:rPr lang="en-US" smtClean="0"/>
              <a:pPr/>
              <a:t>29</a:t>
            </a:fld>
            <a:endParaRPr lang="en-US" dirty="0"/>
          </a:p>
        </p:txBody>
      </p:sp>
    </p:spTree>
    <p:extLst>
      <p:ext uri="{BB962C8B-B14F-4D97-AF65-F5344CB8AC3E}">
        <p14:creationId xmlns:p14="http://schemas.microsoft.com/office/powerpoint/2010/main" val="329562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1143000" y="1447800"/>
            <a:ext cx="7772400" cy="3886200"/>
          </a:xfrm>
          <a:prstGeom prst="rect">
            <a:avLst/>
          </a:prstGeom>
          <a:noFill/>
          <a:ln w="9525">
            <a:noFill/>
            <a:miter lim="800000"/>
            <a:headEnd/>
            <a:tailEnd/>
          </a:ln>
          <a:effectLst/>
        </p:spPr>
      </p:pic>
      <p:sp>
        <p:nvSpPr>
          <p:cNvPr id="6" name="Rectangle 2"/>
          <p:cNvSpPr txBox="1">
            <a:spLocks noChangeArrowheads="1"/>
          </p:cNvSpPr>
          <p:nvPr/>
        </p:nvSpPr>
        <p:spPr>
          <a:xfrm>
            <a:off x="990600" y="38100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SIMPLIFIED MODEL OF A DATA COMMUNICATION SYSTEM</a:t>
            </a:r>
            <a:endParaRPr kumimoji="0" lang="en-US" sz="32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30</a:t>
            </a:fld>
            <a:endParaRPr lang="en-US"/>
          </a:p>
        </p:txBody>
      </p:sp>
      <p:sp>
        <p:nvSpPr>
          <p:cNvPr id="5"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COAXIAL </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CABLE</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7" name="Content Placeholder 2"/>
          <p:cNvSpPr>
            <a:spLocks noGrp="1"/>
          </p:cNvSpPr>
          <p:nvPr>
            <p:ph idx="1"/>
          </p:nvPr>
        </p:nvSpPr>
        <p:spPr>
          <a:xfrm>
            <a:off x="1005114" y="914400"/>
            <a:ext cx="7986486" cy="2514600"/>
          </a:xfrm>
        </p:spPr>
        <p:txBody>
          <a:bodyPr>
            <a:normAutofit fontScale="25000" lnSpcReduction="20000"/>
          </a:bodyPr>
          <a:lstStyle/>
          <a:p>
            <a:pPr algn="just"/>
            <a:endParaRPr lang="en-US" sz="2800" dirty="0" smtClean="0"/>
          </a:p>
          <a:p>
            <a:r>
              <a:rPr lang="en-US" sz="9600" b="1" dirty="0"/>
              <a:t>Coaxial cables</a:t>
            </a:r>
            <a:r>
              <a:rPr lang="en-US" sz="9600" dirty="0"/>
              <a:t> are copper cables </a:t>
            </a:r>
            <a:r>
              <a:rPr lang="en-US" sz="9600" dirty="0" smtClean="0"/>
              <a:t>with better</a:t>
            </a:r>
            <a:r>
              <a:rPr lang="en-US" sz="9600" dirty="0"/>
              <a:t> </a:t>
            </a:r>
            <a:r>
              <a:rPr lang="en-US" sz="9600" b="1" dirty="0"/>
              <a:t>shielding</a:t>
            </a:r>
            <a:r>
              <a:rPr lang="en-US" sz="9600" dirty="0"/>
              <a:t> than twisted pair cables, so that transmitted signals may travel longer distances at higher speeds.</a:t>
            </a:r>
            <a:endParaRPr lang="en-US" sz="9600" dirty="0" smtClean="0"/>
          </a:p>
          <a:p>
            <a:r>
              <a:rPr lang="en-US" sz="9600" dirty="0" smtClean="0"/>
              <a:t>With ``coax'', the medium consists of a copper core surrounded by insulating material and a braided outer conductor</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t="20795" b="42955"/>
          <a:stretch>
            <a:fillRect/>
          </a:stretch>
        </p:blipFill>
        <p:spPr bwMode="auto">
          <a:xfrm>
            <a:off x="1493157" y="3266141"/>
            <a:ext cx="7010400" cy="3277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t/>
            </a:r>
            <a:br>
              <a:rPr lang="en-US" sz="4400" b="1" dirty="0" smtClean="0"/>
            </a:br>
            <a:r>
              <a:rPr lang="en-US" sz="4400" b="1" dirty="0" smtClean="0"/>
              <a:t>COAXIAL </a:t>
            </a:r>
            <a:r>
              <a:rPr lang="en-US" sz="4400" b="1" dirty="0"/>
              <a:t>CABLE</a:t>
            </a:r>
            <a:br>
              <a:rPr lang="en-US" sz="4400" b="1" dirty="0"/>
            </a:br>
            <a:endParaRPr lang="en-US" dirty="0"/>
          </a:p>
        </p:txBody>
      </p:sp>
      <p:pic>
        <p:nvPicPr>
          <p:cNvPr id="5" name="Content Placeholder 4"/>
          <p:cNvPicPr>
            <a:picLocks noGrp="1" noChangeAspect="1"/>
          </p:cNvPicPr>
          <p:nvPr>
            <p:ph idx="1"/>
          </p:nvPr>
        </p:nvPicPr>
        <p:blipFill>
          <a:blip r:embed="rId2"/>
          <a:stretch>
            <a:fillRect/>
          </a:stretch>
        </p:blipFill>
        <p:spPr>
          <a:xfrm>
            <a:off x="1460490" y="4291611"/>
            <a:ext cx="7242048" cy="2350821"/>
          </a:xfrm>
          <a:prstGeom prst="rect">
            <a:avLst/>
          </a:prstGeom>
        </p:spPr>
      </p:pic>
      <p:sp>
        <p:nvSpPr>
          <p:cNvPr id="4" name="Slide Number Placeholder 3"/>
          <p:cNvSpPr>
            <a:spLocks noGrp="1"/>
          </p:cNvSpPr>
          <p:nvPr>
            <p:ph type="sldNum" sz="quarter" idx="12"/>
          </p:nvPr>
        </p:nvSpPr>
        <p:spPr/>
        <p:txBody>
          <a:bodyPr/>
          <a:lstStyle/>
          <a:p>
            <a:fld id="{5C0DC426-50A1-4074-8ADC-36A189D3A339}" type="slidenum">
              <a:rPr lang="en-US" smtClean="0"/>
              <a:pPr/>
              <a:t>31</a:t>
            </a:fld>
            <a:endParaRPr lang="en-US" dirty="0"/>
          </a:p>
        </p:txBody>
      </p:sp>
      <p:sp>
        <p:nvSpPr>
          <p:cNvPr id="6" name="TextBox 5"/>
          <p:cNvSpPr txBox="1"/>
          <p:nvPr/>
        </p:nvSpPr>
        <p:spPr>
          <a:xfrm>
            <a:off x="1342898" y="1417638"/>
            <a:ext cx="7420102" cy="3416320"/>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It has an outer plastic covering containing an insulation layer made of PVC or Teflon and 2 parallel conductors each having a separate insulated protection cover</a:t>
            </a:r>
            <a:r>
              <a:rPr lang="en-US" sz="2000" dirty="0" smtClean="0"/>
              <a:t>.</a:t>
            </a:r>
          </a:p>
          <a:p>
            <a:pPr marL="342900" indent="-342900">
              <a:buFont typeface="Wingdings" panose="05000000000000000000" pitchFamily="2" charset="2"/>
              <a:buChar char="v"/>
            </a:pPr>
            <a:r>
              <a:rPr lang="en-US" sz="2000" dirty="0"/>
              <a:t>The name of the cable is coaxial as it contains two conductors parallel to each other.</a:t>
            </a:r>
          </a:p>
          <a:p>
            <a:pPr marL="342900" indent="-342900">
              <a:buFont typeface="Wingdings" panose="05000000000000000000" pitchFamily="2" charset="2"/>
              <a:buChar char="v"/>
            </a:pPr>
            <a:r>
              <a:rPr lang="en-US" sz="2000" dirty="0"/>
              <a:t>The inner conductor of the coaxial cable is made up of copper, and the outer conductor is made up of copper mesh. The middle core is made up of non-conductive cover that separates the inner conductor from the outer conductor.</a:t>
            </a:r>
          </a:p>
          <a:p>
            <a:endParaRPr lang="en-US" dirty="0"/>
          </a:p>
          <a:p>
            <a:endParaRPr lang="en-US" dirty="0"/>
          </a:p>
        </p:txBody>
      </p:sp>
    </p:spTree>
    <p:extLst>
      <p:ext uri="{BB962C8B-B14F-4D97-AF65-F5344CB8AC3E}">
        <p14:creationId xmlns:p14="http://schemas.microsoft.com/office/powerpoint/2010/main" val="1796434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32</a:t>
            </a:fld>
            <a:endParaRPr lang="en-US"/>
          </a:p>
        </p:txBody>
      </p:sp>
      <p:sp>
        <p:nvSpPr>
          <p:cNvPr id="5"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COAXIAL </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CABLE </a:t>
            </a:r>
            <a:r>
              <a:rPr kumimoji="0" lang="en-US" sz="2400" b="1" i="0" u="none" strike="noStrike" kern="1200" cap="none" spc="0" normalizeH="0" noProof="0" dirty="0" err="1"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cntd</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6" name="Content Placeholder 2"/>
          <p:cNvSpPr>
            <a:spLocks noGrp="1"/>
          </p:cNvSpPr>
          <p:nvPr>
            <p:ph idx="1"/>
          </p:nvPr>
        </p:nvSpPr>
        <p:spPr>
          <a:xfrm>
            <a:off x="1005114" y="838200"/>
            <a:ext cx="7986486" cy="6172200"/>
          </a:xfrm>
        </p:spPr>
        <p:txBody>
          <a:bodyPr>
            <a:noAutofit/>
          </a:bodyPr>
          <a:lstStyle/>
          <a:p>
            <a:pPr algn="just"/>
            <a:r>
              <a:rPr lang="en-US" sz="2200" dirty="0"/>
              <a:t>The middle core is responsible for the data transferring whereas the copper mesh prevents from the EMI(Electromagnetic interference</a:t>
            </a:r>
            <a:r>
              <a:rPr lang="en-US" sz="2200" dirty="0" smtClean="0"/>
              <a:t>).</a:t>
            </a:r>
          </a:p>
          <a:p>
            <a:pPr algn="just"/>
            <a:r>
              <a:rPr lang="en-US" sz="2200" dirty="0" smtClean="0"/>
              <a:t>Co-axial cable has superior frequency characteristics compared to twisted-pair and can be used for both analog and digital signaling. </a:t>
            </a:r>
          </a:p>
          <a:p>
            <a:pPr algn="just"/>
            <a:r>
              <a:rPr lang="en-US" sz="2200" dirty="0"/>
              <a:t>The coaxial cable transmits information in two modes: Baseband mode(dedicated cable bandwidth) and Broadband mode(cable bandwidth is split into separate ranges</a:t>
            </a:r>
            <a:r>
              <a:rPr lang="en-US" sz="2200" dirty="0" smtClean="0"/>
              <a:t>).</a:t>
            </a:r>
          </a:p>
          <a:p>
            <a:r>
              <a:rPr lang="en-US" sz="2400" b="1" dirty="0"/>
              <a:t>Baseband transmission:</a:t>
            </a:r>
            <a:r>
              <a:rPr lang="en-US" sz="2400" dirty="0"/>
              <a:t> It is defined as the process of transmitting a single signal at high speed.</a:t>
            </a:r>
          </a:p>
          <a:p>
            <a:r>
              <a:rPr lang="en-US" sz="2400" b="1" dirty="0"/>
              <a:t>Broadband transmission:</a:t>
            </a:r>
            <a:r>
              <a:rPr lang="en-US" sz="2400" dirty="0"/>
              <a:t> It is defined as the process of transmitting multiple signals simultaneously.</a:t>
            </a:r>
          </a:p>
          <a:p>
            <a:pPr algn="just"/>
            <a:endParaRPr lang="en-US" sz="2200" dirty="0"/>
          </a:p>
          <a:p>
            <a:pPr algn="just">
              <a:buNone/>
            </a:pPr>
            <a:endParaRPr lang="en-US" sz="22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t/>
            </a:r>
            <a:br>
              <a:rPr lang="en-US" sz="4400" b="1" dirty="0" smtClean="0"/>
            </a:br>
            <a:r>
              <a:rPr lang="en-US" sz="4400" b="1" dirty="0" smtClean="0"/>
              <a:t>COAXIAL </a:t>
            </a:r>
            <a:r>
              <a:rPr lang="en-US" sz="4400" b="1" dirty="0"/>
              <a:t>CABLE </a:t>
            </a:r>
            <a:r>
              <a:rPr lang="en-US" sz="4400" b="1" dirty="0" err="1"/>
              <a:t>cntd</a:t>
            </a:r>
            <a:r>
              <a:rPr lang="en-US" sz="4400" b="1" dirty="0"/>
              <a:t>..</a:t>
            </a:r>
            <a:br>
              <a:rPr lang="en-US" sz="4400"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In baseband LAN, the data rates lies in the range of 1 KHz to 20 MHz over a distance in the range of 1 Km. </a:t>
            </a:r>
          </a:p>
          <a:p>
            <a:pPr algn="just"/>
            <a:r>
              <a:rPr lang="en-US" dirty="0"/>
              <a:t>Coaxial cables typically have a diameter of 3/8 mm. Coaxial cables are used both for baseband and broadband communication. </a:t>
            </a:r>
          </a:p>
          <a:p>
            <a:pPr algn="just"/>
            <a:r>
              <a:rPr lang="en-US" dirty="0"/>
              <a:t>For broadband CATV application coaxial cable of ½ mm diameter and 75 Ω impedance is used.  This cable offers bandwidths of 300 to 400 MHz facilitating high-speed data communication with low bit-error rate. </a:t>
            </a:r>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33</a:t>
            </a:fld>
            <a:endParaRPr lang="en-US" dirty="0"/>
          </a:p>
        </p:txBody>
      </p:sp>
    </p:spTree>
    <p:extLst>
      <p:ext uri="{BB962C8B-B14F-4D97-AF65-F5344CB8AC3E}">
        <p14:creationId xmlns:p14="http://schemas.microsoft.com/office/powerpoint/2010/main" val="1955954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34</a:t>
            </a:fld>
            <a:endParaRPr lang="en-US" dirty="0"/>
          </a:p>
        </p:txBody>
      </p:sp>
      <p:sp>
        <p:nvSpPr>
          <p:cNvPr id="3" name="Content Placeholder 2"/>
          <p:cNvSpPr>
            <a:spLocks noGrp="1"/>
          </p:cNvSpPr>
          <p:nvPr>
            <p:ph idx="4294967295"/>
          </p:nvPr>
        </p:nvSpPr>
        <p:spPr>
          <a:xfrm>
            <a:off x="1219200" y="381000"/>
            <a:ext cx="7924800" cy="5867400"/>
          </a:xfrm>
        </p:spPr>
        <p:txBody>
          <a:bodyPr>
            <a:normAutofit/>
          </a:bodyPr>
          <a:lstStyle/>
          <a:p>
            <a:pPr marL="82296" indent="0" fontAlgn="base">
              <a:buNone/>
            </a:pPr>
            <a:r>
              <a:rPr lang="en-US" b="1" dirty="0"/>
              <a:t>Advantages:</a:t>
            </a:r>
            <a:r>
              <a:rPr lang="en-US" dirty="0"/>
              <a:t> </a:t>
            </a:r>
          </a:p>
          <a:p>
            <a:pPr fontAlgn="base"/>
            <a:r>
              <a:rPr lang="en-US" sz="2800" dirty="0"/>
              <a:t>High Bandwidth</a:t>
            </a:r>
          </a:p>
          <a:p>
            <a:pPr fontAlgn="base"/>
            <a:r>
              <a:rPr lang="en-US" sz="2800" dirty="0"/>
              <a:t>Better noise Immunity</a:t>
            </a:r>
          </a:p>
          <a:p>
            <a:pPr fontAlgn="base"/>
            <a:r>
              <a:rPr lang="en-US" sz="2800" dirty="0"/>
              <a:t>Easy to install and expand</a:t>
            </a:r>
          </a:p>
          <a:p>
            <a:pPr fontAlgn="base"/>
            <a:r>
              <a:rPr lang="en-US" sz="2800" dirty="0" smtClean="0"/>
              <a:t>Inexpensive</a:t>
            </a:r>
          </a:p>
          <a:p>
            <a:pPr fontAlgn="base"/>
            <a:r>
              <a:rPr lang="en-US" sz="2800" dirty="0"/>
              <a:t>Can be used for both analog and digital </a:t>
            </a:r>
            <a:r>
              <a:rPr lang="en-US" sz="2800" dirty="0" smtClean="0"/>
              <a:t>signals</a:t>
            </a:r>
            <a:endParaRPr lang="en-US" sz="2800" dirty="0"/>
          </a:p>
          <a:p>
            <a:pPr marL="82296" indent="0" fontAlgn="base">
              <a:buNone/>
            </a:pPr>
            <a:r>
              <a:rPr lang="en-US" b="1" dirty="0"/>
              <a:t>Disadvantages:  </a:t>
            </a:r>
            <a:endParaRPr lang="en-US" dirty="0"/>
          </a:p>
          <a:p>
            <a:pPr fontAlgn="base"/>
            <a:r>
              <a:rPr lang="en-US" sz="2800" dirty="0"/>
              <a:t>Single cable failure can disrupt the entire </a:t>
            </a:r>
            <a:r>
              <a:rPr lang="en-US" sz="2800" dirty="0" smtClean="0"/>
              <a:t>network</a:t>
            </a:r>
          </a:p>
          <a:p>
            <a:pPr fontAlgn="base"/>
            <a:r>
              <a:rPr lang="en-US" sz="2800" dirty="0"/>
              <a:t>It is more expensive as compared to twisted pair cable.</a:t>
            </a:r>
          </a:p>
          <a:p>
            <a:pPr fontAlgn="base"/>
            <a:endParaRPr lang="en-US" sz="2800" dirty="0"/>
          </a:p>
          <a:p>
            <a:endParaRPr lang="en-US" dirty="0"/>
          </a:p>
        </p:txBody>
      </p:sp>
    </p:spTree>
    <p:extLst>
      <p:ext uri="{BB962C8B-B14F-4D97-AF65-F5344CB8AC3E}">
        <p14:creationId xmlns:p14="http://schemas.microsoft.com/office/powerpoint/2010/main" val="858972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i="1" dirty="0">
                <a:latin typeface="Times New Roman" pitchFamily="18" charset="0"/>
              </a:rPr>
              <a:t>Categories of coaxial cables</a:t>
            </a:r>
            <a:endParaRPr lang="en-US" dirty="0"/>
          </a:p>
        </p:txBody>
      </p:sp>
      <p:pic>
        <p:nvPicPr>
          <p:cNvPr id="5" name="Content Placeholder 4"/>
          <p:cNvPicPr>
            <a:picLocks noGrp="1" noChangeAspect="1"/>
          </p:cNvPicPr>
          <p:nvPr>
            <p:ph idx="1"/>
          </p:nvPr>
        </p:nvPicPr>
        <p:blipFill>
          <a:blip r:embed="rId2"/>
          <a:stretch>
            <a:fillRect/>
          </a:stretch>
        </p:blipFill>
        <p:spPr>
          <a:xfrm>
            <a:off x="1206186" y="1828800"/>
            <a:ext cx="7398131" cy="1905000"/>
          </a:xfrm>
          <a:prstGeom prst="rect">
            <a:avLst/>
          </a:prstGeom>
        </p:spPr>
      </p:pic>
      <p:sp>
        <p:nvSpPr>
          <p:cNvPr id="4" name="Slide Number Placeholder 3"/>
          <p:cNvSpPr>
            <a:spLocks noGrp="1"/>
          </p:cNvSpPr>
          <p:nvPr>
            <p:ph type="sldNum" sz="quarter" idx="12"/>
          </p:nvPr>
        </p:nvSpPr>
        <p:spPr/>
        <p:txBody>
          <a:bodyPr/>
          <a:lstStyle/>
          <a:p>
            <a:fld id="{5C0DC426-50A1-4074-8ADC-36A189D3A339}" type="slidenum">
              <a:rPr lang="en-US" smtClean="0"/>
              <a:pPr/>
              <a:t>35</a:t>
            </a:fld>
            <a:endParaRPr lang="en-US" dirty="0"/>
          </a:p>
        </p:txBody>
      </p:sp>
    </p:spTree>
    <p:extLst>
      <p:ext uri="{BB962C8B-B14F-4D97-AF65-F5344CB8AC3E}">
        <p14:creationId xmlns:p14="http://schemas.microsoft.com/office/powerpoint/2010/main" val="1907841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Coaxial Cable Performance</a:t>
            </a:r>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36</a:t>
            </a:fld>
            <a:endParaRPr lang="en-US" dirty="0"/>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2013857"/>
            <a:ext cx="656962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3340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37</a:t>
            </a:fld>
            <a:endParaRPr lang="en-US"/>
          </a:p>
        </p:txBody>
      </p:sp>
      <p:sp>
        <p:nvSpPr>
          <p:cNvPr id="5"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FIBER OPTIC </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CABLE</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6" name="Content Placeholder 2"/>
          <p:cNvSpPr>
            <a:spLocks noGrp="1"/>
          </p:cNvSpPr>
          <p:nvPr>
            <p:ph idx="1"/>
          </p:nvPr>
        </p:nvSpPr>
        <p:spPr>
          <a:xfrm>
            <a:off x="1005114" y="762000"/>
            <a:ext cx="7986486" cy="5867400"/>
          </a:xfrm>
        </p:spPr>
        <p:txBody>
          <a:bodyPr>
            <a:normAutofit/>
          </a:bodyPr>
          <a:lstStyle/>
          <a:p>
            <a:pPr marL="82296" indent="0" algn="just">
              <a:buNone/>
            </a:pPr>
            <a:endParaRPr lang="en-US" sz="3800" dirty="0" smtClean="0"/>
          </a:p>
          <a:p>
            <a:pPr algn="just"/>
            <a:r>
              <a:rPr lang="en-US" sz="2400" dirty="0" err="1"/>
              <a:t>Fibre</a:t>
            </a:r>
            <a:r>
              <a:rPr lang="en-US" sz="2400" dirty="0"/>
              <a:t> optic cable is a cable that uses electrical signals for communication</a:t>
            </a:r>
            <a:r>
              <a:rPr lang="en-US" sz="2400" dirty="0" smtClean="0"/>
              <a:t>.</a:t>
            </a:r>
          </a:p>
          <a:p>
            <a:r>
              <a:rPr lang="en-US" sz="2400" dirty="0" err="1"/>
              <a:t>Fibre</a:t>
            </a:r>
            <a:r>
              <a:rPr lang="en-US" sz="2400" dirty="0"/>
              <a:t> optic is a cable that holds the optical </a:t>
            </a:r>
            <a:r>
              <a:rPr lang="en-US" sz="2400" dirty="0" err="1"/>
              <a:t>fibres</a:t>
            </a:r>
            <a:r>
              <a:rPr lang="en-US" sz="2400" dirty="0"/>
              <a:t> coated in plastic that are used to send the data by pulses of light.</a:t>
            </a:r>
          </a:p>
          <a:p>
            <a:r>
              <a:rPr lang="en-US" sz="2400" dirty="0"/>
              <a:t>The plastic coating protects the optical </a:t>
            </a:r>
            <a:r>
              <a:rPr lang="en-US" sz="2400" dirty="0" err="1"/>
              <a:t>fibres</a:t>
            </a:r>
            <a:r>
              <a:rPr lang="en-US" sz="2400" dirty="0"/>
              <a:t> from heat, cold, electromagnetic interference from other types of wiring.</a:t>
            </a:r>
          </a:p>
          <a:p>
            <a:r>
              <a:rPr lang="en-US" sz="2400" dirty="0" err="1"/>
              <a:t>Fibre</a:t>
            </a:r>
            <a:r>
              <a:rPr lang="en-US" sz="2400" dirty="0"/>
              <a:t> optics provide faster data transmission than copper wires</a:t>
            </a:r>
            <a:r>
              <a:rPr lang="en-US" sz="2400" dirty="0" smtClean="0"/>
              <a:t>.</a:t>
            </a:r>
          </a:p>
          <a:p>
            <a:r>
              <a:rPr lang="en-US" sz="2400" dirty="0" smtClean="0"/>
              <a:t>Based on the principle of refraction and reflection </a:t>
            </a:r>
            <a:r>
              <a:rPr lang="en-US" sz="2400" dirty="0"/>
              <a:t>of </a:t>
            </a:r>
            <a:r>
              <a:rPr lang="en-US" sz="2400" dirty="0" smtClean="0"/>
              <a:t>light.</a:t>
            </a:r>
          </a:p>
          <a:p>
            <a:r>
              <a:rPr lang="en-US" sz="2400" dirty="0"/>
              <a:t>It is used for the transmission of large volumes of data. </a:t>
            </a:r>
          </a:p>
          <a:p>
            <a:pPr algn="just"/>
            <a:endParaRPr lang="en-US" sz="8000" dirty="0"/>
          </a:p>
          <a:p>
            <a:pPr algn="just"/>
            <a:endParaRPr lang="en-US" sz="8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38</a:t>
            </a:fld>
            <a:endParaRPr lang="en-US" dirty="0"/>
          </a:p>
        </p:txBody>
      </p:sp>
      <p:pic>
        <p:nvPicPr>
          <p:cNvPr id="5" name="Picture 2"/>
          <p:cNvPicPr>
            <a:picLocks noGrp="1" noChangeAspect="1" noChangeArrowheads="1"/>
          </p:cNvPicPr>
          <p:nvPr>
            <p:ph idx="4294967295"/>
          </p:nvPr>
        </p:nvPicPr>
        <p:blipFill>
          <a:blip r:embed="rId2"/>
          <a:srcRect/>
          <a:stretch>
            <a:fillRect/>
          </a:stretch>
        </p:blipFill>
        <p:spPr bwMode="auto">
          <a:xfrm>
            <a:off x="4419600" y="3429000"/>
            <a:ext cx="3955782" cy="1828800"/>
          </a:xfrm>
          <a:prstGeom prst="rect">
            <a:avLst/>
          </a:prstGeom>
          <a:noFill/>
          <a:ln w="9525">
            <a:noFill/>
            <a:miter lim="800000"/>
            <a:headEnd/>
            <a:tailEnd/>
          </a:ln>
          <a:effectLst/>
        </p:spPr>
      </p:pic>
      <p:sp>
        <p:nvSpPr>
          <p:cNvPr id="6" name="TextBox 5"/>
          <p:cNvSpPr txBox="1"/>
          <p:nvPr/>
        </p:nvSpPr>
        <p:spPr>
          <a:xfrm>
            <a:off x="1371600" y="533400"/>
            <a:ext cx="7242048" cy="3323987"/>
          </a:xfrm>
          <a:prstGeom prst="rect">
            <a:avLst/>
          </a:prstGeom>
          <a:noFill/>
        </p:spPr>
        <p:txBody>
          <a:bodyPr wrap="square" rtlCol="0">
            <a:spAutoFit/>
          </a:bodyPr>
          <a:lstStyle/>
          <a:p>
            <a:pPr algn="just"/>
            <a:r>
              <a:rPr lang="en-US" sz="2400" dirty="0"/>
              <a:t>In fiber optic technology, the medium consists of a hair-width strand of silicon or glass, and the signal consists of pulses of </a:t>
            </a:r>
            <a:r>
              <a:rPr lang="en-US" sz="2400" dirty="0" smtClean="0"/>
              <a:t>light</a:t>
            </a:r>
            <a:endParaRPr lang="en-US" sz="2400" dirty="0"/>
          </a:p>
          <a:p>
            <a:pPr lvl="1" algn="just"/>
            <a:r>
              <a:rPr lang="en-US" sz="2400" dirty="0"/>
              <a:t>a pulse of light means “1”</a:t>
            </a:r>
          </a:p>
          <a:p>
            <a:pPr lvl="1" algn="just"/>
            <a:r>
              <a:rPr lang="en-US" sz="2400" dirty="0"/>
              <a:t> lack of pulse means ``0''. </a:t>
            </a:r>
          </a:p>
          <a:p>
            <a:pPr algn="just"/>
            <a:r>
              <a:rPr lang="en-US" sz="2400" dirty="0" smtClean="0"/>
              <a:t>It </a:t>
            </a:r>
            <a:r>
              <a:rPr lang="en-US" sz="2400" dirty="0"/>
              <a:t>has a cylindrical shape and consists of three concentric sections: the core, the cladding, and the jacket as shown below</a:t>
            </a:r>
          </a:p>
          <a:p>
            <a:endParaRPr lang="en-US" dirty="0"/>
          </a:p>
        </p:txBody>
      </p:sp>
      <p:sp>
        <p:nvSpPr>
          <p:cNvPr id="7" name="TextBox 6"/>
          <p:cNvSpPr txBox="1"/>
          <p:nvPr/>
        </p:nvSpPr>
        <p:spPr>
          <a:xfrm>
            <a:off x="1295400" y="4114800"/>
            <a:ext cx="3124200" cy="923330"/>
          </a:xfrm>
          <a:prstGeom prst="rect">
            <a:avLst/>
          </a:prstGeom>
          <a:noFill/>
        </p:spPr>
        <p:txBody>
          <a:bodyPr wrap="square" rtlCol="0">
            <a:spAutoFit/>
          </a:bodyPr>
          <a:lstStyle/>
          <a:p>
            <a:r>
              <a:rPr lang="en-US" b="1" dirty="0"/>
              <a:t>Core</a:t>
            </a:r>
            <a:r>
              <a:rPr lang="en-US" dirty="0"/>
              <a:t> made of high quality </a:t>
            </a:r>
            <a:r>
              <a:rPr lang="en-US" b="1" dirty="0"/>
              <a:t>silica glass</a:t>
            </a:r>
            <a:r>
              <a:rPr lang="en-US" dirty="0"/>
              <a:t> or </a:t>
            </a:r>
            <a:r>
              <a:rPr lang="en-US" b="1" dirty="0"/>
              <a:t>plastic</a:t>
            </a:r>
            <a:endParaRPr lang="en-US" dirty="0"/>
          </a:p>
          <a:p>
            <a:endParaRPr lang="en-US" dirty="0"/>
          </a:p>
        </p:txBody>
      </p:sp>
      <p:sp>
        <p:nvSpPr>
          <p:cNvPr id="8" name="TextBox 7"/>
          <p:cNvSpPr txBox="1"/>
          <p:nvPr/>
        </p:nvSpPr>
        <p:spPr>
          <a:xfrm>
            <a:off x="1295400" y="5410200"/>
            <a:ext cx="5105400" cy="1477328"/>
          </a:xfrm>
          <a:prstGeom prst="rect">
            <a:avLst/>
          </a:prstGeom>
          <a:noFill/>
        </p:spPr>
        <p:txBody>
          <a:bodyPr wrap="square" rtlCol="0">
            <a:spAutoFit/>
          </a:bodyPr>
          <a:lstStyle/>
          <a:p>
            <a:r>
              <a:rPr lang="en-US" b="1" dirty="0"/>
              <a:t>Cladding</a:t>
            </a:r>
            <a:r>
              <a:rPr lang="en-US" dirty="0"/>
              <a:t> made of high quality </a:t>
            </a:r>
            <a:r>
              <a:rPr lang="en-US" b="1" dirty="0"/>
              <a:t>silica glass</a:t>
            </a:r>
            <a:r>
              <a:rPr lang="en-US" dirty="0"/>
              <a:t> or </a:t>
            </a:r>
            <a:r>
              <a:rPr lang="en-US" b="1" dirty="0"/>
              <a:t>plastic</a:t>
            </a:r>
            <a:r>
              <a:rPr lang="en-US" dirty="0"/>
              <a:t>, with a lower refractive index than the core</a:t>
            </a:r>
          </a:p>
          <a:p>
            <a:r>
              <a:rPr lang="en-US" dirty="0"/>
              <a:t>Protective outer covering called </a:t>
            </a:r>
            <a:r>
              <a:rPr lang="en-US" b="1" dirty="0" smtClean="0"/>
              <a:t>Jacket</a:t>
            </a:r>
            <a:endParaRPr lang="en-US" dirty="0"/>
          </a:p>
          <a:p>
            <a:endParaRPr lang="en-US" dirty="0"/>
          </a:p>
        </p:txBody>
      </p:sp>
    </p:spTree>
    <p:extLst>
      <p:ext uri="{BB962C8B-B14F-4D97-AF65-F5344CB8AC3E}">
        <p14:creationId xmlns:p14="http://schemas.microsoft.com/office/powerpoint/2010/main" val="3401483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39</a:t>
            </a:fld>
            <a:endParaRPr lang="en-US"/>
          </a:p>
        </p:txBody>
      </p:sp>
      <p:sp>
        <p:nvSpPr>
          <p:cNvPr id="5" name="Content Placeholder 2"/>
          <p:cNvSpPr>
            <a:spLocks noGrp="1"/>
          </p:cNvSpPr>
          <p:nvPr>
            <p:ph idx="1"/>
          </p:nvPr>
        </p:nvSpPr>
        <p:spPr>
          <a:xfrm>
            <a:off x="1005114" y="762000"/>
            <a:ext cx="7986486" cy="5867400"/>
          </a:xfrm>
        </p:spPr>
        <p:txBody>
          <a:bodyPr>
            <a:normAutofit fontScale="92500" lnSpcReduction="20000"/>
          </a:bodyPr>
          <a:lstStyle/>
          <a:p>
            <a:pPr algn="just"/>
            <a:r>
              <a:rPr lang="en-US" sz="2800" dirty="0" smtClean="0"/>
              <a:t>The core, innermost section consists of a single solid dielectric cylinder of diameter d</a:t>
            </a:r>
            <a:r>
              <a:rPr lang="en-US" sz="2800" baseline="-25000" dirty="0" smtClean="0"/>
              <a:t>1</a:t>
            </a:r>
            <a:r>
              <a:rPr lang="en-US" sz="2800" dirty="0" smtClean="0"/>
              <a:t> and of refractive index n</a:t>
            </a:r>
            <a:r>
              <a:rPr lang="en-US" sz="2800" baseline="-25000" dirty="0" smtClean="0"/>
              <a:t>1</a:t>
            </a:r>
          </a:p>
          <a:p>
            <a:pPr algn="just">
              <a:buNone/>
            </a:pPr>
            <a:endParaRPr lang="en-US" sz="2800" baseline="-25000" dirty="0" smtClean="0"/>
          </a:p>
          <a:p>
            <a:pPr algn="just"/>
            <a:r>
              <a:rPr lang="en-US" sz="2800" dirty="0" smtClean="0"/>
              <a:t>As a consequence, the light is propagated through multiple total internal reflection</a:t>
            </a:r>
          </a:p>
          <a:p>
            <a:pPr algn="just">
              <a:buNone/>
            </a:pPr>
            <a:endParaRPr lang="en-US" sz="2800" dirty="0" smtClean="0"/>
          </a:p>
          <a:p>
            <a:pPr algn="just"/>
            <a:r>
              <a:rPr lang="en-US" sz="2800" dirty="0" smtClean="0"/>
              <a:t>The core material is usually made of ultra pure fused silica or glass</a:t>
            </a:r>
          </a:p>
          <a:p>
            <a:pPr algn="just">
              <a:buNone/>
            </a:pPr>
            <a:endParaRPr lang="en-US" sz="2800" dirty="0" smtClean="0"/>
          </a:p>
          <a:p>
            <a:pPr algn="just"/>
            <a:r>
              <a:rPr lang="en-US" sz="2800" dirty="0" smtClean="0"/>
              <a:t>The cladding is either made of glass or plastic</a:t>
            </a:r>
          </a:p>
          <a:p>
            <a:pPr algn="just">
              <a:buNone/>
            </a:pPr>
            <a:r>
              <a:rPr lang="en-US" sz="2800" dirty="0" smtClean="0"/>
              <a:t> </a:t>
            </a:r>
          </a:p>
          <a:p>
            <a:pPr algn="just"/>
            <a:r>
              <a:rPr lang="en-US" sz="2800" dirty="0" smtClean="0"/>
              <a:t>The cladding is surrounded by a jacket made of plastic which is used to protect against moisture, abrasion, crushing and other environmental hazards</a:t>
            </a:r>
            <a:endParaRPr lang="en-US" sz="2800" baseline="-25000" dirty="0" smtClean="0"/>
          </a:p>
          <a:p>
            <a:pPr algn="just">
              <a:buNone/>
            </a:pPr>
            <a:r>
              <a:rPr lang="en-US" sz="2800" baseline="-25000" dirty="0" smtClean="0"/>
              <a:t>  </a:t>
            </a:r>
            <a:endParaRPr lang="en-US" sz="2800" dirty="0" smtClean="0"/>
          </a:p>
        </p:txBody>
      </p:sp>
      <p:sp>
        <p:nvSpPr>
          <p:cNvPr id="6"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FIBER OPTIC </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CABLE </a:t>
            </a:r>
            <a:r>
              <a:rPr kumimoji="0" lang="en-US" sz="2400" b="1" i="0" u="none" strike="noStrike" kern="1200" cap="none" spc="0" normalizeH="0" noProof="0" dirty="0" err="1"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cntd</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838200"/>
            <a:ext cx="7924800" cy="5715000"/>
          </a:xfrm>
        </p:spPr>
        <p:txBody>
          <a:bodyPr>
            <a:normAutofit/>
          </a:bodyPr>
          <a:lstStyle/>
          <a:p>
            <a:pPr algn="just"/>
            <a:r>
              <a:rPr lang="en-US" sz="2400" dirty="0" smtClean="0"/>
              <a:t>Any information that conveys some meaning Data can be of two types</a:t>
            </a:r>
          </a:p>
          <a:p>
            <a:pPr lvl="2" algn="just"/>
            <a:r>
              <a:rPr lang="en-US" sz="2000" dirty="0" smtClean="0"/>
              <a:t>Analog</a:t>
            </a:r>
          </a:p>
          <a:p>
            <a:pPr lvl="2" algn="just"/>
            <a:r>
              <a:rPr lang="en-US" sz="2000" dirty="0" smtClean="0"/>
              <a:t>Digital</a:t>
            </a:r>
          </a:p>
          <a:p>
            <a:pPr algn="just"/>
            <a:r>
              <a:rPr lang="en-US" sz="2400" i="1" dirty="0" smtClean="0"/>
              <a:t>Analog data take on continuous values on </a:t>
            </a:r>
            <a:r>
              <a:rPr lang="en-US" sz="2400" dirty="0" smtClean="0"/>
              <a:t>some interval</a:t>
            </a:r>
          </a:p>
          <a:p>
            <a:pPr lvl="1" algn="just"/>
            <a:r>
              <a:rPr lang="en-US" sz="2000" dirty="0" smtClean="0"/>
              <a:t>Examples of analog data:  </a:t>
            </a:r>
          </a:p>
          <a:p>
            <a:pPr lvl="2" algn="just"/>
            <a:r>
              <a:rPr lang="en-US" sz="2000" dirty="0" smtClean="0"/>
              <a:t>Voice</a:t>
            </a:r>
          </a:p>
          <a:p>
            <a:pPr lvl="2" algn="just"/>
            <a:r>
              <a:rPr lang="en-US" sz="2000" dirty="0" smtClean="0"/>
              <a:t>Video</a:t>
            </a:r>
          </a:p>
          <a:p>
            <a:pPr lvl="2" algn="just"/>
            <a:r>
              <a:rPr lang="en-US" sz="2000" dirty="0" smtClean="0"/>
              <a:t>Data that are collected from the real world with the help of transducers are continuous-valued or analog in nature. </a:t>
            </a:r>
          </a:p>
          <a:p>
            <a:pPr algn="just"/>
            <a:r>
              <a:rPr lang="en-US" sz="2400" dirty="0" smtClean="0"/>
              <a:t>On the contrary, digital data take on discrete values. Text or character strings can be considered as examples of digital data. Characters are represented by suitable codes, e.g. ASCII code, where each character is represented by a 7-bit code</a:t>
            </a:r>
            <a:endParaRPr lang="en-US" sz="2400" dirty="0"/>
          </a:p>
        </p:txBody>
      </p:sp>
      <p:sp>
        <p:nvSpPr>
          <p:cNvPr id="6"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DATA</a:t>
            </a:r>
            <a:endParaRPr kumimoji="0" lang="en-US" sz="4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8" name="Slide Number Placeholder 7"/>
          <p:cNvSpPr>
            <a:spLocks noGrp="1"/>
          </p:cNvSpPr>
          <p:nvPr>
            <p:ph type="sldNum" sz="quarter" idx="12"/>
          </p:nvPr>
        </p:nvSpPr>
        <p:spPr/>
        <p:txBody>
          <a:bodyPr/>
          <a:lstStyle/>
          <a:p>
            <a:fld id="{5C0DC426-50A1-4074-8ADC-36A189D3A339}"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40</a:t>
            </a:fld>
            <a:endParaRPr lang="en-US"/>
          </a:p>
        </p:txBody>
      </p:sp>
      <p:grpSp>
        <p:nvGrpSpPr>
          <p:cNvPr id="10" name="Group 9"/>
          <p:cNvGrpSpPr/>
          <p:nvPr/>
        </p:nvGrpSpPr>
        <p:grpSpPr>
          <a:xfrm>
            <a:off x="990600" y="0"/>
            <a:ext cx="8153400" cy="4099173"/>
            <a:chOff x="990600" y="0"/>
            <a:chExt cx="8153400" cy="4099173"/>
          </a:xfrm>
        </p:grpSpPr>
        <p:sp>
          <p:nvSpPr>
            <p:cNvPr id="8"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OPERATING</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PRINCIPLE OF OPTICAL FIBER</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grpSp>
          <p:nvGrpSpPr>
            <p:cNvPr id="7" name="Group 6"/>
            <p:cNvGrpSpPr/>
            <p:nvPr/>
          </p:nvGrpSpPr>
          <p:grpSpPr>
            <a:xfrm>
              <a:off x="1066800" y="1143000"/>
              <a:ext cx="8001000" cy="2956173"/>
              <a:chOff x="1066800" y="1143000"/>
              <a:chExt cx="8001000" cy="2956173"/>
            </a:xfrm>
          </p:grpSpPr>
          <p:pic>
            <p:nvPicPr>
              <p:cNvPr id="1026" name="Picture 2"/>
              <p:cNvPicPr>
                <a:picLocks noChangeAspect="1" noChangeArrowheads="1"/>
              </p:cNvPicPr>
              <p:nvPr/>
            </p:nvPicPr>
            <p:blipFill>
              <a:blip r:embed="rId2"/>
              <a:srcRect/>
              <a:stretch>
                <a:fillRect/>
              </a:stretch>
            </p:blipFill>
            <p:spPr bwMode="auto">
              <a:xfrm>
                <a:off x="1371600" y="1143000"/>
                <a:ext cx="7479323" cy="2209800"/>
              </a:xfrm>
              <a:prstGeom prst="rect">
                <a:avLst/>
              </a:prstGeom>
              <a:noFill/>
              <a:ln w="9525">
                <a:noFill/>
                <a:miter lim="800000"/>
                <a:headEnd/>
                <a:tailEnd/>
              </a:ln>
              <a:effectLst/>
            </p:spPr>
          </p:pic>
          <p:sp>
            <p:nvSpPr>
              <p:cNvPr id="9" name="TextBox 8"/>
              <p:cNvSpPr txBox="1"/>
              <p:nvPr/>
            </p:nvSpPr>
            <p:spPr>
              <a:xfrm>
                <a:off x="1066800" y="3637508"/>
                <a:ext cx="8001000" cy="461665"/>
              </a:xfrm>
              <a:prstGeom prst="rect">
                <a:avLst/>
              </a:prstGeom>
              <a:noFill/>
            </p:spPr>
            <p:txBody>
              <a:bodyPr wrap="square" rtlCol="0">
                <a:spAutoFit/>
              </a:bodyPr>
              <a:lstStyle/>
              <a:p>
                <a:endParaRPr lang="en-US" sz="2400" b="1" dirty="0" smtClean="0">
                  <a:latin typeface="Calibri" pitchFamily="34" charset="0"/>
                </a:endParaRPr>
              </a:p>
            </p:txBody>
          </p:sp>
        </p:grpSp>
      </p:gr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764902"/>
            <a:ext cx="7766050"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41</a:t>
            </a:fld>
            <a:endParaRPr lang="en-US"/>
          </a:p>
        </p:txBody>
      </p:sp>
      <p:grpSp>
        <p:nvGrpSpPr>
          <p:cNvPr id="8" name="Group 7"/>
          <p:cNvGrpSpPr/>
          <p:nvPr/>
        </p:nvGrpSpPr>
        <p:grpSpPr>
          <a:xfrm>
            <a:off x="1261404" y="1035302"/>
            <a:ext cx="7635852" cy="4984498"/>
            <a:chOff x="1261404" y="1035302"/>
            <a:chExt cx="7635852" cy="4984498"/>
          </a:xfrm>
        </p:grpSpPr>
        <p:pic>
          <p:nvPicPr>
            <p:cNvPr id="5" name="Picture 3"/>
            <p:cNvPicPr>
              <a:picLocks noChangeAspect="1" noChangeArrowheads="1"/>
            </p:cNvPicPr>
            <p:nvPr/>
          </p:nvPicPr>
          <p:blipFill>
            <a:blip r:embed="rId2"/>
            <a:srcRect/>
            <a:stretch>
              <a:fillRect/>
            </a:stretch>
          </p:blipFill>
          <p:spPr bwMode="auto">
            <a:xfrm>
              <a:off x="1261404" y="1035302"/>
              <a:ext cx="7635852" cy="4146298"/>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2667000" y="5334000"/>
              <a:ext cx="4686300" cy="685800"/>
            </a:xfrm>
            <a:prstGeom prst="rect">
              <a:avLst/>
            </a:prstGeom>
            <a:noFill/>
            <a:ln w="9525">
              <a:noFill/>
              <a:miter lim="800000"/>
              <a:headEnd/>
              <a:tailEnd/>
            </a:ln>
            <a:effectLst/>
          </p:spPr>
        </p:pic>
      </p:grpSp>
      <p:sp>
        <p:nvSpPr>
          <p:cNvPr id="7" name="Rectangle 2"/>
          <p:cNvSpPr txBox="1">
            <a:spLocks noChangeArrowheads="1"/>
          </p:cNvSpPr>
          <p:nvPr/>
        </p:nvSpPr>
        <p:spPr>
          <a:xfrm>
            <a:off x="990600" y="76200"/>
            <a:ext cx="8153400" cy="762000"/>
          </a:xfrm>
          <a:prstGeom prst="rect">
            <a:avLst/>
          </a:prstGeom>
        </p:spPr>
        <p:txBody>
          <a:bodyPr anchor="b">
            <a:noAutofit/>
          </a:bodyPr>
          <a:lstStyle/>
          <a:p>
            <a:pPr lvl="0">
              <a:spcBef>
                <a:spcPct val="0"/>
              </a:spcBef>
              <a:defRPr/>
            </a:pPr>
            <a:r>
              <a:rPr lang="en-US" sz="2400" b="1" dirty="0" smtClean="0">
                <a:solidFill>
                  <a:schemeClr val="bg2">
                    <a:lumMod val="25000"/>
                  </a:schemeClr>
                </a:solidFill>
              </a:rPr>
              <a:t>ATTENUATION OF LIGHT THROUGH FIBER IN THE INFRARED REGION</a:t>
            </a:r>
            <a:endParaRPr kumimoji="0" lang="en-US" sz="2400" b="1" i="0" u="none" strike="noStrike" kern="1200" cap="none" spc="0" normalizeH="0" baseline="0" noProof="0" dirty="0">
              <a:ln>
                <a:noFill/>
              </a:ln>
              <a:solidFill>
                <a:schemeClr val="bg2">
                  <a:lumMod val="25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42</a:t>
            </a:fld>
            <a:endParaRPr lang="en-US"/>
          </a:p>
        </p:txBody>
      </p:sp>
      <p:sp>
        <p:nvSpPr>
          <p:cNvPr id="7"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VIEW </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OF OPTICAL FIBER</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grpSp>
        <p:nvGrpSpPr>
          <p:cNvPr id="11" name="Group 10"/>
          <p:cNvGrpSpPr/>
          <p:nvPr/>
        </p:nvGrpSpPr>
        <p:grpSpPr>
          <a:xfrm>
            <a:off x="1139370" y="914400"/>
            <a:ext cx="7852230" cy="2590800"/>
            <a:chOff x="1063170" y="1295400"/>
            <a:chExt cx="8001000" cy="2807732"/>
          </a:xfrm>
        </p:grpSpPr>
        <p:pic>
          <p:nvPicPr>
            <p:cNvPr id="3074" name="Picture 2"/>
            <p:cNvPicPr>
              <a:picLocks noChangeAspect="1" noChangeArrowheads="1"/>
            </p:cNvPicPr>
            <p:nvPr/>
          </p:nvPicPr>
          <p:blipFill>
            <a:blip r:embed="rId2"/>
            <a:srcRect/>
            <a:stretch>
              <a:fillRect/>
            </a:stretch>
          </p:blipFill>
          <p:spPr bwMode="auto">
            <a:xfrm>
              <a:off x="1063170" y="1295400"/>
              <a:ext cx="7746111" cy="2390775"/>
            </a:xfrm>
            <a:prstGeom prst="rect">
              <a:avLst/>
            </a:prstGeom>
            <a:noFill/>
            <a:ln w="9525">
              <a:noFill/>
              <a:miter lim="800000"/>
              <a:headEnd/>
              <a:tailEnd/>
            </a:ln>
            <a:effectLst/>
          </p:spPr>
        </p:pic>
        <p:sp>
          <p:nvSpPr>
            <p:cNvPr id="10" name="Rectangle 9"/>
            <p:cNvSpPr/>
            <p:nvPr/>
          </p:nvSpPr>
          <p:spPr>
            <a:xfrm>
              <a:off x="1139370" y="3733800"/>
              <a:ext cx="7924800" cy="369332"/>
            </a:xfrm>
            <a:prstGeom prst="rect">
              <a:avLst/>
            </a:prstGeom>
          </p:spPr>
          <p:txBody>
            <a:bodyPr wrap="square">
              <a:spAutoFit/>
            </a:bodyPr>
            <a:lstStyle/>
            <a:p>
              <a:r>
                <a:rPr lang="en-US" b="1" dirty="0" smtClean="0"/>
                <a:t>(a) Side view of a single fiber    (b) End view of a sheath with three fibers</a:t>
              </a:r>
              <a:endParaRPr lang="en-US" dirty="0"/>
            </a:p>
          </p:txBody>
        </p:sp>
      </p:grpSp>
      <p:sp>
        <p:nvSpPr>
          <p:cNvPr id="12" name="Rectangle 11"/>
          <p:cNvSpPr/>
          <p:nvPr/>
        </p:nvSpPr>
        <p:spPr>
          <a:xfrm>
            <a:off x="1066800" y="3810000"/>
            <a:ext cx="8077200" cy="2600712"/>
          </a:xfrm>
          <a:prstGeom prst="rect">
            <a:avLst/>
          </a:prstGeom>
        </p:spPr>
        <p:txBody>
          <a:bodyPr wrap="square">
            <a:spAutoFit/>
          </a:bodyPr>
          <a:lstStyle/>
          <a:p>
            <a:pPr marL="342900" indent="-342900" algn="just"/>
            <a:r>
              <a:rPr lang="en-US" sz="2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THREE COMPONENTS ARE REQUIRED</a:t>
            </a:r>
          </a:p>
          <a:p>
            <a:pPr marL="342900" indent="-342900" algn="just"/>
            <a:endParaRPr lang="en-US" sz="9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a:p>
            <a:pPr marL="342900" indent="-342900" algn="just">
              <a:buFont typeface="+mj-lt"/>
              <a:buAutoNum type="arabicPeriod"/>
            </a:pPr>
            <a:r>
              <a:rPr lang="en-US" sz="2000" b="1" dirty="0" smtClean="0">
                <a:latin typeface="Calibri" pitchFamily="34" charset="0"/>
              </a:rPr>
              <a:t>Fiber medium: </a:t>
            </a:r>
            <a:r>
              <a:rPr lang="en-US" b="1" dirty="0" smtClean="0">
                <a:latin typeface="Calibri" pitchFamily="34" charset="0"/>
              </a:rPr>
              <a:t>Current technology carries light pulses for tremendous distances (e.g., 100s of kilometers) with virtually no signal loss</a:t>
            </a:r>
          </a:p>
          <a:p>
            <a:pPr marL="342900" indent="-342900" algn="just"/>
            <a:endParaRPr lang="en-US" b="1" dirty="0" smtClean="0">
              <a:latin typeface="Calibri" pitchFamily="34" charset="0"/>
            </a:endParaRPr>
          </a:p>
          <a:p>
            <a:pPr marL="342900" indent="-342900" algn="just"/>
            <a:r>
              <a:rPr lang="en-US" b="1" dirty="0" smtClean="0">
                <a:latin typeface="Calibri" pitchFamily="34" charset="0"/>
              </a:rPr>
              <a:t>2.  </a:t>
            </a:r>
            <a:r>
              <a:rPr lang="en-US" sz="2000" b="1" dirty="0" smtClean="0">
                <a:latin typeface="Calibri" pitchFamily="34" charset="0"/>
              </a:rPr>
              <a:t>Light source: </a:t>
            </a:r>
            <a:r>
              <a:rPr lang="en-US" b="1" dirty="0" smtClean="0">
                <a:latin typeface="Calibri" pitchFamily="34" charset="0"/>
              </a:rPr>
              <a:t>typically a Light Emitting Diode (LED) or laser diode.  Running current through the material generates a pulse of light</a:t>
            </a:r>
          </a:p>
          <a:p>
            <a:pPr marL="342900" indent="-342900" algn="just"/>
            <a:endParaRPr lang="en-US" b="1" dirty="0" smtClean="0">
              <a:latin typeface="Calibri" pitchFamily="34" charset="0"/>
            </a:endParaRPr>
          </a:p>
          <a:p>
            <a:pPr marL="342900" indent="-342900" algn="just"/>
            <a:r>
              <a:rPr lang="en-US" b="1" dirty="0" smtClean="0">
                <a:latin typeface="Calibri" pitchFamily="34" charset="0"/>
              </a:rPr>
              <a:t>3.   A photo diode light detector, which converts light pulses into electrical signals.</a:t>
            </a:r>
            <a:endParaRPr lang="en-US" b="1" dirty="0">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43</a:t>
            </a:fld>
            <a:endParaRPr lang="en-US"/>
          </a:p>
        </p:txBody>
      </p:sp>
      <p:pic>
        <p:nvPicPr>
          <p:cNvPr id="1026" name="Picture 2"/>
          <p:cNvPicPr>
            <a:picLocks noChangeAspect="1" noChangeArrowheads="1"/>
          </p:cNvPicPr>
          <p:nvPr/>
        </p:nvPicPr>
        <p:blipFill>
          <a:blip r:embed="rId2"/>
          <a:srcRect/>
          <a:stretch>
            <a:fillRect/>
          </a:stretch>
        </p:blipFill>
        <p:spPr bwMode="auto">
          <a:xfrm>
            <a:off x="1143000" y="1524000"/>
            <a:ext cx="7849515" cy="3124200"/>
          </a:xfrm>
          <a:prstGeom prst="rect">
            <a:avLst/>
          </a:prstGeom>
          <a:noFill/>
          <a:ln w="9525">
            <a:noFill/>
            <a:miter lim="800000"/>
            <a:headEnd/>
            <a:tailEnd/>
          </a:ln>
          <a:effectLst/>
        </p:spPr>
      </p:pic>
      <p:sp>
        <p:nvSpPr>
          <p:cNvPr id="6" name="Rectangle 5"/>
          <p:cNvSpPr/>
          <p:nvPr/>
        </p:nvSpPr>
        <p:spPr>
          <a:xfrm>
            <a:off x="990600" y="304800"/>
            <a:ext cx="7587398" cy="461665"/>
          </a:xfrm>
          <a:prstGeom prst="rect">
            <a:avLst/>
          </a:prstGeom>
        </p:spPr>
        <p:txBody>
          <a:bodyPr wrap="none">
            <a:spAutoFit/>
          </a:bodyPr>
          <a:lstStyle/>
          <a:p>
            <a:r>
              <a:rPr lang="en-US" sz="2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A FIBER OPTIC RING WITH ACTIVE REPEATERS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44</a:t>
            </a:fld>
            <a:endParaRPr lang="en-US"/>
          </a:p>
        </p:txBody>
      </p:sp>
      <p:sp>
        <p:nvSpPr>
          <p:cNvPr id="5" name="Slide Number Placeholder 3"/>
          <p:cNvSpPr txBox="1">
            <a:spLocks/>
          </p:cNvSpPr>
          <p:nvPr/>
        </p:nvSpPr>
        <p:spPr>
          <a:xfrm>
            <a:off x="8613648" y="6305550"/>
            <a:ext cx="457200" cy="4762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5C0DC426-50A1-4074-8ADC-36A189D3A339}" type="slidenum">
              <a:rPr kumimoji="0" lang="en-US" sz="1200" b="0" i="0" u="none" strike="noStrike" kern="1200" cap="none" spc="0" normalizeH="0" baseline="0" noProof="0" smtClean="0">
                <a:ln>
                  <a:noFill/>
                </a:ln>
                <a:solidFill>
                  <a:schemeClr val="bg2">
                    <a:shade val="50000"/>
                    <a:satMod val="200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chemeClr val="bg2">
                  <a:shade val="50000"/>
                  <a:satMod val="200000"/>
                </a:schemeClr>
              </a:solidFill>
              <a:effectLst/>
              <a:uLnTx/>
              <a:uFillTx/>
              <a:latin typeface="+mn-lt"/>
              <a:ea typeface="+mn-ea"/>
              <a:cs typeface="+mn-cs"/>
            </a:endParaRPr>
          </a:p>
        </p:txBody>
      </p:sp>
      <p:sp>
        <p:nvSpPr>
          <p:cNvPr id="6" name="Slide Number Placeholder 3"/>
          <p:cNvSpPr txBox="1">
            <a:spLocks/>
          </p:cNvSpPr>
          <p:nvPr/>
        </p:nvSpPr>
        <p:spPr>
          <a:xfrm>
            <a:off x="8613648" y="6305550"/>
            <a:ext cx="457200" cy="4762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5C0DC426-50A1-4074-8ADC-36A189D3A339}" type="slidenum">
              <a:rPr kumimoji="0" lang="en-US" sz="1200" b="0" i="0" u="none" strike="noStrike" kern="1200" cap="none" spc="0" normalizeH="0" baseline="0" noProof="0" smtClean="0">
                <a:ln>
                  <a:noFill/>
                </a:ln>
                <a:solidFill>
                  <a:schemeClr val="bg2">
                    <a:shade val="50000"/>
                    <a:satMod val="200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chemeClr val="bg2">
                  <a:shade val="50000"/>
                  <a:satMod val="200000"/>
                </a:schemeClr>
              </a:solidFill>
              <a:effectLst/>
              <a:uLnTx/>
              <a:uFillTx/>
              <a:latin typeface="+mn-lt"/>
              <a:ea typeface="+mn-ea"/>
              <a:cs typeface="+mn-cs"/>
            </a:endParaRPr>
          </a:p>
        </p:txBody>
      </p:sp>
      <p:sp>
        <p:nvSpPr>
          <p:cNvPr id="7"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CHARACTERISTICS OF </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OPTICAL FIBER  </a:t>
            </a:r>
            <a:r>
              <a:rPr kumimoji="0" lang="en-US" sz="2400" b="1" i="0" u="none" strike="noStrike" kern="1200" cap="none" spc="0" normalizeH="0" noProof="0" dirty="0" err="1"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cntd</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8" name="Content Placeholder 2"/>
          <p:cNvSpPr>
            <a:spLocks noGrp="1"/>
          </p:cNvSpPr>
          <p:nvPr>
            <p:ph idx="1"/>
          </p:nvPr>
        </p:nvSpPr>
        <p:spPr>
          <a:xfrm>
            <a:off x="1005114" y="1066800"/>
            <a:ext cx="7986486" cy="5181600"/>
          </a:xfrm>
        </p:spPr>
        <p:txBody>
          <a:bodyPr>
            <a:noAutofit/>
          </a:bodyPr>
          <a:lstStyle/>
          <a:p>
            <a:pPr algn="just"/>
            <a:r>
              <a:rPr lang="en-US" sz="2800" dirty="0" smtClean="0"/>
              <a:t>In a multi-mode fiber, the quality of signal-encoded light deteriorates more rapidly than single-mode fiber, because of interference of many light rays. </a:t>
            </a:r>
          </a:p>
          <a:p>
            <a:pPr algn="just">
              <a:buNone/>
            </a:pPr>
            <a:endParaRPr lang="en-US" sz="2800" dirty="0" smtClean="0"/>
          </a:p>
          <a:p>
            <a:pPr algn="just"/>
            <a:r>
              <a:rPr lang="en-US" sz="2800" dirty="0" smtClean="0"/>
              <a:t>As a consequence, single mode fiber allows longer distances without repeater</a:t>
            </a:r>
          </a:p>
          <a:p>
            <a:pPr algn="just">
              <a:buNone/>
            </a:pPr>
            <a:endParaRPr lang="en-US" sz="2800" dirty="0" smtClean="0"/>
          </a:p>
          <a:p>
            <a:pPr algn="just"/>
            <a:r>
              <a:rPr lang="en-US" sz="2800" dirty="0" smtClean="0"/>
              <a:t>For multi-mode fiber, the typical maximum length of the cable without a repeater is 2km, whereas for single-mode fiber it is 20km</a:t>
            </a:r>
          </a:p>
          <a:p>
            <a:pPr algn="just"/>
            <a:endParaRPr lang="en-US" sz="2400" dirty="0" smtClean="0"/>
          </a:p>
          <a:p>
            <a:pPr algn="just"/>
            <a:endParaRPr lang="en-US"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Propagation Modes</a:t>
            </a:r>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45</a:t>
            </a:fld>
            <a:endParaRPr lang="en-US" dirty="0"/>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2200853"/>
            <a:ext cx="7499350" cy="3294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4515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46</a:t>
            </a:fld>
            <a:endParaRPr lang="en-US"/>
          </a:p>
        </p:txBody>
      </p:sp>
      <p:pic>
        <p:nvPicPr>
          <p:cNvPr id="4098" name="Picture 2"/>
          <p:cNvPicPr>
            <a:picLocks noChangeAspect="1" noChangeArrowheads="1"/>
          </p:cNvPicPr>
          <p:nvPr/>
        </p:nvPicPr>
        <p:blipFill>
          <a:blip r:embed="rId2"/>
          <a:srcRect/>
          <a:stretch>
            <a:fillRect/>
          </a:stretch>
        </p:blipFill>
        <p:spPr bwMode="auto">
          <a:xfrm>
            <a:off x="1981200" y="990600"/>
            <a:ext cx="6215062" cy="4079688"/>
          </a:xfrm>
          <a:prstGeom prst="rect">
            <a:avLst/>
          </a:prstGeom>
          <a:noFill/>
          <a:ln w="9525">
            <a:noFill/>
            <a:miter lim="800000"/>
            <a:headEnd/>
            <a:tailEnd/>
          </a:ln>
          <a:effectLst/>
        </p:spPr>
      </p:pic>
      <p:sp>
        <p:nvSpPr>
          <p:cNvPr id="8" name="TextBox 7"/>
          <p:cNvSpPr txBox="1"/>
          <p:nvPr/>
        </p:nvSpPr>
        <p:spPr>
          <a:xfrm>
            <a:off x="1371600" y="5248870"/>
            <a:ext cx="7543800" cy="923330"/>
          </a:xfrm>
          <a:prstGeom prst="rect">
            <a:avLst/>
          </a:prstGeom>
          <a:noFill/>
        </p:spPr>
        <p:txBody>
          <a:bodyPr wrap="square" rtlCol="0">
            <a:spAutoFit/>
          </a:bodyPr>
          <a:lstStyle/>
          <a:p>
            <a:r>
              <a:rPr lang="en-US" b="1" dirty="0" smtClean="0"/>
              <a:t>Schematic of three optical fiber types (a) Single-mode step-index </a:t>
            </a:r>
          </a:p>
          <a:p>
            <a:r>
              <a:rPr lang="en-US" b="1" dirty="0" smtClean="0"/>
              <a:t>                                                                (b) Multi-mode Step-index  </a:t>
            </a:r>
          </a:p>
          <a:p>
            <a:r>
              <a:rPr lang="en-US" b="1" dirty="0" smtClean="0"/>
              <a:t>                                                                (c) Multi-mode graded-index</a:t>
            </a:r>
            <a:endParaRPr lang="en-US" b="1" dirty="0"/>
          </a:p>
        </p:txBody>
      </p:sp>
      <p:sp>
        <p:nvSpPr>
          <p:cNvPr id="10"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MODES</a:t>
            </a:r>
            <a:r>
              <a:rPr kumimoji="0" lang="en-US"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OF OPERATION OF OPTICAL FIBER</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a:r>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47</a:t>
            </a:fld>
            <a:endParaRPr lang="en-US" dirty="0"/>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743075"/>
            <a:ext cx="598994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205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48</a:t>
            </a:fld>
            <a:endParaRPr lang="en-US"/>
          </a:p>
        </p:txBody>
      </p:sp>
      <p:sp>
        <p:nvSpPr>
          <p:cNvPr id="7"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ADVANTAGES </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OF OPTICAL FIBER</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8" name="Content Placeholder 2"/>
          <p:cNvSpPr>
            <a:spLocks noGrp="1"/>
          </p:cNvSpPr>
          <p:nvPr>
            <p:ph idx="1"/>
          </p:nvPr>
        </p:nvSpPr>
        <p:spPr>
          <a:xfrm>
            <a:off x="1005114" y="762000"/>
            <a:ext cx="7986486" cy="5867400"/>
          </a:xfrm>
        </p:spPr>
        <p:txBody>
          <a:bodyPr>
            <a:normAutofit/>
          </a:bodyPr>
          <a:lstStyle/>
          <a:p>
            <a:pPr algn="just"/>
            <a:r>
              <a:rPr lang="en-US" sz="2000" b="1" dirty="0" smtClean="0"/>
              <a:t>Greater Speed </a:t>
            </a:r>
            <a:r>
              <a:rPr lang="en-US" sz="2000" dirty="0" smtClean="0"/>
              <a:t>:Very high data rate 1000 Mbps (1 </a:t>
            </a:r>
            <a:r>
              <a:rPr lang="en-US" sz="2000" dirty="0" err="1" smtClean="0"/>
              <a:t>Gbps</a:t>
            </a:r>
            <a:r>
              <a:rPr lang="en-US" sz="2000" dirty="0" smtClean="0"/>
              <a:t>) over  distances of kilometers since data is carried in the form of light </a:t>
            </a:r>
          </a:p>
          <a:p>
            <a:pPr algn="just"/>
            <a:r>
              <a:rPr lang="en-US" sz="2000" dirty="0" smtClean="0"/>
              <a:t>Error rates are so low they are almost negligible</a:t>
            </a:r>
          </a:p>
          <a:p>
            <a:pPr algn="just"/>
            <a:r>
              <a:rPr lang="en-US" sz="2000" dirty="0" smtClean="0"/>
              <a:t>Not susceptible to electrical interference  lightning or corrosion (rust)</a:t>
            </a:r>
          </a:p>
          <a:p>
            <a:r>
              <a:rPr lang="en-US" sz="2000" b="1" dirty="0"/>
              <a:t>Greater Bandwidth:</a:t>
            </a:r>
            <a:r>
              <a:rPr lang="en-US" sz="2000" dirty="0"/>
              <a:t> The </a:t>
            </a:r>
            <a:r>
              <a:rPr lang="en-US" sz="2000" dirty="0" err="1"/>
              <a:t>fibre</a:t>
            </a:r>
            <a:r>
              <a:rPr lang="en-US" sz="2000" dirty="0"/>
              <a:t> optic cable provides more bandwidth as compared copper. Therefore, the </a:t>
            </a:r>
            <a:r>
              <a:rPr lang="en-US" sz="2000" dirty="0" err="1"/>
              <a:t>fibre</a:t>
            </a:r>
            <a:r>
              <a:rPr lang="en-US" sz="2000" dirty="0"/>
              <a:t> optic carries more data as compared to copper cable.</a:t>
            </a:r>
          </a:p>
          <a:p>
            <a:pPr algn="just"/>
            <a:r>
              <a:rPr lang="en-IN" sz="2000" dirty="0" smtClean="0"/>
              <a:t>Light Weight</a:t>
            </a:r>
            <a:endParaRPr lang="en-US" sz="2000" dirty="0" smtClean="0"/>
          </a:p>
          <a:p>
            <a:r>
              <a:rPr lang="en-US" sz="2000" b="1" dirty="0"/>
              <a:t>Longer distances:</a:t>
            </a:r>
            <a:r>
              <a:rPr lang="en-US" sz="2000" dirty="0"/>
              <a:t> The </a:t>
            </a:r>
            <a:r>
              <a:rPr lang="en-US" sz="2000" dirty="0" err="1"/>
              <a:t>fibre</a:t>
            </a:r>
            <a:r>
              <a:rPr lang="en-US" sz="2000" dirty="0"/>
              <a:t> optic cable carries the data at a longer distance as compared to copper cable.</a:t>
            </a:r>
          </a:p>
          <a:p>
            <a:r>
              <a:rPr lang="en-US" sz="2000" b="1" dirty="0"/>
              <a:t>Better reliability:</a:t>
            </a:r>
            <a:r>
              <a:rPr lang="en-US" sz="2000" dirty="0"/>
              <a:t> The </a:t>
            </a:r>
            <a:r>
              <a:rPr lang="en-US" sz="2000" dirty="0" err="1"/>
              <a:t>fibre</a:t>
            </a:r>
            <a:r>
              <a:rPr lang="en-US" sz="2000" dirty="0"/>
              <a:t> optic cable is more reliable than the copper cable as it is immune to any temperature changes while it can cause obstruct in the connectivity of copper </a:t>
            </a:r>
            <a:r>
              <a:rPr lang="en-US" sz="2000" dirty="0" smtClean="0"/>
              <a:t>cable. And it is difficult </a:t>
            </a:r>
            <a:r>
              <a:rPr lang="en-US" sz="2000" dirty="0"/>
              <a:t>to </a:t>
            </a:r>
            <a:r>
              <a:rPr lang="en-US" sz="2000" dirty="0" smtClean="0"/>
              <a:t>tap.</a:t>
            </a:r>
            <a:endParaRPr lang="en-US" sz="2000" dirty="0"/>
          </a:p>
          <a:p>
            <a:r>
              <a:rPr lang="en-US" sz="2000" dirty="0"/>
              <a:t>Less signal attenuation</a:t>
            </a:r>
          </a:p>
          <a:p>
            <a:endParaRPr 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49</a:t>
            </a:fld>
            <a:endParaRPr lang="en-US"/>
          </a:p>
        </p:txBody>
      </p:sp>
      <p:sp>
        <p:nvSpPr>
          <p:cNvPr id="6"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DISADVANTAGES </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OF OPTICAL FIBER</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7" name="Content Placeholder 2"/>
          <p:cNvSpPr>
            <a:spLocks noGrp="1"/>
          </p:cNvSpPr>
          <p:nvPr>
            <p:ph idx="1"/>
          </p:nvPr>
        </p:nvSpPr>
        <p:spPr>
          <a:xfrm>
            <a:off x="1005114" y="1066800"/>
            <a:ext cx="7986486" cy="3733800"/>
          </a:xfrm>
        </p:spPr>
        <p:txBody>
          <a:bodyPr>
            <a:normAutofit fontScale="92500" lnSpcReduction="20000"/>
          </a:bodyPr>
          <a:lstStyle/>
          <a:p>
            <a:pPr algn="just"/>
            <a:r>
              <a:rPr lang="en-US" sz="3000" dirty="0" smtClean="0"/>
              <a:t>Difficult to tap. It is most suitable for point-to-point  technology</a:t>
            </a:r>
          </a:p>
          <a:p>
            <a:pPr algn="just"/>
            <a:r>
              <a:rPr lang="en-US" sz="3000" dirty="0" smtClean="0"/>
              <a:t>One-way channel. Two fibers needed to get full duplex (both ways) communication.</a:t>
            </a:r>
          </a:p>
          <a:p>
            <a:pPr fontAlgn="base"/>
            <a:r>
              <a:rPr lang="en-US" sz="3000" dirty="0"/>
              <a:t>Difficult to install and </a:t>
            </a:r>
            <a:r>
              <a:rPr lang="en-US" sz="3000" dirty="0" smtClean="0"/>
              <a:t>maintain - Sophisticated </a:t>
            </a:r>
            <a:r>
              <a:rPr lang="en-US" sz="3000" dirty="0"/>
              <a:t>technology required for manufacturing, installing and maintaining optical </a:t>
            </a:r>
            <a:r>
              <a:rPr lang="en-US" sz="3000" dirty="0" err="1"/>
              <a:t>fibre</a:t>
            </a:r>
            <a:r>
              <a:rPr lang="en-US" sz="3000" dirty="0"/>
              <a:t> </a:t>
            </a:r>
            <a:r>
              <a:rPr lang="en-US" sz="3000" dirty="0" smtClean="0"/>
              <a:t>cables</a:t>
            </a:r>
            <a:endParaRPr lang="en-US" sz="3000" dirty="0"/>
          </a:p>
          <a:p>
            <a:pPr fontAlgn="base"/>
            <a:r>
              <a:rPr lang="en-US" sz="3000" dirty="0"/>
              <a:t>High cost</a:t>
            </a:r>
          </a:p>
          <a:p>
            <a:pPr fontAlgn="base"/>
            <a:r>
              <a:rPr lang="en-US" sz="3000" dirty="0"/>
              <a:t>Fragile</a:t>
            </a:r>
          </a:p>
          <a:p>
            <a:pPr algn="just"/>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SIGNAL</a:t>
            </a:r>
            <a:endParaRPr kumimoji="0" lang="en-US" sz="4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Content Placeholder 2"/>
          <p:cNvSpPr>
            <a:spLocks noGrp="1"/>
          </p:cNvSpPr>
          <p:nvPr>
            <p:ph idx="1"/>
          </p:nvPr>
        </p:nvSpPr>
        <p:spPr>
          <a:xfrm>
            <a:off x="990600" y="838200"/>
            <a:ext cx="7924800" cy="5715000"/>
          </a:xfrm>
        </p:spPr>
        <p:txBody>
          <a:bodyPr>
            <a:normAutofit/>
          </a:bodyPr>
          <a:lstStyle/>
          <a:p>
            <a:pPr algn="just"/>
            <a:r>
              <a:rPr lang="en-US" sz="2400" dirty="0" smtClean="0"/>
              <a:t>It is electrical, electronic or optical representation of data, which can be sent over a communication medium</a:t>
            </a:r>
          </a:p>
          <a:p>
            <a:pPr algn="just">
              <a:buNone/>
            </a:pPr>
            <a:endParaRPr lang="en-US" sz="2400" dirty="0"/>
          </a:p>
        </p:txBody>
      </p:sp>
      <p:grpSp>
        <p:nvGrpSpPr>
          <p:cNvPr id="9" name="Group 8"/>
          <p:cNvGrpSpPr/>
          <p:nvPr/>
        </p:nvGrpSpPr>
        <p:grpSpPr>
          <a:xfrm>
            <a:off x="2819400" y="1905000"/>
            <a:ext cx="4114800" cy="4191000"/>
            <a:chOff x="1219200" y="1905000"/>
            <a:chExt cx="4191000" cy="4693270"/>
          </a:xfrm>
        </p:grpSpPr>
        <p:pic>
          <p:nvPicPr>
            <p:cNvPr id="1028" name="Picture 4"/>
            <p:cNvPicPr>
              <a:picLocks noChangeAspect="1" noChangeArrowheads="1"/>
            </p:cNvPicPr>
            <p:nvPr/>
          </p:nvPicPr>
          <p:blipFill>
            <a:blip r:embed="rId2"/>
            <a:srcRect/>
            <a:stretch>
              <a:fillRect/>
            </a:stretch>
          </p:blipFill>
          <p:spPr bwMode="auto">
            <a:xfrm>
              <a:off x="1219200" y="4038599"/>
              <a:ext cx="3987301" cy="255967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219200" y="1905000"/>
              <a:ext cx="4191000" cy="2237970"/>
            </a:xfrm>
            <a:prstGeom prst="rect">
              <a:avLst/>
            </a:prstGeom>
            <a:noFill/>
            <a:ln w="9525">
              <a:noFill/>
              <a:miter lim="800000"/>
              <a:headEnd/>
              <a:tailEnd/>
            </a:ln>
            <a:effectLst/>
          </p:spPr>
        </p:pic>
      </p:grpSp>
      <p:sp>
        <p:nvSpPr>
          <p:cNvPr id="10" name="Slide Number Placeholder 9"/>
          <p:cNvSpPr>
            <a:spLocks noGrp="1"/>
          </p:cNvSpPr>
          <p:nvPr>
            <p:ph type="sldNum" sz="quarter" idx="12"/>
          </p:nvPr>
        </p:nvSpPr>
        <p:spPr/>
        <p:txBody>
          <a:bodyPr/>
          <a:lstStyle/>
          <a:p>
            <a:fld id="{5C0DC426-50A1-4074-8ADC-36A189D3A339}"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50</a:t>
            </a:fld>
            <a:endParaRPr lang="en-US"/>
          </a:p>
        </p:txBody>
      </p:sp>
      <p:sp>
        <p:nvSpPr>
          <p:cNvPr id="6"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Applications</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7" name="Content Placeholder 2"/>
          <p:cNvSpPr>
            <a:spLocks noGrp="1"/>
          </p:cNvSpPr>
          <p:nvPr>
            <p:ph idx="1"/>
          </p:nvPr>
        </p:nvSpPr>
        <p:spPr>
          <a:xfrm>
            <a:off x="990600" y="990600"/>
            <a:ext cx="7986486" cy="5486400"/>
          </a:xfrm>
        </p:spPr>
        <p:txBody>
          <a:bodyPr>
            <a:noAutofit/>
          </a:bodyPr>
          <a:lstStyle/>
          <a:p>
            <a:pPr algn="just"/>
            <a:r>
              <a:rPr lang="en-US" sz="2400" dirty="0" smtClean="0"/>
              <a:t>Because of greater bandwidth (2Gbps), smaller diameter, lighter weight,  low attenuation, immunity to electromagnetic interference and longer repeater spacing, optical fiber cables are finding widespread use in long-distance telecommunications</a:t>
            </a:r>
          </a:p>
          <a:p>
            <a:pPr algn="just"/>
            <a:r>
              <a:rPr lang="en-US" sz="2400" dirty="0" smtClean="0"/>
              <a:t>Long-haul trunks-increasingly common in telephone network (Sprint ads)</a:t>
            </a:r>
          </a:p>
          <a:p>
            <a:pPr algn="just"/>
            <a:r>
              <a:rPr lang="en-US" sz="2400" dirty="0" smtClean="0"/>
              <a:t>Metropolitan trunks-without repeaters (average 8 miles in length)</a:t>
            </a:r>
          </a:p>
          <a:p>
            <a:pPr algn="just"/>
            <a:r>
              <a:rPr lang="en-US" sz="2400" dirty="0" smtClean="0"/>
              <a:t>Rural exchange trunks-link towns and villages</a:t>
            </a:r>
          </a:p>
          <a:p>
            <a:pPr algn="just"/>
            <a:r>
              <a:rPr lang="en-US" sz="2400" dirty="0" smtClean="0"/>
              <a:t>Local loops-direct from central exchange to a subscriber (business or home)</a:t>
            </a:r>
          </a:p>
          <a:p>
            <a:pPr algn="just"/>
            <a:r>
              <a:rPr lang="en-US" sz="2400" dirty="0" smtClean="0"/>
              <a:t>Local area networks-100Mbps ring networks</a:t>
            </a:r>
          </a:p>
          <a:p>
            <a:pPr algn="just"/>
            <a:endParaRPr lang="en-US" sz="20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51</a:t>
            </a:fld>
            <a:endParaRPr lang="en-US" dirty="0"/>
          </a:p>
        </p:txBody>
      </p:sp>
      <p:sp>
        <p:nvSpPr>
          <p:cNvPr id="3" name="Content Placeholder 2"/>
          <p:cNvSpPr>
            <a:spLocks noGrp="1"/>
          </p:cNvSpPr>
          <p:nvPr>
            <p:ph idx="4294967295"/>
          </p:nvPr>
        </p:nvSpPr>
        <p:spPr>
          <a:xfrm>
            <a:off x="1219200" y="685800"/>
            <a:ext cx="7620000" cy="5562600"/>
          </a:xfrm>
        </p:spPr>
        <p:txBody>
          <a:bodyPr>
            <a:normAutofit/>
          </a:bodyPr>
          <a:lstStyle/>
          <a:p>
            <a:pPr marL="82296" indent="0" fontAlgn="base">
              <a:buNone/>
            </a:pPr>
            <a:endParaRPr lang="en-US" dirty="0"/>
          </a:p>
          <a:p>
            <a:pPr fontAlgn="base"/>
            <a:r>
              <a:rPr lang="en-US" dirty="0"/>
              <a:t>Medical Purpose: Used in several types of medical instruments.</a:t>
            </a:r>
          </a:p>
          <a:p>
            <a:pPr fontAlgn="base"/>
            <a:r>
              <a:rPr lang="en-US" dirty="0" err="1"/>
              <a:t>Defence</a:t>
            </a:r>
            <a:r>
              <a:rPr lang="en-US" dirty="0"/>
              <a:t> Purpose: Used in transmission of data in aerospace.</a:t>
            </a:r>
          </a:p>
          <a:p>
            <a:pPr fontAlgn="base"/>
            <a:r>
              <a:rPr lang="en-US" dirty="0"/>
              <a:t>For Communication: This is largely used in formation of internet cables.</a:t>
            </a:r>
          </a:p>
          <a:p>
            <a:pPr fontAlgn="base"/>
            <a:r>
              <a:rPr lang="en-US" dirty="0"/>
              <a:t>Industrial Purpose: Used for lighting purposes and safety measures in designing the interior and exterior of automobiles.</a:t>
            </a:r>
          </a:p>
          <a:p>
            <a:endParaRPr lang="en-US" dirty="0"/>
          </a:p>
        </p:txBody>
      </p:sp>
    </p:spTree>
    <p:extLst>
      <p:ext uri="{BB962C8B-B14F-4D97-AF65-F5344CB8AC3E}">
        <p14:creationId xmlns:p14="http://schemas.microsoft.com/office/powerpoint/2010/main" val="17554917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C0DC426-50A1-4074-8ADC-36A189D3A339}" type="slidenum">
              <a:rPr lang="en-US" smtClean="0"/>
              <a:pPr/>
              <a:t>52</a:t>
            </a:fld>
            <a:endParaRPr lang="en-US" dirty="0"/>
          </a:p>
        </p:txBody>
      </p:sp>
      <p:graphicFrame>
        <p:nvGraphicFramePr>
          <p:cNvPr id="3" name="Object 3"/>
          <p:cNvGraphicFramePr>
            <a:graphicFrameLocks noChangeAspect="1"/>
          </p:cNvGraphicFramePr>
          <p:nvPr>
            <p:extLst>
              <p:ext uri="{D42A27DB-BD31-4B8C-83A1-F6EECF244321}">
                <p14:modId xmlns:p14="http://schemas.microsoft.com/office/powerpoint/2010/main" val="94973306"/>
              </p:ext>
            </p:extLst>
          </p:nvPr>
        </p:nvGraphicFramePr>
        <p:xfrm>
          <a:off x="228600" y="2514600"/>
          <a:ext cx="8686800" cy="2816225"/>
        </p:xfrm>
        <a:graphic>
          <a:graphicData uri="http://schemas.openxmlformats.org/presentationml/2006/ole">
            <mc:AlternateContent xmlns:mc="http://schemas.openxmlformats.org/markup-compatibility/2006">
              <mc:Choice xmlns:v="urn:schemas-microsoft-com:vml" Requires="v">
                <p:oleObj spid="_x0000_s2060" name="Document" r:id="rId3" imgW="5629656" imgH="1825752" progId="Word.Document.8">
                  <p:embed/>
                </p:oleObj>
              </mc:Choice>
              <mc:Fallback>
                <p:oleObj name="Document" r:id="rId3" imgW="5629656" imgH="1825752" progId="Word.Document.8">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514600"/>
                        <a:ext cx="8686800" cy="281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Box 3"/>
          <p:cNvSpPr txBox="1"/>
          <p:nvPr/>
        </p:nvSpPr>
        <p:spPr>
          <a:xfrm>
            <a:off x="1676400" y="533400"/>
            <a:ext cx="6096000" cy="954107"/>
          </a:xfrm>
          <a:prstGeom prst="rect">
            <a:avLst/>
          </a:prstGeom>
          <a:noFill/>
        </p:spPr>
        <p:txBody>
          <a:bodyPr wrap="square" rtlCol="0">
            <a:spAutoFit/>
          </a:bodyPr>
          <a:lstStyle/>
          <a:p>
            <a:r>
              <a:rPr kumimoji="1" lang="en-US" sz="2800" b="1" dirty="0"/>
              <a:t>Frequency Utilization for Fiber Applications</a:t>
            </a:r>
            <a:r>
              <a:rPr kumimoji="1" lang="en-GB" sz="2800" b="1" dirty="0"/>
              <a:t> </a:t>
            </a:r>
            <a:endParaRPr lang="en-US" sz="2800" b="1" dirty="0"/>
          </a:p>
        </p:txBody>
      </p:sp>
    </p:spTree>
    <p:extLst>
      <p:ext uri="{BB962C8B-B14F-4D97-AF65-F5344CB8AC3E}">
        <p14:creationId xmlns:p14="http://schemas.microsoft.com/office/powerpoint/2010/main" val="897061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53</a:t>
            </a:fld>
            <a:endParaRPr lang="en-US"/>
          </a:p>
        </p:txBody>
      </p:sp>
      <p:pic>
        <p:nvPicPr>
          <p:cNvPr id="1026" name="Picture 2"/>
          <p:cNvPicPr>
            <a:picLocks noChangeAspect="1" noChangeArrowheads="1"/>
          </p:cNvPicPr>
          <p:nvPr/>
        </p:nvPicPr>
        <p:blipFill>
          <a:blip r:embed="rId2"/>
          <a:srcRect/>
          <a:stretch>
            <a:fillRect/>
          </a:stretch>
        </p:blipFill>
        <p:spPr bwMode="auto">
          <a:xfrm>
            <a:off x="1131732" y="1600200"/>
            <a:ext cx="7871135" cy="2933599"/>
          </a:xfrm>
          <a:prstGeom prst="rect">
            <a:avLst/>
          </a:prstGeom>
          <a:noFill/>
          <a:ln w="9525">
            <a:noFill/>
            <a:miter lim="800000"/>
            <a:headEnd/>
            <a:tailEnd/>
          </a:ln>
          <a:effectLst/>
        </p:spPr>
      </p:pic>
      <p:sp>
        <p:nvSpPr>
          <p:cNvPr id="6"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LED </a:t>
            </a:r>
            <a:r>
              <a:rPr kumimoji="0" lang="en-US" sz="2400" b="1" i="0" u="none" strike="noStrike" kern="1200" cap="none" spc="0" normalizeH="0" noProof="0" dirty="0" err="1"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vs</a:t>
            </a:r>
            <a:r>
              <a:rPr kumimoji="0" lang="en-US" sz="2400" b="1"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SEMICONDUCTOR LASER</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54</a:t>
            </a:fld>
            <a:endParaRPr lang="en-US" dirty="0"/>
          </a:p>
        </p:txBody>
      </p:sp>
      <p:grpSp>
        <p:nvGrpSpPr>
          <p:cNvPr id="5" name="Group 4"/>
          <p:cNvGrpSpPr>
            <a:grpSpLocks/>
          </p:cNvGrpSpPr>
          <p:nvPr/>
        </p:nvGrpSpPr>
        <p:grpSpPr bwMode="auto">
          <a:xfrm>
            <a:off x="1219200" y="1905000"/>
            <a:ext cx="7772400" cy="3573463"/>
            <a:chOff x="-3" y="400"/>
            <a:chExt cx="5706" cy="2251"/>
          </a:xfrm>
        </p:grpSpPr>
        <p:grpSp>
          <p:nvGrpSpPr>
            <p:cNvPr id="6" name="Group 5"/>
            <p:cNvGrpSpPr>
              <a:grpSpLocks/>
            </p:cNvGrpSpPr>
            <p:nvPr/>
          </p:nvGrpSpPr>
          <p:grpSpPr bwMode="auto">
            <a:xfrm>
              <a:off x="0" y="403"/>
              <a:ext cx="5700" cy="2245"/>
              <a:chOff x="0" y="403"/>
              <a:chExt cx="5700" cy="2245"/>
            </a:xfrm>
          </p:grpSpPr>
          <p:grpSp>
            <p:nvGrpSpPr>
              <p:cNvPr id="8" name="Group 6"/>
              <p:cNvGrpSpPr>
                <a:grpSpLocks/>
              </p:cNvGrpSpPr>
              <p:nvPr/>
            </p:nvGrpSpPr>
            <p:grpSpPr bwMode="auto">
              <a:xfrm>
                <a:off x="0" y="403"/>
                <a:ext cx="1140" cy="403"/>
                <a:chOff x="0" y="403"/>
                <a:chExt cx="1140" cy="403"/>
              </a:xfrm>
            </p:grpSpPr>
            <p:sp>
              <p:nvSpPr>
                <p:cNvPr id="129" name="Rectangle 7"/>
                <p:cNvSpPr>
                  <a:spLocks noChangeArrowheads="1"/>
                </p:cNvSpPr>
                <p:nvPr/>
              </p:nvSpPr>
              <p:spPr bwMode="auto">
                <a:xfrm>
                  <a:off x="43" y="403"/>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cs typeface="Times New Roman" panose="02020603050405020304" pitchFamily="18" charset="0"/>
                    </a:rPr>
                    <a:t> </a:t>
                  </a:r>
                </a:p>
                <a:p>
                  <a:pPr algn="ctr"/>
                  <a:endParaRPr lang="en-US" altLang="en-US" sz="3600"/>
                </a:p>
              </p:txBody>
            </p:sp>
            <p:sp>
              <p:nvSpPr>
                <p:cNvPr id="130" name="Rectangle 8"/>
                <p:cNvSpPr>
                  <a:spLocks noChangeArrowheads="1"/>
                </p:cNvSpPr>
                <p:nvPr/>
              </p:nvSpPr>
              <p:spPr bwMode="auto">
                <a:xfrm>
                  <a:off x="0" y="403"/>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nvGrpSpPr>
              <p:cNvPr id="9" name="Group 9"/>
              <p:cNvGrpSpPr>
                <a:grpSpLocks/>
              </p:cNvGrpSpPr>
              <p:nvPr/>
            </p:nvGrpSpPr>
            <p:grpSpPr bwMode="auto">
              <a:xfrm>
                <a:off x="1140" y="403"/>
                <a:ext cx="1140" cy="403"/>
                <a:chOff x="1140" y="403"/>
                <a:chExt cx="1140" cy="403"/>
              </a:xfrm>
            </p:grpSpPr>
            <p:sp>
              <p:nvSpPr>
                <p:cNvPr id="125" name="Rectangle 10"/>
                <p:cNvSpPr>
                  <a:spLocks noChangeArrowheads="1"/>
                </p:cNvSpPr>
                <p:nvPr/>
              </p:nvSpPr>
              <p:spPr bwMode="auto">
                <a:xfrm>
                  <a:off x="1140" y="403"/>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126" name="Group 11"/>
                <p:cNvGrpSpPr>
                  <a:grpSpLocks/>
                </p:cNvGrpSpPr>
                <p:nvPr/>
              </p:nvGrpSpPr>
              <p:grpSpPr bwMode="auto">
                <a:xfrm>
                  <a:off x="1140" y="403"/>
                  <a:ext cx="1140" cy="403"/>
                  <a:chOff x="1140" y="403"/>
                  <a:chExt cx="1140" cy="403"/>
                </a:xfrm>
              </p:grpSpPr>
              <p:sp>
                <p:nvSpPr>
                  <p:cNvPr id="127" name="Rectangle 12"/>
                  <p:cNvSpPr>
                    <a:spLocks noChangeArrowheads="1"/>
                  </p:cNvSpPr>
                  <p:nvPr/>
                </p:nvSpPr>
                <p:spPr bwMode="auto">
                  <a:xfrm>
                    <a:off x="1183" y="403"/>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cs typeface="Times New Roman" panose="02020603050405020304" pitchFamily="18" charset="0"/>
                      </a:rPr>
                      <a:t>Frequency Range</a:t>
                    </a:r>
                    <a:endParaRPr lang="en-US" altLang="en-US">
                      <a:cs typeface="Times New Roman" panose="02020603050405020304" pitchFamily="18" charset="0"/>
                    </a:endParaRPr>
                  </a:p>
                  <a:p>
                    <a:pPr algn="ctr"/>
                    <a:endParaRPr lang="en-US" altLang="en-US" sz="3600"/>
                  </a:p>
                </p:txBody>
              </p:sp>
              <p:sp>
                <p:nvSpPr>
                  <p:cNvPr id="128" name="Rectangle 13"/>
                  <p:cNvSpPr>
                    <a:spLocks noChangeArrowheads="1"/>
                  </p:cNvSpPr>
                  <p:nvPr/>
                </p:nvSpPr>
                <p:spPr bwMode="auto">
                  <a:xfrm>
                    <a:off x="1140" y="403"/>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10" name="Group 14"/>
              <p:cNvGrpSpPr>
                <a:grpSpLocks/>
              </p:cNvGrpSpPr>
              <p:nvPr/>
            </p:nvGrpSpPr>
            <p:grpSpPr bwMode="auto">
              <a:xfrm>
                <a:off x="2280" y="403"/>
                <a:ext cx="1140" cy="403"/>
                <a:chOff x="2280" y="403"/>
                <a:chExt cx="1140" cy="403"/>
              </a:xfrm>
            </p:grpSpPr>
            <p:sp>
              <p:nvSpPr>
                <p:cNvPr id="121" name="Rectangle 15"/>
                <p:cNvSpPr>
                  <a:spLocks noChangeArrowheads="1"/>
                </p:cNvSpPr>
                <p:nvPr/>
              </p:nvSpPr>
              <p:spPr bwMode="auto">
                <a:xfrm>
                  <a:off x="2280" y="403"/>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122" name="Group 16"/>
                <p:cNvGrpSpPr>
                  <a:grpSpLocks/>
                </p:cNvGrpSpPr>
                <p:nvPr/>
              </p:nvGrpSpPr>
              <p:grpSpPr bwMode="auto">
                <a:xfrm>
                  <a:off x="2280" y="403"/>
                  <a:ext cx="1140" cy="403"/>
                  <a:chOff x="2280" y="403"/>
                  <a:chExt cx="1140" cy="403"/>
                </a:xfrm>
              </p:grpSpPr>
              <p:sp>
                <p:nvSpPr>
                  <p:cNvPr id="123" name="Rectangle 17"/>
                  <p:cNvSpPr>
                    <a:spLocks noChangeArrowheads="1"/>
                  </p:cNvSpPr>
                  <p:nvPr/>
                </p:nvSpPr>
                <p:spPr bwMode="auto">
                  <a:xfrm>
                    <a:off x="2323" y="403"/>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cs typeface="Times New Roman" panose="02020603050405020304" pitchFamily="18" charset="0"/>
                      </a:rPr>
                      <a:t>Typical Attenuation</a:t>
                    </a:r>
                    <a:endParaRPr lang="en-US" altLang="en-US">
                      <a:cs typeface="Times New Roman" panose="02020603050405020304" pitchFamily="18" charset="0"/>
                    </a:endParaRPr>
                  </a:p>
                  <a:p>
                    <a:pPr algn="ctr"/>
                    <a:endParaRPr lang="en-US" altLang="en-US" sz="3600"/>
                  </a:p>
                </p:txBody>
              </p:sp>
              <p:sp>
                <p:nvSpPr>
                  <p:cNvPr id="124" name="Rectangle 18"/>
                  <p:cNvSpPr>
                    <a:spLocks noChangeArrowheads="1"/>
                  </p:cNvSpPr>
                  <p:nvPr/>
                </p:nvSpPr>
                <p:spPr bwMode="auto">
                  <a:xfrm>
                    <a:off x="2280" y="403"/>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11" name="Group 19"/>
              <p:cNvGrpSpPr>
                <a:grpSpLocks/>
              </p:cNvGrpSpPr>
              <p:nvPr/>
            </p:nvGrpSpPr>
            <p:grpSpPr bwMode="auto">
              <a:xfrm>
                <a:off x="3420" y="403"/>
                <a:ext cx="1140" cy="403"/>
                <a:chOff x="3420" y="403"/>
                <a:chExt cx="1140" cy="403"/>
              </a:xfrm>
            </p:grpSpPr>
            <p:sp>
              <p:nvSpPr>
                <p:cNvPr id="117" name="Rectangle 20"/>
                <p:cNvSpPr>
                  <a:spLocks noChangeArrowheads="1"/>
                </p:cNvSpPr>
                <p:nvPr/>
              </p:nvSpPr>
              <p:spPr bwMode="auto">
                <a:xfrm>
                  <a:off x="3420" y="403"/>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118" name="Group 21"/>
                <p:cNvGrpSpPr>
                  <a:grpSpLocks/>
                </p:cNvGrpSpPr>
                <p:nvPr/>
              </p:nvGrpSpPr>
              <p:grpSpPr bwMode="auto">
                <a:xfrm>
                  <a:off x="3420" y="403"/>
                  <a:ext cx="1140" cy="403"/>
                  <a:chOff x="3420" y="403"/>
                  <a:chExt cx="1140" cy="403"/>
                </a:xfrm>
              </p:grpSpPr>
              <p:sp>
                <p:nvSpPr>
                  <p:cNvPr id="119" name="Rectangle 22"/>
                  <p:cNvSpPr>
                    <a:spLocks noChangeArrowheads="1"/>
                  </p:cNvSpPr>
                  <p:nvPr/>
                </p:nvSpPr>
                <p:spPr bwMode="auto">
                  <a:xfrm>
                    <a:off x="3463" y="403"/>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cs typeface="Times New Roman" panose="02020603050405020304" pitchFamily="18" charset="0"/>
                      </a:rPr>
                      <a:t>Typical Delay</a:t>
                    </a:r>
                    <a:endParaRPr lang="en-US" altLang="en-US">
                      <a:cs typeface="Times New Roman" panose="02020603050405020304" pitchFamily="18" charset="0"/>
                    </a:endParaRPr>
                  </a:p>
                  <a:p>
                    <a:pPr algn="ctr"/>
                    <a:endParaRPr lang="en-US" altLang="en-US" sz="3600"/>
                  </a:p>
                </p:txBody>
              </p:sp>
              <p:sp>
                <p:nvSpPr>
                  <p:cNvPr id="120" name="Rectangle 23"/>
                  <p:cNvSpPr>
                    <a:spLocks noChangeArrowheads="1"/>
                  </p:cNvSpPr>
                  <p:nvPr/>
                </p:nvSpPr>
                <p:spPr bwMode="auto">
                  <a:xfrm>
                    <a:off x="3420" y="403"/>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12" name="Group 24"/>
              <p:cNvGrpSpPr>
                <a:grpSpLocks/>
              </p:cNvGrpSpPr>
              <p:nvPr/>
            </p:nvGrpSpPr>
            <p:grpSpPr bwMode="auto">
              <a:xfrm>
                <a:off x="4560" y="403"/>
                <a:ext cx="1140" cy="403"/>
                <a:chOff x="4560" y="403"/>
                <a:chExt cx="1140" cy="403"/>
              </a:xfrm>
            </p:grpSpPr>
            <p:sp>
              <p:nvSpPr>
                <p:cNvPr id="113" name="Rectangle 25"/>
                <p:cNvSpPr>
                  <a:spLocks noChangeArrowheads="1"/>
                </p:cNvSpPr>
                <p:nvPr/>
              </p:nvSpPr>
              <p:spPr bwMode="auto">
                <a:xfrm>
                  <a:off x="4560" y="403"/>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114" name="Group 26"/>
                <p:cNvGrpSpPr>
                  <a:grpSpLocks/>
                </p:cNvGrpSpPr>
                <p:nvPr/>
              </p:nvGrpSpPr>
              <p:grpSpPr bwMode="auto">
                <a:xfrm>
                  <a:off x="4560" y="403"/>
                  <a:ext cx="1140" cy="403"/>
                  <a:chOff x="4560" y="403"/>
                  <a:chExt cx="1140" cy="403"/>
                </a:xfrm>
              </p:grpSpPr>
              <p:sp>
                <p:nvSpPr>
                  <p:cNvPr id="115" name="Rectangle 27"/>
                  <p:cNvSpPr>
                    <a:spLocks noChangeArrowheads="1"/>
                  </p:cNvSpPr>
                  <p:nvPr/>
                </p:nvSpPr>
                <p:spPr bwMode="auto">
                  <a:xfrm>
                    <a:off x="4603" y="403"/>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cs typeface="Times New Roman" panose="02020603050405020304" pitchFamily="18" charset="0"/>
                      </a:rPr>
                      <a:t>Repeater Spacing</a:t>
                    </a:r>
                    <a:endParaRPr lang="en-US" altLang="en-US">
                      <a:cs typeface="Times New Roman" panose="02020603050405020304" pitchFamily="18" charset="0"/>
                    </a:endParaRPr>
                  </a:p>
                  <a:p>
                    <a:pPr algn="ctr"/>
                    <a:endParaRPr lang="en-US" altLang="en-US" sz="3600"/>
                  </a:p>
                </p:txBody>
              </p:sp>
              <p:sp>
                <p:nvSpPr>
                  <p:cNvPr id="116" name="Rectangle 28"/>
                  <p:cNvSpPr>
                    <a:spLocks noChangeArrowheads="1"/>
                  </p:cNvSpPr>
                  <p:nvPr/>
                </p:nvSpPr>
                <p:spPr bwMode="auto">
                  <a:xfrm>
                    <a:off x="4560" y="403"/>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13" name="Group 29"/>
              <p:cNvGrpSpPr>
                <a:grpSpLocks/>
              </p:cNvGrpSpPr>
              <p:nvPr/>
            </p:nvGrpSpPr>
            <p:grpSpPr bwMode="auto">
              <a:xfrm>
                <a:off x="0" y="806"/>
                <a:ext cx="1140" cy="518"/>
                <a:chOff x="0" y="806"/>
                <a:chExt cx="1140" cy="518"/>
              </a:xfrm>
            </p:grpSpPr>
            <p:sp>
              <p:nvSpPr>
                <p:cNvPr id="109" name="Rectangle 30"/>
                <p:cNvSpPr>
                  <a:spLocks noChangeArrowheads="1"/>
                </p:cNvSpPr>
                <p:nvPr/>
              </p:nvSpPr>
              <p:spPr bwMode="auto">
                <a:xfrm>
                  <a:off x="0" y="806"/>
                  <a:ext cx="11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110" name="Group 31"/>
                <p:cNvGrpSpPr>
                  <a:grpSpLocks/>
                </p:cNvGrpSpPr>
                <p:nvPr/>
              </p:nvGrpSpPr>
              <p:grpSpPr bwMode="auto">
                <a:xfrm>
                  <a:off x="0" y="806"/>
                  <a:ext cx="1140" cy="518"/>
                  <a:chOff x="0" y="806"/>
                  <a:chExt cx="1140" cy="518"/>
                </a:xfrm>
              </p:grpSpPr>
              <p:sp>
                <p:nvSpPr>
                  <p:cNvPr id="111" name="Rectangle 32"/>
                  <p:cNvSpPr>
                    <a:spLocks noChangeArrowheads="1"/>
                  </p:cNvSpPr>
                  <p:nvPr/>
                </p:nvSpPr>
                <p:spPr bwMode="auto">
                  <a:xfrm>
                    <a:off x="43" y="806"/>
                    <a:ext cx="105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Twisted pair (with loading)</a:t>
                    </a:r>
                  </a:p>
                  <a:p>
                    <a:endParaRPr lang="en-US" altLang="en-US" sz="3600"/>
                  </a:p>
                </p:txBody>
              </p:sp>
              <p:sp>
                <p:nvSpPr>
                  <p:cNvPr id="112" name="Rectangle 33"/>
                  <p:cNvSpPr>
                    <a:spLocks noChangeArrowheads="1"/>
                  </p:cNvSpPr>
                  <p:nvPr/>
                </p:nvSpPr>
                <p:spPr bwMode="auto">
                  <a:xfrm>
                    <a:off x="0" y="806"/>
                    <a:ext cx="114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14" name="Group 34"/>
              <p:cNvGrpSpPr>
                <a:grpSpLocks/>
              </p:cNvGrpSpPr>
              <p:nvPr/>
            </p:nvGrpSpPr>
            <p:grpSpPr bwMode="auto">
              <a:xfrm>
                <a:off x="1140" y="806"/>
                <a:ext cx="1140" cy="518"/>
                <a:chOff x="1140" y="806"/>
                <a:chExt cx="1140" cy="518"/>
              </a:xfrm>
            </p:grpSpPr>
            <p:sp>
              <p:nvSpPr>
                <p:cNvPr id="105" name="Rectangle 35"/>
                <p:cNvSpPr>
                  <a:spLocks noChangeArrowheads="1"/>
                </p:cNvSpPr>
                <p:nvPr/>
              </p:nvSpPr>
              <p:spPr bwMode="auto">
                <a:xfrm>
                  <a:off x="1140" y="806"/>
                  <a:ext cx="11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106" name="Group 36"/>
                <p:cNvGrpSpPr>
                  <a:grpSpLocks/>
                </p:cNvGrpSpPr>
                <p:nvPr/>
              </p:nvGrpSpPr>
              <p:grpSpPr bwMode="auto">
                <a:xfrm>
                  <a:off x="1140" y="806"/>
                  <a:ext cx="1140" cy="518"/>
                  <a:chOff x="1140" y="806"/>
                  <a:chExt cx="1140" cy="518"/>
                </a:xfrm>
              </p:grpSpPr>
              <p:sp>
                <p:nvSpPr>
                  <p:cNvPr id="107" name="Rectangle 37"/>
                  <p:cNvSpPr>
                    <a:spLocks noChangeArrowheads="1"/>
                  </p:cNvSpPr>
                  <p:nvPr/>
                </p:nvSpPr>
                <p:spPr bwMode="auto">
                  <a:xfrm>
                    <a:off x="1183" y="806"/>
                    <a:ext cx="105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dirty="0">
                        <a:cs typeface="Times New Roman" panose="02020603050405020304" pitchFamily="18" charset="0"/>
                      </a:rPr>
                      <a:t>0 to 3.5 kHz</a:t>
                    </a:r>
                  </a:p>
                  <a:p>
                    <a:endParaRPr lang="en-US" altLang="en-US" sz="3600" dirty="0"/>
                  </a:p>
                </p:txBody>
              </p:sp>
              <p:sp>
                <p:nvSpPr>
                  <p:cNvPr id="108" name="Rectangle 38"/>
                  <p:cNvSpPr>
                    <a:spLocks noChangeArrowheads="1"/>
                  </p:cNvSpPr>
                  <p:nvPr/>
                </p:nvSpPr>
                <p:spPr bwMode="auto">
                  <a:xfrm>
                    <a:off x="1140" y="806"/>
                    <a:ext cx="114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15" name="Group 39"/>
              <p:cNvGrpSpPr>
                <a:grpSpLocks/>
              </p:cNvGrpSpPr>
              <p:nvPr/>
            </p:nvGrpSpPr>
            <p:grpSpPr bwMode="auto">
              <a:xfrm>
                <a:off x="2280" y="806"/>
                <a:ext cx="1140" cy="518"/>
                <a:chOff x="2280" y="806"/>
                <a:chExt cx="1140" cy="518"/>
              </a:xfrm>
            </p:grpSpPr>
            <p:sp>
              <p:nvSpPr>
                <p:cNvPr id="101" name="Rectangle 40"/>
                <p:cNvSpPr>
                  <a:spLocks noChangeArrowheads="1"/>
                </p:cNvSpPr>
                <p:nvPr/>
              </p:nvSpPr>
              <p:spPr bwMode="auto">
                <a:xfrm>
                  <a:off x="2280" y="806"/>
                  <a:ext cx="11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102" name="Group 41"/>
                <p:cNvGrpSpPr>
                  <a:grpSpLocks/>
                </p:cNvGrpSpPr>
                <p:nvPr/>
              </p:nvGrpSpPr>
              <p:grpSpPr bwMode="auto">
                <a:xfrm>
                  <a:off x="2280" y="806"/>
                  <a:ext cx="1140" cy="518"/>
                  <a:chOff x="2280" y="806"/>
                  <a:chExt cx="1140" cy="518"/>
                </a:xfrm>
              </p:grpSpPr>
              <p:sp>
                <p:nvSpPr>
                  <p:cNvPr id="103" name="Rectangle 42"/>
                  <p:cNvSpPr>
                    <a:spLocks noChangeArrowheads="1"/>
                  </p:cNvSpPr>
                  <p:nvPr/>
                </p:nvSpPr>
                <p:spPr bwMode="auto">
                  <a:xfrm>
                    <a:off x="2323" y="806"/>
                    <a:ext cx="105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0.2 dB/km @ 1 kHz</a:t>
                    </a:r>
                  </a:p>
                  <a:p>
                    <a:endParaRPr lang="en-US" altLang="en-US" sz="3600"/>
                  </a:p>
                </p:txBody>
              </p:sp>
              <p:sp>
                <p:nvSpPr>
                  <p:cNvPr id="104" name="Rectangle 43"/>
                  <p:cNvSpPr>
                    <a:spLocks noChangeArrowheads="1"/>
                  </p:cNvSpPr>
                  <p:nvPr/>
                </p:nvSpPr>
                <p:spPr bwMode="auto">
                  <a:xfrm>
                    <a:off x="2280" y="806"/>
                    <a:ext cx="114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16" name="Group 44"/>
              <p:cNvGrpSpPr>
                <a:grpSpLocks/>
              </p:cNvGrpSpPr>
              <p:nvPr/>
            </p:nvGrpSpPr>
            <p:grpSpPr bwMode="auto">
              <a:xfrm>
                <a:off x="3420" y="806"/>
                <a:ext cx="1140" cy="518"/>
                <a:chOff x="3420" y="806"/>
                <a:chExt cx="1140" cy="518"/>
              </a:xfrm>
            </p:grpSpPr>
            <p:sp>
              <p:nvSpPr>
                <p:cNvPr id="97" name="Rectangle 45"/>
                <p:cNvSpPr>
                  <a:spLocks noChangeArrowheads="1"/>
                </p:cNvSpPr>
                <p:nvPr/>
              </p:nvSpPr>
              <p:spPr bwMode="auto">
                <a:xfrm>
                  <a:off x="3420" y="806"/>
                  <a:ext cx="11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98" name="Group 46"/>
                <p:cNvGrpSpPr>
                  <a:grpSpLocks/>
                </p:cNvGrpSpPr>
                <p:nvPr/>
              </p:nvGrpSpPr>
              <p:grpSpPr bwMode="auto">
                <a:xfrm>
                  <a:off x="3420" y="806"/>
                  <a:ext cx="1140" cy="518"/>
                  <a:chOff x="3420" y="806"/>
                  <a:chExt cx="1140" cy="518"/>
                </a:xfrm>
              </p:grpSpPr>
              <p:sp>
                <p:nvSpPr>
                  <p:cNvPr id="99" name="Rectangle 47"/>
                  <p:cNvSpPr>
                    <a:spLocks noChangeArrowheads="1"/>
                  </p:cNvSpPr>
                  <p:nvPr/>
                </p:nvSpPr>
                <p:spPr bwMode="auto">
                  <a:xfrm>
                    <a:off x="3463" y="806"/>
                    <a:ext cx="105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50 µs/km</a:t>
                    </a:r>
                  </a:p>
                  <a:p>
                    <a:endParaRPr lang="en-US" altLang="en-US" sz="3600"/>
                  </a:p>
                </p:txBody>
              </p:sp>
              <p:sp>
                <p:nvSpPr>
                  <p:cNvPr id="100" name="Rectangle 48"/>
                  <p:cNvSpPr>
                    <a:spLocks noChangeArrowheads="1"/>
                  </p:cNvSpPr>
                  <p:nvPr/>
                </p:nvSpPr>
                <p:spPr bwMode="auto">
                  <a:xfrm>
                    <a:off x="3420" y="806"/>
                    <a:ext cx="114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17" name="Group 49"/>
              <p:cNvGrpSpPr>
                <a:grpSpLocks/>
              </p:cNvGrpSpPr>
              <p:nvPr/>
            </p:nvGrpSpPr>
            <p:grpSpPr bwMode="auto">
              <a:xfrm>
                <a:off x="4560" y="806"/>
                <a:ext cx="1140" cy="518"/>
                <a:chOff x="4560" y="806"/>
                <a:chExt cx="1140" cy="518"/>
              </a:xfrm>
            </p:grpSpPr>
            <p:sp>
              <p:nvSpPr>
                <p:cNvPr id="93" name="Rectangle 50"/>
                <p:cNvSpPr>
                  <a:spLocks noChangeArrowheads="1"/>
                </p:cNvSpPr>
                <p:nvPr/>
              </p:nvSpPr>
              <p:spPr bwMode="auto">
                <a:xfrm>
                  <a:off x="4560" y="806"/>
                  <a:ext cx="11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94" name="Group 51"/>
                <p:cNvGrpSpPr>
                  <a:grpSpLocks/>
                </p:cNvGrpSpPr>
                <p:nvPr/>
              </p:nvGrpSpPr>
              <p:grpSpPr bwMode="auto">
                <a:xfrm>
                  <a:off x="4560" y="806"/>
                  <a:ext cx="1140" cy="518"/>
                  <a:chOff x="4560" y="806"/>
                  <a:chExt cx="1140" cy="518"/>
                </a:xfrm>
              </p:grpSpPr>
              <p:sp>
                <p:nvSpPr>
                  <p:cNvPr id="95" name="Rectangle 52"/>
                  <p:cNvSpPr>
                    <a:spLocks noChangeArrowheads="1"/>
                  </p:cNvSpPr>
                  <p:nvPr/>
                </p:nvSpPr>
                <p:spPr bwMode="auto">
                  <a:xfrm>
                    <a:off x="4603" y="806"/>
                    <a:ext cx="105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2 km</a:t>
                    </a:r>
                  </a:p>
                  <a:p>
                    <a:endParaRPr lang="en-US" altLang="en-US" sz="3600"/>
                  </a:p>
                </p:txBody>
              </p:sp>
              <p:sp>
                <p:nvSpPr>
                  <p:cNvPr id="96" name="Rectangle 53"/>
                  <p:cNvSpPr>
                    <a:spLocks noChangeArrowheads="1"/>
                  </p:cNvSpPr>
                  <p:nvPr/>
                </p:nvSpPr>
                <p:spPr bwMode="auto">
                  <a:xfrm>
                    <a:off x="4560" y="806"/>
                    <a:ext cx="114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18" name="Group 54"/>
              <p:cNvGrpSpPr>
                <a:grpSpLocks/>
              </p:cNvGrpSpPr>
              <p:nvPr/>
            </p:nvGrpSpPr>
            <p:grpSpPr bwMode="auto">
              <a:xfrm>
                <a:off x="0" y="1324"/>
                <a:ext cx="1140" cy="518"/>
                <a:chOff x="0" y="1324"/>
                <a:chExt cx="1140" cy="518"/>
              </a:xfrm>
            </p:grpSpPr>
            <p:sp>
              <p:nvSpPr>
                <p:cNvPr id="89" name="Rectangle 55"/>
                <p:cNvSpPr>
                  <a:spLocks noChangeArrowheads="1"/>
                </p:cNvSpPr>
                <p:nvPr/>
              </p:nvSpPr>
              <p:spPr bwMode="auto">
                <a:xfrm>
                  <a:off x="0" y="1324"/>
                  <a:ext cx="11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90" name="Group 56"/>
                <p:cNvGrpSpPr>
                  <a:grpSpLocks/>
                </p:cNvGrpSpPr>
                <p:nvPr/>
              </p:nvGrpSpPr>
              <p:grpSpPr bwMode="auto">
                <a:xfrm>
                  <a:off x="0" y="1324"/>
                  <a:ext cx="1140" cy="518"/>
                  <a:chOff x="0" y="1324"/>
                  <a:chExt cx="1140" cy="518"/>
                </a:xfrm>
              </p:grpSpPr>
              <p:sp>
                <p:nvSpPr>
                  <p:cNvPr id="91" name="Rectangle 57"/>
                  <p:cNvSpPr>
                    <a:spLocks noChangeArrowheads="1"/>
                  </p:cNvSpPr>
                  <p:nvPr/>
                </p:nvSpPr>
                <p:spPr bwMode="auto">
                  <a:xfrm>
                    <a:off x="43" y="1324"/>
                    <a:ext cx="105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Twisted pairs (multi-pair cables)</a:t>
                    </a:r>
                  </a:p>
                  <a:p>
                    <a:endParaRPr lang="en-US" altLang="en-US" sz="3600"/>
                  </a:p>
                </p:txBody>
              </p:sp>
              <p:sp>
                <p:nvSpPr>
                  <p:cNvPr id="92" name="Rectangle 58"/>
                  <p:cNvSpPr>
                    <a:spLocks noChangeArrowheads="1"/>
                  </p:cNvSpPr>
                  <p:nvPr/>
                </p:nvSpPr>
                <p:spPr bwMode="auto">
                  <a:xfrm>
                    <a:off x="0" y="1324"/>
                    <a:ext cx="114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19" name="Group 59"/>
              <p:cNvGrpSpPr>
                <a:grpSpLocks/>
              </p:cNvGrpSpPr>
              <p:nvPr/>
            </p:nvGrpSpPr>
            <p:grpSpPr bwMode="auto">
              <a:xfrm>
                <a:off x="1140" y="1324"/>
                <a:ext cx="1140" cy="518"/>
                <a:chOff x="1140" y="1324"/>
                <a:chExt cx="1140" cy="518"/>
              </a:xfrm>
            </p:grpSpPr>
            <p:sp>
              <p:nvSpPr>
                <p:cNvPr id="85" name="Rectangle 60"/>
                <p:cNvSpPr>
                  <a:spLocks noChangeArrowheads="1"/>
                </p:cNvSpPr>
                <p:nvPr/>
              </p:nvSpPr>
              <p:spPr bwMode="auto">
                <a:xfrm>
                  <a:off x="1140" y="1324"/>
                  <a:ext cx="11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86" name="Group 61"/>
                <p:cNvGrpSpPr>
                  <a:grpSpLocks/>
                </p:cNvGrpSpPr>
                <p:nvPr/>
              </p:nvGrpSpPr>
              <p:grpSpPr bwMode="auto">
                <a:xfrm>
                  <a:off x="1140" y="1324"/>
                  <a:ext cx="1140" cy="518"/>
                  <a:chOff x="1140" y="1324"/>
                  <a:chExt cx="1140" cy="518"/>
                </a:xfrm>
              </p:grpSpPr>
              <p:sp>
                <p:nvSpPr>
                  <p:cNvPr id="87" name="Rectangle 62"/>
                  <p:cNvSpPr>
                    <a:spLocks noChangeArrowheads="1"/>
                  </p:cNvSpPr>
                  <p:nvPr/>
                </p:nvSpPr>
                <p:spPr bwMode="auto">
                  <a:xfrm>
                    <a:off x="1183" y="1324"/>
                    <a:ext cx="105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dirty="0">
                        <a:cs typeface="Times New Roman" panose="02020603050405020304" pitchFamily="18" charset="0"/>
                      </a:rPr>
                      <a:t>0 to 1 MHz</a:t>
                    </a:r>
                  </a:p>
                  <a:p>
                    <a:endParaRPr lang="en-US" altLang="en-US" sz="3600" dirty="0"/>
                  </a:p>
                </p:txBody>
              </p:sp>
              <p:sp>
                <p:nvSpPr>
                  <p:cNvPr id="88" name="Rectangle 63"/>
                  <p:cNvSpPr>
                    <a:spLocks noChangeArrowheads="1"/>
                  </p:cNvSpPr>
                  <p:nvPr/>
                </p:nvSpPr>
                <p:spPr bwMode="auto">
                  <a:xfrm>
                    <a:off x="1140" y="1324"/>
                    <a:ext cx="114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20" name="Group 64"/>
              <p:cNvGrpSpPr>
                <a:grpSpLocks/>
              </p:cNvGrpSpPr>
              <p:nvPr/>
            </p:nvGrpSpPr>
            <p:grpSpPr bwMode="auto">
              <a:xfrm>
                <a:off x="2280" y="1324"/>
                <a:ext cx="1140" cy="518"/>
                <a:chOff x="2280" y="1324"/>
                <a:chExt cx="1140" cy="518"/>
              </a:xfrm>
            </p:grpSpPr>
            <p:sp>
              <p:nvSpPr>
                <p:cNvPr id="81" name="Rectangle 65"/>
                <p:cNvSpPr>
                  <a:spLocks noChangeArrowheads="1"/>
                </p:cNvSpPr>
                <p:nvPr/>
              </p:nvSpPr>
              <p:spPr bwMode="auto">
                <a:xfrm>
                  <a:off x="2280" y="1324"/>
                  <a:ext cx="11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82" name="Group 66"/>
                <p:cNvGrpSpPr>
                  <a:grpSpLocks/>
                </p:cNvGrpSpPr>
                <p:nvPr/>
              </p:nvGrpSpPr>
              <p:grpSpPr bwMode="auto">
                <a:xfrm>
                  <a:off x="2280" y="1324"/>
                  <a:ext cx="1140" cy="518"/>
                  <a:chOff x="2280" y="1324"/>
                  <a:chExt cx="1140" cy="518"/>
                </a:xfrm>
              </p:grpSpPr>
              <p:sp>
                <p:nvSpPr>
                  <p:cNvPr id="83" name="Rectangle 67"/>
                  <p:cNvSpPr>
                    <a:spLocks noChangeArrowheads="1"/>
                  </p:cNvSpPr>
                  <p:nvPr/>
                </p:nvSpPr>
                <p:spPr bwMode="auto">
                  <a:xfrm>
                    <a:off x="2323" y="1324"/>
                    <a:ext cx="105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dirty="0">
                        <a:cs typeface="Times New Roman" panose="02020603050405020304" pitchFamily="18" charset="0"/>
                      </a:rPr>
                      <a:t>0.7 dB/km @ 1 kHz</a:t>
                    </a:r>
                  </a:p>
                  <a:p>
                    <a:endParaRPr lang="en-US" altLang="en-US" sz="3600" dirty="0"/>
                  </a:p>
                </p:txBody>
              </p:sp>
              <p:sp>
                <p:nvSpPr>
                  <p:cNvPr id="84" name="Rectangle 68"/>
                  <p:cNvSpPr>
                    <a:spLocks noChangeArrowheads="1"/>
                  </p:cNvSpPr>
                  <p:nvPr/>
                </p:nvSpPr>
                <p:spPr bwMode="auto">
                  <a:xfrm>
                    <a:off x="2280" y="1324"/>
                    <a:ext cx="114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21" name="Group 69"/>
              <p:cNvGrpSpPr>
                <a:grpSpLocks/>
              </p:cNvGrpSpPr>
              <p:nvPr/>
            </p:nvGrpSpPr>
            <p:grpSpPr bwMode="auto">
              <a:xfrm>
                <a:off x="3420" y="1324"/>
                <a:ext cx="1140" cy="518"/>
                <a:chOff x="3420" y="1324"/>
                <a:chExt cx="1140" cy="518"/>
              </a:xfrm>
            </p:grpSpPr>
            <p:sp>
              <p:nvSpPr>
                <p:cNvPr id="77" name="Rectangle 70"/>
                <p:cNvSpPr>
                  <a:spLocks noChangeArrowheads="1"/>
                </p:cNvSpPr>
                <p:nvPr/>
              </p:nvSpPr>
              <p:spPr bwMode="auto">
                <a:xfrm>
                  <a:off x="3420" y="1324"/>
                  <a:ext cx="11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78" name="Group 71"/>
                <p:cNvGrpSpPr>
                  <a:grpSpLocks/>
                </p:cNvGrpSpPr>
                <p:nvPr/>
              </p:nvGrpSpPr>
              <p:grpSpPr bwMode="auto">
                <a:xfrm>
                  <a:off x="3420" y="1324"/>
                  <a:ext cx="1140" cy="518"/>
                  <a:chOff x="3420" y="1324"/>
                  <a:chExt cx="1140" cy="518"/>
                </a:xfrm>
              </p:grpSpPr>
              <p:sp>
                <p:nvSpPr>
                  <p:cNvPr id="79" name="Rectangle 72"/>
                  <p:cNvSpPr>
                    <a:spLocks noChangeArrowheads="1"/>
                  </p:cNvSpPr>
                  <p:nvPr/>
                </p:nvSpPr>
                <p:spPr bwMode="auto">
                  <a:xfrm>
                    <a:off x="3463" y="1324"/>
                    <a:ext cx="105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5 µs/km</a:t>
                    </a:r>
                  </a:p>
                  <a:p>
                    <a:endParaRPr lang="en-US" altLang="en-US" sz="3600"/>
                  </a:p>
                </p:txBody>
              </p:sp>
              <p:sp>
                <p:nvSpPr>
                  <p:cNvPr id="80" name="Rectangle 73"/>
                  <p:cNvSpPr>
                    <a:spLocks noChangeArrowheads="1"/>
                  </p:cNvSpPr>
                  <p:nvPr/>
                </p:nvSpPr>
                <p:spPr bwMode="auto">
                  <a:xfrm>
                    <a:off x="3420" y="1324"/>
                    <a:ext cx="114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22" name="Group 74"/>
              <p:cNvGrpSpPr>
                <a:grpSpLocks/>
              </p:cNvGrpSpPr>
              <p:nvPr/>
            </p:nvGrpSpPr>
            <p:grpSpPr bwMode="auto">
              <a:xfrm>
                <a:off x="4560" y="1324"/>
                <a:ext cx="1140" cy="518"/>
                <a:chOff x="4560" y="1324"/>
                <a:chExt cx="1140" cy="518"/>
              </a:xfrm>
            </p:grpSpPr>
            <p:sp>
              <p:nvSpPr>
                <p:cNvPr id="73" name="Rectangle 75"/>
                <p:cNvSpPr>
                  <a:spLocks noChangeArrowheads="1"/>
                </p:cNvSpPr>
                <p:nvPr/>
              </p:nvSpPr>
              <p:spPr bwMode="auto">
                <a:xfrm>
                  <a:off x="4560" y="1324"/>
                  <a:ext cx="11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74" name="Group 76"/>
                <p:cNvGrpSpPr>
                  <a:grpSpLocks/>
                </p:cNvGrpSpPr>
                <p:nvPr/>
              </p:nvGrpSpPr>
              <p:grpSpPr bwMode="auto">
                <a:xfrm>
                  <a:off x="4560" y="1324"/>
                  <a:ext cx="1140" cy="518"/>
                  <a:chOff x="4560" y="1324"/>
                  <a:chExt cx="1140" cy="518"/>
                </a:xfrm>
              </p:grpSpPr>
              <p:sp>
                <p:nvSpPr>
                  <p:cNvPr id="75" name="Rectangle 77"/>
                  <p:cNvSpPr>
                    <a:spLocks noChangeArrowheads="1"/>
                  </p:cNvSpPr>
                  <p:nvPr/>
                </p:nvSpPr>
                <p:spPr bwMode="auto">
                  <a:xfrm>
                    <a:off x="4603" y="1324"/>
                    <a:ext cx="105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2 km</a:t>
                    </a:r>
                  </a:p>
                  <a:p>
                    <a:endParaRPr lang="en-US" altLang="en-US" sz="3600"/>
                  </a:p>
                </p:txBody>
              </p:sp>
              <p:sp>
                <p:nvSpPr>
                  <p:cNvPr id="76" name="Rectangle 78"/>
                  <p:cNvSpPr>
                    <a:spLocks noChangeArrowheads="1"/>
                  </p:cNvSpPr>
                  <p:nvPr/>
                </p:nvSpPr>
                <p:spPr bwMode="auto">
                  <a:xfrm>
                    <a:off x="4560" y="1324"/>
                    <a:ext cx="1140"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23" name="Group 79"/>
              <p:cNvGrpSpPr>
                <a:grpSpLocks/>
              </p:cNvGrpSpPr>
              <p:nvPr/>
            </p:nvGrpSpPr>
            <p:grpSpPr bwMode="auto">
              <a:xfrm>
                <a:off x="0" y="1842"/>
                <a:ext cx="1140" cy="403"/>
                <a:chOff x="0" y="1842"/>
                <a:chExt cx="1140" cy="403"/>
              </a:xfrm>
            </p:grpSpPr>
            <p:sp>
              <p:nvSpPr>
                <p:cNvPr id="69" name="Rectangle 80"/>
                <p:cNvSpPr>
                  <a:spLocks noChangeArrowheads="1"/>
                </p:cNvSpPr>
                <p:nvPr/>
              </p:nvSpPr>
              <p:spPr bwMode="auto">
                <a:xfrm>
                  <a:off x="0" y="1842"/>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70" name="Group 81"/>
                <p:cNvGrpSpPr>
                  <a:grpSpLocks/>
                </p:cNvGrpSpPr>
                <p:nvPr/>
              </p:nvGrpSpPr>
              <p:grpSpPr bwMode="auto">
                <a:xfrm>
                  <a:off x="0" y="1842"/>
                  <a:ext cx="1140" cy="403"/>
                  <a:chOff x="0" y="1842"/>
                  <a:chExt cx="1140" cy="403"/>
                </a:xfrm>
              </p:grpSpPr>
              <p:sp>
                <p:nvSpPr>
                  <p:cNvPr id="71" name="Rectangle 82"/>
                  <p:cNvSpPr>
                    <a:spLocks noChangeArrowheads="1"/>
                  </p:cNvSpPr>
                  <p:nvPr/>
                </p:nvSpPr>
                <p:spPr bwMode="auto">
                  <a:xfrm>
                    <a:off x="43" y="1842"/>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Coaxial cable</a:t>
                    </a:r>
                  </a:p>
                  <a:p>
                    <a:endParaRPr lang="en-US" altLang="en-US" sz="3600"/>
                  </a:p>
                </p:txBody>
              </p:sp>
              <p:sp>
                <p:nvSpPr>
                  <p:cNvPr id="72" name="Rectangle 83"/>
                  <p:cNvSpPr>
                    <a:spLocks noChangeArrowheads="1"/>
                  </p:cNvSpPr>
                  <p:nvPr/>
                </p:nvSpPr>
                <p:spPr bwMode="auto">
                  <a:xfrm>
                    <a:off x="0" y="1842"/>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24" name="Group 84"/>
              <p:cNvGrpSpPr>
                <a:grpSpLocks/>
              </p:cNvGrpSpPr>
              <p:nvPr/>
            </p:nvGrpSpPr>
            <p:grpSpPr bwMode="auto">
              <a:xfrm>
                <a:off x="1140" y="1842"/>
                <a:ext cx="1140" cy="403"/>
                <a:chOff x="1140" y="1842"/>
                <a:chExt cx="1140" cy="403"/>
              </a:xfrm>
            </p:grpSpPr>
            <p:sp>
              <p:nvSpPr>
                <p:cNvPr id="65" name="Rectangle 85"/>
                <p:cNvSpPr>
                  <a:spLocks noChangeArrowheads="1"/>
                </p:cNvSpPr>
                <p:nvPr/>
              </p:nvSpPr>
              <p:spPr bwMode="auto">
                <a:xfrm>
                  <a:off x="1140" y="1842"/>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66" name="Group 86"/>
                <p:cNvGrpSpPr>
                  <a:grpSpLocks/>
                </p:cNvGrpSpPr>
                <p:nvPr/>
              </p:nvGrpSpPr>
              <p:grpSpPr bwMode="auto">
                <a:xfrm>
                  <a:off x="1140" y="1842"/>
                  <a:ext cx="1140" cy="403"/>
                  <a:chOff x="1140" y="1842"/>
                  <a:chExt cx="1140" cy="403"/>
                </a:xfrm>
              </p:grpSpPr>
              <p:sp>
                <p:nvSpPr>
                  <p:cNvPr id="67" name="Rectangle 87"/>
                  <p:cNvSpPr>
                    <a:spLocks noChangeArrowheads="1"/>
                  </p:cNvSpPr>
                  <p:nvPr/>
                </p:nvSpPr>
                <p:spPr bwMode="auto">
                  <a:xfrm>
                    <a:off x="1183" y="1842"/>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0 to 500 MHz</a:t>
                    </a:r>
                  </a:p>
                  <a:p>
                    <a:endParaRPr lang="en-US" altLang="en-US" sz="3600"/>
                  </a:p>
                </p:txBody>
              </p:sp>
              <p:sp>
                <p:nvSpPr>
                  <p:cNvPr id="68" name="Rectangle 88"/>
                  <p:cNvSpPr>
                    <a:spLocks noChangeArrowheads="1"/>
                  </p:cNvSpPr>
                  <p:nvPr/>
                </p:nvSpPr>
                <p:spPr bwMode="auto">
                  <a:xfrm>
                    <a:off x="1140" y="1842"/>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25" name="Group 89"/>
              <p:cNvGrpSpPr>
                <a:grpSpLocks/>
              </p:cNvGrpSpPr>
              <p:nvPr/>
            </p:nvGrpSpPr>
            <p:grpSpPr bwMode="auto">
              <a:xfrm>
                <a:off x="2280" y="1842"/>
                <a:ext cx="1140" cy="403"/>
                <a:chOff x="2280" y="1842"/>
                <a:chExt cx="1140" cy="403"/>
              </a:xfrm>
            </p:grpSpPr>
            <p:sp>
              <p:nvSpPr>
                <p:cNvPr id="61" name="Rectangle 90"/>
                <p:cNvSpPr>
                  <a:spLocks noChangeArrowheads="1"/>
                </p:cNvSpPr>
                <p:nvPr/>
              </p:nvSpPr>
              <p:spPr bwMode="auto">
                <a:xfrm>
                  <a:off x="2280" y="1842"/>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62" name="Group 91"/>
                <p:cNvGrpSpPr>
                  <a:grpSpLocks/>
                </p:cNvGrpSpPr>
                <p:nvPr/>
              </p:nvGrpSpPr>
              <p:grpSpPr bwMode="auto">
                <a:xfrm>
                  <a:off x="2280" y="1842"/>
                  <a:ext cx="1140" cy="403"/>
                  <a:chOff x="2280" y="1842"/>
                  <a:chExt cx="1140" cy="403"/>
                </a:xfrm>
              </p:grpSpPr>
              <p:sp>
                <p:nvSpPr>
                  <p:cNvPr id="63" name="Rectangle 92"/>
                  <p:cNvSpPr>
                    <a:spLocks noChangeArrowheads="1"/>
                  </p:cNvSpPr>
                  <p:nvPr/>
                </p:nvSpPr>
                <p:spPr bwMode="auto">
                  <a:xfrm>
                    <a:off x="2323" y="1842"/>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7 dB/km @ 10 MHz</a:t>
                    </a:r>
                  </a:p>
                  <a:p>
                    <a:endParaRPr lang="en-US" altLang="en-US" sz="3600"/>
                  </a:p>
                </p:txBody>
              </p:sp>
              <p:sp>
                <p:nvSpPr>
                  <p:cNvPr id="64" name="Rectangle 93"/>
                  <p:cNvSpPr>
                    <a:spLocks noChangeArrowheads="1"/>
                  </p:cNvSpPr>
                  <p:nvPr/>
                </p:nvSpPr>
                <p:spPr bwMode="auto">
                  <a:xfrm>
                    <a:off x="2280" y="1842"/>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26" name="Group 94"/>
              <p:cNvGrpSpPr>
                <a:grpSpLocks/>
              </p:cNvGrpSpPr>
              <p:nvPr/>
            </p:nvGrpSpPr>
            <p:grpSpPr bwMode="auto">
              <a:xfrm>
                <a:off x="3420" y="1842"/>
                <a:ext cx="1140" cy="403"/>
                <a:chOff x="3420" y="1842"/>
                <a:chExt cx="1140" cy="403"/>
              </a:xfrm>
            </p:grpSpPr>
            <p:sp>
              <p:nvSpPr>
                <p:cNvPr id="57" name="Rectangle 95"/>
                <p:cNvSpPr>
                  <a:spLocks noChangeArrowheads="1"/>
                </p:cNvSpPr>
                <p:nvPr/>
              </p:nvSpPr>
              <p:spPr bwMode="auto">
                <a:xfrm>
                  <a:off x="3420" y="1842"/>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58" name="Group 96"/>
                <p:cNvGrpSpPr>
                  <a:grpSpLocks/>
                </p:cNvGrpSpPr>
                <p:nvPr/>
              </p:nvGrpSpPr>
              <p:grpSpPr bwMode="auto">
                <a:xfrm>
                  <a:off x="3420" y="1842"/>
                  <a:ext cx="1140" cy="403"/>
                  <a:chOff x="3420" y="1842"/>
                  <a:chExt cx="1140" cy="403"/>
                </a:xfrm>
              </p:grpSpPr>
              <p:sp>
                <p:nvSpPr>
                  <p:cNvPr id="59" name="Rectangle 97"/>
                  <p:cNvSpPr>
                    <a:spLocks noChangeArrowheads="1"/>
                  </p:cNvSpPr>
                  <p:nvPr/>
                </p:nvSpPr>
                <p:spPr bwMode="auto">
                  <a:xfrm>
                    <a:off x="3463" y="1842"/>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4 µs/km</a:t>
                    </a:r>
                  </a:p>
                  <a:p>
                    <a:endParaRPr lang="en-US" altLang="en-US" sz="3600"/>
                  </a:p>
                </p:txBody>
              </p:sp>
              <p:sp>
                <p:nvSpPr>
                  <p:cNvPr id="60" name="Rectangle 98"/>
                  <p:cNvSpPr>
                    <a:spLocks noChangeArrowheads="1"/>
                  </p:cNvSpPr>
                  <p:nvPr/>
                </p:nvSpPr>
                <p:spPr bwMode="auto">
                  <a:xfrm>
                    <a:off x="3420" y="1842"/>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27" name="Group 99"/>
              <p:cNvGrpSpPr>
                <a:grpSpLocks/>
              </p:cNvGrpSpPr>
              <p:nvPr/>
            </p:nvGrpSpPr>
            <p:grpSpPr bwMode="auto">
              <a:xfrm>
                <a:off x="4560" y="1842"/>
                <a:ext cx="1140" cy="403"/>
                <a:chOff x="4560" y="1842"/>
                <a:chExt cx="1140" cy="403"/>
              </a:xfrm>
            </p:grpSpPr>
            <p:sp>
              <p:nvSpPr>
                <p:cNvPr id="53" name="Rectangle 100"/>
                <p:cNvSpPr>
                  <a:spLocks noChangeArrowheads="1"/>
                </p:cNvSpPr>
                <p:nvPr/>
              </p:nvSpPr>
              <p:spPr bwMode="auto">
                <a:xfrm>
                  <a:off x="4560" y="1842"/>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54" name="Group 101"/>
                <p:cNvGrpSpPr>
                  <a:grpSpLocks/>
                </p:cNvGrpSpPr>
                <p:nvPr/>
              </p:nvGrpSpPr>
              <p:grpSpPr bwMode="auto">
                <a:xfrm>
                  <a:off x="4560" y="1842"/>
                  <a:ext cx="1140" cy="403"/>
                  <a:chOff x="4560" y="1842"/>
                  <a:chExt cx="1140" cy="403"/>
                </a:xfrm>
              </p:grpSpPr>
              <p:sp>
                <p:nvSpPr>
                  <p:cNvPr id="55" name="Rectangle 102"/>
                  <p:cNvSpPr>
                    <a:spLocks noChangeArrowheads="1"/>
                  </p:cNvSpPr>
                  <p:nvPr/>
                </p:nvSpPr>
                <p:spPr bwMode="auto">
                  <a:xfrm>
                    <a:off x="4603" y="1842"/>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1 to 9 km</a:t>
                    </a:r>
                  </a:p>
                  <a:p>
                    <a:endParaRPr lang="en-US" altLang="en-US" sz="3600"/>
                  </a:p>
                </p:txBody>
              </p:sp>
              <p:sp>
                <p:nvSpPr>
                  <p:cNvPr id="56" name="Rectangle 103"/>
                  <p:cNvSpPr>
                    <a:spLocks noChangeArrowheads="1"/>
                  </p:cNvSpPr>
                  <p:nvPr/>
                </p:nvSpPr>
                <p:spPr bwMode="auto">
                  <a:xfrm>
                    <a:off x="4560" y="1842"/>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28" name="Group 104"/>
              <p:cNvGrpSpPr>
                <a:grpSpLocks/>
              </p:cNvGrpSpPr>
              <p:nvPr/>
            </p:nvGrpSpPr>
            <p:grpSpPr bwMode="auto">
              <a:xfrm>
                <a:off x="0" y="2245"/>
                <a:ext cx="1140" cy="403"/>
                <a:chOff x="0" y="2245"/>
                <a:chExt cx="1140" cy="403"/>
              </a:xfrm>
            </p:grpSpPr>
            <p:sp>
              <p:nvSpPr>
                <p:cNvPr id="49" name="Rectangle 105"/>
                <p:cNvSpPr>
                  <a:spLocks noChangeArrowheads="1"/>
                </p:cNvSpPr>
                <p:nvPr/>
              </p:nvSpPr>
              <p:spPr bwMode="auto">
                <a:xfrm>
                  <a:off x="0" y="2245"/>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50" name="Group 106"/>
                <p:cNvGrpSpPr>
                  <a:grpSpLocks/>
                </p:cNvGrpSpPr>
                <p:nvPr/>
              </p:nvGrpSpPr>
              <p:grpSpPr bwMode="auto">
                <a:xfrm>
                  <a:off x="0" y="2245"/>
                  <a:ext cx="1140" cy="403"/>
                  <a:chOff x="0" y="2245"/>
                  <a:chExt cx="1140" cy="403"/>
                </a:xfrm>
              </p:grpSpPr>
              <p:sp>
                <p:nvSpPr>
                  <p:cNvPr id="51" name="Rectangle 107"/>
                  <p:cNvSpPr>
                    <a:spLocks noChangeArrowheads="1"/>
                  </p:cNvSpPr>
                  <p:nvPr/>
                </p:nvSpPr>
                <p:spPr bwMode="auto">
                  <a:xfrm>
                    <a:off x="43" y="2245"/>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Optical fiber</a:t>
                    </a:r>
                  </a:p>
                  <a:p>
                    <a:endParaRPr lang="en-US" altLang="en-US" sz="3600"/>
                  </a:p>
                </p:txBody>
              </p:sp>
              <p:sp>
                <p:nvSpPr>
                  <p:cNvPr id="52" name="Rectangle 108"/>
                  <p:cNvSpPr>
                    <a:spLocks noChangeArrowheads="1"/>
                  </p:cNvSpPr>
                  <p:nvPr/>
                </p:nvSpPr>
                <p:spPr bwMode="auto">
                  <a:xfrm>
                    <a:off x="0" y="2245"/>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29" name="Group 109"/>
              <p:cNvGrpSpPr>
                <a:grpSpLocks/>
              </p:cNvGrpSpPr>
              <p:nvPr/>
            </p:nvGrpSpPr>
            <p:grpSpPr bwMode="auto">
              <a:xfrm>
                <a:off x="1140" y="2245"/>
                <a:ext cx="1140" cy="403"/>
                <a:chOff x="1140" y="2245"/>
                <a:chExt cx="1140" cy="403"/>
              </a:xfrm>
            </p:grpSpPr>
            <p:sp>
              <p:nvSpPr>
                <p:cNvPr id="45" name="Rectangle 110"/>
                <p:cNvSpPr>
                  <a:spLocks noChangeArrowheads="1"/>
                </p:cNvSpPr>
                <p:nvPr/>
              </p:nvSpPr>
              <p:spPr bwMode="auto">
                <a:xfrm>
                  <a:off x="1140" y="2245"/>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46" name="Group 111"/>
                <p:cNvGrpSpPr>
                  <a:grpSpLocks/>
                </p:cNvGrpSpPr>
                <p:nvPr/>
              </p:nvGrpSpPr>
              <p:grpSpPr bwMode="auto">
                <a:xfrm>
                  <a:off x="1140" y="2245"/>
                  <a:ext cx="1140" cy="403"/>
                  <a:chOff x="1140" y="2245"/>
                  <a:chExt cx="1140" cy="403"/>
                </a:xfrm>
              </p:grpSpPr>
              <p:sp>
                <p:nvSpPr>
                  <p:cNvPr id="47" name="Rectangle 112"/>
                  <p:cNvSpPr>
                    <a:spLocks noChangeArrowheads="1"/>
                  </p:cNvSpPr>
                  <p:nvPr/>
                </p:nvSpPr>
                <p:spPr bwMode="auto">
                  <a:xfrm>
                    <a:off x="1183" y="2245"/>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186 to 370 THz</a:t>
                    </a:r>
                  </a:p>
                  <a:p>
                    <a:endParaRPr lang="en-US" altLang="en-US" sz="3600"/>
                  </a:p>
                </p:txBody>
              </p:sp>
              <p:sp>
                <p:nvSpPr>
                  <p:cNvPr id="48" name="Rectangle 113"/>
                  <p:cNvSpPr>
                    <a:spLocks noChangeArrowheads="1"/>
                  </p:cNvSpPr>
                  <p:nvPr/>
                </p:nvSpPr>
                <p:spPr bwMode="auto">
                  <a:xfrm>
                    <a:off x="1140" y="2245"/>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30" name="Group 114"/>
              <p:cNvGrpSpPr>
                <a:grpSpLocks/>
              </p:cNvGrpSpPr>
              <p:nvPr/>
            </p:nvGrpSpPr>
            <p:grpSpPr bwMode="auto">
              <a:xfrm>
                <a:off x="2280" y="2245"/>
                <a:ext cx="1140" cy="403"/>
                <a:chOff x="2280" y="2245"/>
                <a:chExt cx="1140" cy="403"/>
              </a:xfrm>
            </p:grpSpPr>
            <p:sp>
              <p:nvSpPr>
                <p:cNvPr id="41" name="Rectangle 115"/>
                <p:cNvSpPr>
                  <a:spLocks noChangeArrowheads="1"/>
                </p:cNvSpPr>
                <p:nvPr/>
              </p:nvSpPr>
              <p:spPr bwMode="auto">
                <a:xfrm>
                  <a:off x="2280" y="2245"/>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42" name="Group 116"/>
                <p:cNvGrpSpPr>
                  <a:grpSpLocks/>
                </p:cNvGrpSpPr>
                <p:nvPr/>
              </p:nvGrpSpPr>
              <p:grpSpPr bwMode="auto">
                <a:xfrm>
                  <a:off x="2280" y="2245"/>
                  <a:ext cx="1140" cy="403"/>
                  <a:chOff x="2280" y="2245"/>
                  <a:chExt cx="1140" cy="403"/>
                </a:xfrm>
              </p:grpSpPr>
              <p:sp>
                <p:nvSpPr>
                  <p:cNvPr id="43" name="Rectangle 117"/>
                  <p:cNvSpPr>
                    <a:spLocks noChangeArrowheads="1"/>
                  </p:cNvSpPr>
                  <p:nvPr/>
                </p:nvSpPr>
                <p:spPr bwMode="auto">
                  <a:xfrm>
                    <a:off x="2323" y="2245"/>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0.2 to 0.5 dB/km</a:t>
                    </a:r>
                  </a:p>
                  <a:p>
                    <a:endParaRPr lang="en-US" altLang="en-US" sz="3600"/>
                  </a:p>
                </p:txBody>
              </p:sp>
              <p:sp>
                <p:nvSpPr>
                  <p:cNvPr id="44" name="Rectangle 118"/>
                  <p:cNvSpPr>
                    <a:spLocks noChangeArrowheads="1"/>
                  </p:cNvSpPr>
                  <p:nvPr/>
                </p:nvSpPr>
                <p:spPr bwMode="auto">
                  <a:xfrm>
                    <a:off x="2280" y="2245"/>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31" name="Group 119"/>
              <p:cNvGrpSpPr>
                <a:grpSpLocks/>
              </p:cNvGrpSpPr>
              <p:nvPr/>
            </p:nvGrpSpPr>
            <p:grpSpPr bwMode="auto">
              <a:xfrm>
                <a:off x="3420" y="2245"/>
                <a:ext cx="1140" cy="403"/>
                <a:chOff x="3420" y="2245"/>
                <a:chExt cx="1140" cy="403"/>
              </a:xfrm>
            </p:grpSpPr>
            <p:sp>
              <p:nvSpPr>
                <p:cNvPr id="37" name="Rectangle 120"/>
                <p:cNvSpPr>
                  <a:spLocks noChangeArrowheads="1"/>
                </p:cNvSpPr>
                <p:nvPr/>
              </p:nvSpPr>
              <p:spPr bwMode="auto">
                <a:xfrm>
                  <a:off x="3420" y="2245"/>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38" name="Group 121"/>
                <p:cNvGrpSpPr>
                  <a:grpSpLocks/>
                </p:cNvGrpSpPr>
                <p:nvPr/>
              </p:nvGrpSpPr>
              <p:grpSpPr bwMode="auto">
                <a:xfrm>
                  <a:off x="3420" y="2245"/>
                  <a:ext cx="1140" cy="403"/>
                  <a:chOff x="3420" y="2245"/>
                  <a:chExt cx="1140" cy="403"/>
                </a:xfrm>
              </p:grpSpPr>
              <p:sp>
                <p:nvSpPr>
                  <p:cNvPr id="39" name="Rectangle 122"/>
                  <p:cNvSpPr>
                    <a:spLocks noChangeArrowheads="1"/>
                  </p:cNvSpPr>
                  <p:nvPr/>
                </p:nvSpPr>
                <p:spPr bwMode="auto">
                  <a:xfrm>
                    <a:off x="3463" y="2245"/>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5 µs/km</a:t>
                    </a:r>
                  </a:p>
                  <a:p>
                    <a:endParaRPr lang="en-US" altLang="en-US" sz="3600"/>
                  </a:p>
                </p:txBody>
              </p:sp>
              <p:sp>
                <p:nvSpPr>
                  <p:cNvPr id="40" name="Rectangle 123"/>
                  <p:cNvSpPr>
                    <a:spLocks noChangeArrowheads="1"/>
                  </p:cNvSpPr>
                  <p:nvPr/>
                </p:nvSpPr>
                <p:spPr bwMode="auto">
                  <a:xfrm>
                    <a:off x="3420" y="2245"/>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nvGrpSpPr>
              <p:cNvPr id="32" name="Group 124"/>
              <p:cNvGrpSpPr>
                <a:grpSpLocks/>
              </p:cNvGrpSpPr>
              <p:nvPr/>
            </p:nvGrpSpPr>
            <p:grpSpPr bwMode="auto">
              <a:xfrm>
                <a:off x="4560" y="2245"/>
                <a:ext cx="1140" cy="403"/>
                <a:chOff x="4560" y="2245"/>
                <a:chExt cx="1140" cy="403"/>
              </a:xfrm>
            </p:grpSpPr>
            <p:sp>
              <p:nvSpPr>
                <p:cNvPr id="33" name="Rectangle 125"/>
                <p:cNvSpPr>
                  <a:spLocks noChangeArrowheads="1"/>
                </p:cNvSpPr>
                <p:nvPr/>
              </p:nvSpPr>
              <p:spPr bwMode="auto">
                <a:xfrm>
                  <a:off x="4560" y="2245"/>
                  <a:ext cx="11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nvGrpSpPr>
                <p:cNvPr id="34" name="Group 126"/>
                <p:cNvGrpSpPr>
                  <a:grpSpLocks/>
                </p:cNvGrpSpPr>
                <p:nvPr/>
              </p:nvGrpSpPr>
              <p:grpSpPr bwMode="auto">
                <a:xfrm>
                  <a:off x="4560" y="2245"/>
                  <a:ext cx="1140" cy="403"/>
                  <a:chOff x="4560" y="2245"/>
                  <a:chExt cx="1140" cy="403"/>
                </a:xfrm>
              </p:grpSpPr>
              <p:sp>
                <p:nvSpPr>
                  <p:cNvPr id="35" name="Rectangle 127"/>
                  <p:cNvSpPr>
                    <a:spLocks noChangeArrowheads="1"/>
                  </p:cNvSpPr>
                  <p:nvPr/>
                </p:nvSpPr>
                <p:spPr bwMode="auto">
                  <a:xfrm>
                    <a:off x="4603" y="2245"/>
                    <a:ext cx="105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cs typeface="Times New Roman" panose="02020603050405020304" pitchFamily="18" charset="0"/>
                      </a:rPr>
                      <a:t>40 km</a:t>
                    </a:r>
                  </a:p>
                  <a:p>
                    <a:endParaRPr lang="en-US" altLang="en-US" sz="3600"/>
                  </a:p>
                </p:txBody>
              </p:sp>
              <p:sp>
                <p:nvSpPr>
                  <p:cNvPr id="36" name="Rectangle 128"/>
                  <p:cNvSpPr>
                    <a:spLocks noChangeArrowheads="1"/>
                  </p:cNvSpPr>
                  <p:nvPr/>
                </p:nvSpPr>
                <p:spPr bwMode="auto">
                  <a:xfrm>
                    <a:off x="4560" y="2245"/>
                    <a:ext cx="1140"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grpSp>
        </p:grpSp>
        <p:sp>
          <p:nvSpPr>
            <p:cNvPr id="7" name="Rectangle 129"/>
            <p:cNvSpPr>
              <a:spLocks noChangeArrowheads="1"/>
            </p:cNvSpPr>
            <p:nvPr/>
          </p:nvSpPr>
          <p:spPr bwMode="auto">
            <a:xfrm>
              <a:off x="-3" y="400"/>
              <a:ext cx="5706" cy="2251"/>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grpSp>
      <p:sp>
        <p:nvSpPr>
          <p:cNvPr id="132" name="TextBox 131"/>
          <p:cNvSpPr txBox="1"/>
          <p:nvPr/>
        </p:nvSpPr>
        <p:spPr>
          <a:xfrm>
            <a:off x="2133600" y="265113"/>
            <a:ext cx="5359640" cy="1569660"/>
          </a:xfrm>
          <a:prstGeom prst="rect">
            <a:avLst/>
          </a:prstGeom>
          <a:noFill/>
        </p:spPr>
        <p:txBody>
          <a:bodyPr wrap="square" rtlCol="0">
            <a:spAutoFit/>
          </a:bodyPr>
          <a:lstStyle/>
          <a:p>
            <a:r>
              <a:rPr kumimoji="1" lang="en-US" sz="3200" b="1" dirty="0"/>
              <a:t>Transmission Characteristics of Guided Media </a:t>
            </a:r>
            <a:endParaRPr lang="en-US" sz="3200" b="1" dirty="0"/>
          </a:p>
        </p:txBody>
      </p:sp>
    </p:spTree>
    <p:extLst>
      <p:ext uri="{BB962C8B-B14F-4D97-AF65-F5344CB8AC3E}">
        <p14:creationId xmlns:p14="http://schemas.microsoft.com/office/powerpoint/2010/main" val="3430502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C0DC426-50A1-4074-8ADC-36A189D3A339}" type="slidenum">
              <a:rPr lang="en-US" smtClean="0"/>
              <a:pPr/>
              <a:t>55</a:t>
            </a:fld>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7991475" cy="3276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05000" y="1295400"/>
            <a:ext cx="4419600" cy="584775"/>
          </a:xfrm>
          <a:prstGeom prst="rect">
            <a:avLst/>
          </a:prstGeom>
          <a:noFill/>
        </p:spPr>
        <p:txBody>
          <a:bodyPr wrap="square" rtlCol="0">
            <a:spAutoFit/>
          </a:bodyPr>
          <a:lstStyle/>
          <a:p>
            <a:r>
              <a:rPr lang="en-US" sz="3200" b="1" dirty="0" smtClean="0"/>
              <a:t>Comparison</a:t>
            </a:r>
            <a:endParaRPr lang="en-US" sz="3200" b="1" dirty="0"/>
          </a:p>
        </p:txBody>
      </p:sp>
    </p:spTree>
    <p:extLst>
      <p:ext uri="{BB962C8B-B14F-4D97-AF65-F5344CB8AC3E}">
        <p14:creationId xmlns:p14="http://schemas.microsoft.com/office/powerpoint/2010/main" val="9867726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C0DC426-50A1-4074-8ADC-36A189D3A339}" type="slidenum">
              <a:rPr lang="en-US" smtClean="0"/>
              <a:pPr/>
              <a:t>56</a:t>
            </a:fld>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2" y="593773"/>
            <a:ext cx="8898738" cy="5807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066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57</a:t>
            </a:fld>
            <a:endParaRPr lang="en-US"/>
          </a:p>
        </p:txBody>
      </p:sp>
      <p:sp>
        <p:nvSpPr>
          <p:cNvPr id="5" name="Slide Number Placeholder 3"/>
          <p:cNvSpPr txBox="1">
            <a:spLocks/>
          </p:cNvSpPr>
          <p:nvPr/>
        </p:nvSpPr>
        <p:spPr>
          <a:xfrm>
            <a:off x="8613648" y="6305550"/>
            <a:ext cx="457200" cy="4762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5C0DC426-50A1-4074-8ADC-36A189D3A339}" type="slidenum">
              <a:rPr kumimoji="0" lang="en-US" sz="1200" b="0" i="0" u="none" strike="noStrike" kern="1200" cap="none" spc="0" normalizeH="0" baseline="0" noProof="0" smtClean="0">
                <a:ln>
                  <a:noFill/>
                </a:ln>
                <a:solidFill>
                  <a:schemeClr val="bg2">
                    <a:shade val="50000"/>
                    <a:satMod val="200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schemeClr val="bg2">
                  <a:shade val="50000"/>
                  <a:satMod val="200000"/>
                </a:schemeClr>
              </a:solidFill>
              <a:effectLst/>
              <a:uLnTx/>
              <a:uFillTx/>
              <a:latin typeface="+mn-lt"/>
              <a:ea typeface="+mn-ea"/>
              <a:cs typeface="+mn-cs"/>
            </a:endParaRPr>
          </a:p>
        </p:txBody>
      </p:sp>
      <p:sp>
        <p:nvSpPr>
          <p:cNvPr id="6"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baseline="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UNGUIDED</a:t>
            </a:r>
            <a:r>
              <a:rPr lang="en-US" sz="2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TRANSMISSION</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7" name="Content Placeholder 2"/>
          <p:cNvSpPr>
            <a:spLocks noGrp="1"/>
          </p:cNvSpPr>
          <p:nvPr>
            <p:ph idx="1"/>
          </p:nvPr>
        </p:nvSpPr>
        <p:spPr>
          <a:xfrm>
            <a:off x="990600" y="990600"/>
            <a:ext cx="7986486" cy="5486400"/>
          </a:xfrm>
        </p:spPr>
        <p:txBody>
          <a:bodyPr>
            <a:noAutofit/>
          </a:bodyPr>
          <a:lstStyle/>
          <a:p>
            <a:pPr algn="just"/>
            <a:r>
              <a:rPr lang="en-US" sz="2400" dirty="0" smtClean="0"/>
              <a:t>Unguided transmission is used when running a physical cable (either fiber or copper) between two end points is not possible. For example, running wires between buildings is probably not legal if the building is separated by a public street</a:t>
            </a:r>
          </a:p>
          <a:p>
            <a:pPr algn="just">
              <a:buNone/>
            </a:pPr>
            <a:endParaRPr lang="en-US" sz="2400" dirty="0" smtClean="0"/>
          </a:p>
          <a:p>
            <a:pPr algn="just"/>
            <a:r>
              <a:rPr lang="en-US" sz="2400" dirty="0" smtClean="0"/>
              <a:t>Infrared signals typically used for short distances (across the street or within same room)</a:t>
            </a:r>
          </a:p>
          <a:p>
            <a:pPr algn="just">
              <a:buNone/>
            </a:pPr>
            <a:endParaRPr lang="en-US" sz="2400" dirty="0" smtClean="0"/>
          </a:p>
          <a:p>
            <a:r>
              <a:rPr lang="en-US" sz="2400" dirty="0" smtClean="0"/>
              <a:t>Microwave signals commonly used for longer distances (10's of km)</a:t>
            </a:r>
          </a:p>
          <a:p>
            <a:pPr>
              <a:buNone/>
            </a:pPr>
            <a:endParaRPr lang="en-US" sz="2400" dirty="0" smtClean="0"/>
          </a:p>
          <a:p>
            <a:r>
              <a:rPr lang="en-US" sz="2400" dirty="0" smtClean="0"/>
              <a:t>Sender and receiver use some sort of dish antenna</a:t>
            </a:r>
          </a:p>
          <a:p>
            <a:pPr>
              <a:buNone/>
            </a:pPr>
            <a:endParaRPr lang="en-US" sz="24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58</a:t>
            </a:fld>
            <a:endParaRPr lang="en-US"/>
          </a:p>
        </p:txBody>
      </p:sp>
      <p:sp>
        <p:nvSpPr>
          <p:cNvPr id="5"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baseline="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ELECTROMAGNETIC SPECTRUM</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2050" name="Picture 2"/>
          <p:cNvPicPr>
            <a:picLocks noChangeAspect="1" noChangeArrowheads="1"/>
          </p:cNvPicPr>
          <p:nvPr/>
        </p:nvPicPr>
        <p:blipFill>
          <a:blip r:embed="rId2"/>
          <a:srcRect/>
          <a:stretch>
            <a:fillRect/>
          </a:stretch>
        </p:blipFill>
        <p:spPr bwMode="auto">
          <a:xfrm>
            <a:off x="1078137" y="1447800"/>
            <a:ext cx="7800975" cy="43018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t/>
            </a:r>
            <a:br>
              <a:rPr lang="en-US" sz="4400" b="1" dirty="0" smtClean="0"/>
            </a:br>
            <a:r>
              <a:rPr lang="en-US" sz="4400" b="1" dirty="0" smtClean="0"/>
              <a:t>ELECTROMAGNETIC </a:t>
            </a:r>
            <a:r>
              <a:rPr lang="en-US" sz="4400" b="1" dirty="0"/>
              <a:t>SPECTRUM</a:t>
            </a:r>
            <a:br>
              <a:rPr lang="en-US" sz="4400" b="1" dirty="0"/>
            </a:br>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59</a:t>
            </a:fld>
            <a:endParaRPr lang="en-US" dirty="0"/>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6949" b="11581"/>
          <a:stretch>
            <a:fillRect/>
          </a:stretch>
        </p:blipFill>
        <p:spPr bwMode="auto">
          <a:xfrm>
            <a:off x="533400" y="1499465"/>
            <a:ext cx="9070848" cy="4721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48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09800" y="1905000"/>
            <a:ext cx="5562600" cy="75269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743200" y="5389034"/>
            <a:ext cx="4953000" cy="935566"/>
          </a:xfrm>
          <a:prstGeom prst="rect">
            <a:avLst/>
          </a:prstGeom>
          <a:noFill/>
          <a:ln w="9525">
            <a:noFill/>
            <a:miter lim="800000"/>
            <a:headEnd/>
            <a:tailEnd/>
          </a:ln>
          <a:effectLst/>
        </p:spPr>
      </p:pic>
      <p:sp>
        <p:nvSpPr>
          <p:cNvPr id="6"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FOURIER ANALYSIS</a:t>
            </a:r>
            <a:endParaRPr kumimoji="0" lang="en-US" sz="4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7" name="Content Placeholder 2"/>
          <p:cNvSpPr>
            <a:spLocks noGrp="1"/>
          </p:cNvSpPr>
          <p:nvPr>
            <p:ph idx="1"/>
          </p:nvPr>
        </p:nvSpPr>
        <p:spPr>
          <a:xfrm>
            <a:off x="990600" y="838200"/>
            <a:ext cx="8001000" cy="838200"/>
          </a:xfrm>
        </p:spPr>
        <p:txBody>
          <a:bodyPr>
            <a:normAutofit/>
          </a:bodyPr>
          <a:lstStyle/>
          <a:p>
            <a:pPr algn="just"/>
            <a:r>
              <a:rPr lang="en-US" sz="2400" dirty="0" smtClean="0"/>
              <a:t>A Periodic signal g(t) with a period T can be constructed as the sum of a number of sines and cosines</a:t>
            </a:r>
          </a:p>
          <a:p>
            <a:pPr algn="just">
              <a:buNone/>
            </a:pPr>
            <a:endParaRPr lang="en-US" sz="2400" dirty="0"/>
          </a:p>
        </p:txBody>
      </p:sp>
      <p:sp>
        <p:nvSpPr>
          <p:cNvPr id="8" name="Content Placeholder 2"/>
          <p:cNvSpPr txBox="1">
            <a:spLocks/>
          </p:cNvSpPr>
          <p:nvPr/>
        </p:nvSpPr>
        <p:spPr>
          <a:xfrm>
            <a:off x="1143000" y="2971800"/>
            <a:ext cx="8001000" cy="1219200"/>
          </a:xfrm>
          <a:prstGeom prst="rect">
            <a:avLst/>
          </a:prstGeom>
        </p:spPr>
        <p:txBody>
          <a:bodyPr>
            <a:normAutofit fontScale="70000" lnSpcReduction="20000"/>
          </a:bodyPr>
          <a:lstStyle/>
          <a:p>
            <a:pPr marL="822960" lvl="1" indent="-283464" algn="just">
              <a:spcBef>
                <a:spcPts val="600"/>
              </a:spcBef>
              <a:buClr>
                <a:schemeClr val="accent1"/>
              </a:buClr>
              <a:buSzPct val="80000"/>
              <a:buFont typeface="Arial" pitchFamily="34" charset="0"/>
              <a:buChar char="•"/>
            </a:pPr>
            <a:r>
              <a:rPr kumimoji="0" lang="en-US" sz="2900" b="0" i="0" u="none" strike="noStrike" kern="1200" cap="none" spc="0" normalizeH="0" baseline="0" noProof="0" dirty="0" smtClean="0">
                <a:ln>
                  <a:noFill/>
                </a:ln>
                <a:solidFill>
                  <a:schemeClr val="tx1"/>
                </a:solidFill>
                <a:effectLst/>
                <a:uLnTx/>
                <a:uFillTx/>
                <a:latin typeface="+mn-lt"/>
                <a:ea typeface="+mn-ea"/>
                <a:cs typeface="+mn-cs"/>
              </a:rPr>
              <a:t>where f = 1/T is the fundamental frequency,</a:t>
            </a:r>
            <a:r>
              <a:rPr kumimoji="0" lang="en-US" sz="2900" b="0" i="0" u="none" strike="noStrike" kern="1200" cap="none" spc="0" normalizeH="0" noProof="0" dirty="0" smtClean="0">
                <a:ln>
                  <a:noFill/>
                </a:ln>
                <a:solidFill>
                  <a:schemeClr val="tx1"/>
                </a:solidFill>
                <a:effectLst/>
                <a:uLnTx/>
                <a:uFillTx/>
                <a:latin typeface="+mn-lt"/>
                <a:ea typeface="+mn-ea"/>
                <a:cs typeface="+mn-cs"/>
              </a:rPr>
              <a:t> a</a:t>
            </a:r>
            <a:r>
              <a:rPr kumimoji="0" lang="en-US" sz="2900" b="0" i="0" u="none" strike="noStrike" kern="1200" cap="none" spc="0" normalizeH="0" baseline="-25000" noProof="0" dirty="0" smtClean="0">
                <a:ln>
                  <a:noFill/>
                </a:ln>
                <a:solidFill>
                  <a:schemeClr val="tx1"/>
                </a:solidFill>
                <a:effectLst/>
                <a:uLnTx/>
                <a:uFillTx/>
                <a:latin typeface="+mn-lt"/>
                <a:ea typeface="+mn-ea"/>
                <a:cs typeface="+mn-cs"/>
              </a:rPr>
              <a:t>n, </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and b</a:t>
            </a:r>
            <a:r>
              <a:rPr kumimoji="0" lang="en-US" sz="2900" b="0" i="0" u="none" strike="noStrike" kern="1200" cap="none" spc="0" normalizeH="0" baseline="-25000" noProof="0" dirty="0" smtClean="0">
                <a:ln>
                  <a:noFill/>
                </a:ln>
                <a:solidFill>
                  <a:schemeClr val="tx1"/>
                </a:solidFill>
                <a:effectLst/>
                <a:uLnTx/>
                <a:uFillTx/>
                <a:latin typeface="+mn-lt"/>
                <a:ea typeface="+mn-ea"/>
                <a:cs typeface="+mn-cs"/>
              </a:rPr>
              <a:t>n </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are the</a:t>
            </a:r>
            <a:r>
              <a:rPr kumimoji="0" lang="en-US" sz="2900" b="0" i="0" u="none" strike="noStrike" kern="1200" cap="none" spc="0" normalizeH="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sine and cosine amplitudes of nth harmonics</a:t>
            </a:r>
            <a:r>
              <a:rPr kumimoji="0" lang="en-US" sz="2900" b="0" i="0" u="none" strike="noStrike" kern="1200" cap="none" spc="0" normalizeH="0" noProof="0" dirty="0" smtClean="0">
                <a:ln>
                  <a:noFill/>
                </a:ln>
                <a:solidFill>
                  <a:schemeClr val="tx1"/>
                </a:solidFill>
                <a:effectLst/>
                <a:uLnTx/>
                <a:uFillTx/>
                <a:latin typeface="+mn-lt"/>
                <a:ea typeface="+mn-ea"/>
                <a:cs typeface="+mn-cs"/>
              </a:rPr>
              <a:t> and c is a constant</a:t>
            </a:r>
          </a:p>
          <a:p>
            <a:pPr marL="822960" lvl="1" indent="-283464" algn="just">
              <a:spcBef>
                <a:spcPts val="600"/>
              </a:spcBef>
              <a:buClr>
                <a:schemeClr val="accent1"/>
              </a:buClr>
              <a:buSzPct val="80000"/>
            </a:pPr>
            <a:endParaRPr kumimoji="0" lang="en-US" sz="2400" b="0" i="0" u="none" strike="noStrike" kern="1200" cap="none" spc="0" normalizeH="0" noProof="0" dirty="0" smtClean="0">
              <a:ln>
                <a:noFill/>
              </a:ln>
              <a:solidFill>
                <a:schemeClr val="tx1"/>
              </a:solidFill>
              <a:effectLst/>
              <a:uLnTx/>
              <a:uFillTx/>
              <a:latin typeface="+mn-lt"/>
              <a:ea typeface="+mn-ea"/>
              <a:cs typeface="+mn-cs"/>
            </a:endParaRPr>
          </a:p>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Arial" pitchFamily="34" charset="0"/>
              <a:buChar char="•"/>
              <a:tabLst/>
              <a:defRPr/>
            </a:pPr>
            <a:r>
              <a:rPr lang="en-US" sz="2800" dirty="0" smtClean="0"/>
              <a:t>This decomposition is called Fourier Transform</a:t>
            </a:r>
            <a:endParaRPr kumimoji="0" lang="en-US" sz="2800" b="0" i="0" u="none" strike="noStrike" kern="1200" cap="none" spc="0" normalizeH="0" noProof="0" dirty="0" smtClean="0">
              <a:ln>
                <a:noFill/>
              </a:ln>
              <a:solidFill>
                <a:schemeClr val="tx1"/>
              </a:solidFill>
              <a:effectLst/>
              <a:uLnTx/>
              <a:uFillTx/>
              <a:latin typeface="+mn-lt"/>
              <a:ea typeface="+mn-ea"/>
              <a:cs typeface="+mn-cs"/>
            </a:endParaRPr>
          </a:p>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914400" y="4267200"/>
            <a:ext cx="8001000" cy="1219200"/>
          </a:xfrm>
          <a:prstGeom prst="rect">
            <a:avLst/>
          </a:prstGeom>
        </p:spPr>
        <p:txBody>
          <a:bodyPr>
            <a:normAutofit/>
          </a:bodyPr>
          <a:lstStyle/>
          <a:p>
            <a:pPr marL="365760" lvl="0" indent="-283464" algn="just">
              <a:spcBef>
                <a:spcPts val="600"/>
              </a:spcBef>
              <a:buClr>
                <a:schemeClr val="accent1"/>
              </a:buClr>
              <a:buSzPct val="80000"/>
              <a:buFont typeface="Arial" pitchFamily="34" charset="0"/>
              <a:buChar char="•"/>
            </a:pPr>
            <a:r>
              <a:rPr lang="en-US" sz="2400" dirty="0" smtClean="0"/>
              <a:t>a</a:t>
            </a:r>
            <a:r>
              <a:rPr lang="en-US" sz="2400" baseline="-25000" dirty="0" smtClean="0"/>
              <a:t>n </a:t>
            </a:r>
            <a:r>
              <a:rPr lang="en-US" sz="2400" dirty="0" smtClean="0"/>
              <a:t>amplitude can be computed for any given g(t) by multiplying both sides of above equation by sin(2</a:t>
            </a:r>
            <a:r>
              <a:rPr lang="en-US" sz="2400" dirty="0" smtClean="0">
                <a:sym typeface="Symbol"/>
              </a:rPr>
              <a:t>kft</a:t>
            </a:r>
            <a:r>
              <a:rPr lang="en-US" sz="2400" dirty="0" smtClean="0"/>
              <a:t>) and then integrating from 0 to T. Since</a:t>
            </a:r>
          </a:p>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Slide Number Placeholder 11"/>
          <p:cNvSpPr>
            <a:spLocks noGrp="1"/>
          </p:cNvSpPr>
          <p:nvPr>
            <p:ph type="sldNum" sz="quarter" idx="12"/>
          </p:nvPr>
        </p:nvSpPr>
        <p:spPr/>
        <p:txBody>
          <a:bodyPr/>
          <a:lstStyle/>
          <a:p>
            <a:fld id="{5C0DC426-50A1-4074-8ADC-36A189D3A339}"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Transmission Waves</a:t>
            </a:r>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60</a:t>
            </a:fld>
            <a:endParaRPr lang="en-US" dirty="0"/>
          </a:p>
        </p:txBody>
      </p:sp>
      <p:pic>
        <p:nvPicPr>
          <p:cNvPr id="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2586788"/>
            <a:ext cx="7499350" cy="2522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7920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Propagation Methods</a:t>
            </a:r>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61</a:t>
            </a:fld>
            <a:endParaRPr lang="en-US" dirty="0"/>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2273932"/>
            <a:ext cx="7499350" cy="314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4687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990600" y="5715000"/>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Times New Roman" panose="02020603050405020304" pitchFamily="18" charset="0"/>
            </a:endParaRPr>
          </a:p>
        </p:txBody>
      </p:sp>
      <p:sp>
        <p:nvSpPr>
          <p:cNvPr id="57347" name="Rectangle 3"/>
          <p:cNvSpPr>
            <a:spLocks noGrp="1" noChangeArrowheads="1"/>
          </p:cNvSpPr>
          <p:nvPr>
            <p:ph type="body" sz="half" idx="1"/>
          </p:nvPr>
        </p:nvSpPr>
        <p:spPr>
          <a:xfrm>
            <a:off x="1143000" y="457200"/>
            <a:ext cx="6019800" cy="685800"/>
          </a:xfrm>
          <a:noFill/>
          <a:extLst>
            <a:ext uri="{909E8E84-426E-40DD-AFC4-6F175D3DCCD1}">
              <a14:hiddenFill xmlns:a14="http://schemas.microsoft.com/office/drawing/2010/main">
                <a:solidFill>
                  <a:srgbClr val="FFFFFF"/>
                </a:solidFill>
              </a14:hiddenFill>
            </a:ext>
          </a:extLst>
        </p:spPr>
        <p:txBody>
          <a:bodyPr/>
          <a:lstStyle/>
          <a:p>
            <a:pPr marL="533400" indent="-533400" algn="ctr" eaLnBrk="1" hangingPunct="1">
              <a:lnSpc>
                <a:spcPct val="80000"/>
              </a:lnSpc>
              <a:buFont typeface="Wingdings" panose="05000000000000000000" pitchFamily="2" charset="2"/>
              <a:buNone/>
            </a:pPr>
            <a:r>
              <a:rPr lang="en-US" altLang="en-US" sz="2800" dirty="0" smtClean="0">
                <a:effectLst/>
              </a:rPr>
              <a:t>Frequency Bands</a:t>
            </a:r>
            <a:endParaRPr lang="en-US" altLang="en-US" sz="2800" dirty="0" smtClean="0">
              <a:effectLst/>
            </a:endParaRP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73599"/>
            <a:ext cx="7797800"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a:xfrm>
            <a:off x="2500313" y="6492875"/>
            <a:ext cx="5143500" cy="365125"/>
          </a:xfrm>
          <a:prstGeom prst="rect">
            <a:avLst/>
          </a:prstGeom>
        </p:spPr>
        <p:txBody>
          <a:bodyPr/>
          <a:lstStyle/>
          <a:p>
            <a:pPr>
              <a:defRPr/>
            </a:pPr>
            <a:endParaRPr lang="en-US" sz="1050" b="1" dirty="0">
              <a:latin typeface="Bookman Old Style" pitchFamily="18" charset="0"/>
            </a:endParaRPr>
          </a:p>
        </p:txBody>
      </p:sp>
    </p:spTree>
    <p:extLst>
      <p:ext uri="{BB962C8B-B14F-4D97-AF65-F5344CB8AC3E}">
        <p14:creationId xmlns:p14="http://schemas.microsoft.com/office/powerpoint/2010/main" val="244895372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63</a:t>
            </a:fld>
            <a:endParaRPr lang="en-US"/>
          </a:p>
        </p:txBody>
      </p:sp>
      <p:pic>
        <p:nvPicPr>
          <p:cNvPr id="2050" name="Picture 2"/>
          <p:cNvPicPr>
            <a:picLocks noChangeAspect="1" noChangeArrowheads="1"/>
          </p:cNvPicPr>
          <p:nvPr/>
        </p:nvPicPr>
        <p:blipFill>
          <a:blip r:embed="rId2"/>
          <a:srcRect/>
          <a:stretch>
            <a:fillRect/>
          </a:stretch>
        </p:blipFill>
        <p:spPr bwMode="auto">
          <a:xfrm>
            <a:off x="1295400" y="838201"/>
            <a:ext cx="7543800" cy="2580624"/>
          </a:xfrm>
          <a:prstGeom prst="rect">
            <a:avLst/>
          </a:prstGeom>
          <a:noFill/>
          <a:ln w="9525">
            <a:noFill/>
            <a:miter lim="800000"/>
            <a:headEnd/>
            <a:tailEnd/>
          </a:ln>
          <a:effectLst/>
        </p:spPr>
      </p:pic>
      <p:sp>
        <p:nvSpPr>
          <p:cNvPr id="7"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baseline="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RADIO </a:t>
            </a:r>
            <a:r>
              <a:rPr lang="en-US" sz="2400" b="1"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US" sz="2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WAVE  </a:t>
            </a:r>
            <a:r>
              <a:rPr lang="en-US" sz="2400" b="1" baseline="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TRANSMISSION</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9" name="Content Placeholder 2"/>
          <p:cNvSpPr>
            <a:spLocks noGrp="1"/>
          </p:cNvSpPr>
          <p:nvPr>
            <p:ph idx="1"/>
          </p:nvPr>
        </p:nvSpPr>
        <p:spPr>
          <a:xfrm>
            <a:off x="1005114" y="3733800"/>
            <a:ext cx="8077200" cy="2743200"/>
          </a:xfrm>
        </p:spPr>
        <p:txBody>
          <a:bodyPr>
            <a:normAutofit/>
          </a:bodyPr>
          <a:lstStyle/>
          <a:p>
            <a:pPr algn="just">
              <a:buFont typeface="Arial" pitchFamily="34" charset="0"/>
              <a:buChar char="•"/>
            </a:pPr>
            <a:r>
              <a:rPr lang="en-US" sz="1800" b="1" dirty="0" smtClean="0"/>
              <a:t>In the HF and VHF bands, the ground waves tend to be absorbed by the earth. </a:t>
            </a:r>
          </a:p>
          <a:p>
            <a:pPr algn="just">
              <a:buFont typeface="Arial" pitchFamily="34" charset="0"/>
              <a:buChar char="•"/>
            </a:pPr>
            <a:r>
              <a:rPr lang="en-US" sz="1800" b="1" dirty="0" smtClean="0"/>
              <a:t>The waves that reach the ionosphere, a layer of charged particles circling the earth at a height of 100 to 500 km, are refracted by it and sent back to earth, as shown in (b). </a:t>
            </a:r>
          </a:p>
          <a:p>
            <a:pPr algn="just">
              <a:buFont typeface="Arial" pitchFamily="34" charset="0"/>
              <a:buChar char="•"/>
            </a:pPr>
            <a:r>
              <a:rPr lang="en-US" sz="1800" b="1" dirty="0" smtClean="0"/>
              <a:t>Under certain atmospheric conditions, the signals can bounce several times. Amateur radio operators (hams) use these bands to talk long distance. The military also communicate in the HF and VHF bands</a:t>
            </a:r>
            <a:endParaRPr lang="en-US" sz="1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smtClean="0"/>
              <a:t>BROADCAST RADIO</a:t>
            </a:r>
            <a:endParaRPr lang="en-US" dirty="0"/>
          </a:p>
        </p:txBody>
      </p:sp>
      <p:sp>
        <p:nvSpPr>
          <p:cNvPr id="3" name="Content Placeholder 2"/>
          <p:cNvSpPr>
            <a:spLocks noGrp="1"/>
          </p:cNvSpPr>
          <p:nvPr>
            <p:ph idx="1"/>
          </p:nvPr>
        </p:nvSpPr>
        <p:spPr>
          <a:xfrm>
            <a:off x="1435608" y="1334278"/>
            <a:ext cx="7498080" cy="4914122"/>
          </a:xfrm>
        </p:spPr>
        <p:txBody>
          <a:bodyPr/>
          <a:lstStyle/>
          <a:p>
            <a:pPr>
              <a:defRPr/>
            </a:pPr>
            <a:r>
              <a:rPr kumimoji="1" lang="en-US" dirty="0" smtClean="0"/>
              <a:t>FREQUENCY 3kHz </a:t>
            </a:r>
            <a:r>
              <a:rPr kumimoji="1" lang="en-US" dirty="0"/>
              <a:t>to 300GHz</a:t>
            </a:r>
          </a:p>
          <a:p>
            <a:pPr>
              <a:defRPr/>
            </a:pPr>
            <a:r>
              <a:rPr kumimoji="1" lang="en-US" dirty="0"/>
              <a:t>use broadcast radio, 30MHz - 1GHz, for:</a:t>
            </a:r>
          </a:p>
          <a:p>
            <a:pPr lvl="1">
              <a:defRPr/>
            </a:pPr>
            <a:r>
              <a:rPr kumimoji="1" lang="en-US" dirty="0"/>
              <a:t>FM radio</a:t>
            </a:r>
          </a:p>
          <a:p>
            <a:pPr lvl="1">
              <a:defRPr/>
            </a:pPr>
            <a:r>
              <a:rPr kumimoji="1" lang="en-US" dirty="0"/>
              <a:t>UHF and VHF television</a:t>
            </a:r>
          </a:p>
          <a:p>
            <a:pPr>
              <a:defRPr/>
            </a:pPr>
            <a:r>
              <a:rPr kumimoji="1" lang="en-US" dirty="0" smtClean="0"/>
              <a:t>Omnidirectional </a:t>
            </a:r>
            <a:endParaRPr kumimoji="1" lang="en-US" dirty="0"/>
          </a:p>
          <a:p>
            <a:pPr>
              <a:defRPr/>
            </a:pPr>
            <a:r>
              <a:rPr kumimoji="1" lang="en-US" dirty="0"/>
              <a:t>suffers from multipath interference</a:t>
            </a:r>
          </a:p>
          <a:p>
            <a:pPr lvl="1">
              <a:defRPr/>
            </a:pPr>
            <a:r>
              <a:rPr kumimoji="1" lang="en-US" dirty="0"/>
              <a:t>reflections from land, water, other objects</a:t>
            </a:r>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64</a:t>
            </a:fld>
            <a:endParaRPr lang="en-US" dirty="0"/>
          </a:p>
        </p:txBody>
      </p:sp>
    </p:spTree>
    <p:extLst>
      <p:ext uri="{BB962C8B-B14F-4D97-AF65-F5344CB8AC3E}">
        <p14:creationId xmlns:p14="http://schemas.microsoft.com/office/powerpoint/2010/main" val="15953337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smtClean="0"/>
              <a:t>Omnidirectional Antenna</a:t>
            </a:r>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65</a:t>
            </a:fld>
            <a:endParaRPr lang="en-US" dirty="0"/>
          </a:p>
        </p:txBody>
      </p:sp>
      <p:pic>
        <p:nvPicPr>
          <p:cNvPr id="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02338"/>
            <a:ext cx="4365574"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876800" y="2362200"/>
            <a:ext cx="3429000" cy="2369880"/>
          </a:xfrm>
          <a:prstGeom prst="rect">
            <a:avLst/>
          </a:prstGeom>
          <a:noFill/>
        </p:spPr>
        <p:txBody>
          <a:bodyPr wrap="square" rtlCol="0">
            <a:spAutoFit/>
          </a:bodyPr>
          <a:lstStyle/>
          <a:p>
            <a:pPr>
              <a:spcBef>
                <a:spcPct val="50000"/>
              </a:spcBef>
              <a:buFont typeface="Wingdings" panose="05000000000000000000" pitchFamily="2" charset="2"/>
              <a:buChar char="§"/>
            </a:pPr>
            <a:r>
              <a:rPr lang="en-US" altLang="en-US" sz="2000" b="1" dirty="0">
                <a:latin typeface="Times New Roman" panose="02020603050405020304" pitchFamily="18" charset="0"/>
              </a:rPr>
              <a:t>Frequencies between 3 KHz and </a:t>
            </a:r>
            <a:r>
              <a:rPr lang="en-US" altLang="en-US" sz="2000" b="1" dirty="0" smtClean="0">
                <a:latin typeface="Times New Roman" panose="02020603050405020304" pitchFamily="18" charset="0"/>
              </a:rPr>
              <a:t>1 </a:t>
            </a:r>
            <a:r>
              <a:rPr lang="en-US" altLang="en-US" sz="2000" b="1" dirty="0">
                <a:latin typeface="Times New Roman" panose="02020603050405020304" pitchFamily="18" charset="0"/>
              </a:rPr>
              <a:t>GHz.</a:t>
            </a:r>
          </a:p>
          <a:p>
            <a:pPr>
              <a:spcBef>
                <a:spcPct val="50000"/>
              </a:spcBef>
              <a:buFont typeface="Wingdings" panose="05000000000000000000" pitchFamily="2" charset="2"/>
              <a:buChar char="§"/>
            </a:pPr>
            <a:r>
              <a:rPr lang="en-US" altLang="en-US" sz="2000" b="1" dirty="0">
                <a:latin typeface="Times New Roman" panose="02020603050405020304" pitchFamily="18" charset="0"/>
              </a:rPr>
              <a:t> </a:t>
            </a:r>
            <a:r>
              <a:rPr lang="en-US" altLang="en-US" sz="2000" b="1" dirty="0" smtClean="0">
                <a:latin typeface="Times New Roman" panose="02020603050405020304" pitchFamily="18" charset="0"/>
              </a:rPr>
              <a:t>used  </a:t>
            </a:r>
            <a:r>
              <a:rPr lang="en-US" altLang="en-US" sz="2000" b="1" dirty="0">
                <a:latin typeface="Times New Roman" panose="02020603050405020304" pitchFamily="18" charset="0"/>
              </a:rPr>
              <a:t>for multicasts communications, such as radio and television, and paging system</a:t>
            </a:r>
            <a:r>
              <a:rPr lang="en-US" altLang="en-US" dirty="0">
                <a:latin typeface="Times New Roman" panose="02020603050405020304" pitchFamily="18" charset="0"/>
              </a:rPr>
              <a:t>.</a:t>
            </a:r>
          </a:p>
          <a:p>
            <a:endParaRPr lang="en-US" dirty="0"/>
          </a:p>
        </p:txBody>
      </p:sp>
    </p:spTree>
    <p:extLst>
      <p:ext uri="{BB962C8B-B14F-4D97-AF65-F5344CB8AC3E}">
        <p14:creationId xmlns:p14="http://schemas.microsoft.com/office/powerpoint/2010/main" val="23794172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66</a:t>
            </a:fld>
            <a:endParaRPr lang="en-US"/>
          </a:p>
        </p:txBody>
      </p:sp>
      <p:sp>
        <p:nvSpPr>
          <p:cNvPr id="5" name="Slide Number Placeholder 3"/>
          <p:cNvSpPr txBox="1">
            <a:spLocks/>
          </p:cNvSpPr>
          <p:nvPr/>
        </p:nvSpPr>
        <p:spPr>
          <a:xfrm>
            <a:off x="8613648" y="6305550"/>
            <a:ext cx="457200" cy="4762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5C0DC426-50A1-4074-8ADC-36A189D3A339}" type="slidenum">
              <a:rPr kumimoji="0" lang="en-US" sz="1200" b="0" i="0" u="none" strike="noStrike" kern="1200" cap="none" spc="0" normalizeH="0" baseline="0" noProof="0" smtClean="0">
                <a:ln>
                  <a:noFill/>
                </a:ln>
                <a:solidFill>
                  <a:schemeClr val="bg2">
                    <a:shade val="50000"/>
                    <a:satMod val="200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schemeClr val="bg2">
                  <a:shade val="50000"/>
                  <a:satMod val="200000"/>
                </a:schemeClr>
              </a:solidFill>
              <a:effectLst/>
              <a:uLnTx/>
              <a:uFillTx/>
              <a:latin typeface="+mn-lt"/>
              <a:ea typeface="+mn-ea"/>
              <a:cs typeface="+mn-cs"/>
            </a:endParaRPr>
          </a:p>
        </p:txBody>
      </p:sp>
      <p:sp>
        <p:nvSpPr>
          <p:cNvPr id="6" name="Slide Number Placeholder 3"/>
          <p:cNvSpPr txBox="1">
            <a:spLocks/>
          </p:cNvSpPr>
          <p:nvPr/>
        </p:nvSpPr>
        <p:spPr>
          <a:xfrm>
            <a:off x="8613648" y="6305550"/>
            <a:ext cx="457200" cy="4762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5C0DC426-50A1-4074-8ADC-36A189D3A339}" type="slidenum">
              <a:rPr kumimoji="0" lang="en-US" sz="1200" b="0" i="0" u="none" strike="noStrike" kern="1200" cap="none" spc="0" normalizeH="0" baseline="0" noProof="0" smtClean="0">
                <a:ln>
                  <a:noFill/>
                </a:ln>
                <a:solidFill>
                  <a:schemeClr val="bg2">
                    <a:shade val="50000"/>
                    <a:satMod val="200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schemeClr val="bg2">
                  <a:shade val="50000"/>
                  <a:satMod val="200000"/>
                </a:schemeClr>
              </a:solidFill>
              <a:effectLst/>
              <a:uLnTx/>
              <a:uFillTx/>
              <a:latin typeface="+mn-lt"/>
              <a:ea typeface="+mn-ea"/>
              <a:cs typeface="+mn-cs"/>
            </a:endParaRPr>
          </a:p>
        </p:txBody>
      </p:sp>
      <p:sp>
        <p:nvSpPr>
          <p:cNvPr id="8" name="Content Placeholder 2"/>
          <p:cNvSpPr>
            <a:spLocks noGrp="1"/>
          </p:cNvSpPr>
          <p:nvPr>
            <p:ph idx="1"/>
          </p:nvPr>
        </p:nvSpPr>
        <p:spPr>
          <a:xfrm>
            <a:off x="1081314" y="4419600"/>
            <a:ext cx="7986486" cy="1066800"/>
          </a:xfrm>
        </p:spPr>
        <p:txBody>
          <a:bodyPr>
            <a:noAutofit/>
          </a:bodyPr>
          <a:lstStyle/>
          <a:p>
            <a:pPr algn="just"/>
            <a:endParaRPr lang="en-US" sz="2000" dirty="0" smtClean="0"/>
          </a:p>
          <a:p>
            <a:pPr>
              <a:buNone/>
            </a:pPr>
            <a:endParaRPr lang="en-US" sz="2000" dirty="0" smtClean="0"/>
          </a:p>
        </p:txBody>
      </p:sp>
      <p:grpSp>
        <p:nvGrpSpPr>
          <p:cNvPr id="12" name="Group 11"/>
          <p:cNvGrpSpPr/>
          <p:nvPr/>
        </p:nvGrpSpPr>
        <p:grpSpPr>
          <a:xfrm>
            <a:off x="1198420" y="341055"/>
            <a:ext cx="7772400" cy="5907345"/>
            <a:chOff x="990600" y="0"/>
            <a:chExt cx="8153400" cy="5831145"/>
          </a:xfrm>
        </p:grpSpPr>
        <p:sp>
          <p:nvSpPr>
            <p:cNvPr id="7"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b="1" baseline="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TERRESTRIAL MICROWAVE</a:t>
              </a:r>
              <a:r>
                <a:rPr lang="en-US" sz="2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COMMUNICATION</a:t>
              </a:r>
              <a:endParaRPr kumimoji="0" lang="en-US" sz="2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grpSp>
          <p:nvGrpSpPr>
            <p:cNvPr id="10" name="Group 9"/>
            <p:cNvGrpSpPr/>
            <p:nvPr/>
          </p:nvGrpSpPr>
          <p:grpSpPr>
            <a:xfrm>
              <a:off x="1066800" y="838201"/>
              <a:ext cx="7924800" cy="4992944"/>
              <a:chOff x="1066800" y="838201"/>
              <a:chExt cx="7924800" cy="4992944"/>
            </a:xfrm>
          </p:grpSpPr>
          <p:pic>
            <p:nvPicPr>
              <p:cNvPr id="1026" name="Picture 2"/>
              <p:cNvPicPr>
                <a:picLocks noChangeAspect="1" noChangeArrowheads="1"/>
              </p:cNvPicPr>
              <p:nvPr/>
            </p:nvPicPr>
            <p:blipFill>
              <a:blip r:embed="rId2"/>
              <a:srcRect/>
              <a:stretch>
                <a:fillRect/>
              </a:stretch>
            </p:blipFill>
            <p:spPr bwMode="auto">
              <a:xfrm>
                <a:off x="1600200" y="838201"/>
                <a:ext cx="6934200" cy="2362200"/>
              </a:xfrm>
              <a:prstGeom prst="rect">
                <a:avLst/>
              </a:prstGeom>
              <a:noFill/>
              <a:ln w="9525">
                <a:noFill/>
                <a:miter lim="800000"/>
                <a:headEnd/>
                <a:tailEnd/>
              </a:ln>
              <a:effectLst/>
            </p:spPr>
          </p:pic>
          <p:sp>
            <p:nvSpPr>
              <p:cNvPr id="11" name="TextBox 10"/>
              <p:cNvSpPr txBox="1"/>
              <p:nvPr/>
            </p:nvSpPr>
            <p:spPr>
              <a:xfrm>
                <a:off x="1066800" y="3276600"/>
                <a:ext cx="7924800" cy="2554545"/>
              </a:xfrm>
              <a:prstGeom prst="rect">
                <a:avLst/>
              </a:prstGeom>
              <a:noFill/>
            </p:spPr>
            <p:txBody>
              <a:bodyPr wrap="square" rtlCol="0">
                <a:spAutoFit/>
              </a:bodyPr>
              <a:lstStyle/>
              <a:p>
                <a:pPr algn="just"/>
                <a:r>
                  <a:rPr lang="en-US" sz="2000" b="1" dirty="0" smtClean="0"/>
                  <a:t>Difficulties:</a:t>
                </a:r>
              </a:p>
              <a:p>
                <a:pPr marL="342900" indent="-342900" algn="just">
                  <a:buFont typeface="+mj-lt"/>
                  <a:buAutoNum type="arabicPeriod"/>
                </a:pPr>
                <a:r>
                  <a:rPr lang="en-US" sz="2000" b="1" dirty="0" smtClean="0">
                    <a:latin typeface="Calibri" pitchFamily="34" charset="0"/>
                  </a:rPr>
                  <a:t>Weather interferes with signals (Clouds, rain, lightning, etc) may adversely affect communication</a:t>
                </a:r>
              </a:p>
              <a:p>
                <a:pPr marL="342900" indent="-342900" algn="just"/>
                <a:endParaRPr lang="en-US" sz="2000" b="1" dirty="0" smtClean="0">
                  <a:latin typeface="Calibri" pitchFamily="34" charset="0"/>
                </a:endParaRPr>
              </a:p>
              <a:p>
                <a:pPr marL="342900" indent="-342900" algn="just"/>
                <a:r>
                  <a:rPr lang="en-US" sz="2000" b="1" dirty="0" smtClean="0">
                    <a:latin typeface="Calibri" pitchFamily="34" charset="0"/>
                  </a:rPr>
                  <a:t>2. Radio transmissions easy to tap</a:t>
                </a:r>
              </a:p>
              <a:p>
                <a:pPr marL="342900" indent="-342900" algn="just"/>
                <a:endParaRPr lang="en-US" sz="2000" b="1" dirty="0" smtClean="0">
                  <a:latin typeface="Calibri" pitchFamily="34" charset="0"/>
                </a:endParaRPr>
              </a:p>
              <a:p>
                <a:pPr marL="342900" indent="-342900" algn="just"/>
                <a:r>
                  <a:rPr lang="en-US" sz="2000" b="1" dirty="0" smtClean="0">
                    <a:latin typeface="Calibri" pitchFamily="34" charset="0"/>
                  </a:rPr>
                  <a:t>3. Signals bouncing off of structures may lead to out-of-phase signals that the receiver must filter out.</a:t>
                </a:r>
                <a:endParaRPr lang="en-US" sz="2000" b="1" dirty="0">
                  <a:latin typeface="Calibri" pitchFamily="34" charset="0"/>
                </a:endParaRPr>
              </a:p>
            </p:txBody>
          </p:sp>
        </p:grpSp>
      </p:grpSp>
    </p:spTree>
    <p:extLst>
      <p:ext uri="{BB962C8B-B14F-4D97-AF65-F5344CB8AC3E}">
        <p14:creationId xmlns:p14="http://schemas.microsoft.com/office/powerpoint/2010/main" val="1010206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smtClean="0"/>
              <a:t>Microwaves</a:t>
            </a:r>
            <a:endParaRPr lang="en-US" dirty="0"/>
          </a:p>
        </p:txBody>
      </p:sp>
      <p:sp>
        <p:nvSpPr>
          <p:cNvPr id="3" name="Content Placeholder 2"/>
          <p:cNvSpPr>
            <a:spLocks noGrp="1"/>
          </p:cNvSpPr>
          <p:nvPr>
            <p:ph idx="1"/>
          </p:nvPr>
        </p:nvSpPr>
        <p:spPr>
          <a:xfrm>
            <a:off x="1435608" y="1334278"/>
            <a:ext cx="7498080" cy="4914122"/>
          </a:xfrm>
        </p:spPr>
        <p:txBody>
          <a:bodyPr>
            <a:normAutofit lnSpcReduction="10000"/>
          </a:bodyPr>
          <a:lstStyle/>
          <a:p>
            <a:pPr>
              <a:lnSpc>
                <a:spcPct val="90000"/>
              </a:lnSpc>
              <a:defRPr/>
            </a:pPr>
            <a:r>
              <a:rPr kumimoji="1" lang="en-US" sz="2800" dirty="0" smtClean="0"/>
              <a:t>Used </a:t>
            </a:r>
            <a:r>
              <a:rPr kumimoji="1" lang="en-US" sz="2800" dirty="0"/>
              <a:t>for long haul </a:t>
            </a:r>
            <a:r>
              <a:rPr kumimoji="1" lang="en-US" sz="2800" dirty="0" smtClean="0"/>
              <a:t>telecommunications and short </a:t>
            </a:r>
            <a:r>
              <a:rPr kumimoji="1" lang="en-US" sz="2800" dirty="0"/>
              <a:t>point-to-point links</a:t>
            </a:r>
          </a:p>
          <a:p>
            <a:pPr>
              <a:lnSpc>
                <a:spcPct val="90000"/>
              </a:lnSpc>
              <a:defRPr/>
            </a:pPr>
            <a:r>
              <a:rPr kumimoji="1" lang="en-US" sz="2800" dirty="0" smtClean="0"/>
              <a:t>Requires </a:t>
            </a:r>
            <a:r>
              <a:rPr kumimoji="1" lang="en-US" sz="2800" dirty="0"/>
              <a:t>fewer repeaters but line of sight</a:t>
            </a:r>
          </a:p>
          <a:p>
            <a:pPr>
              <a:lnSpc>
                <a:spcPct val="90000"/>
              </a:lnSpc>
              <a:defRPr/>
            </a:pPr>
            <a:r>
              <a:rPr kumimoji="1" lang="en-US" sz="2800" dirty="0" smtClean="0"/>
              <a:t>Use </a:t>
            </a:r>
            <a:r>
              <a:rPr kumimoji="1" lang="en-US" sz="2800" dirty="0"/>
              <a:t>a parabolic dish to focus a narrow beam onto a receiver antenna</a:t>
            </a:r>
          </a:p>
          <a:p>
            <a:pPr>
              <a:lnSpc>
                <a:spcPct val="90000"/>
              </a:lnSpc>
              <a:defRPr/>
            </a:pPr>
            <a:r>
              <a:rPr kumimoji="1" lang="en-US" sz="2800" dirty="0" smtClean="0"/>
              <a:t>1-40 GHz </a:t>
            </a:r>
            <a:r>
              <a:rPr kumimoji="1" lang="en-US" sz="2800" dirty="0"/>
              <a:t>frequencies</a:t>
            </a:r>
          </a:p>
          <a:p>
            <a:pPr>
              <a:lnSpc>
                <a:spcPct val="90000"/>
              </a:lnSpc>
              <a:defRPr/>
            </a:pPr>
            <a:r>
              <a:rPr kumimoji="1" lang="en-US" sz="2800" dirty="0" smtClean="0"/>
              <a:t>Higher </a:t>
            </a:r>
            <a:r>
              <a:rPr kumimoji="1" lang="en-US" sz="2800" dirty="0"/>
              <a:t>frequencies give </a:t>
            </a:r>
            <a:endParaRPr kumimoji="1" lang="en-US" sz="2800" dirty="0" smtClean="0"/>
          </a:p>
          <a:p>
            <a:pPr>
              <a:lnSpc>
                <a:spcPct val="90000"/>
              </a:lnSpc>
              <a:defRPr/>
            </a:pPr>
            <a:r>
              <a:rPr kumimoji="1" lang="en-US" sz="2800" dirty="0" smtClean="0"/>
              <a:t>higher </a:t>
            </a:r>
            <a:r>
              <a:rPr kumimoji="1" lang="en-US" sz="2800" dirty="0"/>
              <a:t>data rates</a:t>
            </a:r>
          </a:p>
          <a:p>
            <a:pPr>
              <a:lnSpc>
                <a:spcPct val="90000"/>
              </a:lnSpc>
              <a:defRPr/>
            </a:pPr>
            <a:r>
              <a:rPr kumimoji="1" lang="en-US" sz="2800" dirty="0" smtClean="0"/>
              <a:t>Main  </a:t>
            </a:r>
            <a:r>
              <a:rPr kumimoji="1" lang="en-US" sz="2800" dirty="0"/>
              <a:t>source of loss is </a:t>
            </a:r>
            <a:endParaRPr kumimoji="1" lang="en-US" sz="2800" dirty="0" smtClean="0"/>
          </a:p>
          <a:p>
            <a:pPr marL="82296" indent="0">
              <a:lnSpc>
                <a:spcPct val="90000"/>
              </a:lnSpc>
              <a:buNone/>
              <a:defRPr/>
            </a:pPr>
            <a:r>
              <a:rPr kumimoji="1" lang="en-US" sz="2800" dirty="0" smtClean="0"/>
              <a:t>     attenuation</a:t>
            </a:r>
            <a:endParaRPr kumimoji="1" lang="en-US" sz="2800" dirty="0"/>
          </a:p>
          <a:p>
            <a:pPr lvl="1">
              <a:lnSpc>
                <a:spcPct val="90000"/>
              </a:lnSpc>
              <a:defRPr/>
            </a:pPr>
            <a:r>
              <a:rPr kumimoji="1" lang="en-US" sz="2400" dirty="0"/>
              <a:t>distance, rainfall</a:t>
            </a:r>
          </a:p>
          <a:p>
            <a:pPr>
              <a:lnSpc>
                <a:spcPct val="90000"/>
              </a:lnSpc>
              <a:defRPr/>
            </a:pPr>
            <a:r>
              <a:rPr kumimoji="1" lang="en-US" sz="2800" dirty="0" smtClean="0"/>
              <a:t>Interference </a:t>
            </a:r>
            <a:endParaRPr kumimoji="1" lang="en-US" sz="2800" dirty="0"/>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67</a:t>
            </a:fld>
            <a:endParaRPr lang="en-US" dirty="0"/>
          </a:p>
        </p:txBody>
      </p:sp>
      <p:pic>
        <p:nvPicPr>
          <p:cNvPr id="5" name="Picture 4"/>
          <p:cNvPicPr>
            <a:picLocks noChangeAspect="1"/>
          </p:cNvPicPr>
          <p:nvPr/>
        </p:nvPicPr>
        <p:blipFill>
          <a:blip r:embed="rId2"/>
          <a:stretch>
            <a:fillRect/>
          </a:stretch>
        </p:blipFill>
        <p:spPr>
          <a:xfrm>
            <a:off x="6096000" y="3124200"/>
            <a:ext cx="2390838" cy="2858278"/>
          </a:xfrm>
          <a:prstGeom prst="rect">
            <a:avLst/>
          </a:prstGeom>
        </p:spPr>
      </p:pic>
    </p:spTree>
    <p:extLst>
      <p:ext uri="{BB962C8B-B14F-4D97-AF65-F5344CB8AC3E}">
        <p14:creationId xmlns:p14="http://schemas.microsoft.com/office/powerpoint/2010/main" val="39783056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smtClean="0"/>
              <a:t>Satellite Microwaves</a:t>
            </a:r>
            <a:endParaRPr lang="en-US" dirty="0"/>
          </a:p>
        </p:txBody>
      </p:sp>
      <p:sp>
        <p:nvSpPr>
          <p:cNvPr id="3" name="Content Placeholder 2"/>
          <p:cNvSpPr>
            <a:spLocks noGrp="1"/>
          </p:cNvSpPr>
          <p:nvPr>
            <p:ph idx="1"/>
          </p:nvPr>
        </p:nvSpPr>
        <p:spPr>
          <a:xfrm>
            <a:off x="1435608" y="1334278"/>
            <a:ext cx="7498080" cy="4914122"/>
          </a:xfrm>
        </p:spPr>
        <p:txBody>
          <a:bodyPr>
            <a:normAutofit lnSpcReduction="10000"/>
          </a:bodyPr>
          <a:lstStyle/>
          <a:p>
            <a:pPr>
              <a:lnSpc>
                <a:spcPct val="90000"/>
              </a:lnSpc>
              <a:defRPr/>
            </a:pPr>
            <a:r>
              <a:rPr kumimoji="1" lang="en-US" sz="2800" dirty="0" smtClean="0"/>
              <a:t>Satellite  </a:t>
            </a:r>
            <a:r>
              <a:rPr kumimoji="1" lang="en-US" sz="2800" dirty="0"/>
              <a:t>is relay station</a:t>
            </a:r>
          </a:p>
          <a:p>
            <a:pPr>
              <a:lnSpc>
                <a:spcPct val="90000"/>
              </a:lnSpc>
              <a:defRPr/>
            </a:pPr>
            <a:r>
              <a:rPr kumimoji="1" lang="en-US" sz="2800" dirty="0" smtClean="0"/>
              <a:t>Receives  </a:t>
            </a:r>
            <a:r>
              <a:rPr kumimoji="1" lang="en-US" sz="2800" dirty="0"/>
              <a:t>on one frequency, amplifies or repeats signal and transmits on another frequency</a:t>
            </a:r>
          </a:p>
          <a:p>
            <a:pPr lvl="1">
              <a:lnSpc>
                <a:spcPct val="90000"/>
              </a:lnSpc>
              <a:defRPr/>
            </a:pPr>
            <a:r>
              <a:rPr kumimoji="1" lang="en-US" sz="2400" dirty="0" err="1"/>
              <a:t>eg</a:t>
            </a:r>
            <a:r>
              <a:rPr kumimoji="1" lang="en-US" sz="2400" dirty="0"/>
              <a:t>. uplink 5.925-6.425 GHz &amp; downlink 3.7-4.2 GHz</a:t>
            </a:r>
          </a:p>
          <a:p>
            <a:pPr>
              <a:lnSpc>
                <a:spcPct val="90000"/>
              </a:lnSpc>
              <a:defRPr/>
            </a:pPr>
            <a:r>
              <a:rPr kumimoji="1" lang="en-US" sz="2800" dirty="0" smtClean="0"/>
              <a:t>Typically  </a:t>
            </a:r>
            <a:r>
              <a:rPr kumimoji="1" lang="en-US" sz="2800" dirty="0"/>
              <a:t>requires geo-stationary orbit</a:t>
            </a:r>
          </a:p>
          <a:p>
            <a:pPr lvl="1">
              <a:lnSpc>
                <a:spcPct val="90000"/>
              </a:lnSpc>
              <a:defRPr/>
            </a:pPr>
            <a:r>
              <a:rPr kumimoji="1" lang="en-US" sz="2400" dirty="0"/>
              <a:t>height of 35,784km</a:t>
            </a:r>
          </a:p>
          <a:p>
            <a:pPr lvl="1">
              <a:lnSpc>
                <a:spcPct val="90000"/>
              </a:lnSpc>
              <a:defRPr/>
            </a:pPr>
            <a:r>
              <a:rPr kumimoji="1" lang="en-US" sz="2400" dirty="0"/>
              <a:t>spaced at least 3-4° apart</a:t>
            </a:r>
          </a:p>
          <a:p>
            <a:pPr>
              <a:lnSpc>
                <a:spcPct val="90000"/>
              </a:lnSpc>
              <a:defRPr/>
            </a:pPr>
            <a:r>
              <a:rPr kumimoji="1" lang="en-US" sz="2800" dirty="0" smtClean="0"/>
              <a:t>Typical </a:t>
            </a:r>
            <a:r>
              <a:rPr kumimoji="1" lang="en-US" sz="2800" dirty="0"/>
              <a:t>uses</a:t>
            </a:r>
          </a:p>
          <a:p>
            <a:pPr lvl="1">
              <a:lnSpc>
                <a:spcPct val="90000"/>
              </a:lnSpc>
              <a:defRPr/>
            </a:pPr>
            <a:r>
              <a:rPr kumimoji="1" lang="en-US" sz="2400" dirty="0" smtClean="0"/>
              <a:t>Television </a:t>
            </a:r>
            <a:endParaRPr kumimoji="1" lang="en-US" sz="2400" dirty="0"/>
          </a:p>
          <a:p>
            <a:pPr lvl="1">
              <a:lnSpc>
                <a:spcPct val="90000"/>
              </a:lnSpc>
              <a:defRPr/>
            </a:pPr>
            <a:r>
              <a:rPr kumimoji="1" lang="en-US" sz="2400" dirty="0" smtClean="0"/>
              <a:t>Long  </a:t>
            </a:r>
            <a:r>
              <a:rPr kumimoji="1" lang="en-US" sz="2400" dirty="0"/>
              <a:t>distance </a:t>
            </a:r>
            <a:r>
              <a:rPr kumimoji="1" lang="en-US" sz="2400" dirty="0" smtClean="0"/>
              <a:t>telephone </a:t>
            </a:r>
            <a:endParaRPr kumimoji="1" lang="en-US" sz="2400" dirty="0"/>
          </a:p>
          <a:p>
            <a:pPr lvl="1">
              <a:lnSpc>
                <a:spcPct val="90000"/>
              </a:lnSpc>
              <a:defRPr/>
            </a:pPr>
            <a:r>
              <a:rPr kumimoji="1" lang="en-US" sz="2400" dirty="0" smtClean="0"/>
              <a:t>Private  </a:t>
            </a:r>
            <a:r>
              <a:rPr kumimoji="1" lang="en-US" sz="2400" dirty="0"/>
              <a:t>business </a:t>
            </a:r>
            <a:r>
              <a:rPr kumimoji="1" lang="en-US" sz="2400" dirty="0" smtClean="0"/>
              <a:t>networks </a:t>
            </a:r>
            <a:endParaRPr kumimoji="1" lang="en-US" sz="2400" dirty="0"/>
          </a:p>
          <a:p>
            <a:pPr lvl="1">
              <a:lnSpc>
                <a:spcPct val="90000"/>
              </a:lnSpc>
              <a:defRPr/>
            </a:pPr>
            <a:r>
              <a:rPr kumimoji="1" lang="en-US" sz="2400" dirty="0" smtClean="0"/>
              <a:t>Global  </a:t>
            </a:r>
            <a:r>
              <a:rPr kumimoji="1" lang="en-US" sz="2400" dirty="0"/>
              <a:t>positioning</a:t>
            </a:r>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68</a:t>
            </a:fld>
            <a:endParaRPr lang="en-US" dirty="0"/>
          </a:p>
        </p:txBody>
      </p:sp>
    </p:spTree>
    <p:extLst>
      <p:ext uri="{BB962C8B-B14F-4D97-AF65-F5344CB8AC3E}">
        <p14:creationId xmlns:p14="http://schemas.microsoft.com/office/powerpoint/2010/main" val="19883889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dirty="0" smtClean="0"/>
              <a:t>Infrared waves</a:t>
            </a:r>
            <a:endParaRPr lang="en-US" dirty="0"/>
          </a:p>
        </p:txBody>
      </p:sp>
      <p:sp>
        <p:nvSpPr>
          <p:cNvPr id="3" name="Content Placeholder 2"/>
          <p:cNvSpPr>
            <a:spLocks noGrp="1"/>
          </p:cNvSpPr>
          <p:nvPr>
            <p:ph idx="1"/>
          </p:nvPr>
        </p:nvSpPr>
        <p:spPr>
          <a:xfrm>
            <a:off x="1435608" y="1334278"/>
            <a:ext cx="7498080" cy="4914122"/>
          </a:xfrm>
        </p:spPr>
        <p:txBody>
          <a:bodyPr/>
          <a:lstStyle/>
          <a:p>
            <a:pPr>
              <a:spcBef>
                <a:spcPct val="50000"/>
              </a:spcBef>
              <a:buFont typeface="Wingdings" panose="05000000000000000000" pitchFamily="2" charset="2"/>
              <a:buChar char="§"/>
            </a:pPr>
            <a:r>
              <a:rPr lang="en-US" altLang="en-US" dirty="0">
                <a:latin typeface="Times New Roman" panose="02020603050405020304" pitchFamily="18" charset="0"/>
              </a:rPr>
              <a:t>Frequencies between 300 GHz to 400 THz. </a:t>
            </a:r>
          </a:p>
          <a:p>
            <a:pPr>
              <a:spcBef>
                <a:spcPct val="50000"/>
              </a:spcBef>
              <a:buFont typeface="Wingdings" panose="05000000000000000000" pitchFamily="2" charset="2"/>
              <a:buChar char="§"/>
            </a:pPr>
            <a:r>
              <a:rPr lang="en-US" altLang="en-US" dirty="0" smtClean="0">
                <a:latin typeface="Times New Roman" panose="02020603050405020304" pitchFamily="18" charset="0"/>
              </a:rPr>
              <a:t>Can </a:t>
            </a:r>
            <a:r>
              <a:rPr lang="en-US" altLang="en-US" dirty="0">
                <a:latin typeface="Times New Roman" panose="02020603050405020304" pitchFamily="18" charset="0"/>
              </a:rPr>
              <a:t>not penetrate walls.  </a:t>
            </a:r>
          </a:p>
          <a:p>
            <a:pPr>
              <a:spcBef>
                <a:spcPct val="50000"/>
              </a:spcBef>
              <a:buFont typeface="Wingdings" panose="05000000000000000000" pitchFamily="2" charset="2"/>
              <a:buChar char="§"/>
            </a:pPr>
            <a:r>
              <a:rPr lang="en-US" altLang="en-US" dirty="0">
                <a:latin typeface="Times New Roman" panose="02020603050405020304" pitchFamily="18" charset="0"/>
              </a:rPr>
              <a:t>Used for short-range communication in a closed area using line-of-sight propagation.</a:t>
            </a:r>
          </a:p>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69</a:t>
            </a:fld>
            <a:endParaRPr lang="en-US" dirty="0"/>
          </a:p>
        </p:txBody>
      </p:sp>
    </p:spTree>
    <p:extLst>
      <p:ext uri="{BB962C8B-B14F-4D97-AF65-F5344CB8AC3E}">
        <p14:creationId xmlns:p14="http://schemas.microsoft.com/office/powerpoint/2010/main" val="243672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990600"/>
            <a:ext cx="7498080" cy="3429000"/>
          </a:xfrm>
        </p:spPr>
        <p:txBody>
          <a:bodyPr>
            <a:normAutofit fontScale="92500" lnSpcReduction="20000"/>
          </a:bodyPr>
          <a:lstStyle/>
          <a:p>
            <a:pPr algn="just"/>
            <a:r>
              <a:rPr lang="en-US" sz="2400" dirty="0" smtClean="0"/>
              <a:t>Only one term of the summation survives: </a:t>
            </a:r>
            <a:r>
              <a:rPr lang="en-US" dirty="0" smtClean="0"/>
              <a:t>a</a:t>
            </a:r>
            <a:r>
              <a:rPr lang="en-US" baseline="-25000" dirty="0" smtClean="0"/>
              <a:t>n</a:t>
            </a:r>
            <a:r>
              <a:rPr lang="en-US" dirty="0" smtClean="0"/>
              <a:t>. </a:t>
            </a:r>
            <a:r>
              <a:rPr lang="en-US" sz="2400" dirty="0" smtClean="0"/>
              <a:t>The</a:t>
            </a:r>
            <a:r>
              <a:rPr lang="en-US" dirty="0" smtClean="0"/>
              <a:t> b</a:t>
            </a:r>
            <a:r>
              <a:rPr lang="en-US" baseline="-25000" dirty="0" smtClean="0"/>
              <a:t>n</a:t>
            </a:r>
            <a:r>
              <a:rPr lang="en-US" i="1" dirty="0" smtClean="0"/>
              <a:t> </a:t>
            </a:r>
            <a:r>
              <a:rPr lang="en-US" sz="2400" dirty="0" smtClean="0"/>
              <a:t>summation vanishes completely. </a:t>
            </a:r>
          </a:p>
          <a:p>
            <a:pPr algn="just">
              <a:buNone/>
            </a:pPr>
            <a:endParaRPr lang="en-US" sz="2400" dirty="0" smtClean="0"/>
          </a:p>
          <a:p>
            <a:pPr algn="just"/>
            <a:r>
              <a:rPr lang="en-US" sz="2400" dirty="0" smtClean="0"/>
              <a:t>Similarly, by multiplying above Equation by cos(2</a:t>
            </a:r>
            <a:r>
              <a:rPr lang="en-US" sz="2400" dirty="0" smtClean="0">
                <a:sym typeface="Symbol"/>
              </a:rPr>
              <a:t>kft</a:t>
            </a:r>
            <a:r>
              <a:rPr lang="en-US" sz="2400" dirty="0" smtClean="0"/>
              <a:t>) and integrating between 0 and T, we can derive </a:t>
            </a:r>
            <a:r>
              <a:rPr lang="en-US" dirty="0" smtClean="0"/>
              <a:t>b</a:t>
            </a:r>
            <a:r>
              <a:rPr lang="en-US" baseline="-25000" dirty="0" smtClean="0"/>
              <a:t>n</a:t>
            </a:r>
            <a:endParaRPr lang="en-US" i="1" baseline="-25000" dirty="0" smtClean="0"/>
          </a:p>
          <a:p>
            <a:pPr algn="just">
              <a:buNone/>
            </a:pPr>
            <a:endParaRPr lang="en-US" i="1" dirty="0" smtClean="0"/>
          </a:p>
          <a:p>
            <a:pPr algn="just"/>
            <a:r>
              <a:rPr lang="en-US" sz="2400" dirty="0" smtClean="0"/>
              <a:t>By just integrating both sides of the equation as it stands, we can find c. The results of performing these operations are as follows:</a:t>
            </a:r>
          </a:p>
          <a:p>
            <a:pPr algn="just">
              <a:buNone/>
            </a:pPr>
            <a:endParaRPr lang="en-US" sz="2400" dirty="0" smtClean="0"/>
          </a:p>
          <a:p>
            <a:pPr algn="just"/>
            <a:endParaRPr lang="en-US" sz="2400" dirty="0" smtClean="0"/>
          </a:p>
          <a:p>
            <a:pPr algn="just">
              <a:buNone/>
            </a:pPr>
            <a:endParaRPr lang="en-US" sz="2400" dirty="0" smtClean="0"/>
          </a:p>
        </p:txBody>
      </p:sp>
      <p:pic>
        <p:nvPicPr>
          <p:cNvPr id="3076" name="Picture 4"/>
          <p:cNvPicPr>
            <a:picLocks noChangeAspect="1" noChangeArrowheads="1"/>
          </p:cNvPicPr>
          <p:nvPr/>
        </p:nvPicPr>
        <p:blipFill>
          <a:blip r:embed="rId2"/>
          <a:srcRect/>
          <a:stretch>
            <a:fillRect/>
          </a:stretch>
        </p:blipFill>
        <p:spPr bwMode="auto">
          <a:xfrm>
            <a:off x="1066800" y="4419600"/>
            <a:ext cx="8010144" cy="914400"/>
          </a:xfrm>
          <a:prstGeom prst="rect">
            <a:avLst/>
          </a:prstGeom>
          <a:noFill/>
          <a:ln w="9525">
            <a:noFill/>
            <a:miter lim="800000"/>
            <a:headEnd/>
            <a:tailEnd/>
          </a:ln>
          <a:effectLst/>
        </p:spPr>
      </p:pic>
      <p:sp>
        <p:nvSpPr>
          <p:cNvPr id="7"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FOURIER  ANALYSIS </a:t>
            </a:r>
            <a:r>
              <a:rPr lang="en-US" sz="4400" b="1" dirty="0" err="1"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cntd</a:t>
            </a:r>
            <a:r>
              <a:rPr lang="en-US" sz="44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a:t>
            </a:r>
            <a:endParaRPr kumimoji="0" lang="en-US" sz="44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8" name="Slide Number Placeholder 7"/>
          <p:cNvSpPr>
            <a:spLocks noGrp="1"/>
          </p:cNvSpPr>
          <p:nvPr>
            <p:ph type="sldNum" sz="quarter" idx="12"/>
          </p:nvPr>
        </p:nvSpPr>
        <p:spPr/>
        <p:txBody>
          <a:bodyPr/>
          <a:lstStyle/>
          <a:p>
            <a:fld id="{5C0DC426-50A1-4074-8ADC-36A189D3A339}"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fontScale="90000"/>
          </a:bodyPr>
          <a:lstStyle/>
          <a:p>
            <a:r>
              <a:rPr lang="en-US" dirty="0" smtClean="0"/>
              <a:t>Sky wave and Space wave Propagation</a:t>
            </a:r>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70</a:t>
            </a:fld>
            <a:endParaRPr lang="en-US" dirty="0"/>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9265" t="35796" r="9265" b="35796"/>
          <a:stretch>
            <a:fillRect/>
          </a:stretch>
        </p:blipFill>
        <p:spPr bwMode="auto">
          <a:xfrm>
            <a:off x="1443384" y="1676400"/>
            <a:ext cx="6252816"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9265" t="68011" r="9265" b="7159"/>
          <a:stretch>
            <a:fillRect/>
          </a:stretch>
        </p:blipFill>
        <p:spPr bwMode="auto">
          <a:xfrm>
            <a:off x="1676400" y="4102937"/>
            <a:ext cx="6832600" cy="270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9513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endParaRPr lang="en-US" dirty="0"/>
          </a:p>
        </p:txBody>
      </p:sp>
      <p:sp>
        <p:nvSpPr>
          <p:cNvPr id="3" name="Content Placeholder 2"/>
          <p:cNvSpPr>
            <a:spLocks noGrp="1"/>
          </p:cNvSpPr>
          <p:nvPr>
            <p:ph idx="1"/>
          </p:nvPr>
        </p:nvSpPr>
        <p:spPr>
          <a:xfrm>
            <a:off x="1435608" y="1334278"/>
            <a:ext cx="7498080" cy="4914122"/>
          </a:xfrm>
        </p:spPr>
        <p:txBody>
          <a:bodyPr/>
          <a:lstStyle/>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71</a:t>
            </a:fld>
            <a:endParaRPr lang="en-US" dirty="0"/>
          </a:p>
        </p:txBody>
      </p:sp>
    </p:spTree>
    <p:extLst>
      <p:ext uri="{BB962C8B-B14F-4D97-AF65-F5344CB8AC3E}">
        <p14:creationId xmlns:p14="http://schemas.microsoft.com/office/powerpoint/2010/main" val="31413194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endParaRPr lang="en-US" dirty="0"/>
          </a:p>
        </p:txBody>
      </p:sp>
      <p:sp>
        <p:nvSpPr>
          <p:cNvPr id="3" name="Content Placeholder 2"/>
          <p:cNvSpPr>
            <a:spLocks noGrp="1"/>
          </p:cNvSpPr>
          <p:nvPr>
            <p:ph idx="1"/>
          </p:nvPr>
        </p:nvSpPr>
        <p:spPr>
          <a:xfrm>
            <a:off x="1435608" y="1334278"/>
            <a:ext cx="7498080" cy="4914122"/>
          </a:xfrm>
        </p:spPr>
        <p:txBody>
          <a:bodyPr/>
          <a:lstStyle/>
          <a:p>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72</a:t>
            </a:fld>
            <a:endParaRPr lang="en-US" dirty="0"/>
          </a:p>
        </p:txBody>
      </p:sp>
    </p:spTree>
    <p:extLst>
      <p:ext uri="{BB962C8B-B14F-4D97-AF65-F5344CB8AC3E}">
        <p14:creationId xmlns:p14="http://schemas.microsoft.com/office/powerpoint/2010/main" val="334685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114" y="838200"/>
            <a:ext cx="7910286" cy="5943600"/>
          </a:xfrm>
        </p:spPr>
        <p:txBody>
          <a:bodyPr>
            <a:normAutofit/>
          </a:bodyPr>
          <a:lstStyle/>
          <a:p>
            <a:pPr>
              <a:buNone/>
            </a:pPr>
            <a:r>
              <a:rPr lang="en-US" b="1" dirty="0" smtClean="0">
                <a:solidFill>
                  <a:schemeClr val="tx2">
                    <a:lumMod val="75000"/>
                  </a:schemeClr>
                </a:solidFill>
              </a:rPr>
              <a:t>NYQUIST BIT RATE</a:t>
            </a:r>
          </a:p>
          <a:p>
            <a:pPr algn="just"/>
            <a:r>
              <a:rPr lang="en-US" sz="2600" dirty="0" smtClean="0"/>
              <a:t>The maximum rate at which data can be correctly communicated over a channel in presence of noise and distortion is known as its </a:t>
            </a:r>
            <a:r>
              <a:rPr lang="en-US" sz="2600" b="1" dirty="0" smtClean="0"/>
              <a:t>channel capacity</a:t>
            </a:r>
            <a:endParaRPr lang="en-US" sz="2600" dirty="0" smtClean="0"/>
          </a:p>
          <a:p>
            <a:pPr algn="just"/>
            <a:r>
              <a:rPr lang="en-US" sz="2600" dirty="0" smtClean="0"/>
              <a:t>Consider first a noise free channel of Bandwidth B. Based on Nyquist formulation it is known that given a bandwidth B of a channel, the maximum data rate that can be carried is 2B. This limitation arises due to the effect of inter symbol interference caused by the frequency components higher than B </a:t>
            </a:r>
          </a:p>
          <a:p>
            <a:pPr algn="just"/>
            <a:r>
              <a:rPr lang="en-US" sz="2600" dirty="0" smtClean="0"/>
              <a:t>If the signal consists of m discrete levels, then Nyquist theorem states </a:t>
            </a:r>
          </a:p>
          <a:p>
            <a:pPr algn="ctr">
              <a:buNone/>
            </a:pPr>
            <a:endParaRPr lang="en-US" dirty="0" smtClean="0"/>
          </a:p>
          <a:p>
            <a:pPr algn="ctr">
              <a:buNone/>
            </a:pPr>
            <a:endParaRPr lang="en-US" dirty="0"/>
          </a:p>
        </p:txBody>
      </p:sp>
      <p:sp>
        <p:nvSpPr>
          <p:cNvPr id="4" name="Slide Number Placeholder 3"/>
          <p:cNvSpPr>
            <a:spLocks noGrp="1"/>
          </p:cNvSpPr>
          <p:nvPr>
            <p:ph type="sldNum" sz="quarter" idx="12"/>
          </p:nvPr>
        </p:nvSpPr>
        <p:spPr/>
        <p:txBody>
          <a:bodyPr/>
          <a:lstStyle/>
          <a:p>
            <a:fld id="{5C0DC426-50A1-4074-8ADC-36A189D3A339}" type="slidenum">
              <a:rPr lang="en-US" smtClean="0"/>
              <a:pPr/>
              <a:t>8</a:t>
            </a:fld>
            <a:endParaRPr lang="en-US"/>
          </a:p>
        </p:txBody>
      </p:sp>
      <p:sp>
        <p:nvSpPr>
          <p:cNvPr id="5" name="Rectangle 2"/>
          <p:cNvSpPr txBox="1">
            <a:spLocks noChangeArrowheads="1"/>
          </p:cNvSpPr>
          <p:nvPr/>
        </p:nvSpPr>
        <p:spPr>
          <a:xfrm>
            <a:off x="990600" y="0"/>
            <a:ext cx="8153400" cy="762000"/>
          </a:xfrm>
          <a:prstGeom prst="rect">
            <a:avLst/>
          </a:prstGeom>
        </p:spPr>
        <p:txBody>
          <a:bodyPr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MAX DATA RATE OF A CHANNEL</a:t>
            </a:r>
            <a:endParaRPr kumimoji="0" lang="en-US" sz="36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2051" name="Picture 3"/>
          <p:cNvPicPr>
            <a:picLocks noChangeAspect="1" noChangeArrowheads="1"/>
          </p:cNvPicPr>
          <p:nvPr/>
        </p:nvPicPr>
        <p:blipFill>
          <a:blip r:embed="rId2"/>
          <a:srcRect/>
          <a:stretch>
            <a:fillRect/>
          </a:stretch>
        </p:blipFill>
        <p:spPr bwMode="auto">
          <a:xfrm>
            <a:off x="1689228" y="5962261"/>
            <a:ext cx="3862548" cy="457200"/>
          </a:xfrm>
          <a:prstGeom prst="rect">
            <a:avLst/>
          </a:prstGeom>
          <a:noFill/>
          <a:ln w="9525">
            <a:noFill/>
            <a:miter lim="800000"/>
            <a:headEnd/>
            <a:tailEnd/>
          </a:ln>
          <a:effectLst/>
        </p:spPr>
      </p:pic>
      <p:sp>
        <p:nvSpPr>
          <p:cNvPr id="8" name="TextBox 7"/>
          <p:cNvSpPr txBox="1"/>
          <p:nvPr/>
        </p:nvSpPr>
        <p:spPr>
          <a:xfrm>
            <a:off x="5715000" y="5562600"/>
            <a:ext cx="3352800" cy="1477328"/>
          </a:xfrm>
          <a:prstGeom prst="rect">
            <a:avLst/>
          </a:prstGeom>
          <a:noFill/>
        </p:spPr>
        <p:txBody>
          <a:bodyPr wrap="square" rtlCol="0">
            <a:spAutoFit/>
          </a:bodyPr>
          <a:lstStyle/>
          <a:p>
            <a:r>
              <a:rPr lang="en-US" b="1" dirty="0" smtClean="0"/>
              <a:t>C – Channel Capacity</a:t>
            </a:r>
          </a:p>
          <a:p>
            <a:r>
              <a:rPr lang="en-US" b="1" dirty="0" smtClean="0"/>
              <a:t>B  – Bandwidth of the Channel</a:t>
            </a:r>
          </a:p>
          <a:p>
            <a:r>
              <a:rPr lang="en-US" b="1" dirty="0" smtClean="0"/>
              <a:t>m  – No of  signal levels used</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C0DC426-50A1-4074-8ADC-36A189D3A339}" type="slidenum">
              <a:rPr lang="en-US" smtClean="0"/>
              <a:pPr/>
              <a:t>9</a:t>
            </a:fld>
            <a:endParaRPr lang="en-US"/>
          </a:p>
        </p:txBody>
      </p:sp>
      <p:sp>
        <p:nvSpPr>
          <p:cNvPr id="5" name="Rectangle 2"/>
          <p:cNvSpPr txBox="1">
            <a:spLocks noChangeArrowheads="1"/>
          </p:cNvSpPr>
          <p:nvPr/>
        </p:nvSpPr>
        <p:spPr>
          <a:xfrm>
            <a:off x="990600" y="0"/>
            <a:ext cx="8153400" cy="762000"/>
          </a:xfrm>
          <a:prstGeom prst="rect">
            <a:avLst/>
          </a:prstGeom>
        </p:spPr>
        <p:txBody>
          <a:bodyPr anchor="b">
            <a:noAutofit/>
          </a:bodyPr>
          <a:lstStyle/>
          <a:p>
            <a:pPr marL="365760" indent="-283464">
              <a:lnSpc>
                <a:spcPct val="90000"/>
              </a:lnSpc>
              <a:spcBef>
                <a:spcPts val="600"/>
              </a:spcBef>
              <a:buClr>
                <a:schemeClr val="accent1"/>
              </a:buClr>
              <a:buSzPct val="80000"/>
            </a:pPr>
            <a:r>
              <a:rPr lang="en-US" sz="3600" b="1" dirty="0" smtClean="0">
                <a:solidFill>
                  <a:schemeClr val="tx2">
                    <a:lumMod val="75000"/>
                  </a:schemeClr>
                </a:solidFill>
              </a:rPr>
              <a:t>SHANNON CHANNEL CAPACITY</a:t>
            </a:r>
          </a:p>
        </p:txBody>
      </p:sp>
      <p:sp>
        <p:nvSpPr>
          <p:cNvPr id="6" name="Rectangle 5"/>
          <p:cNvSpPr/>
          <p:nvPr/>
        </p:nvSpPr>
        <p:spPr>
          <a:xfrm>
            <a:off x="990600" y="762000"/>
            <a:ext cx="8153400" cy="5387629"/>
          </a:xfrm>
          <a:prstGeom prst="rect">
            <a:avLst/>
          </a:prstGeom>
        </p:spPr>
        <p:txBody>
          <a:bodyPr wrap="square">
            <a:spAutoFit/>
          </a:bodyPr>
          <a:lstStyle/>
          <a:p>
            <a:pPr marL="365760" indent="-283464">
              <a:lnSpc>
                <a:spcPct val="90000"/>
              </a:lnSpc>
              <a:spcBef>
                <a:spcPts val="600"/>
              </a:spcBef>
              <a:buClr>
                <a:schemeClr val="accent1"/>
              </a:buClr>
              <a:buSzPct val="80000"/>
            </a:pPr>
            <a:endParaRPr lang="en-US" sz="900" b="1" dirty="0" smtClean="0">
              <a:solidFill>
                <a:schemeClr val="tx2">
                  <a:lumMod val="75000"/>
                </a:schemeClr>
              </a:solidFill>
            </a:endParaRPr>
          </a:p>
          <a:p>
            <a:pPr algn="just"/>
            <a:r>
              <a:rPr lang="en-US" sz="2800" dirty="0" smtClean="0"/>
              <a:t>In presence of Gaussian band-limited white noise, Shannon-Hartley theorem gives the maximum data rate capacity</a:t>
            </a:r>
          </a:p>
          <a:p>
            <a:pPr algn="ctr"/>
            <a:r>
              <a:rPr lang="pt-BR" sz="2800" dirty="0" smtClean="0"/>
              <a:t>C = B log</a:t>
            </a:r>
            <a:r>
              <a:rPr lang="pt-BR" sz="2800" baseline="-25000" dirty="0" smtClean="0"/>
              <a:t>2</a:t>
            </a:r>
            <a:r>
              <a:rPr lang="pt-BR" sz="2800" dirty="0" smtClean="0"/>
              <a:t> (1 + S/N)</a:t>
            </a:r>
          </a:p>
          <a:p>
            <a:pPr algn="just"/>
            <a:endParaRPr lang="pt-BR" sz="2800" dirty="0" smtClean="0"/>
          </a:p>
          <a:p>
            <a:pPr algn="just"/>
            <a:r>
              <a:rPr lang="en-US" sz="2800" dirty="0" smtClean="0"/>
              <a:t>where S and N are the signal and noise power, respectively, at the output of the channel.</a:t>
            </a:r>
          </a:p>
          <a:p>
            <a:pPr algn="just"/>
            <a:endParaRPr lang="en-US" sz="2800" dirty="0" smtClean="0"/>
          </a:p>
          <a:p>
            <a:pPr algn="just"/>
            <a:r>
              <a:rPr lang="en-US" sz="2800" dirty="0" smtClean="0"/>
              <a:t>This theorem gives an upper bound of the data rate which can be reliably transmitted over a thermal-noise limited channel</a:t>
            </a:r>
          </a:p>
          <a:p>
            <a:pPr algn="just"/>
            <a:endParaRPr lang="en-US" sz="2800" b="1" dirty="0" smtClean="0">
              <a:solidFill>
                <a:schemeClr val="tx2">
                  <a:lumMod val="7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2754</TotalTime>
  <Words>3189</Words>
  <Application>Microsoft Office PowerPoint</Application>
  <PresentationFormat>On-screen Show (4:3)</PresentationFormat>
  <Paragraphs>414</Paragraphs>
  <Slides>72</Slides>
  <Notes>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72</vt:i4>
      </vt:variant>
    </vt:vector>
  </HeadingPairs>
  <TitlesOfParts>
    <vt:vector size="87" baseType="lpstr">
      <vt:lpstr>Arial</vt:lpstr>
      <vt:lpstr>Bookman Old Style</vt:lpstr>
      <vt:lpstr>Calibri</vt:lpstr>
      <vt:lpstr>erdana</vt:lpstr>
      <vt:lpstr>Gill Sans MT</vt:lpstr>
      <vt:lpstr>inter-regular</vt:lpstr>
      <vt:lpstr>Symbol</vt:lpstr>
      <vt:lpstr>Tahoma</vt:lpstr>
      <vt:lpstr>Times New Roman</vt:lpstr>
      <vt:lpstr>Verdana</vt:lpstr>
      <vt:lpstr>Wingdings</vt:lpstr>
      <vt:lpstr>Wingdings 2</vt:lpstr>
      <vt:lpstr>Solstice</vt:lpstr>
      <vt:lpstr>Paintbrush Picture</vt:lpstr>
      <vt:lpstr>Microsoft Word Document</vt:lpstr>
      <vt:lpstr>PowerPoint Presentation</vt:lpstr>
      <vt:lpstr>UNIT –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PROBLEM</vt:lpstr>
      <vt:lpstr>ANSWER</vt:lpstr>
      <vt:lpstr>OBSERVATIONS</vt:lpstr>
      <vt:lpstr>PowerPoint Presentation</vt:lpstr>
      <vt:lpstr>PowerPoint Presentation</vt:lpstr>
      <vt:lpstr>CLASSIFICATION OF TRANSMISSION MEDIA </vt:lpstr>
      <vt:lpstr>PowerPoint Presentation</vt:lpstr>
      <vt:lpstr>PowerPoint Presentation</vt:lpstr>
      <vt:lpstr>PowerPoint Presentation</vt:lpstr>
      <vt:lpstr>Unshielded Twisted Pair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UTP and STP cables </vt:lpstr>
      <vt:lpstr>Categories of unshielded twisted-pair cables</vt:lpstr>
      <vt:lpstr>PowerPoint Presentation</vt:lpstr>
      <vt:lpstr> COAXIAL CABLE </vt:lpstr>
      <vt:lpstr>PowerPoint Presentation</vt:lpstr>
      <vt:lpstr> COAXIAL CABLE cntd.. </vt:lpstr>
      <vt:lpstr>PowerPoint Presentation</vt:lpstr>
      <vt:lpstr>Categories of coaxial cables</vt:lpstr>
      <vt:lpstr>Coaxial Cable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Propagation Modes</vt:lpstr>
      <vt:lpstr>PowerPoint Presentation</vt:lpstr>
      <vt:lpstr>Performance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ELECTROMAGNETIC SPECTRUM </vt:lpstr>
      <vt:lpstr>Wireless Transmission Waves</vt:lpstr>
      <vt:lpstr>Propagation Methods</vt:lpstr>
      <vt:lpstr>PowerPoint Presentation</vt:lpstr>
      <vt:lpstr>PowerPoint Presentation</vt:lpstr>
      <vt:lpstr>BROADCAST RADIO</vt:lpstr>
      <vt:lpstr>Omnidirectional Antenna</vt:lpstr>
      <vt:lpstr>PowerPoint Presentation</vt:lpstr>
      <vt:lpstr>Microwaves</vt:lpstr>
      <vt:lpstr>Satellite Microwaves</vt:lpstr>
      <vt:lpstr>Infrared waves</vt:lpstr>
      <vt:lpstr>Sky wave and Space wave Propagation</vt:lpstr>
      <vt:lpstr>PowerPoint Presentation</vt:lpstr>
      <vt:lpstr>PowerPoint Presentation</vt:lpstr>
    </vt:vector>
  </TitlesOfParts>
  <Company>USHA 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KP USHA</dc:creator>
  <cp:lastModifiedBy>surya</cp:lastModifiedBy>
  <cp:revision>746</cp:revision>
  <dcterms:created xsi:type="dcterms:W3CDTF">2010-01-09T04:51:47Z</dcterms:created>
  <dcterms:modified xsi:type="dcterms:W3CDTF">2023-07-31T03:55:58Z</dcterms:modified>
</cp:coreProperties>
</file>