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139A538-8E1B-480D-AD28-BA3FF89AA838}" type="datetime1">
              <a:rPr lang="en-US" smtClean="0"/>
              <a:pPr/>
              <a:t>11/8/2023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C0DC426-50A1-4074-8ADC-36A189D3A339}"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68559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79423-3FD5-45DC-AC5B-572C984E3237}"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232025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947858-8DA5-46A3-A023-935E552C044B}"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237915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fld id="{749EE49E-C126-4A7B-BD71-AE6661DCF924}" type="slidenum">
              <a:rPr lang="en-US" altLang="en-US"/>
              <a:pPr/>
              <a:t>‹#›</a:t>
            </a:fld>
            <a:endParaRPr lang="en-US" alt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6093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41E06F-A7FE-490B-A507-A33B57F10C13}"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300630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35D5B7-D565-413F-9F61-9C823E5F2F0A}" type="datetime1">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41024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69D352-BAE8-4458-A0FD-569FD0AC67E8}" type="datetime1">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96121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0BE6F8-F6A8-4B7D-AC74-63A7FEB8FAEC}" type="datetime1">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6108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001CFA-C2D4-4736-867D-1FC1160F0013}" type="datetime1">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285906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Date Placeholder 1"/>
          <p:cNvSpPr>
            <a:spLocks noGrp="1"/>
          </p:cNvSpPr>
          <p:nvPr>
            <p:ph type="dt" sz="half" idx="10"/>
          </p:nvPr>
        </p:nvSpPr>
        <p:spPr/>
        <p:txBody>
          <a:bodyPr/>
          <a:lstStyle/>
          <a:p>
            <a:fld id="{3372086B-A60E-425E-AE86-B032FF731105}" type="datetime1">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406217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7A84FF-828A-478D-B93A-229F3C34944E}" type="datetime1">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Tree>
    <p:extLst>
      <p:ext uri="{BB962C8B-B14F-4D97-AF65-F5344CB8AC3E}">
        <p14:creationId xmlns:p14="http://schemas.microsoft.com/office/powerpoint/2010/main" val="304614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7C6D4E-8AF1-4B68-867F-F11FA2DC3417}" type="datetime1">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4125844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F0624D2-BE1A-459C-8BD3-B28D039F0AE0}" type="datetime1">
              <a:rPr lang="en-US" smtClean="0"/>
              <a:pPr/>
              <a:t>11/8/2023</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C0DC426-50A1-4074-8ADC-36A189D3A339}"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825314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1"/>
            <a:ext cx="2971800" cy="990600"/>
          </a:xfrm>
        </p:spPr>
        <p:txBody>
          <a:bodyPr>
            <a:normAutofit/>
          </a:bodyPr>
          <a:lstStyle/>
          <a:p>
            <a:pPr algn="l"/>
            <a:r>
              <a:rPr lang="en-US" sz="3200" b="1" dirty="0">
                <a:solidFill>
                  <a:srgbClr val="C00000"/>
                </a:solidFill>
              </a:rPr>
              <a:t>Multiplexing</a:t>
            </a:r>
          </a:p>
        </p:txBody>
      </p:sp>
      <p:sp>
        <p:nvSpPr>
          <p:cNvPr id="3" name="Content Placeholder 2"/>
          <p:cNvSpPr>
            <a:spLocks noGrp="1"/>
          </p:cNvSpPr>
          <p:nvPr>
            <p:ph idx="1"/>
          </p:nvPr>
        </p:nvSpPr>
        <p:spPr>
          <a:xfrm>
            <a:off x="2438400" y="1143002"/>
            <a:ext cx="8019288" cy="5486399"/>
          </a:xfrm>
        </p:spPr>
        <p:txBody>
          <a:bodyPr>
            <a:normAutofit/>
          </a:bodyPr>
          <a:lstStyle/>
          <a:p>
            <a:r>
              <a:rPr lang="en-US" sz="2400" dirty="0"/>
              <a:t>Multiplexing is a technique used to combine and send the multiple data streams over a single medium. The process of combining the data streams is known as multiplexing and hardware used for multiplexing is known as a multiplexer.</a:t>
            </a:r>
            <a:endParaRPr lang="en-US" sz="2400" dirty="0"/>
          </a:p>
          <a:p>
            <a:r>
              <a:rPr lang="en-US" sz="2400" dirty="0"/>
              <a:t>Channels </a:t>
            </a:r>
            <a:r>
              <a:rPr lang="en-US" sz="2400" dirty="0"/>
              <a:t>are often shared by multiple signals. After all, it is much more convenient to use a single wire to carry several signals than to install a wire for every signal. This kind of sharing is called </a:t>
            </a:r>
            <a:r>
              <a:rPr lang="en-US" sz="2400" b="1" dirty="0"/>
              <a:t>multiplexing</a:t>
            </a:r>
            <a:r>
              <a:rPr lang="en-US" sz="2400" dirty="0"/>
              <a:t>. </a:t>
            </a:r>
          </a:p>
          <a:p>
            <a:r>
              <a:rPr lang="en-US" sz="2400" dirty="0"/>
              <a:t>It can be accomplished in several different ways. We will present methods for time, frequency, and code division multiplexing.</a:t>
            </a:r>
          </a:p>
        </p:txBody>
      </p:sp>
    </p:spTree>
    <p:extLst>
      <p:ext uri="{BB962C8B-B14F-4D97-AF65-F5344CB8AC3E}">
        <p14:creationId xmlns:p14="http://schemas.microsoft.com/office/powerpoint/2010/main" val="2832116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7924800" cy="411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802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11</a:t>
            </a:fld>
            <a:endParaRPr lang="en-US" dirty="0">
              <a:solidFill>
                <a:srgbClr val="E7DEC9">
                  <a:shade val="50000"/>
                  <a:satMod val="200000"/>
                </a:srgbClr>
              </a:solidFill>
              <a:latin typeface="Gill Sans MT"/>
            </a:endParaRPr>
          </a:p>
        </p:txBody>
      </p:sp>
      <p:sp>
        <p:nvSpPr>
          <p:cNvPr id="5" name="Rectangle 4"/>
          <p:cNvSpPr/>
          <p:nvPr/>
        </p:nvSpPr>
        <p:spPr>
          <a:xfrm>
            <a:off x="2819400" y="335847"/>
            <a:ext cx="7543800" cy="5632311"/>
          </a:xfrm>
          <a:prstGeom prst="rect">
            <a:avLst/>
          </a:prstGeom>
        </p:spPr>
        <p:txBody>
          <a:bodyPr wrap="square">
            <a:spAutoFit/>
          </a:bodyPr>
          <a:lstStyle/>
          <a:p>
            <a:pPr algn="just"/>
            <a:r>
              <a:rPr lang="en-US" b="1" dirty="0">
                <a:solidFill>
                  <a:srgbClr val="333333"/>
                </a:solidFill>
                <a:latin typeface="inter-bold"/>
              </a:rPr>
              <a:t>Advantages Of FDM</a:t>
            </a:r>
            <a:r>
              <a:rPr lang="en-US" b="1" dirty="0">
                <a:solidFill>
                  <a:srgbClr val="333333"/>
                </a:solidFill>
                <a:latin typeface="inter-bold"/>
              </a:rPr>
              <a:t>:</a:t>
            </a:r>
          </a:p>
          <a:p>
            <a:pPr algn="just"/>
            <a:endParaRPr lang="en-US" dirty="0">
              <a:solidFill>
                <a:srgbClr val="333333"/>
              </a:solidFill>
              <a:latin typeface="inter-regular"/>
            </a:endParaRPr>
          </a:p>
          <a:p>
            <a:pPr algn="just">
              <a:buFont typeface="Arial" panose="020B0604020202020204" pitchFamily="34" charset="0"/>
              <a:buChar char="•"/>
            </a:pPr>
            <a:r>
              <a:rPr lang="en-US" dirty="0">
                <a:solidFill>
                  <a:srgbClr val="000000"/>
                </a:solidFill>
                <a:latin typeface="inter-regular"/>
              </a:rPr>
              <a:t>FDM is used for analog signals.</a:t>
            </a:r>
          </a:p>
          <a:p>
            <a:pPr algn="just">
              <a:buFont typeface="Arial" panose="020B0604020202020204" pitchFamily="34" charset="0"/>
              <a:buChar char="•"/>
            </a:pPr>
            <a:r>
              <a:rPr lang="en-US" dirty="0">
                <a:solidFill>
                  <a:srgbClr val="000000"/>
                </a:solidFill>
                <a:latin typeface="inter-regular"/>
              </a:rPr>
              <a:t>The FDM </a:t>
            </a:r>
            <a:r>
              <a:rPr lang="en-US" dirty="0">
                <a:solidFill>
                  <a:srgbClr val="000000"/>
                </a:solidFill>
                <a:latin typeface="inter-regular"/>
              </a:rPr>
              <a:t>process is very simple and easy modulation.</a:t>
            </a:r>
          </a:p>
          <a:p>
            <a:pPr algn="just">
              <a:buFont typeface="Arial" panose="020B0604020202020204" pitchFamily="34" charset="0"/>
              <a:buChar char="•"/>
            </a:pPr>
            <a:r>
              <a:rPr lang="en-US" dirty="0">
                <a:solidFill>
                  <a:srgbClr val="000000"/>
                </a:solidFill>
                <a:latin typeface="inter-regular"/>
              </a:rPr>
              <a:t>A Large number of signals can be sent through an FDM simultaneously.</a:t>
            </a:r>
          </a:p>
          <a:p>
            <a:pPr algn="just">
              <a:buFont typeface="Arial" panose="020B0604020202020204" pitchFamily="34" charset="0"/>
              <a:buChar char="•"/>
            </a:pPr>
            <a:r>
              <a:rPr lang="en-US" dirty="0">
                <a:solidFill>
                  <a:srgbClr val="000000"/>
                </a:solidFill>
                <a:latin typeface="inter-regular"/>
              </a:rPr>
              <a:t>It does not require any synchronization between sender and receiver</a:t>
            </a:r>
            <a:r>
              <a:rPr lang="en-US" dirty="0">
                <a:solidFill>
                  <a:srgbClr val="000000"/>
                </a:solidFill>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r>
              <a:rPr lang="en-US" b="1" dirty="0">
                <a:solidFill>
                  <a:srgbClr val="333333"/>
                </a:solidFill>
                <a:latin typeface="inter-bold"/>
              </a:rPr>
              <a:t>Disadvantages Of FDM</a:t>
            </a:r>
            <a:r>
              <a:rPr lang="en-US" b="1" dirty="0">
                <a:solidFill>
                  <a:srgbClr val="333333"/>
                </a:solidFill>
                <a:latin typeface="inter-bold"/>
              </a:rPr>
              <a:t>:</a:t>
            </a:r>
          </a:p>
          <a:p>
            <a:pPr algn="just"/>
            <a:endParaRPr lang="en-US" dirty="0">
              <a:solidFill>
                <a:srgbClr val="333333"/>
              </a:solidFill>
              <a:latin typeface="inter-regular"/>
            </a:endParaRPr>
          </a:p>
          <a:p>
            <a:pPr algn="just">
              <a:buFont typeface="Arial" panose="020B0604020202020204" pitchFamily="34" charset="0"/>
              <a:buChar char="•"/>
            </a:pPr>
            <a:r>
              <a:rPr lang="en-US" dirty="0">
                <a:solidFill>
                  <a:srgbClr val="000000"/>
                </a:solidFill>
                <a:latin typeface="inter-regular"/>
              </a:rPr>
              <a:t>FDM technique is used only when low-speed channels are required.</a:t>
            </a:r>
          </a:p>
          <a:p>
            <a:pPr algn="just">
              <a:buFont typeface="Arial" panose="020B0604020202020204" pitchFamily="34" charset="0"/>
              <a:buChar char="•"/>
            </a:pPr>
            <a:r>
              <a:rPr lang="en-US" dirty="0">
                <a:solidFill>
                  <a:srgbClr val="000000"/>
                </a:solidFill>
                <a:latin typeface="inter-regular"/>
              </a:rPr>
              <a:t>It suffers the problem of crosstalk.</a:t>
            </a:r>
          </a:p>
          <a:p>
            <a:pPr algn="just">
              <a:buFont typeface="Arial" panose="020B0604020202020204" pitchFamily="34" charset="0"/>
              <a:buChar char="•"/>
            </a:pPr>
            <a:r>
              <a:rPr lang="en-US" dirty="0">
                <a:solidFill>
                  <a:srgbClr val="000000"/>
                </a:solidFill>
                <a:latin typeface="inter-regular"/>
              </a:rPr>
              <a:t>A Large number of modulators are required.</a:t>
            </a:r>
          </a:p>
          <a:p>
            <a:pPr algn="just">
              <a:buFont typeface="Arial" panose="020B0604020202020204" pitchFamily="34" charset="0"/>
              <a:buChar char="•"/>
            </a:pPr>
            <a:r>
              <a:rPr lang="en-US" dirty="0">
                <a:solidFill>
                  <a:srgbClr val="000000"/>
                </a:solidFill>
                <a:latin typeface="inter-regular"/>
              </a:rPr>
              <a:t>It requires a high bandwidth channel</a:t>
            </a:r>
            <a:r>
              <a:rPr lang="en-US" dirty="0">
                <a:solidFill>
                  <a:srgbClr val="000000"/>
                </a:solidFill>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r>
              <a:rPr lang="en-US" b="1" dirty="0">
                <a:solidFill>
                  <a:srgbClr val="333333"/>
                </a:solidFill>
                <a:latin typeface="inter-bold"/>
              </a:rPr>
              <a:t>Applications Of FDM</a:t>
            </a:r>
            <a:r>
              <a:rPr lang="en-US" b="1" dirty="0">
                <a:solidFill>
                  <a:srgbClr val="333333"/>
                </a:solidFill>
                <a:latin typeface="inter-bold"/>
              </a:rPr>
              <a:t>:</a:t>
            </a:r>
          </a:p>
          <a:p>
            <a:pPr algn="just"/>
            <a:endParaRPr lang="en-US" dirty="0">
              <a:solidFill>
                <a:srgbClr val="333333"/>
              </a:solidFill>
              <a:latin typeface="inter-regular"/>
            </a:endParaRPr>
          </a:p>
          <a:p>
            <a:pPr algn="just">
              <a:buFont typeface="Arial" panose="020B0604020202020204" pitchFamily="34" charset="0"/>
              <a:buChar char="•"/>
            </a:pPr>
            <a:r>
              <a:rPr lang="en-US" dirty="0">
                <a:solidFill>
                  <a:srgbClr val="000000"/>
                </a:solidFill>
                <a:latin typeface="inter-regular"/>
              </a:rPr>
              <a:t>FDM is commonly used in TV networks.</a:t>
            </a:r>
          </a:p>
          <a:p>
            <a:pPr algn="just">
              <a:buFont typeface="Arial" panose="020B0604020202020204" pitchFamily="34" charset="0"/>
              <a:buChar char="•"/>
            </a:pPr>
            <a:r>
              <a:rPr lang="en-US" dirty="0">
                <a:solidFill>
                  <a:srgbClr val="000000"/>
                </a:solidFill>
                <a:latin typeface="inter-regular"/>
              </a:rPr>
              <a:t>It is used in FM and AM broadcasting. Each FM radio station has different frequencies, and they are multiplexed to form a composite signal. The multiplexed signal is transmitted in the air.</a:t>
            </a:r>
          </a:p>
        </p:txBody>
      </p:sp>
    </p:spTree>
    <p:extLst>
      <p:ext uri="{BB962C8B-B14F-4D97-AF65-F5344CB8AC3E}">
        <p14:creationId xmlns:p14="http://schemas.microsoft.com/office/powerpoint/2010/main" val="276435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Wavelength </a:t>
            </a:r>
            <a:r>
              <a:rPr lang="en-US" dirty="0">
                <a:effectLst/>
              </a:rPr>
              <a:t>Division Multiplexing (WDM)</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r>
              <a:rPr lang="en-US" sz="3400" dirty="0"/>
              <a:t>Wavelength Division Multiplexing is same as FDM except that the optical signals are transmitted through the </a:t>
            </a:r>
            <a:r>
              <a:rPr lang="en-US" sz="3400" dirty="0" err="1"/>
              <a:t>fibre</a:t>
            </a:r>
            <a:r>
              <a:rPr lang="en-US" sz="3400" dirty="0"/>
              <a:t> optic cable.</a:t>
            </a:r>
          </a:p>
          <a:p>
            <a:r>
              <a:rPr lang="en-US" sz="3400" dirty="0"/>
              <a:t>WDM is used on </a:t>
            </a:r>
            <a:r>
              <a:rPr lang="en-US" sz="3400" dirty="0" err="1"/>
              <a:t>fibre</a:t>
            </a:r>
            <a:r>
              <a:rPr lang="en-US" sz="3400" dirty="0"/>
              <a:t> optics to increase the capacity of a single </a:t>
            </a:r>
            <a:r>
              <a:rPr lang="en-US" sz="3400" dirty="0" err="1"/>
              <a:t>fibre</a:t>
            </a:r>
            <a:r>
              <a:rPr lang="en-US" sz="3400" dirty="0"/>
              <a:t>.</a:t>
            </a:r>
          </a:p>
          <a:p>
            <a:r>
              <a:rPr lang="en-US" sz="3400" dirty="0"/>
              <a:t>It is used to utilize the high data rate capability of </a:t>
            </a:r>
            <a:r>
              <a:rPr lang="en-US" sz="3400" dirty="0" err="1"/>
              <a:t>fibre</a:t>
            </a:r>
            <a:r>
              <a:rPr lang="en-US" sz="3400" dirty="0"/>
              <a:t> optic cable.</a:t>
            </a:r>
          </a:p>
          <a:p>
            <a:r>
              <a:rPr lang="en-US" sz="3400" dirty="0"/>
              <a:t>It is an analog multiplexing technique.</a:t>
            </a:r>
          </a:p>
          <a:p>
            <a:r>
              <a:rPr lang="en-US" sz="3400" dirty="0"/>
              <a:t>Optical signals from different source are combined to form a wider band of light with the help of multiplexer.</a:t>
            </a:r>
          </a:p>
          <a:p>
            <a:r>
              <a:rPr lang="en-US" sz="3400" dirty="0"/>
              <a:t>At the receiving end, </a:t>
            </a:r>
            <a:r>
              <a:rPr lang="en-US" sz="3400" dirty="0" err="1"/>
              <a:t>demultiplexer</a:t>
            </a:r>
            <a:r>
              <a:rPr lang="en-US" sz="3400" dirty="0"/>
              <a:t> separates the signals to transmit them to their respective destinations.</a:t>
            </a:r>
          </a:p>
          <a:p>
            <a:r>
              <a:rPr lang="en-US" sz="3400" dirty="0"/>
              <a:t>Multiplexing and </a:t>
            </a:r>
            <a:r>
              <a:rPr lang="en-US" sz="3400" dirty="0" err="1"/>
              <a:t>Demultiplexing</a:t>
            </a:r>
            <a:r>
              <a:rPr lang="en-US" sz="3400" dirty="0"/>
              <a:t> can be achieved by using a prism.</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12</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233901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13</a:t>
            </a:fld>
            <a:endParaRPr lang="en-US" dirty="0">
              <a:solidFill>
                <a:srgbClr val="E7DEC9">
                  <a:shade val="50000"/>
                  <a:satMod val="200000"/>
                </a:srgbClr>
              </a:solidFill>
              <a:latin typeface="Gill Sans MT"/>
            </a:endParaRPr>
          </a:p>
        </p:txBody>
      </p:sp>
      <p:pic>
        <p:nvPicPr>
          <p:cNvPr id="5" name="Content Placeholder 4"/>
          <p:cNvPicPr>
            <a:picLocks noGrp="1" noChangeAspect="1"/>
          </p:cNvPicPr>
          <p:nvPr>
            <p:ph idx="4294967295"/>
          </p:nvPr>
        </p:nvPicPr>
        <p:blipFill>
          <a:blip r:embed="rId2"/>
          <a:stretch>
            <a:fillRect/>
          </a:stretch>
        </p:blipFill>
        <p:spPr>
          <a:xfrm>
            <a:off x="3352801" y="533400"/>
            <a:ext cx="6664325" cy="1763712"/>
          </a:xfrm>
          <a:prstGeom prst="rect">
            <a:avLst/>
          </a:prstGeom>
        </p:spPr>
      </p:pic>
      <p:pic>
        <p:nvPicPr>
          <p:cNvPr id="6" name="Picture 5"/>
          <p:cNvPicPr>
            <a:picLocks noChangeAspect="1"/>
          </p:cNvPicPr>
          <p:nvPr/>
        </p:nvPicPr>
        <p:blipFill>
          <a:blip r:embed="rId3"/>
          <a:stretch>
            <a:fillRect/>
          </a:stretch>
        </p:blipFill>
        <p:spPr>
          <a:xfrm>
            <a:off x="3352801" y="2971801"/>
            <a:ext cx="6503831" cy="2535677"/>
          </a:xfrm>
          <a:prstGeom prst="rect">
            <a:avLst/>
          </a:prstGeom>
        </p:spPr>
      </p:pic>
    </p:spTree>
    <p:extLst>
      <p:ext uri="{BB962C8B-B14F-4D97-AF65-F5344CB8AC3E}">
        <p14:creationId xmlns:p14="http://schemas.microsoft.com/office/powerpoint/2010/main" val="142733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C00000"/>
                </a:solidFill>
                <a:latin typeface="Arial" charset="0"/>
                <a:cs typeface="Arial" charset="0"/>
              </a:rPr>
              <a:t>Time Division Multiplexing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It is a digital technique.</a:t>
            </a:r>
          </a:p>
          <a:p>
            <a:r>
              <a:rPr lang="en-US" dirty="0"/>
              <a:t>In </a:t>
            </a:r>
            <a:r>
              <a:rPr lang="en-US" dirty="0" smtClean="0"/>
              <a:t>the Time </a:t>
            </a:r>
            <a:r>
              <a:rPr lang="en-US" dirty="0"/>
              <a:t>Division Multiplexing technique, all signals operate at the same frequency </a:t>
            </a:r>
            <a:r>
              <a:rPr lang="en-US" dirty="0" smtClean="0"/>
              <a:t>at </a:t>
            </a:r>
            <a:r>
              <a:rPr lang="en-US" dirty="0"/>
              <a:t>different </a:t>
            </a:r>
            <a:r>
              <a:rPr lang="en-US" dirty="0" smtClean="0"/>
              <a:t>times.</a:t>
            </a:r>
            <a:endParaRPr lang="en-US" dirty="0"/>
          </a:p>
          <a:p>
            <a:r>
              <a:rPr lang="en-US" dirty="0"/>
              <a:t>In </a:t>
            </a:r>
            <a:r>
              <a:rPr lang="en-US" dirty="0" smtClean="0"/>
              <a:t>the </a:t>
            </a:r>
            <a:r>
              <a:rPr lang="en-US" b="1" dirty="0" smtClean="0"/>
              <a:t>Time </a:t>
            </a:r>
            <a:r>
              <a:rPr lang="en-US" b="1" dirty="0"/>
              <a:t>Division Multiplexing technique</a:t>
            </a:r>
            <a:r>
              <a:rPr lang="en-US" dirty="0"/>
              <a:t>, the total time available in the channel is distributed among different users. Therefore, each user is allocated with different time interval known as a Time slot at which data is to be transmitted by the sender.</a:t>
            </a:r>
          </a:p>
          <a:p>
            <a:r>
              <a:rPr lang="en-US" dirty="0"/>
              <a:t>A user takes control of the channel for a fixed amount of time.</a:t>
            </a:r>
          </a:p>
          <a:p>
            <a:r>
              <a:rPr lang="en-US" dirty="0"/>
              <a:t>In </a:t>
            </a:r>
            <a:r>
              <a:rPr lang="en-US" dirty="0" smtClean="0"/>
              <a:t>the Time </a:t>
            </a:r>
            <a:r>
              <a:rPr lang="en-US" dirty="0"/>
              <a:t>Division Multiplexing technique, data is not transmitted simultaneously rather the data is transmitted </a:t>
            </a:r>
            <a:r>
              <a:rPr lang="en-US" dirty="0" smtClean="0"/>
              <a:t>one by one.</a:t>
            </a:r>
            <a:endParaRPr lang="en-US" dirty="0"/>
          </a:p>
          <a:p>
            <a:r>
              <a:rPr lang="en-US" dirty="0"/>
              <a:t>In TDM, the signal is transmitted in the form of frames. Frames contain a cycle of time slots in which each frame contains one or more slots dedicated to each user.</a:t>
            </a:r>
          </a:p>
          <a:p>
            <a:r>
              <a:rPr lang="en-US" dirty="0"/>
              <a:t>It can be used to multiplex both digital and analog signals but </a:t>
            </a:r>
            <a:r>
              <a:rPr lang="en-US" dirty="0" smtClean="0"/>
              <a:t>is mainly </a:t>
            </a:r>
            <a:r>
              <a:rPr lang="en-US" dirty="0"/>
              <a:t>used to multiplex digital signals.</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14</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212146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sz="3200" dirty="0">
                <a:solidFill>
                  <a:srgbClr val="C00000"/>
                </a:solidFill>
                <a:latin typeface="Arial" charset="0"/>
                <a:cs typeface="Arial" charset="0"/>
              </a:rPr>
              <a:t>Time Division Multiplexing</a:t>
            </a:r>
          </a:p>
        </p:txBody>
      </p:sp>
      <p:sp>
        <p:nvSpPr>
          <p:cNvPr id="21507" name="Rectangle 3"/>
          <p:cNvSpPr>
            <a:spLocks noGrp="1" noChangeArrowheads="1"/>
          </p:cNvSpPr>
          <p:nvPr>
            <p:ph type="body" idx="1"/>
          </p:nvPr>
        </p:nvSpPr>
        <p:spPr>
          <a:xfrm>
            <a:off x="1811338" y="5143500"/>
            <a:ext cx="8856662" cy="628650"/>
          </a:xfrm>
        </p:spPr>
        <p:txBody>
          <a:bodyPr/>
          <a:lstStyle/>
          <a:p>
            <a:pPr algn="ctr" eaLnBrk="1" hangingPunct="1">
              <a:buFontTx/>
              <a:buNone/>
            </a:pPr>
            <a:r>
              <a:rPr lang="en-US" sz="2400">
                <a:latin typeface="Arial" charset="0"/>
                <a:cs typeface="Arial" charset="0"/>
              </a:rPr>
              <a:t>Time Division Multiplexing (TDM).</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313" y="2743200"/>
            <a:ext cx="79978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943600" y="1600200"/>
            <a:ext cx="4267200" cy="923330"/>
          </a:xfrm>
          <a:prstGeom prst="rect">
            <a:avLst/>
          </a:prstGeom>
          <a:noFill/>
        </p:spPr>
        <p:txBody>
          <a:bodyPr wrap="square" rtlCol="0">
            <a:spAutoFit/>
          </a:bodyPr>
          <a:lstStyle/>
          <a:p>
            <a:r>
              <a:rPr lang="en-US" dirty="0">
                <a:solidFill>
                  <a:prstClr val="black"/>
                </a:solidFill>
                <a:latin typeface="Gill Sans MT"/>
              </a:rPr>
              <a:t>round-robin </a:t>
            </a:r>
            <a:r>
              <a:rPr lang="en-US" dirty="0">
                <a:solidFill>
                  <a:prstClr val="black"/>
                </a:solidFill>
                <a:latin typeface="Gill Sans MT"/>
              </a:rPr>
              <a:t>fashion, </a:t>
            </a:r>
            <a:r>
              <a:rPr lang="en-US" dirty="0">
                <a:solidFill>
                  <a:prstClr val="black"/>
                </a:solidFill>
                <a:latin typeface="Gill Sans MT"/>
              </a:rPr>
              <a:t>each one periodically getting the </a:t>
            </a:r>
            <a:r>
              <a:rPr lang="en-US" dirty="0">
                <a:solidFill>
                  <a:prstClr val="black"/>
                </a:solidFill>
                <a:latin typeface="Gill Sans MT"/>
              </a:rPr>
              <a:t>entire bandwidth </a:t>
            </a:r>
            <a:r>
              <a:rPr lang="en-US" dirty="0">
                <a:solidFill>
                  <a:prstClr val="black"/>
                </a:solidFill>
                <a:latin typeface="Gill Sans MT"/>
              </a:rPr>
              <a:t>for a little burst of time.</a:t>
            </a:r>
          </a:p>
        </p:txBody>
      </p:sp>
    </p:spTree>
    <p:extLst>
      <p:ext uri="{BB962C8B-B14F-4D97-AF65-F5344CB8AC3E}">
        <p14:creationId xmlns:p14="http://schemas.microsoft.com/office/powerpoint/2010/main" val="1716382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16</a:t>
            </a:fld>
            <a:endParaRPr lang="en-US" dirty="0">
              <a:solidFill>
                <a:srgbClr val="E7DEC9">
                  <a:shade val="50000"/>
                  <a:satMod val="200000"/>
                </a:srgbClr>
              </a:solidFill>
              <a:latin typeface="Gill Sans MT"/>
            </a:endParaRPr>
          </a:p>
        </p:txBody>
      </p:sp>
      <p:sp>
        <p:nvSpPr>
          <p:cNvPr id="3" name="Content Placeholder 2"/>
          <p:cNvSpPr>
            <a:spLocks noGrp="1"/>
          </p:cNvSpPr>
          <p:nvPr>
            <p:ph idx="4294967295"/>
          </p:nvPr>
        </p:nvSpPr>
        <p:spPr>
          <a:xfrm>
            <a:off x="3168650" y="1447800"/>
            <a:ext cx="7499350" cy="4800600"/>
          </a:xfrm>
        </p:spPr>
        <p:txBody>
          <a:bodyPr/>
          <a:lstStyle/>
          <a:p>
            <a:r>
              <a:rPr lang="en-US" b="1" dirty="0"/>
              <a:t>There are two types of TDM:</a:t>
            </a:r>
            <a:endParaRPr lang="en-US" dirty="0"/>
          </a:p>
          <a:p>
            <a:r>
              <a:rPr lang="en-US" dirty="0"/>
              <a:t>Synchronous TDM</a:t>
            </a:r>
          </a:p>
          <a:p>
            <a:r>
              <a:rPr lang="en-US" dirty="0"/>
              <a:t>Asynchronous TDM</a:t>
            </a:r>
          </a:p>
          <a:p>
            <a:endParaRPr lang="en-US" dirty="0"/>
          </a:p>
        </p:txBody>
      </p:sp>
    </p:spTree>
    <p:extLst>
      <p:ext uri="{BB962C8B-B14F-4D97-AF65-F5344CB8AC3E}">
        <p14:creationId xmlns:p14="http://schemas.microsoft.com/office/powerpoint/2010/main" val="423109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9608" y="274638"/>
            <a:ext cx="7498080" cy="792162"/>
          </a:xfrm>
        </p:spPr>
        <p:txBody>
          <a:bodyPr>
            <a:normAutofit fontScale="90000"/>
          </a:bodyPr>
          <a:lstStyle/>
          <a:p>
            <a:r>
              <a:rPr lang="en-US" dirty="0" smtClean="0"/>
              <a:t/>
            </a:r>
            <a:br>
              <a:rPr lang="en-US" dirty="0" smtClean="0"/>
            </a:br>
            <a:r>
              <a:rPr lang="en-US" dirty="0" smtClean="0"/>
              <a:t>Synchronous </a:t>
            </a:r>
            <a:r>
              <a:rPr lang="en-US" dirty="0"/>
              <a:t>TDM</a:t>
            </a:r>
            <a:br>
              <a:rPr lang="en-US" dirty="0"/>
            </a:br>
            <a:endParaRPr lang="en-US" dirty="0"/>
          </a:p>
        </p:txBody>
      </p:sp>
      <p:sp>
        <p:nvSpPr>
          <p:cNvPr id="4" name="Content Placeholder 3"/>
          <p:cNvSpPr>
            <a:spLocks noGrp="1"/>
          </p:cNvSpPr>
          <p:nvPr>
            <p:ph idx="1"/>
          </p:nvPr>
        </p:nvSpPr>
        <p:spPr>
          <a:xfrm>
            <a:off x="2959608" y="1219200"/>
            <a:ext cx="7498080" cy="5029200"/>
          </a:xfrm>
        </p:spPr>
        <p:txBody>
          <a:bodyPr>
            <a:normAutofit fontScale="70000" lnSpcReduction="20000"/>
          </a:bodyPr>
          <a:lstStyle/>
          <a:p>
            <a:r>
              <a:rPr lang="en-US" sz="3400" dirty="0"/>
              <a:t>A Synchronous TDM is a technique in which time slot is preassigned to every device.</a:t>
            </a:r>
          </a:p>
          <a:p>
            <a:r>
              <a:rPr lang="en-US" sz="3400" dirty="0"/>
              <a:t>In Synchronous TDM, each device is given some time slot irrespective of the fact that the device contains the data or not.</a:t>
            </a:r>
          </a:p>
          <a:p>
            <a:r>
              <a:rPr lang="en-US" sz="3400" dirty="0"/>
              <a:t>If the device does not have any data, then the slot will remain empty.</a:t>
            </a:r>
          </a:p>
          <a:p>
            <a:r>
              <a:rPr lang="en-US" sz="3400" dirty="0"/>
              <a:t>In Synchronous TDM, signals are sent in the form of frames. Time slots are organized in the form of frames. If a device does not have data for a particular time slot, then the empty slot will be transmitted.</a:t>
            </a:r>
          </a:p>
          <a:p>
            <a:r>
              <a:rPr lang="en-US" sz="3400" dirty="0"/>
              <a:t>The most popular Synchronous TDM are T-1 multiplexing, ISDN multiplexing, and SONET multiplexing.</a:t>
            </a:r>
          </a:p>
          <a:p>
            <a:r>
              <a:rPr lang="en-US" sz="3400" dirty="0"/>
              <a:t>If there are n devices, then there are n slots.</a:t>
            </a:r>
          </a:p>
          <a:p>
            <a:endParaRPr lang="en-US" dirty="0"/>
          </a:p>
        </p:txBody>
      </p:sp>
      <p:sp>
        <p:nvSpPr>
          <p:cNvPr id="2" name="Slide Number Placeholder 1"/>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17</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296112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18</a:t>
            </a:fld>
            <a:endParaRPr lang="en-US" dirty="0">
              <a:solidFill>
                <a:srgbClr val="E7DEC9">
                  <a:shade val="50000"/>
                  <a:satMod val="200000"/>
                </a:srgbClr>
              </a:solidFill>
              <a:latin typeface="Gill Sans MT"/>
            </a:endParaRPr>
          </a:p>
        </p:txBody>
      </p:sp>
      <p:pic>
        <p:nvPicPr>
          <p:cNvPr id="5" name="Picture 4"/>
          <p:cNvPicPr>
            <a:picLocks noChangeAspect="1"/>
          </p:cNvPicPr>
          <p:nvPr/>
        </p:nvPicPr>
        <p:blipFill>
          <a:blip r:embed="rId2"/>
          <a:stretch>
            <a:fillRect/>
          </a:stretch>
        </p:blipFill>
        <p:spPr>
          <a:xfrm>
            <a:off x="2514601" y="457201"/>
            <a:ext cx="7714445" cy="2704289"/>
          </a:xfrm>
          <a:prstGeom prst="rect">
            <a:avLst/>
          </a:prstGeom>
        </p:spPr>
      </p:pic>
      <p:pic>
        <p:nvPicPr>
          <p:cNvPr id="6" name="Picture 5"/>
          <p:cNvPicPr>
            <a:picLocks noChangeAspect="1"/>
          </p:cNvPicPr>
          <p:nvPr/>
        </p:nvPicPr>
        <p:blipFill>
          <a:blip r:embed="rId3"/>
          <a:stretch>
            <a:fillRect/>
          </a:stretch>
        </p:blipFill>
        <p:spPr>
          <a:xfrm>
            <a:off x="2590800" y="3581400"/>
            <a:ext cx="7134896" cy="2483796"/>
          </a:xfrm>
          <a:prstGeom prst="rect">
            <a:avLst/>
          </a:prstGeom>
        </p:spPr>
      </p:pic>
    </p:spTree>
    <p:extLst>
      <p:ext uri="{BB962C8B-B14F-4D97-AF65-F5344CB8AC3E}">
        <p14:creationId xmlns:p14="http://schemas.microsoft.com/office/powerpoint/2010/main" val="377458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
            </a:r>
            <a:br>
              <a:rPr lang="en-US" b="1" dirty="0" smtClean="0"/>
            </a:br>
            <a:r>
              <a:rPr lang="en-US" b="1" dirty="0" smtClean="0"/>
              <a:t>Disadvantages </a:t>
            </a:r>
            <a:r>
              <a:rPr lang="en-US" b="1" dirty="0"/>
              <a:t>Of Synchronous </a:t>
            </a:r>
            <a:r>
              <a:rPr lang="en-US" b="1" dirty="0" smtClean="0"/>
              <a:t>TDM</a:t>
            </a:r>
            <a:r>
              <a:rPr lang="en-US" dirty="0"/>
              <a:t/>
            </a:r>
            <a:br>
              <a:rPr lang="en-US" dirty="0"/>
            </a:br>
            <a:endParaRPr lang="en-US" dirty="0"/>
          </a:p>
        </p:txBody>
      </p:sp>
      <p:sp>
        <p:nvSpPr>
          <p:cNvPr id="4" name="Content Placeholder 3"/>
          <p:cNvSpPr>
            <a:spLocks noGrp="1"/>
          </p:cNvSpPr>
          <p:nvPr>
            <p:ph idx="1"/>
          </p:nvPr>
        </p:nvSpPr>
        <p:spPr/>
        <p:txBody>
          <a:bodyPr>
            <a:normAutofit/>
          </a:bodyPr>
          <a:lstStyle/>
          <a:p>
            <a:r>
              <a:rPr lang="en-US" dirty="0" smtClean="0"/>
              <a:t>The </a:t>
            </a:r>
            <a:r>
              <a:rPr lang="en-US" dirty="0"/>
              <a:t>capacity of the channel is not fully utilized as the empty slots are also transmitted which is having no data. </a:t>
            </a:r>
            <a:endParaRPr lang="en-US" dirty="0" smtClean="0"/>
          </a:p>
          <a:p>
            <a:r>
              <a:rPr lang="en-US" dirty="0" smtClean="0"/>
              <a:t>The </a:t>
            </a:r>
            <a:r>
              <a:rPr lang="en-US" dirty="0"/>
              <a:t>speed of the transmission medium should be greater than the total speed of the input lines. </a:t>
            </a:r>
          </a:p>
        </p:txBody>
      </p:sp>
      <p:sp>
        <p:nvSpPr>
          <p:cNvPr id="2" name="Slide Number Placeholder 1"/>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19</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97995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868362"/>
          </a:xfrm>
        </p:spPr>
        <p:txBody>
          <a:bodyPr>
            <a:normAutofit fontScale="90000"/>
          </a:bodyPr>
          <a:lstStyle/>
          <a:p>
            <a:r>
              <a:rPr lang="en-US" dirty="0" smtClean="0"/>
              <a:t/>
            </a:r>
            <a:br>
              <a:rPr lang="en-US" dirty="0" smtClean="0"/>
            </a:br>
            <a:r>
              <a:rPr lang="en-US" dirty="0" smtClean="0"/>
              <a:t>Why </a:t>
            </a:r>
            <a:r>
              <a:rPr lang="en-US" dirty="0"/>
              <a:t>Multiplexing?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transmission medium is used to send the signal from </a:t>
            </a:r>
            <a:r>
              <a:rPr lang="en-US" dirty="0" smtClean="0"/>
              <a:t>the sender </a:t>
            </a:r>
            <a:r>
              <a:rPr lang="en-US" dirty="0"/>
              <a:t>to </a:t>
            </a:r>
            <a:r>
              <a:rPr lang="en-US" dirty="0" smtClean="0"/>
              <a:t>the receiver</a:t>
            </a:r>
            <a:r>
              <a:rPr lang="en-US" dirty="0"/>
              <a:t>. The medium can only have one signal at a time.</a:t>
            </a:r>
          </a:p>
          <a:p>
            <a:r>
              <a:rPr lang="en-US" dirty="0"/>
              <a:t>If there are multiple signals </a:t>
            </a:r>
            <a:r>
              <a:rPr lang="en-US" dirty="0" smtClean="0"/>
              <a:t>that share </a:t>
            </a:r>
            <a:r>
              <a:rPr lang="en-US" dirty="0"/>
              <a:t>one medium, then the medium must be divided in such a way that each signal is given some portion of the available bandwidth. For example: If there are 10 signals and </a:t>
            </a:r>
            <a:r>
              <a:rPr lang="en-US" dirty="0" smtClean="0"/>
              <a:t>the bandwidth </a:t>
            </a:r>
            <a:r>
              <a:rPr lang="en-US" dirty="0"/>
              <a:t>of </a:t>
            </a:r>
            <a:r>
              <a:rPr lang="en-US" dirty="0" smtClean="0"/>
              <a:t>the medium is 100 </a:t>
            </a:r>
            <a:r>
              <a:rPr lang="en-US" dirty="0"/>
              <a:t>units, then the 10 </a:t>
            </a:r>
            <a:r>
              <a:rPr lang="en-US" dirty="0" smtClean="0"/>
              <a:t>units are </a:t>
            </a:r>
            <a:r>
              <a:rPr lang="en-US" dirty="0"/>
              <a:t>shared by each signal.</a:t>
            </a:r>
          </a:p>
          <a:p>
            <a:r>
              <a:rPr lang="en-US" dirty="0"/>
              <a:t>When multiple signals share </a:t>
            </a:r>
            <a:r>
              <a:rPr lang="en-US" dirty="0" smtClean="0"/>
              <a:t>a </a:t>
            </a:r>
            <a:r>
              <a:rPr lang="en-US" dirty="0"/>
              <a:t>common medium, there is a possibility of collision. </a:t>
            </a:r>
            <a:r>
              <a:rPr lang="en-US" dirty="0" smtClean="0"/>
              <a:t>The multiplexing </a:t>
            </a:r>
            <a:r>
              <a:rPr lang="en-US" dirty="0"/>
              <a:t>concept is used to avoid such collision.</a:t>
            </a:r>
          </a:p>
          <a:p>
            <a:r>
              <a:rPr lang="en-US" dirty="0"/>
              <a:t>Transmission services are very expensive.</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78328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92162"/>
          </a:xfrm>
        </p:spPr>
        <p:txBody>
          <a:bodyPr>
            <a:normAutofit fontScale="90000"/>
          </a:bodyPr>
          <a:lstStyle/>
          <a:p>
            <a:r>
              <a:rPr lang="en-US" dirty="0" smtClean="0">
                <a:effectLst/>
              </a:rPr>
              <a:t/>
            </a:r>
            <a:br>
              <a:rPr lang="en-US" dirty="0" smtClean="0">
                <a:effectLst/>
              </a:rPr>
            </a:br>
            <a:r>
              <a:rPr lang="en-US" dirty="0" smtClean="0">
                <a:effectLst/>
              </a:rPr>
              <a:t>Asynchronous </a:t>
            </a:r>
            <a:r>
              <a:rPr lang="en-US" dirty="0">
                <a:effectLst/>
              </a:rPr>
              <a:t>TDM</a:t>
            </a:r>
            <a:br>
              <a:rPr lang="en-US" dirty="0">
                <a:effectLst/>
              </a:rPr>
            </a:br>
            <a:endParaRPr lang="en-US" dirty="0"/>
          </a:p>
        </p:txBody>
      </p:sp>
      <p:sp>
        <p:nvSpPr>
          <p:cNvPr id="3" name="Content Placeholder 2"/>
          <p:cNvSpPr>
            <a:spLocks noGrp="1"/>
          </p:cNvSpPr>
          <p:nvPr>
            <p:ph idx="1"/>
          </p:nvPr>
        </p:nvSpPr>
        <p:spPr>
          <a:xfrm>
            <a:off x="2959608" y="1219200"/>
            <a:ext cx="7498080" cy="5029200"/>
          </a:xfrm>
        </p:spPr>
        <p:txBody>
          <a:bodyPr>
            <a:normAutofit fontScale="47500" lnSpcReduction="20000"/>
          </a:bodyPr>
          <a:lstStyle/>
          <a:p>
            <a:r>
              <a:rPr lang="en-US" sz="4800" dirty="0"/>
              <a:t>An asynchronous TDM is also known as Statistical TDM.</a:t>
            </a:r>
          </a:p>
          <a:p>
            <a:r>
              <a:rPr lang="en-US" sz="4800" dirty="0"/>
              <a:t>An asynchronous TDM is a technique in which time slots are not fixed as in the case of Synchronous TDM. Time slots are allocated to only those devices which have the data to send. Therefore, we can say that Asynchronous Time Division </a:t>
            </a:r>
            <a:r>
              <a:rPr lang="en-US" sz="4800" dirty="0"/>
              <a:t>multiplexer </a:t>
            </a:r>
            <a:r>
              <a:rPr lang="en-US" sz="4800" dirty="0"/>
              <a:t>transmits only the data from active workstations.</a:t>
            </a:r>
          </a:p>
          <a:p>
            <a:r>
              <a:rPr lang="en-US" sz="4800" dirty="0"/>
              <a:t>An asynchronous TDM technique dynamically allocates the time slots to the devices.</a:t>
            </a:r>
          </a:p>
          <a:p>
            <a:r>
              <a:rPr lang="en-US" sz="4800" dirty="0"/>
              <a:t>In Asynchronous TDM, total speed of the input lines can be greater than the capacity of the channel.</a:t>
            </a:r>
          </a:p>
          <a:p>
            <a:r>
              <a:rPr lang="en-US" sz="4800" dirty="0"/>
              <a:t>Asynchronous Time Division </a:t>
            </a:r>
            <a:r>
              <a:rPr lang="en-US" sz="4800" dirty="0"/>
              <a:t>multiplexer </a:t>
            </a:r>
            <a:r>
              <a:rPr lang="en-US" sz="4800" dirty="0"/>
              <a:t>accepts the incoming data streams and creates a frame that contains only data with no empty slots.</a:t>
            </a:r>
          </a:p>
          <a:p>
            <a:r>
              <a:rPr lang="en-US" sz="4800" dirty="0"/>
              <a:t>In Asynchronous TDM, each slot contains an address part that identifies the source of the data.</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20</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78707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21</a:t>
            </a:fld>
            <a:endParaRPr lang="en-US" dirty="0">
              <a:solidFill>
                <a:srgbClr val="E7DEC9">
                  <a:shade val="50000"/>
                  <a:satMod val="200000"/>
                </a:srgbClr>
              </a:solidFill>
              <a:latin typeface="Gill Sans MT"/>
            </a:endParaRPr>
          </a:p>
        </p:txBody>
      </p:sp>
      <p:pic>
        <p:nvPicPr>
          <p:cNvPr id="5" name="Picture 4"/>
          <p:cNvPicPr>
            <a:picLocks noChangeAspect="1"/>
          </p:cNvPicPr>
          <p:nvPr/>
        </p:nvPicPr>
        <p:blipFill>
          <a:blip r:embed="rId2"/>
          <a:stretch>
            <a:fillRect/>
          </a:stretch>
        </p:blipFill>
        <p:spPr>
          <a:xfrm>
            <a:off x="3200400" y="533400"/>
            <a:ext cx="6626180" cy="2658894"/>
          </a:xfrm>
          <a:prstGeom prst="rect">
            <a:avLst/>
          </a:prstGeom>
        </p:spPr>
      </p:pic>
      <p:pic>
        <p:nvPicPr>
          <p:cNvPr id="6" name="Picture 5"/>
          <p:cNvPicPr>
            <a:picLocks noChangeAspect="1"/>
          </p:cNvPicPr>
          <p:nvPr/>
        </p:nvPicPr>
        <p:blipFill>
          <a:blip r:embed="rId3"/>
          <a:stretch>
            <a:fillRect/>
          </a:stretch>
        </p:blipFill>
        <p:spPr>
          <a:xfrm>
            <a:off x="3505200" y="3657600"/>
            <a:ext cx="5791200" cy="2394894"/>
          </a:xfrm>
          <a:prstGeom prst="rect">
            <a:avLst/>
          </a:prstGeom>
        </p:spPr>
      </p:pic>
    </p:spTree>
    <p:extLst>
      <p:ext uri="{BB962C8B-B14F-4D97-AF65-F5344CB8AC3E}">
        <p14:creationId xmlns:p14="http://schemas.microsoft.com/office/powerpoint/2010/main" val="2767845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92162"/>
          </a:xfrm>
        </p:spPr>
        <p:txBody>
          <a:bodyPr>
            <a:normAutofit/>
          </a:bodyPr>
          <a:lstStyle/>
          <a:p>
            <a:pPr algn="l"/>
            <a:r>
              <a:rPr lang="en-US" sz="3200" dirty="0">
                <a:solidFill>
                  <a:srgbClr val="C00000"/>
                </a:solidFill>
              </a:rPr>
              <a:t>Code Division Multiplexing</a:t>
            </a:r>
          </a:p>
        </p:txBody>
      </p:sp>
      <p:sp>
        <p:nvSpPr>
          <p:cNvPr id="3" name="Content Placeholder 2"/>
          <p:cNvSpPr>
            <a:spLocks noGrp="1"/>
          </p:cNvSpPr>
          <p:nvPr>
            <p:ph idx="1"/>
          </p:nvPr>
        </p:nvSpPr>
        <p:spPr>
          <a:xfrm>
            <a:off x="2743200" y="1066800"/>
            <a:ext cx="7714488" cy="5181600"/>
          </a:xfrm>
        </p:spPr>
        <p:txBody>
          <a:bodyPr>
            <a:normAutofit fontScale="62500" lnSpcReduction="20000"/>
          </a:bodyPr>
          <a:lstStyle/>
          <a:p>
            <a:pPr marL="82296" indent="0">
              <a:buNone/>
            </a:pPr>
            <a:endParaRPr lang="en-US" sz="2400" dirty="0"/>
          </a:p>
          <a:p>
            <a:r>
              <a:rPr lang="en-US" dirty="0" smtClean="0"/>
              <a:t>Code </a:t>
            </a:r>
            <a:r>
              <a:rPr lang="en-US" dirty="0"/>
              <a:t>division multiplexing (CDM) is a technique used in telecommunications to allow multiple users to transmit data simultaneously over a single communication </a:t>
            </a:r>
            <a:r>
              <a:rPr lang="en-US" dirty="0" smtClean="0"/>
              <a:t>channel (</a:t>
            </a:r>
            <a:r>
              <a:rPr lang="en-US" dirty="0"/>
              <a:t>over the entire frequency spectrum all the </a:t>
            </a:r>
            <a:r>
              <a:rPr lang="en-US" dirty="0" smtClean="0"/>
              <a:t>time). </a:t>
            </a:r>
          </a:p>
          <a:p>
            <a:r>
              <a:rPr lang="en-US" dirty="0" smtClean="0"/>
              <a:t>In </a:t>
            </a:r>
            <a:r>
              <a:rPr lang="en-US" dirty="0"/>
              <a:t>CDM, each user is assigned a unique code that is used to modulate their signal. The modulated signals are then combined and transmitted over the same channel. </a:t>
            </a:r>
            <a:endParaRPr lang="en-US" dirty="0" smtClean="0"/>
          </a:p>
          <a:p>
            <a:r>
              <a:rPr lang="en-US" dirty="0" smtClean="0"/>
              <a:t>At </a:t>
            </a:r>
            <a:r>
              <a:rPr lang="en-US" dirty="0"/>
              <a:t>the receiving end, each user’s signal is demodulated using their unique code to retrieve their original data</a:t>
            </a:r>
            <a:r>
              <a:rPr lang="en-US" dirty="0" smtClean="0"/>
              <a:t>.</a:t>
            </a:r>
          </a:p>
          <a:p>
            <a:r>
              <a:rPr lang="en-US" dirty="0"/>
              <a:t>Multiple simultaneous transmissions are separated using coding theory</a:t>
            </a:r>
            <a:r>
              <a:rPr lang="en-US" dirty="0" smtClean="0"/>
              <a:t>.</a:t>
            </a:r>
          </a:p>
          <a:p>
            <a:r>
              <a:rPr lang="en-US" dirty="0" smtClean="0"/>
              <a:t>Multiple </a:t>
            </a:r>
            <a:r>
              <a:rPr lang="en-US" dirty="0"/>
              <a:t>signals from different users </a:t>
            </a:r>
            <a:r>
              <a:rPr lang="en-US" dirty="0" smtClean="0"/>
              <a:t>share </a:t>
            </a:r>
            <a:r>
              <a:rPr lang="en-US" dirty="0"/>
              <a:t>the same frequency band</a:t>
            </a:r>
            <a:r>
              <a:rPr lang="en-US" dirty="0" smtClean="0"/>
              <a:t>.</a:t>
            </a:r>
          </a:p>
          <a:p>
            <a:r>
              <a:rPr lang="en-US" dirty="0" smtClean="0"/>
              <a:t>Code </a:t>
            </a:r>
            <a:r>
              <a:rPr lang="en-US" dirty="0"/>
              <a:t>Division Multiplexing is widely used in digital television and radio broadcasting, as well as in 3G mobile cellular networks, while 4G and 5G predominantly employ OFDM(Orthogonal Frequency Division Multiplexing).</a:t>
            </a:r>
          </a:p>
          <a:p>
            <a:endParaRPr lang="en-US" sz="2400" dirty="0"/>
          </a:p>
        </p:txBody>
      </p:sp>
    </p:spTree>
    <p:extLst>
      <p:ext uri="{BB962C8B-B14F-4D97-AF65-F5344CB8AC3E}">
        <p14:creationId xmlns:p14="http://schemas.microsoft.com/office/powerpoint/2010/main" val="165260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C00000"/>
                </a:solidFill>
              </a:rPr>
              <a:t>Walsh codes(orthogonal)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2" y="2072487"/>
            <a:ext cx="2819399" cy="84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84747"/>
            <a:ext cx="479136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8" y="4114800"/>
            <a:ext cx="1492045" cy="55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362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sz="2800" dirty="0">
                <a:solidFill>
                  <a:srgbClr val="C00000"/>
                </a:solidFill>
                <a:latin typeface="Arial" charset="0"/>
                <a:cs typeface="Arial" charset="0"/>
              </a:rPr>
              <a:t>Code Division Multiplexing (1)</a:t>
            </a:r>
          </a:p>
        </p:txBody>
      </p:sp>
      <p:sp>
        <p:nvSpPr>
          <p:cNvPr id="22531" name="Rectangle 3"/>
          <p:cNvSpPr>
            <a:spLocks noGrp="1" noChangeArrowheads="1"/>
          </p:cNvSpPr>
          <p:nvPr>
            <p:ph type="body" idx="1"/>
          </p:nvPr>
        </p:nvSpPr>
        <p:spPr>
          <a:xfrm>
            <a:off x="2667000" y="4914900"/>
            <a:ext cx="8001000" cy="857250"/>
          </a:xfrm>
        </p:spPr>
        <p:txBody>
          <a:bodyPr>
            <a:normAutofit lnSpcReduction="10000"/>
          </a:bodyPr>
          <a:lstStyle/>
          <a:p>
            <a:pPr marL="457200" indent="-457200">
              <a:buFont typeface="Arial" charset="0"/>
              <a:buAutoNum type="alphaLcParenBoth"/>
            </a:pPr>
            <a:r>
              <a:rPr lang="en-US" sz="2400">
                <a:latin typeface="Arial" charset="0"/>
                <a:cs typeface="Arial" charset="0"/>
              </a:rPr>
              <a:t>Chip sequences for four stations. </a:t>
            </a:r>
          </a:p>
          <a:p>
            <a:pPr marL="457200" indent="-457200">
              <a:buFont typeface="Arial" charset="0"/>
              <a:buAutoNum type="alphaLcParenBoth"/>
            </a:pPr>
            <a:r>
              <a:rPr lang="en-US" sz="2400">
                <a:latin typeface="Arial" charset="0"/>
                <a:cs typeface="Arial" charset="0"/>
              </a:rPr>
              <a:t>Signals the sequences represent</a:t>
            </a:r>
          </a:p>
        </p:txBody>
      </p:sp>
      <p:pic>
        <p:nvPicPr>
          <p:cNvPr id="225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339" y="2667000"/>
            <a:ext cx="83169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881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sz="2800" dirty="0">
                <a:solidFill>
                  <a:srgbClr val="C00000"/>
                </a:solidFill>
                <a:latin typeface="+mn-lt"/>
                <a:cs typeface="Arial" charset="0"/>
              </a:rPr>
              <a:t>Code Division Multiplexing (2)</a:t>
            </a:r>
          </a:p>
        </p:txBody>
      </p:sp>
      <p:sp>
        <p:nvSpPr>
          <p:cNvPr id="23555" name="Rectangle 3"/>
          <p:cNvSpPr>
            <a:spLocks noGrp="1" noChangeArrowheads="1"/>
          </p:cNvSpPr>
          <p:nvPr>
            <p:ph type="body" idx="1"/>
          </p:nvPr>
        </p:nvSpPr>
        <p:spPr>
          <a:xfrm>
            <a:off x="2508250" y="4800600"/>
            <a:ext cx="8001000" cy="857250"/>
          </a:xfrm>
        </p:spPr>
        <p:txBody>
          <a:bodyPr>
            <a:normAutofit lnSpcReduction="10000"/>
          </a:bodyPr>
          <a:lstStyle/>
          <a:p>
            <a:pPr marL="457200" indent="-457200">
              <a:buFont typeface="Arial" charset="0"/>
              <a:buAutoNum type="alphaLcParenBoth"/>
            </a:pPr>
            <a:r>
              <a:rPr lang="en-US" sz="2400" dirty="0">
                <a:latin typeface="Arial" charset="0"/>
                <a:cs typeface="Arial" charset="0"/>
              </a:rPr>
              <a:t>Six examples of transmissions. </a:t>
            </a:r>
          </a:p>
          <a:p>
            <a:pPr marL="457200" indent="-457200">
              <a:buFont typeface="Arial" charset="0"/>
              <a:buAutoNum type="alphaLcParenBoth"/>
            </a:pPr>
            <a:r>
              <a:rPr lang="en-US" sz="2400" dirty="0">
                <a:latin typeface="Arial" charset="0"/>
                <a:cs typeface="Arial" charset="0"/>
              </a:rPr>
              <a:t>Recovery of station C’s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25" y="2628900"/>
            <a:ext cx="88455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824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1066800"/>
            <a:ext cx="3657600" cy="857250"/>
          </a:xfrm>
        </p:spPr>
        <p:txBody>
          <a:bodyPr>
            <a:normAutofit fontScale="90000"/>
          </a:bodyPr>
          <a:lstStyle/>
          <a:p>
            <a:r>
              <a:rPr lang="en-US" sz="3200" dirty="0">
                <a:solidFill>
                  <a:srgbClr val="C00000"/>
                </a:solidFill>
              </a:rPr>
              <a:t>FDM Vs. TDM Vs. CDM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438400"/>
            <a:ext cx="6951991" cy="28956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318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Multiplexing</a:t>
            </a:r>
            <a:endParaRPr lang="en-US" dirty="0"/>
          </a:p>
        </p:txBody>
      </p:sp>
      <p:pic>
        <p:nvPicPr>
          <p:cNvPr id="5" name="Content Placeholder 4"/>
          <p:cNvPicPr>
            <a:picLocks noGrp="1" noChangeAspect="1"/>
          </p:cNvPicPr>
          <p:nvPr>
            <p:ph idx="1"/>
          </p:nvPr>
        </p:nvPicPr>
        <p:blipFill>
          <a:blip r:embed="rId2"/>
          <a:stretch>
            <a:fillRect/>
          </a:stretch>
        </p:blipFill>
        <p:spPr>
          <a:xfrm>
            <a:off x="2407080" y="1524000"/>
            <a:ext cx="7966944" cy="1981200"/>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3</a:t>
            </a:fld>
            <a:endParaRPr lang="en-US" dirty="0">
              <a:solidFill>
                <a:srgbClr val="E7DEC9">
                  <a:shade val="50000"/>
                  <a:satMod val="200000"/>
                </a:srgbClr>
              </a:solidFill>
              <a:latin typeface="Gill Sans MT"/>
            </a:endParaRPr>
          </a:p>
        </p:txBody>
      </p:sp>
      <p:sp>
        <p:nvSpPr>
          <p:cNvPr id="6" name="TextBox 5"/>
          <p:cNvSpPr txBox="1"/>
          <p:nvPr/>
        </p:nvSpPr>
        <p:spPr>
          <a:xfrm>
            <a:off x="3124200" y="4267201"/>
            <a:ext cx="7249824" cy="2031325"/>
          </a:xfrm>
          <a:prstGeom prst="rect">
            <a:avLst/>
          </a:prstGeom>
          <a:noFill/>
        </p:spPr>
        <p:txBody>
          <a:bodyPr wrap="square" rtlCol="0">
            <a:spAutoFit/>
          </a:bodyPr>
          <a:lstStyle/>
          <a:p>
            <a:r>
              <a:rPr lang="en-US" dirty="0">
                <a:solidFill>
                  <a:prstClr val="black"/>
                </a:solidFill>
                <a:latin typeface="Gill Sans MT"/>
              </a:rPr>
              <a:t>The 'n' input lines are transmitted through a multiplexer and </a:t>
            </a:r>
            <a:r>
              <a:rPr lang="en-US" dirty="0">
                <a:solidFill>
                  <a:prstClr val="black"/>
                </a:solidFill>
                <a:latin typeface="Gill Sans MT"/>
              </a:rPr>
              <a:t>the multiplexer </a:t>
            </a:r>
            <a:r>
              <a:rPr lang="en-US" dirty="0">
                <a:solidFill>
                  <a:prstClr val="black"/>
                </a:solidFill>
                <a:latin typeface="Gill Sans MT"/>
              </a:rPr>
              <a:t>combines the signals to form a composite signal</a:t>
            </a:r>
            <a:r>
              <a:rPr lang="en-US" dirty="0">
                <a:solidFill>
                  <a:prstClr val="black"/>
                </a:solidFill>
                <a:latin typeface="Gill Sans MT"/>
              </a:rPr>
              <a:t>.</a:t>
            </a:r>
          </a:p>
          <a:p>
            <a:endParaRPr lang="en-US" dirty="0">
              <a:solidFill>
                <a:prstClr val="black"/>
              </a:solidFill>
              <a:latin typeface="Gill Sans MT"/>
            </a:endParaRPr>
          </a:p>
          <a:p>
            <a:r>
              <a:rPr lang="en-US" dirty="0">
                <a:solidFill>
                  <a:prstClr val="black"/>
                </a:solidFill>
                <a:latin typeface="Gill Sans MT"/>
              </a:rPr>
              <a:t>The composite signal is passed through a Demultiplexer and </a:t>
            </a:r>
            <a:r>
              <a:rPr lang="en-US" dirty="0">
                <a:solidFill>
                  <a:prstClr val="black"/>
                </a:solidFill>
                <a:latin typeface="Gill Sans MT"/>
              </a:rPr>
              <a:t>Demultiplexer </a:t>
            </a:r>
            <a:r>
              <a:rPr lang="en-US" dirty="0">
                <a:solidFill>
                  <a:prstClr val="black"/>
                </a:solidFill>
                <a:latin typeface="Gill Sans MT"/>
              </a:rPr>
              <a:t>separates a signal to component signals and transfers them to their respective destinations.</a:t>
            </a:r>
          </a:p>
          <a:p>
            <a:endParaRPr lang="en-US" dirty="0">
              <a:solidFill>
                <a:prstClr val="black"/>
              </a:solidFill>
              <a:latin typeface="Gill Sans MT"/>
            </a:endParaRPr>
          </a:p>
        </p:txBody>
      </p:sp>
    </p:spTree>
    <p:extLst>
      <p:ext uri="{BB962C8B-B14F-4D97-AF65-F5344CB8AC3E}">
        <p14:creationId xmlns:p14="http://schemas.microsoft.com/office/powerpoint/2010/main" val="18196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rgbClr val="C00000"/>
                </a:solidFill>
                <a:latin typeface="Times New Roman" pitchFamily="18" charset="0"/>
                <a:cs typeface="Times New Roman" pitchFamily="18" charset="0"/>
              </a:rPr>
              <a:t>Multiplexing techniques</a:t>
            </a:r>
          </a:p>
        </p:txBody>
      </p:sp>
      <p:sp>
        <p:nvSpPr>
          <p:cNvPr id="3" name="Content Placeholder 2"/>
          <p:cNvSpPr>
            <a:spLocks noGrp="1"/>
          </p:cNvSpPr>
          <p:nvPr>
            <p:ph idx="1"/>
          </p:nvPr>
        </p:nvSpPr>
        <p:spPr/>
        <p:txBody>
          <a:bodyPr/>
          <a:lstStyle/>
          <a:p>
            <a:r>
              <a:rPr lang="en-US" sz="2800" dirty="0"/>
              <a:t>Frequency division multiplexing</a:t>
            </a:r>
          </a:p>
          <a:p>
            <a:r>
              <a:rPr lang="en-US" sz="2800" dirty="0"/>
              <a:t> Wavelength division multiplexing</a:t>
            </a:r>
          </a:p>
          <a:p>
            <a:r>
              <a:rPr lang="en-US" sz="2800" dirty="0"/>
              <a:t>Time division </a:t>
            </a:r>
            <a:r>
              <a:rPr lang="en-US" sz="2800" dirty="0"/>
              <a:t>multiplexing</a:t>
            </a:r>
          </a:p>
          <a:p>
            <a:r>
              <a:rPr lang="en-US" sz="2800" dirty="0"/>
              <a:t>Code </a:t>
            </a:r>
            <a:r>
              <a:rPr lang="en-US" sz="2800" dirty="0"/>
              <a:t>division </a:t>
            </a:r>
            <a:r>
              <a:rPr lang="en-US" sz="2800" dirty="0"/>
              <a:t>multiplexing</a:t>
            </a:r>
          </a:p>
          <a:p>
            <a:r>
              <a:rPr lang="en-US" sz="2800" dirty="0"/>
              <a:t>Space division Multiplexing</a:t>
            </a:r>
            <a:endParaRPr lang="en-US" dirty="0"/>
          </a:p>
        </p:txBody>
      </p:sp>
    </p:spTree>
    <p:extLst>
      <p:ext uri="{BB962C8B-B14F-4D97-AF65-F5344CB8AC3E}">
        <p14:creationId xmlns:p14="http://schemas.microsoft.com/office/powerpoint/2010/main" val="2095134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Frequency Division Multiplexing</a:t>
            </a:r>
            <a:endParaRPr lang="en-US" sz="3600" dirty="0"/>
          </a:p>
        </p:txBody>
      </p:sp>
      <p:sp>
        <p:nvSpPr>
          <p:cNvPr id="3" name="Content Placeholder 2"/>
          <p:cNvSpPr>
            <a:spLocks noGrp="1"/>
          </p:cNvSpPr>
          <p:nvPr>
            <p:ph idx="1"/>
          </p:nvPr>
        </p:nvSpPr>
        <p:spPr>
          <a:xfrm>
            <a:off x="2902318" y="1516063"/>
            <a:ext cx="7498080" cy="5105400"/>
          </a:xfrm>
        </p:spPr>
        <p:txBody>
          <a:bodyPr>
            <a:normAutofit/>
          </a:bodyPr>
          <a:lstStyle/>
          <a:p>
            <a:r>
              <a:rPr lang="en-US" sz="2400" dirty="0"/>
              <a:t>It </a:t>
            </a:r>
            <a:r>
              <a:rPr lang="en-US" sz="2400" dirty="0"/>
              <a:t>is an analog technique.</a:t>
            </a:r>
          </a:p>
          <a:p>
            <a:r>
              <a:rPr lang="en-US" sz="2400" b="1" dirty="0"/>
              <a:t>Frequency Division Multiplexing</a:t>
            </a:r>
            <a:r>
              <a:rPr lang="en-US" sz="2400" dirty="0"/>
              <a:t> is a technique in which the available bandwidth of a single transmission medium is subdivided into several channels</a:t>
            </a:r>
            <a:r>
              <a:rPr lang="en-US" sz="2400" dirty="0"/>
              <a:t>.</a:t>
            </a:r>
          </a:p>
          <a:p>
            <a:r>
              <a:rPr lang="en-US" sz="2400" dirty="0"/>
              <a:t>In the above diagram, a single transmission medium is subdivided into several frequency channels, and each frequency channel is given to different devices. Device 1 has a frequency channel of range from 1 to 5</a:t>
            </a:r>
            <a:r>
              <a:rPr lang="en-US" sz="2400" dirty="0"/>
              <a:t>.</a:t>
            </a:r>
          </a:p>
          <a:p>
            <a:r>
              <a:rPr lang="en-IN" sz="2400" dirty="0"/>
              <a:t> </a:t>
            </a:r>
            <a:r>
              <a:rPr lang="en-IN" sz="2400" dirty="0"/>
              <a:t>    </a:t>
            </a:r>
            <a:endParaRPr lang="en-US" sz="2400" dirty="0"/>
          </a:p>
          <a:p>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5</a:t>
            </a:fld>
            <a:endParaRPr lang="en-US" dirty="0">
              <a:solidFill>
                <a:srgbClr val="E7DEC9">
                  <a:shade val="50000"/>
                  <a:satMod val="200000"/>
                </a:srgbClr>
              </a:solidFill>
              <a:latin typeface="Gill Sans MT"/>
            </a:endParaRPr>
          </a:p>
        </p:txBody>
      </p:sp>
      <p:pic>
        <p:nvPicPr>
          <p:cNvPr id="7" name="Picture 6"/>
          <p:cNvPicPr>
            <a:picLocks noChangeAspect="1"/>
          </p:cNvPicPr>
          <p:nvPr/>
        </p:nvPicPr>
        <p:blipFill>
          <a:blip r:embed="rId2"/>
          <a:stretch>
            <a:fillRect/>
          </a:stretch>
        </p:blipFill>
        <p:spPr>
          <a:xfrm>
            <a:off x="5105400" y="4648200"/>
            <a:ext cx="2895600" cy="1751204"/>
          </a:xfrm>
          <a:prstGeom prst="rect">
            <a:avLst/>
          </a:prstGeom>
        </p:spPr>
      </p:pic>
    </p:spTree>
    <p:extLst>
      <p:ext uri="{BB962C8B-B14F-4D97-AF65-F5344CB8AC3E}">
        <p14:creationId xmlns:p14="http://schemas.microsoft.com/office/powerpoint/2010/main" val="99123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15962"/>
          </a:xfrm>
        </p:spPr>
        <p:txBody>
          <a:bodyPr>
            <a:normAutofit/>
          </a:bodyPr>
          <a:lstStyle/>
          <a:p>
            <a:r>
              <a:rPr lang="en-US" sz="3600" b="1" dirty="0"/>
              <a:t>Frequency Division Multiplexing</a:t>
            </a:r>
            <a:endParaRPr lang="en-US" sz="3600" dirty="0"/>
          </a:p>
        </p:txBody>
      </p:sp>
      <p:sp>
        <p:nvSpPr>
          <p:cNvPr id="3" name="Content Placeholder 2"/>
          <p:cNvSpPr>
            <a:spLocks noGrp="1"/>
          </p:cNvSpPr>
          <p:nvPr>
            <p:ph idx="1"/>
          </p:nvPr>
        </p:nvSpPr>
        <p:spPr>
          <a:xfrm>
            <a:off x="2959608" y="1219200"/>
            <a:ext cx="7498080" cy="5029200"/>
          </a:xfrm>
        </p:spPr>
        <p:txBody>
          <a:bodyPr>
            <a:normAutofit/>
          </a:bodyPr>
          <a:lstStyle/>
          <a:p>
            <a:r>
              <a:rPr lang="en-US" sz="2600" dirty="0"/>
              <a:t>The input signals are translated into frequency bands by using modulation techniques, and they are combined by a multiplexer to form a composite signal.</a:t>
            </a:r>
          </a:p>
          <a:p>
            <a:r>
              <a:rPr lang="en-US" sz="2600" dirty="0"/>
              <a:t>The main aim of the FDM is to subdivide the available bandwidth into different frequency channels and allocate them to different devices.</a:t>
            </a:r>
          </a:p>
          <a:p>
            <a:r>
              <a:rPr lang="en-US" sz="2600" dirty="0"/>
              <a:t>Using the modulation technique, the input signals are transmitted into frequency bands and then combined to form a composite signal.</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6</a:t>
            </a:fld>
            <a:endParaRPr lang="en-US" dirty="0">
              <a:solidFill>
                <a:srgbClr val="E7DEC9">
                  <a:shade val="50000"/>
                  <a:satMod val="200000"/>
                </a:srgbClr>
              </a:solidFill>
              <a:latin typeface="Gill Sans MT"/>
            </a:endParaRPr>
          </a:p>
        </p:txBody>
      </p:sp>
    </p:spTree>
    <p:extLst>
      <p:ext uri="{BB962C8B-B14F-4D97-AF65-F5344CB8AC3E}">
        <p14:creationId xmlns:p14="http://schemas.microsoft.com/office/powerpoint/2010/main" val="405706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352800" y="857250"/>
            <a:ext cx="6781800" cy="800100"/>
          </a:xfrm>
        </p:spPr>
        <p:txBody>
          <a:bodyPr>
            <a:normAutofit/>
          </a:bodyPr>
          <a:lstStyle/>
          <a:p>
            <a:pPr eaLnBrk="1" hangingPunct="1"/>
            <a:r>
              <a:rPr sz="2800" dirty="0">
                <a:solidFill>
                  <a:srgbClr val="C00000"/>
                </a:solidFill>
                <a:latin typeface="Arial" charset="0"/>
                <a:cs typeface="Arial" charset="0"/>
              </a:rPr>
              <a:t>Frequency Division Multiplexing (2)</a:t>
            </a:r>
          </a:p>
        </p:txBody>
      </p:sp>
      <p:sp>
        <p:nvSpPr>
          <p:cNvPr id="20483" name="Rectangle 3"/>
          <p:cNvSpPr>
            <a:spLocks noGrp="1" noChangeArrowheads="1"/>
          </p:cNvSpPr>
          <p:nvPr>
            <p:ph type="body" idx="1"/>
          </p:nvPr>
        </p:nvSpPr>
        <p:spPr>
          <a:xfrm>
            <a:off x="1811338" y="5257800"/>
            <a:ext cx="8856662" cy="914400"/>
          </a:xfrm>
        </p:spPr>
        <p:txBody>
          <a:bodyPr>
            <a:noAutofit/>
          </a:bodyPr>
          <a:lstStyle/>
          <a:p>
            <a:pPr marL="0" indent="0" algn="ctr">
              <a:buNone/>
            </a:pPr>
            <a:r>
              <a:rPr lang="en-US" sz="1400" dirty="0">
                <a:latin typeface="Arial" charset="0"/>
                <a:cs typeface="Arial" charset="0"/>
              </a:rPr>
              <a:t>Frequency division multiplexing.</a:t>
            </a:r>
            <a:r>
              <a:rPr lang="en-US" sz="1400" dirty="0">
                <a:solidFill>
                  <a:srgbClr val="0070C0"/>
                </a:solidFill>
                <a:latin typeface="Arial" charset="0"/>
                <a:cs typeface="Arial" charset="0"/>
              </a:rPr>
              <a:t> </a:t>
            </a:r>
            <a:r>
              <a:rPr lang="en-US" sz="1400" dirty="0">
                <a:solidFill>
                  <a:srgbClr val="0033CC"/>
                </a:solidFill>
                <a:latin typeface="Arial" charset="0"/>
                <a:cs typeface="Arial" charset="0"/>
              </a:rPr>
              <a:t>(a) </a:t>
            </a:r>
            <a:r>
              <a:rPr lang="en-US" sz="1400" dirty="0">
                <a:latin typeface="Arial" charset="0"/>
                <a:cs typeface="Arial" charset="0"/>
              </a:rPr>
              <a:t>The original bandwidths. </a:t>
            </a:r>
            <a:br>
              <a:rPr lang="en-US" sz="1400" dirty="0">
                <a:latin typeface="Arial" charset="0"/>
                <a:cs typeface="Arial" charset="0"/>
              </a:rPr>
            </a:br>
            <a:r>
              <a:rPr lang="en-US" sz="1400" dirty="0">
                <a:solidFill>
                  <a:srgbClr val="0033CC"/>
                </a:solidFill>
                <a:latin typeface="Arial" charset="0"/>
                <a:cs typeface="Arial" charset="0"/>
              </a:rPr>
              <a:t>(b) </a:t>
            </a:r>
            <a:r>
              <a:rPr lang="en-US" sz="1400" dirty="0">
                <a:latin typeface="Arial" charset="0"/>
                <a:cs typeface="Arial" charset="0"/>
              </a:rPr>
              <a:t>The bandwidths raised in frequency. </a:t>
            </a:r>
            <a:br>
              <a:rPr lang="en-US" sz="1400" dirty="0">
                <a:latin typeface="Arial" charset="0"/>
                <a:cs typeface="Arial" charset="0"/>
              </a:rPr>
            </a:br>
            <a:r>
              <a:rPr lang="en-US" sz="1400" dirty="0">
                <a:solidFill>
                  <a:srgbClr val="0033CC"/>
                </a:solidFill>
                <a:latin typeface="Arial" charset="0"/>
                <a:cs typeface="Arial" charset="0"/>
              </a:rPr>
              <a:t>(c) </a:t>
            </a:r>
            <a:r>
              <a:rPr lang="en-US" sz="1400" dirty="0">
                <a:latin typeface="Arial" charset="0"/>
                <a:cs typeface="Arial" charset="0"/>
              </a:rPr>
              <a:t>The multiplexed channel.</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770498"/>
            <a:ext cx="7463485" cy="33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459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a:solidFill>
                  <a:srgbClr val="E7DEC9">
                    <a:shade val="50000"/>
                    <a:satMod val="200000"/>
                  </a:srgbClr>
                </a:solidFill>
                <a:latin typeface="Gill Sans MT"/>
              </a:rPr>
              <a:pPr/>
              <a:t>8</a:t>
            </a:fld>
            <a:endParaRPr lang="en-US" dirty="0">
              <a:solidFill>
                <a:srgbClr val="E7DEC9">
                  <a:shade val="50000"/>
                  <a:satMod val="200000"/>
                </a:srgbClr>
              </a:solidFill>
              <a:latin typeface="Gill Sans MT"/>
            </a:endParaRPr>
          </a:p>
        </p:txBody>
      </p:sp>
      <p:pic>
        <p:nvPicPr>
          <p:cNvPr id="5" name="Content Placeholder 4"/>
          <p:cNvPicPr>
            <a:picLocks noGrp="1" noChangeAspect="1"/>
          </p:cNvPicPr>
          <p:nvPr>
            <p:ph idx="4294967295"/>
          </p:nvPr>
        </p:nvPicPr>
        <p:blipFill>
          <a:blip r:embed="rId2"/>
          <a:stretch>
            <a:fillRect/>
          </a:stretch>
        </p:blipFill>
        <p:spPr>
          <a:xfrm>
            <a:off x="2665414" y="1600200"/>
            <a:ext cx="8002587" cy="3429000"/>
          </a:xfrm>
          <a:prstGeom prst="rect">
            <a:avLst/>
          </a:prstGeom>
        </p:spPr>
      </p:pic>
    </p:spTree>
    <p:extLst>
      <p:ext uri="{BB962C8B-B14F-4D97-AF65-F5344CB8AC3E}">
        <p14:creationId xmlns:p14="http://schemas.microsoft.com/office/powerpoint/2010/main" val="116514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14400"/>
            <a:ext cx="800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9390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1439</Words>
  <Application>Microsoft Office PowerPoint</Application>
  <PresentationFormat>Widescreen</PresentationFormat>
  <Paragraphs>119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Gill Sans MT</vt:lpstr>
      <vt:lpstr>inter-bold</vt:lpstr>
      <vt:lpstr>inter-regular</vt:lpstr>
      <vt:lpstr>Times New Roman</vt:lpstr>
      <vt:lpstr>Verdana</vt:lpstr>
      <vt:lpstr>Wingdings 2</vt:lpstr>
      <vt:lpstr>Solstice</vt:lpstr>
      <vt:lpstr>Multiplexing</vt:lpstr>
      <vt:lpstr> Why Multiplexing? </vt:lpstr>
      <vt:lpstr>Concept of Multiplexing</vt:lpstr>
      <vt:lpstr>Multiplexing techniques</vt:lpstr>
      <vt:lpstr>Frequency Division Multiplexing</vt:lpstr>
      <vt:lpstr>Frequency Division Multiplexing</vt:lpstr>
      <vt:lpstr>Frequency Division Multiplexing (2)</vt:lpstr>
      <vt:lpstr>PowerPoint Presentation</vt:lpstr>
      <vt:lpstr>PowerPoint Presentation</vt:lpstr>
      <vt:lpstr>PowerPoint Presentation</vt:lpstr>
      <vt:lpstr>PowerPoint Presentation</vt:lpstr>
      <vt:lpstr> Wavelength Division Multiplexing (WDM) </vt:lpstr>
      <vt:lpstr>PowerPoint Presentation</vt:lpstr>
      <vt:lpstr>Time Division Multiplexing</vt:lpstr>
      <vt:lpstr>Time Division Multiplexing</vt:lpstr>
      <vt:lpstr>PowerPoint Presentation</vt:lpstr>
      <vt:lpstr> Synchronous TDM </vt:lpstr>
      <vt:lpstr>PowerPoint Presentation</vt:lpstr>
      <vt:lpstr> Disadvantages Of Synchronous TDM </vt:lpstr>
      <vt:lpstr> Asynchronous TDM </vt:lpstr>
      <vt:lpstr>PowerPoint Presentation</vt:lpstr>
      <vt:lpstr>Code Division Multiplexing</vt:lpstr>
      <vt:lpstr>Walsh codes(orthogonal)</vt:lpstr>
      <vt:lpstr>Code Division Multiplexing (1)</vt:lpstr>
      <vt:lpstr>Code Division Multiplexing (2)</vt:lpstr>
      <vt:lpstr>FDM Vs. TDM Vs. CDM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Multiplexing</dc:title>
  <dc:creator>surya</dc:creator>
  <cp:lastModifiedBy>surya</cp:lastModifiedBy>
  <cp:revision>1</cp:revision>
  <dcterms:created xsi:type="dcterms:W3CDTF">2023-08-11T03:42:34Z</dcterms:created>
  <dcterms:modified xsi:type="dcterms:W3CDTF">2023-08-11T03:42:51Z</dcterms:modified>
</cp:coreProperties>
</file>