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84"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0811C7-E473-4550-BBE2-0A771004BCFC}" type="datetimeFigureOut">
              <a:rPr lang="en-US" smtClean="0"/>
              <a:t>17/8/2023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68F35-2F30-4F5D-97A3-23F6A0E6348F}" type="slidenum">
              <a:rPr lang="en-US" smtClean="0"/>
              <a:t>‹#›</a:t>
            </a:fld>
            <a:endParaRPr lang="en-US"/>
          </a:p>
        </p:txBody>
      </p:sp>
    </p:spTree>
    <p:extLst>
      <p:ext uri="{BB962C8B-B14F-4D97-AF65-F5344CB8AC3E}">
        <p14:creationId xmlns:p14="http://schemas.microsoft.com/office/powerpoint/2010/main" val="1362396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A29287-5A63-42DE-B444-D0A3E9810B1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82609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A29287-5A63-42DE-B444-D0A3E9810B1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68932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14ED03-5A99-400F-82CE-2D68236DA105}"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21506"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1507" name="Rectangle 3"/>
          <p:cNvSpPr txBox="1">
            <a:spLocks noGrp="1" noChangeArrowheads="1"/>
          </p:cNvSpPr>
          <p:nvPr>
            <p:ph type="body" idx="1"/>
          </p:nvPr>
        </p:nvSpPr>
        <p:spPr>
          <a:xfrm>
            <a:off x="1046163" y="4352925"/>
            <a:ext cx="4770437" cy="3476625"/>
          </a:xfrm>
          <a:ln/>
        </p:spPr>
        <p:txBody>
          <a:bodyPr wrap="none" anchor="ctr"/>
          <a:lstStyle/>
          <a:p>
            <a:endParaRPr lang="en-US" dirty="0"/>
          </a:p>
        </p:txBody>
      </p:sp>
    </p:spTree>
    <p:extLst>
      <p:ext uri="{BB962C8B-B14F-4D97-AF65-F5344CB8AC3E}">
        <p14:creationId xmlns:p14="http://schemas.microsoft.com/office/powerpoint/2010/main" val="3694173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p:cNvSpPr/>
          <p:nvPr/>
        </p:nvSpPr>
        <p:spPr bwMode="auto">
          <a:xfrm>
            <a:off x="368301" y="0"/>
            <a:ext cx="13970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p:cNvSpPr/>
          <p:nvPr/>
        </p:nvSpPr>
        <p:spPr bwMode="auto">
          <a:xfrm>
            <a:off x="1320801" y="0"/>
            <a:ext cx="24341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p:cNvSpPr/>
          <p:nvPr/>
        </p:nvSpPr>
        <p:spPr bwMode="auto">
          <a:xfrm>
            <a:off x="1521885" y="0"/>
            <a:ext cx="306916"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Straight Connector 9"/>
          <p:cNvSpPr>
            <a:spLocks noChangeShapeType="1"/>
          </p:cNvSpPr>
          <p:nvPr/>
        </p:nvSpPr>
        <p:spPr bwMode="auto">
          <a:xfrm>
            <a:off x="14181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1" name="Straight Connector 10"/>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2" name="Straight Connector 11"/>
          <p:cNvSpPr>
            <a:spLocks noChangeShapeType="1"/>
          </p:cNvSpPr>
          <p:nvPr/>
        </p:nvSpPr>
        <p:spPr bwMode="auto">
          <a:xfrm>
            <a:off x="113876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3" name="Straight Connector 12"/>
          <p:cNvSpPr>
            <a:spLocks noChangeShapeType="1"/>
          </p:cNvSpPr>
          <p:nvPr/>
        </p:nvSpPr>
        <p:spPr bwMode="auto">
          <a:xfrm>
            <a:off x="23029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4" name="Straight Connector 13"/>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5" name="Straight Connector 14"/>
          <p:cNvSpPr>
            <a:spLocks noChangeShapeType="1"/>
          </p:cNvSpPr>
          <p:nvPr/>
        </p:nvSpPr>
        <p:spPr bwMode="auto">
          <a:xfrm>
            <a:off x="1215178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6" name="Rectangle 15"/>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7" name="Oval 16"/>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8" name="Oval 17"/>
          <p:cNvSpPr/>
          <p:nvPr/>
        </p:nvSpPr>
        <p:spPr bwMode="auto">
          <a:xfrm>
            <a:off x="1746251" y="4867275"/>
            <a:ext cx="855133"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9" name="Oval 18"/>
          <p:cNvSpPr/>
          <p:nvPr/>
        </p:nvSpPr>
        <p:spPr bwMode="auto">
          <a:xfrm>
            <a:off x="1454151" y="5500689"/>
            <a:ext cx="184149"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0" name="Oval 19"/>
          <p:cNvSpPr/>
          <p:nvPr/>
        </p:nvSpPr>
        <p:spPr bwMode="auto">
          <a:xfrm>
            <a:off x="2218267" y="5788025"/>
            <a:ext cx="366184"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1" name="Oval 20"/>
          <p:cNvSpPr/>
          <p:nvPr/>
        </p:nvSpPr>
        <p:spPr>
          <a:xfrm>
            <a:off x="2540001" y="4495801"/>
            <a:ext cx="486833"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8" name="Title 7"/>
          <p:cNvSpPr>
            <a:spLocks noGrp="1"/>
          </p:cNvSpPr>
          <p:nvPr>
            <p:ph type="ctrTitle"/>
          </p:nvPr>
        </p:nvSpPr>
        <p:spPr>
          <a:xfrm>
            <a:off x="3048000" y="3124200"/>
            <a:ext cx="82296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10733617" y="1111250"/>
            <a:ext cx="2286000" cy="508000"/>
          </a:xfrm>
        </p:spPr>
        <p:txBody>
          <a:bodyPr/>
          <a:lstStyle>
            <a:lvl1pPr>
              <a:defRPr/>
            </a:lvl1pPr>
          </a:lstStyle>
          <a:p>
            <a:pPr>
              <a:defRPr/>
            </a:pPr>
            <a:fld id="{306E43B8-ACB6-4AAC-9AA8-E1E2F1576FE8}" type="datetime3">
              <a:rPr lang="en-US"/>
              <a:pPr>
                <a:defRPr/>
              </a:pPr>
              <a:t>17 August 2023</a:t>
            </a:fld>
            <a:endParaRPr lang="en-US"/>
          </a:p>
        </p:txBody>
      </p:sp>
      <p:sp>
        <p:nvSpPr>
          <p:cNvPr id="23" name="Footer Placeholder 16"/>
          <p:cNvSpPr>
            <a:spLocks noGrp="1"/>
          </p:cNvSpPr>
          <p:nvPr>
            <p:ph type="ftr" sz="quarter" idx="11"/>
          </p:nvPr>
        </p:nvSpPr>
        <p:spPr bwMode="auto">
          <a:xfrm rot="5400000">
            <a:off x="10045701" y="4117447"/>
            <a:ext cx="3657600" cy="512233"/>
          </a:xfrm>
        </p:spPr>
        <p:txBody>
          <a:bodyPr/>
          <a:lstStyle>
            <a:lvl1pPr>
              <a:defRPr/>
            </a:lvl1pPr>
          </a:lstStyle>
          <a:p>
            <a:pPr>
              <a:defRPr/>
            </a:pPr>
            <a:endParaRPr lang="en-US"/>
          </a:p>
        </p:txBody>
      </p:sp>
      <p:sp>
        <p:nvSpPr>
          <p:cNvPr id="24" name="Slide Number Placeholder 28"/>
          <p:cNvSpPr>
            <a:spLocks noGrp="1"/>
          </p:cNvSpPr>
          <p:nvPr>
            <p:ph type="sldNum" sz="quarter" idx="12"/>
          </p:nvPr>
        </p:nvSpPr>
        <p:spPr bwMode="auto">
          <a:xfrm>
            <a:off x="1767417" y="4929189"/>
            <a:ext cx="812800" cy="517525"/>
          </a:xfrm>
        </p:spPr>
        <p:txBody>
          <a:bodyPr/>
          <a:lstStyle>
            <a:lvl1pPr>
              <a:defRPr/>
            </a:lvl1pPr>
          </a:lstStyle>
          <a:p>
            <a:pPr>
              <a:defRPr/>
            </a:pPr>
            <a:fld id="{D3DED1E5-7C1D-4509-A47C-8CA599A2CFD6}" type="slidenum">
              <a:rPr lang="en-US"/>
              <a:pPr>
                <a:defRPr/>
              </a:pPr>
              <a:t>‹#›</a:t>
            </a:fld>
            <a:endParaRPr lang="en-US"/>
          </a:p>
        </p:txBody>
      </p:sp>
    </p:spTree>
    <p:extLst>
      <p:ext uri="{BB962C8B-B14F-4D97-AF65-F5344CB8AC3E}">
        <p14:creationId xmlns:p14="http://schemas.microsoft.com/office/powerpoint/2010/main" val="136460951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E638261-D8F7-4EBB-BE2F-1CCB832804C8}" type="datetime3">
              <a:rPr lang="en-US"/>
              <a:pPr>
                <a:defRPr/>
              </a:pPr>
              <a:t>17 August 2023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49654C7-4983-4674-94AF-AB0C63654732}" type="slidenum">
              <a:rPr lang="en-US"/>
              <a:pPr>
                <a:defRPr/>
              </a:pPr>
              <a:t>‹#›</a:t>
            </a:fld>
            <a:endParaRPr lang="en-US"/>
          </a:p>
        </p:txBody>
      </p:sp>
    </p:spTree>
    <p:extLst>
      <p:ext uri="{BB962C8B-B14F-4D97-AF65-F5344CB8AC3E}">
        <p14:creationId xmlns:p14="http://schemas.microsoft.com/office/powerpoint/2010/main" val="692696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6B05CD55-0D22-4F38-9349-73FD5A02FC39}" type="datetime3">
              <a:rPr lang="en-US"/>
              <a:pPr>
                <a:defRPr/>
              </a:pPr>
              <a:t>17 August 2023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6B502D7-D62D-48E1-BC35-C93A80FEFEAB}" type="slidenum">
              <a:rPr lang="en-US"/>
              <a:pPr>
                <a:defRPr/>
              </a:pPr>
              <a:t>‹#›</a:t>
            </a:fld>
            <a:endParaRPr lang="en-US"/>
          </a:p>
        </p:txBody>
      </p:sp>
    </p:spTree>
    <p:extLst>
      <p:ext uri="{BB962C8B-B14F-4D97-AF65-F5344CB8AC3E}">
        <p14:creationId xmlns:p14="http://schemas.microsoft.com/office/powerpoint/2010/main" val="723987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8FD3E57A-217B-4583-B700-3C16E6271C3B}" type="slidenum">
              <a:rPr lang="en-US"/>
              <a:pPr/>
              <a:t>‹#›</a:t>
            </a:fld>
            <a:endParaRPr lang="en-US"/>
          </a:p>
        </p:txBody>
      </p:sp>
    </p:spTree>
    <p:extLst>
      <p:ext uri="{BB962C8B-B14F-4D97-AF65-F5344CB8AC3E}">
        <p14:creationId xmlns:p14="http://schemas.microsoft.com/office/powerpoint/2010/main" val="308242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09600" y="1600200"/>
            <a:ext cx="99568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fld id="{ABD5AB24-4324-4158-BF63-444C692FD8C2}" type="datetime3">
              <a:rPr lang="en-US"/>
              <a:pPr>
                <a:defRPr/>
              </a:pPr>
              <a:t>17 August 2023</a:t>
            </a:fld>
            <a:endParaRPr lang="en-US"/>
          </a:p>
        </p:txBody>
      </p:sp>
      <p:sp>
        <p:nvSpPr>
          <p:cNvPr id="5" name="Slide Number Placeholder 8"/>
          <p:cNvSpPr>
            <a:spLocks noGrp="1"/>
          </p:cNvSpPr>
          <p:nvPr>
            <p:ph type="sldNum" sz="quarter" idx="11"/>
          </p:nvPr>
        </p:nvSpPr>
        <p:spPr/>
        <p:txBody>
          <a:bodyPr rtlCol="0"/>
          <a:lstStyle>
            <a:lvl1pPr>
              <a:defRPr/>
            </a:lvl1pPr>
          </a:lstStyle>
          <a:p>
            <a:pPr>
              <a:defRPr/>
            </a:pPr>
            <a:fld id="{96F8ED02-354F-45B8-9582-8CAC4B4C9BED}" type="slidenum">
              <a:rPr lang="en-US"/>
              <a:pPr>
                <a:defRPr/>
              </a:pPr>
              <a:t>‹#›</a:t>
            </a:fld>
            <a:endParaRPr lang="en-US"/>
          </a:p>
        </p:txBody>
      </p:sp>
      <p:sp>
        <p:nvSpPr>
          <p:cNvPr id="6" name="Footer Placeholder 9"/>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601509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p:cNvSpPr/>
          <p:nvPr/>
        </p:nvSpPr>
        <p:spPr bwMode="auto">
          <a:xfrm>
            <a:off x="368301" y="0"/>
            <a:ext cx="13970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p:cNvSpPr/>
          <p:nvPr/>
        </p:nvSpPr>
        <p:spPr bwMode="auto">
          <a:xfrm>
            <a:off x="1320801" y="0"/>
            <a:ext cx="24341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p:cNvSpPr/>
          <p:nvPr/>
        </p:nvSpPr>
        <p:spPr bwMode="auto">
          <a:xfrm>
            <a:off x="1521885" y="0"/>
            <a:ext cx="306916"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Straight Connector 7"/>
          <p:cNvSpPr>
            <a:spLocks noChangeShapeType="1"/>
          </p:cNvSpPr>
          <p:nvPr/>
        </p:nvSpPr>
        <p:spPr bwMode="auto">
          <a:xfrm>
            <a:off x="14181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9" name="Straight Connector 8"/>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0" name="Straight Connector 9"/>
          <p:cNvSpPr>
            <a:spLocks noChangeShapeType="1"/>
          </p:cNvSpPr>
          <p:nvPr/>
        </p:nvSpPr>
        <p:spPr bwMode="auto">
          <a:xfrm>
            <a:off x="113876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1" name="Straight Connector 10"/>
          <p:cNvSpPr>
            <a:spLocks noChangeShapeType="1"/>
          </p:cNvSpPr>
          <p:nvPr/>
        </p:nvSpPr>
        <p:spPr bwMode="auto">
          <a:xfrm>
            <a:off x="23029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2" name="Straight Connector 11"/>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3" name="Rectangle 12"/>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4" name="Oval 13"/>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5" name="Oval 14"/>
          <p:cNvSpPr/>
          <p:nvPr/>
        </p:nvSpPr>
        <p:spPr bwMode="auto">
          <a:xfrm>
            <a:off x="1765300" y="4867275"/>
            <a:ext cx="857251"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6" name="Oval 15"/>
          <p:cNvSpPr/>
          <p:nvPr/>
        </p:nvSpPr>
        <p:spPr bwMode="auto">
          <a:xfrm>
            <a:off x="1454151" y="5500689"/>
            <a:ext cx="184149"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7" name="Oval 16"/>
          <p:cNvSpPr/>
          <p:nvPr/>
        </p:nvSpPr>
        <p:spPr bwMode="auto">
          <a:xfrm>
            <a:off x="2218267" y="5791200"/>
            <a:ext cx="366184"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8" name="Oval 17"/>
          <p:cNvSpPr/>
          <p:nvPr/>
        </p:nvSpPr>
        <p:spPr bwMode="auto">
          <a:xfrm>
            <a:off x="2506134" y="4479926"/>
            <a:ext cx="486833"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9" name="Straight Connector 18"/>
          <p:cNvSpPr>
            <a:spLocks noChangeShapeType="1"/>
          </p:cNvSpPr>
          <p:nvPr/>
        </p:nvSpPr>
        <p:spPr bwMode="auto">
          <a:xfrm>
            <a:off x="12130617"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3048000" y="5010150"/>
            <a:ext cx="82296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10731500" y="1106488"/>
            <a:ext cx="2286000" cy="508000"/>
          </a:xfrm>
        </p:spPr>
        <p:txBody>
          <a:bodyPr/>
          <a:lstStyle>
            <a:lvl1pPr>
              <a:defRPr/>
            </a:lvl1pPr>
          </a:lstStyle>
          <a:p>
            <a:pPr>
              <a:defRPr/>
            </a:pPr>
            <a:fld id="{8444B76D-D232-4272-A5E0-2F72A20F142A}" type="datetime3">
              <a:rPr lang="en-US"/>
              <a:pPr>
                <a:defRPr/>
              </a:pPr>
              <a:t>17 August 2023</a:t>
            </a:fld>
            <a:endParaRPr lang="en-US"/>
          </a:p>
        </p:txBody>
      </p:sp>
      <p:sp>
        <p:nvSpPr>
          <p:cNvPr id="21" name="Footer Placeholder 4"/>
          <p:cNvSpPr>
            <a:spLocks noGrp="1"/>
          </p:cNvSpPr>
          <p:nvPr>
            <p:ph type="ftr" sz="quarter" idx="11"/>
          </p:nvPr>
        </p:nvSpPr>
        <p:spPr bwMode="auto">
          <a:xfrm rot="5400000">
            <a:off x="10045701" y="4114272"/>
            <a:ext cx="3657600" cy="512233"/>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786467" y="4929189"/>
            <a:ext cx="812800" cy="517525"/>
          </a:xfrm>
        </p:spPr>
        <p:txBody>
          <a:bodyPr/>
          <a:lstStyle>
            <a:lvl1pPr>
              <a:defRPr/>
            </a:lvl1pPr>
          </a:lstStyle>
          <a:p>
            <a:pPr>
              <a:defRPr/>
            </a:pPr>
            <a:fld id="{FBC30048-92F0-40E8-B564-FD1C88C7617F}" type="slidenum">
              <a:rPr lang="en-US"/>
              <a:pPr>
                <a:defRPr/>
              </a:pPr>
              <a:t>‹#›</a:t>
            </a:fld>
            <a:endParaRPr lang="en-US"/>
          </a:p>
        </p:txBody>
      </p:sp>
    </p:spTree>
    <p:extLst>
      <p:ext uri="{BB962C8B-B14F-4D97-AF65-F5344CB8AC3E}">
        <p14:creationId xmlns:p14="http://schemas.microsoft.com/office/powerpoint/2010/main" val="8860081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600200"/>
            <a:ext cx="48768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5693664" y="1600200"/>
            <a:ext cx="48768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D3B63F77-989E-41BE-9F7D-7043593829BC}" type="datetime3">
              <a:rPr lang="en-US"/>
              <a:pPr>
                <a:defRPr/>
              </a:pPr>
              <a:t>17 August 2023</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64A404A8-59B8-4B43-B472-E36AD356B6FF}" type="slidenum">
              <a:rPr lang="en-US"/>
              <a:pPr>
                <a:defRPr/>
              </a:pPr>
              <a:t>‹#›</a:t>
            </a:fld>
            <a:endParaRPr lang="en-US"/>
          </a:p>
        </p:txBody>
      </p:sp>
    </p:spTree>
    <p:extLst>
      <p:ext uri="{BB962C8B-B14F-4D97-AF65-F5344CB8AC3E}">
        <p14:creationId xmlns:p14="http://schemas.microsoft.com/office/powerpoint/2010/main" val="55936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362200"/>
            <a:ext cx="4876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5829300" y="2362200"/>
            <a:ext cx="4876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fld id="{690D1FEA-B6DE-45C5-A050-A03D92AE335F}" type="datetime3">
              <a:rPr lang="en-US"/>
              <a:pPr>
                <a:defRPr/>
              </a:pPr>
              <a:t>17 August 2023</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5FDA31C2-AD11-4425-9E03-B79655EA1761}" type="slidenum">
              <a:rPr lang="en-US"/>
              <a:pPr>
                <a:defRPr/>
              </a:pPr>
              <a:t>‹#›</a:t>
            </a:fld>
            <a:endParaRPr lang="en-US"/>
          </a:p>
        </p:txBody>
      </p:sp>
    </p:spTree>
    <p:extLst>
      <p:ext uri="{BB962C8B-B14F-4D97-AF65-F5344CB8AC3E}">
        <p14:creationId xmlns:p14="http://schemas.microsoft.com/office/powerpoint/2010/main" val="302049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fld id="{21F26BEE-4EA6-486B-AB45-098888053119}" type="datetime3">
              <a:rPr lang="en-US"/>
              <a:pPr>
                <a:defRPr/>
              </a:pPr>
              <a:t>17 August 2023</a:t>
            </a:fld>
            <a:endParaRPr lang="en-US"/>
          </a:p>
        </p:txBody>
      </p:sp>
      <p:sp>
        <p:nvSpPr>
          <p:cNvPr id="4" name="Slide Number Placeholder 6"/>
          <p:cNvSpPr>
            <a:spLocks noGrp="1"/>
          </p:cNvSpPr>
          <p:nvPr>
            <p:ph type="sldNum" sz="quarter" idx="11"/>
          </p:nvPr>
        </p:nvSpPr>
        <p:spPr/>
        <p:txBody>
          <a:bodyPr rtlCol="0"/>
          <a:lstStyle>
            <a:lvl1pPr>
              <a:defRPr/>
            </a:lvl1pPr>
          </a:lstStyle>
          <a:p>
            <a:pPr>
              <a:defRPr/>
            </a:pPr>
            <a:fld id="{78841035-499A-42C3-95A6-FCA0CE97D16D}" type="slidenum">
              <a:rPr lang="en-US"/>
              <a:pPr>
                <a:defRPr/>
              </a:pPr>
              <a:t>‹#›</a:t>
            </a:fld>
            <a:endParaRPr lang="en-US"/>
          </a:p>
        </p:txBody>
      </p:sp>
      <p:sp>
        <p:nvSpPr>
          <p:cNvPr id="5" name="Footer Placeholder 7"/>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08204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1AE28F67-E578-44A7-B132-1DC1DB8D86D7}" type="datetime3">
              <a:rPr lang="en-US"/>
              <a:pPr>
                <a:defRPr/>
              </a:pPr>
              <a:t>17 August 2023</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DCC2899E-C95E-4AC3-BFA6-3236CC662F6A}" type="slidenum">
              <a:rPr lang="en-US"/>
              <a:pPr>
                <a:defRPr/>
              </a:pPr>
              <a:t>‹#›</a:t>
            </a:fld>
            <a:endParaRPr lang="en-US"/>
          </a:p>
        </p:txBody>
      </p:sp>
    </p:spTree>
    <p:extLst>
      <p:ext uri="{BB962C8B-B14F-4D97-AF65-F5344CB8AC3E}">
        <p14:creationId xmlns:p14="http://schemas.microsoft.com/office/powerpoint/2010/main" val="3620350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cs typeface="+mn-cs"/>
            </a:endParaRPr>
          </a:p>
        </p:txBody>
      </p:sp>
      <p:sp>
        <p:nvSpPr>
          <p:cNvPr id="6" name="Straight Connector 5"/>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cs typeface="+mn-cs"/>
            </a:endParaRPr>
          </a:p>
        </p:txBody>
      </p:sp>
      <p:sp>
        <p:nvSpPr>
          <p:cNvPr id="7" name="Straight Connector 6"/>
          <p:cNvSpPr>
            <a:spLocks noChangeShapeType="1"/>
          </p:cNvSpPr>
          <p:nvPr/>
        </p:nvSpPr>
        <p:spPr bwMode="auto">
          <a:xfrm>
            <a:off x="8257117"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cs typeface="+mn-cs"/>
            </a:endParaRPr>
          </a:p>
        </p:txBody>
      </p:sp>
      <p:sp>
        <p:nvSpPr>
          <p:cNvPr id="8" name="Straight Connector 7"/>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9" name="Rectangle 8"/>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Straight Connector 9"/>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1" name="Oval 10"/>
          <p:cNvSpPr/>
          <p:nvPr/>
        </p:nvSpPr>
        <p:spPr>
          <a:xfrm>
            <a:off x="10875434" y="5715001"/>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 name="Title 1"/>
          <p:cNvSpPr>
            <a:spLocks noGrp="1"/>
          </p:cNvSpPr>
          <p:nvPr>
            <p:ph type="title"/>
          </p:nvPr>
        </p:nvSpPr>
        <p:spPr>
          <a:xfrm rot="5400000">
            <a:off x="5547360" y="3124200"/>
            <a:ext cx="6309360" cy="6096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406400" y="274320"/>
            <a:ext cx="75184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fld id="{D7F9E637-0D99-49F9-9A2E-708D53A5FE4B}" type="datetime3">
              <a:rPr lang="en-US"/>
              <a:pPr>
                <a:defRPr/>
              </a:pPr>
              <a:t>17 August 2023</a:t>
            </a:fld>
            <a:endParaRPr lang="en-US"/>
          </a:p>
        </p:txBody>
      </p:sp>
      <p:sp>
        <p:nvSpPr>
          <p:cNvPr id="13" name="Slide Number Placeholder 21"/>
          <p:cNvSpPr>
            <a:spLocks noGrp="1"/>
          </p:cNvSpPr>
          <p:nvPr>
            <p:ph type="sldNum" sz="quarter" idx="11"/>
          </p:nvPr>
        </p:nvSpPr>
        <p:spPr/>
        <p:txBody>
          <a:bodyPr rtlCol="0"/>
          <a:lstStyle>
            <a:lvl1pPr>
              <a:defRPr/>
            </a:lvl1pPr>
          </a:lstStyle>
          <a:p>
            <a:pPr>
              <a:defRPr/>
            </a:pPr>
            <a:fld id="{ADB00AB2-D127-4435-BC9F-4CBDD8BA3853}" type="slidenum">
              <a:rPr lang="en-US"/>
              <a:pPr>
                <a:defRPr/>
              </a:pPr>
              <a:t>‹#›</a:t>
            </a:fld>
            <a:endParaRPr lang="en-US"/>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54876494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6" name="Oval 5"/>
          <p:cNvSpPr/>
          <p:nvPr/>
        </p:nvSpPr>
        <p:spPr>
          <a:xfrm>
            <a:off x="10875434" y="5715001"/>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7" name="Straight Connector 6"/>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8" name="Rectangle 7"/>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Straight Connector 8"/>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0" name="Straight Connector 9"/>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cs typeface="+mn-cs"/>
            </a:endParaRPr>
          </a:p>
        </p:txBody>
      </p:sp>
      <p:sp>
        <p:nvSpPr>
          <p:cNvPr id="11" name="Straight Connector 10"/>
          <p:cNvSpPr>
            <a:spLocks noChangeShapeType="1"/>
          </p:cNvSpPr>
          <p:nvPr/>
        </p:nvSpPr>
        <p:spPr bwMode="auto">
          <a:xfrm>
            <a:off x="8257117"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cs typeface="+mn-cs"/>
            </a:endParaRPr>
          </a:p>
        </p:txBody>
      </p:sp>
      <p:sp>
        <p:nvSpPr>
          <p:cNvPr id="2" name="Title 1"/>
          <p:cNvSpPr>
            <a:spLocks noGrp="1"/>
          </p:cNvSpPr>
          <p:nvPr>
            <p:ph type="title"/>
          </p:nvPr>
        </p:nvSpPr>
        <p:spPr>
          <a:xfrm rot="5400000">
            <a:off x="5518404" y="3124200"/>
            <a:ext cx="6309360" cy="6096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1CC967CE-C2E6-4644-8AE2-69DBC513075D}" type="datetime3">
              <a:rPr lang="en-US"/>
              <a:pPr>
                <a:defRPr/>
              </a:pPr>
              <a:t>17 August 2023</a:t>
            </a:fld>
            <a:endParaRPr lang="en-US"/>
          </a:p>
        </p:txBody>
      </p:sp>
      <p:sp>
        <p:nvSpPr>
          <p:cNvPr id="13" name="Slide Number Placeholder 17"/>
          <p:cNvSpPr>
            <a:spLocks noGrp="1"/>
          </p:cNvSpPr>
          <p:nvPr>
            <p:ph type="sldNum" sz="quarter" idx="11"/>
          </p:nvPr>
        </p:nvSpPr>
        <p:spPr/>
        <p:txBody>
          <a:bodyPr rtlCol="0"/>
          <a:lstStyle>
            <a:lvl1pPr>
              <a:defRPr/>
            </a:lvl1pPr>
          </a:lstStyle>
          <a:p>
            <a:pPr>
              <a:defRPr/>
            </a:pPr>
            <a:fld id="{C809D440-DF59-4C33-986A-36FEAA040FC4}" type="slidenum">
              <a:rPr lang="en-US"/>
              <a:pPr>
                <a:defRPr/>
              </a:pPr>
              <a:t>‹#›</a:t>
            </a:fld>
            <a:endParaRPr lang="en-US"/>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51031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cs typeface="+mn-cs"/>
            </a:endParaRPr>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609600" y="1600201"/>
            <a:ext cx="99568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10453954" y="1017853"/>
            <a:ext cx="2011362" cy="512233"/>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cs typeface="+mn-cs"/>
              </a:defRPr>
            </a:lvl1pPr>
          </a:lstStyle>
          <a:p>
            <a:pPr>
              <a:defRPr/>
            </a:pPr>
            <a:fld id="{5BA8A823-63D9-4D49-805D-1B68D2C4A5B6}" type="datetime3">
              <a:rPr lang="en-US"/>
              <a:pPr>
                <a:defRPr/>
              </a:pPr>
              <a:t>17 August 2023</a:t>
            </a:fld>
            <a:endParaRPr lang="en-US"/>
          </a:p>
        </p:txBody>
      </p:sp>
      <p:sp>
        <p:nvSpPr>
          <p:cNvPr id="3" name="Footer Placeholder 2"/>
          <p:cNvSpPr>
            <a:spLocks noGrp="1"/>
          </p:cNvSpPr>
          <p:nvPr>
            <p:ph type="ftr" sz="quarter" idx="3"/>
          </p:nvPr>
        </p:nvSpPr>
        <p:spPr>
          <a:xfrm rot="5400000">
            <a:off x="9853084" y="3676121"/>
            <a:ext cx="3200400" cy="486833"/>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2" name="Oval 11"/>
          <p:cNvSpPr/>
          <p:nvPr/>
        </p:nvSpPr>
        <p:spPr>
          <a:xfrm>
            <a:off x="10875434" y="5715001"/>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3" name="Slide Number Placeholder 22"/>
          <p:cNvSpPr>
            <a:spLocks noGrp="1"/>
          </p:cNvSpPr>
          <p:nvPr>
            <p:ph type="sldNum" sz="quarter" idx="4"/>
          </p:nvPr>
        </p:nvSpPr>
        <p:spPr>
          <a:xfrm>
            <a:off x="10839451" y="5734050"/>
            <a:ext cx="812800" cy="520700"/>
          </a:xfrm>
          <a:prstGeom prst="rect">
            <a:avLst/>
          </a:prstGeom>
        </p:spPr>
        <p:txBody>
          <a:bodyPr vert="horz" anchor="ct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F3E71E06-8AAA-4792-9E35-1AE31CFC9F91}" type="slidenum">
              <a:rPr lang="en-US"/>
              <a:pPr>
                <a:defRPr/>
              </a:pPr>
              <a:t>‹#›</a:t>
            </a:fld>
            <a:endParaRPr lang="en-US"/>
          </a:p>
        </p:txBody>
      </p:sp>
    </p:spTree>
    <p:extLst>
      <p:ext uri="{BB962C8B-B14F-4D97-AF65-F5344CB8AC3E}">
        <p14:creationId xmlns:p14="http://schemas.microsoft.com/office/powerpoint/2010/main" val="752144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4471A6"/>
        </a:buClr>
        <a:buSzPct val="60000"/>
        <a:buFont typeface="Wingdings"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B2C1DB"/>
        </a:buClr>
        <a:buSzPct val="60000"/>
        <a:buFont typeface="Wingdings"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DCB3B2"/>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3800" y="228600"/>
            <a:ext cx="6477000" cy="903288"/>
          </a:xfrm>
          <a:ln w="57150">
            <a:solidFill>
              <a:schemeClr val="tx1"/>
            </a:solidFill>
          </a:ln>
        </p:spPr>
        <p:txBody>
          <a:bodyPr/>
          <a:lstStyle/>
          <a:p>
            <a:pPr eaLnBrk="1" fontAlgn="auto" hangingPunct="1">
              <a:spcAft>
                <a:spcPts val="0"/>
              </a:spcAft>
              <a:defRPr/>
            </a:pPr>
            <a:r>
              <a:rPr lang="en-US" sz="4800" dirty="0"/>
              <a:t>DATA LINK LAYER</a:t>
            </a:r>
          </a:p>
        </p:txBody>
      </p:sp>
      <p:sp>
        <p:nvSpPr>
          <p:cNvPr id="78849" name="Rectangle 1"/>
          <p:cNvSpPr>
            <a:spLocks noChangeArrowheads="1"/>
          </p:cNvSpPr>
          <p:nvPr/>
        </p:nvSpPr>
        <p:spPr bwMode="auto">
          <a:xfrm>
            <a:off x="3657600" y="2834283"/>
            <a:ext cx="66294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n-US" sz="2000" b="1" dirty="0">
                <a:solidFill>
                  <a:srgbClr val="FF0000"/>
                </a:solidFill>
                <a:latin typeface="Bookman Old Style" pitchFamily="18" charset="0"/>
                <a:ea typeface="SimSun" pitchFamily="2" charset="-122"/>
                <a:cs typeface="Bookman Old Style" pitchFamily="18" charset="0"/>
              </a:rPr>
              <a:t>UNIT II: </a:t>
            </a:r>
            <a:endParaRPr lang="en-US" sz="1100" dirty="0">
              <a:solidFill>
                <a:srgbClr val="FF0000"/>
              </a:solidFill>
              <a:latin typeface="Bookman Old Style" pitchFamily="18" charset="0"/>
              <a:cs typeface="Arial" pitchFamily="34" charset="0"/>
            </a:endParaRPr>
          </a:p>
          <a:p>
            <a:pPr fontAlgn="base">
              <a:spcBef>
                <a:spcPct val="0"/>
              </a:spcBef>
              <a:spcAft>
                <a:spcPct val="0"/>
              </a:spcAft>
            </a:pPr>
            <a:r>
              <a:rPr lang="en-US" sz="2000" b="1" dirty="0">
                <a:solidFill>
                  <a:srgbClr val="FF0000"/>
                </a:solidFill>
                <a:latin typeface="Bookman Old Style" pitchFamily="18" charset="0"/>
                <a:ea typeface="SimSun" pitchFamily="2" charset="-122"/>
                <a:cs typeface="Bookman Old Style" pitchFamily="18" charset="0"/>
              </a:rPr>
              <a:t>Data link layer: </a:t>
            </a:r>
            <a:r>
              <a:rPr lang="en-US" sz="2000" dirty="0">
                <a:solidFill>
                  <a:prstClr val="black"/>
                </a:solidFill>
                <a:latin typeface="Bookman Old Style" panose="02050604050505020204" pitchFamily="18" charset="0"/>
                <a:cs typeface="Arial" charset="0"/>
              </a:rPr>
              <a:t>Data Link Layer Design Issues, Error Detection, and Correction, Elementary Data Link Control Protocols, Sliding Window Protocols, HDLC, PPP</a:t>
            </a:r>
          </a:p>
        </p:txBody>
      </p:sp>
    </p:spTree>
    <p:extLst>
      <p:ext uri="{BB962C8B-B14F-4D97-AF65-F5344CB8AC3E}">
        <p14:creationId xmlns:p14="http://schemas.microsoft.com/office/powerpoint/2010/main" val="3632122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8534400" cy="868362"/>
          </a:xfrm>
        </p:spPr>
        <p:txBody>
          <a:bodyPr>
            <a:normAutofit fontScale="90000"/>
          </a:bodyPr>
          <a:lstStyle/>
          <a:p>
            <a:r>
              <a:rPr lang="en-US" sz="3200" b="1" dirty="0"/>
              <a:t>Acknowledged Connection-Oriented service</a:t>
            </a:r>
            <a:endParaRPr lang="en-US" b="1" dirty="0"/>
          </a:p>
        </p:txBody>
      </p:sp>
      <p:sp>
        <p:nvSpPr>
          <p:cNvPr id="3" name="Content Placeholder 2"/>
          <p:cNvSpPr>
            <a:spLocks noGrp="1"/>
          </p:cNvSpPr>
          <p:nvPr>
            <p:ph sz="quarter" idx="1"/>
          </p:nvPr>
        </p:nvSpPr>
        <p:spPr>
          <a:xfrm>
            <a:off x="1828800" y="990600"/>
            <a:ext cx="8153400" cy="5410200"/>
          </a:xfrm>
        </p:spPr>
        <p:txBody>
          <a:bodyPr/>
          <a:lstStyle/>
          <a:p>
            <a:pPr algn="just"/>
            <a:r>
              <a:rPr lang="en-US" sz="2200" dirty="0"/>
              <a:t>The source and destination machines establish a connection before any data are transferred. </a:t>
            </a:r>
          </a:p>
          <a:p>
            <a:pPr algn="just"/>
            <a:r>
              <a:rPr lang="en-US" sz="2200" dirty="0"/>
              <a:t>Each frame sent over the connection is numbered, and the data link layer guarantees that each frame sent is indeed received. </a:t>
            </a:r>
          </a:p>
          <a:p>
            <a:pPr algn="just"/>
            <a:r>
              <a:rPr lang="en-US" sz="2200" dirty="0"/>
              <a:t>Furthermore, it guarantees that each frame is received exactly once and that all frames are received in the right order. </a:t>
            </a:r>
            <a:endParaRPr lang="en-US" sz="2000" dirty="0"/>
          </a:p>
          <a:p>
            <a:pPr algn="just"/>
            <a:r>
              <a:rPr lang="en-US" sz="2200" dirty="0"/>
              <a:t>When connection-oriented service is used, transfers go through three distinct phases. </a:t>
            </a:r>
          </a:p>
          <a:p>
            <a:pPr lvl="1" algn="just"/>
            <a:r>
              <a:rPr lang="en-US" sz="1700" dirty="0"/>
              <a:t>In the first phase, the connection is established by having both sides initialize variables and counters needed to keep track of which frames have been received and which ones have not. </a:t>
            </a:r>
          </a:p>
          <a:p>
            <a:pPr lvl="1" algn="just"/>
            <a:r>
              <a:rPr lang="en-US" sz="1700" dirty="0"/>
              <a:t>In the second phase, one or more frames are actually transmitted. </a:t>
            </a:r>
          </a:p>
          <a:p>
            <a:pPr lvl="1" algn="just"/>
            <a:r>
              <a:rPr lang="en-US" sz="1700" dirty="0"/>
              <a:t>In the third and final phase, the connection is released, freeing up the variables, buffers, and other resources used to maintain the connection</a:t>
            </a:r>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10</a:t>
            </a:fld>
            <a:endParaRPr lang="en-US" dirty="0">
              <a:latin typeface="Century Schoolbook"/>
            </a:endParaRPr>
          </a:p>
        </p:txBody>
      </p:sp>
    </p:spTree>
    <p:extLst>
      <p:ext uri="{BB962C8B-B14F-4D97-AF65-F5344CB8AC3E}">
        <p14:creationId xmlns:p14="http://schemas.microsoft.com/office/powerpoint/2010/main" val="415734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AutoShape 5"/>
          <p:cNvSpPr>
            <a:spLocks noChangeArrowheads="1"/>
          </p:cNvSpPr>
          <p:nvPr/>
        </p:nvSpPr>
        <p:spPr bwMode="auto">
          <a:xfrm>
            <a:off x="1981200" y="209550"/>
            <a:ext cx="247650" cy="247650"/>
          </a:xfrm>
          <a:prstGeom prst="roundRect">
            <a:avLst>
              <a:gd name="adj" fmla="val 579"/>
            </a:avLst>
          </a:prstGeom>
          <a:solidFill>
            <a:srgbClr val="214263"/>
          </a:solidFill>
          <a:ln w="9525">
            <a:solidFill>
              <a:srgbClr val="000000"/>
            </a:solidFill>
            <a:round/>
            <a:headEnd/>
            <a:tailEnd/>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12" name="Rectangle 1027"/>
          <p:cNvSpPr>
            <a:spLocks noGrp="1" noChangeArrowheads="1"/>
          </p:cNvSpPr>
          <p:nvPr>
            <p:ph type="body" idx="4294967295"/>
          </p:nvPr>
        </p:nvSpPr>
        <p:spPr>
          <a:xfrm>
            <a:off x="2362200" y="762000"/>
            <a:ext cx="7772400" cy="5791200"/>
          </a:xfrm>
        </p:spPr>
        <p:txBody>
          <a:bodyPr/>
          <a:lstStyle/>
          <a:p>
            <a:pPr>
              <a:buFont typeface="Wingdings" pitchFamily="2" charset="2"/>
              <a:buChar char="v"/>
            </a:pPr>
            <a:r>
              <a:rPr lang="en-GB" sz="2800" dirty="0">
                <a:solidFill>
                  <a:srgbClr val="FF0000"/>
                </a:solidFill>
              </a:rPr>
              <a:t>Services to network layer</a:t>
            </a:r>
          </a:p>
          <a:p>
            <a:pPr lvl="1">
              <a:buFont typeface="Wingdings" pitchFamily="2" charset="2"/>
              <a:buChar char="§"/>
            </a:pPr>
            <a:r>
              <a:rPr lang="en-GB" sz="2000" dirty="0">
                <a:solidFill>
                  <a:srgbClr val="000066"/>
                </a:solidFill>
              </a:rPr>
              <a:t>Unacknowledged connectionless service</a:t>
            </a:r>
          </a:p>
          <a:p>
            <a:pPr lvl="1">
              <a:buFont typeface="Wingdings" pitchFamily="2" charset="2"/>
              <a:buChar char="§"/>
            </a:pPr>
            <a:r>
              <a:rPr lang="en-GB" sz="2000" dirty="0">
                <a:solidFill>
                  <a:srgbClr val="000066"/>
                </a:solidFill>
              </a:rPr>
              <a:t>Acknowledged connectionless service</a:t>
            </a:r>
          </a:p>
          <a:p>
            <a:pPr lvl="1">
              <a:buFont typeface="Wingdings" pitchFamily="2" charset="2"/>
              <a:buChar char="§"/>
            </a:pPr>
            <a:r>
              <a:rPr lang="en-GB" sz="2000" dirty="0">
                <a:solidFill>
                  <a:srgbClr val="000066"/>
                </a:solidFill>
              </a:rPr>
              <a:t>Acknowledged connection-oriented service</a:t>
            </a:r>
          </a:p>
          <a:p>
            <a:pPr>
              <a:buNone/>
            </a:pPr>
            <a:endParaRPr lang="en-GB" dirty="0">
              <a:solidFill>
                <a:srgbClr val="000066"/>
              </a:solidFill>
            </a:endParaRPr>
          </a:p>
        </p:txBody>
      </p:sp>
      <p:sp>
        <p:nvSpPr>
          <p:cNvPr id="9" name="AutoShape 8"/>
          <p:cNvSpPr>
            <a:spLocks noChangeArrowheads="1"/>
          </p:cNvSpPr>
          <p:nvPr/>
        </p:nvSpPr>
        <p:spPr bwMode="auto">
          <a:xfrm>
            <a:off x="1524000" y="152400"/>
            <a:ext cx="457200" cy="6705600"/>
          </a:xfrm>
          <a:prstGeom prst="roundRect">
            <a:avLst>
              <a:gd name="adj" fmla="val 1347"/>
            </a:avLst>
          </a:prstGeom>
          <a:solidFill>
            <a:srgbClr val="214263"/>
          </a:solidFill>
          <a:ln w="9525">
            <a:solidFill>
              <a:srgbClr val="000000"/>
            </a:solidFill>
            <a:round/>
            <a:headEnd/>
            <a:tailEnd/>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13" name="Text Box 1029"/>
          <p:cNvSpPr txBox="1">
            <a:spLocks noChangeArrowheads="1"/>
          </p:cNvSpPr>
          <p:nvPr/>
        </p:nvSpPr>
        <p:spPr bwMode="auto">
          <a:xfrm>
            <a:off x="2286000" y="2514600"/>
            <a:ext cx="8001000" cy="457200"/>
          </a:xfrm>
          <a:prstGeom prst="rect">
            <a:avLst/>
          </a:prstGeom>
          <a:noFill/>
          <a:ln w="9525">
            <a:noFill/>
            <a:miter lim="800000"/>
            <a:headEnd/>
            <a:tailEnd type="none" w="lg" len="lg"/>
          </a:ln>
          <a:effectLst/>
        </p:spPr>
        <p:txBody>
          <a:bodyPr>
            <a:spAutoFit/>
          </a:bodyPr>
          <a:lstStyle/>
          <a:p>
            <a:pPr fontAlgn="base">
              <a:spcBef>
                <a:spcPct val="50000"/>
              </a:spcBef>
              <a:spcAft>
                <a:spcPct val="0"/>
              </a:spcAft>
            </a:pPr>
            <a:r>
              <a:rPr lang="en-GB" sz="2400" dirty="0">
                <a:solidFill>
                  <a:srgbClr val="000066"/>
                </a:solidFill>
                <a:latin typeface="Times New Roman" pitchFamily="18" charset="0"/>
                <a:cs typeface="Arial" charset="0"/>
              </a:rPr>
              <a:t>Connectionless service               Connection-oriented service</a:t>
            </a:r>
          </a:p>
        </p:txBody>
      </p:sp>
      <p:sp>
        <p:nvSpPr>
          <p:cNvPr id="14" name="Rectangle 1027"/>
          <p:cNvSpPr txBox="1">
            <a:spLocks noChangeArrowheads="1"/>
          </p:cNvSpPr>
          <p:nvPr/>
        </p:nvSpPr>
        <p:spPr bwMode="auto">
          <a:xfrm>
            <a:off x="2133600" y="2971800"/>
            <a:ext cx="4038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base" hangingPunct="0">
              <a:lnSpc>
                <a:spcPct val="90000"/>
              </a:lnSpc>
              <a:spcBef>
                <a:spcPct val="20000"/>
              </a:spcBef>
              <a:spcAft>
                <a:spcPct val="0"/>
              </a:spcAft>
              <a:buFont typeface="Arial" charset="0"/>
              <a:buChar char="•"/>
              <a:defRPr/>
            </a:pPr>
            <a:r>
              <a:rPr lang="en-GB" dirty="0">
                <a:solidFill>
                  <a:srgbClr val="000066"/>
                </a:solidFill>
                <a:latin typeface="Century Schoolbook"/>
                <a:cs typeface="Arial" charset="0"/>
              </a:rPr>
              <a:t>Unacknowledged </a:t>
            </a:r>
          </a:p>
          <a:p>
            <a:pPr marL="742950" lvl="1" indent="-285750" eaLnBrk="0" fontAlgn="base" hangingPunct="0">
              <a:lnSpc>
                <a:spcPct val="90000"/>
              </a:lnSpc>
              <a:spcBef>
                <a:spcPct val="20000"/>
              </a:spcBef>
              <a:spcAft>
                <a:spcPct val="0"/>
              </a:spcAft>
              <a:buFont typeface="Arial" charset="0"/>
              <a:buChar char="–"/>
              <a:defRPr/>
            </a:pPr>
            <a:r>
              <a:rPr lang="en-GB" dirty="0">
                <a:solidFill>
                  <a:srgbClr val="000066"/>
                </a:solidFill>
                <a:latin typeface="Century Schoolbook"/>
                <a:cs typeface="Arial" charset="0"/>
              </a:rPr>
              <a:t>Independent frames</a:t>
            </a:r>
          </a:p>
          <a:p>
            <a:pPr marL="742950" lvl="1" indent="-285750" eaLnBrk="0" fontAlgn="base" hangingPunct="0">
              <a:lnSpc>
                <a:spcPct val="90000"/>
              </a:lnSpc>
              <a:spcBef>
                <a:spcPct val="20000"/>
              </a:spcBef>
              <a:spcAft>
                <a:spcPct val="0"/>
              </a:spcAft>
              <a:buFont typeface="Arial" charset="0"/>
              <a:buChar char="–"/>
              <a:defRPr/>
            </a:pPr>
            <a:r>
              <a:rPr lang="en-GB" dirty="0">
                <a:solidFill>
                  <a:srgbClr val="000066"/>
                </a:solidFill>
                <a:latin typeface="Century Schoolbook"/>
                <a:cs typeface="Arial" charset="0"/>
              </a:rPr>
              <a:t>Error rate should be low</a:t>
            </a:r>
          </a:p>
          <a:p>
            <a:pPr marL="742950" lvl="1" indent="-285750" eaLnBrk="0" fontAlgn="base" hangingPunct="0">
              <a:lnSpc>
                <a:spcPct val="90000"/>
              </a:lnSpc>
              <a:spcBef>
                <a:spcPct val="20000"/>
              </a:spcBef>
              <a:spcAft>
                <a:spcPct val="0"/>
              </a:spcAft>
              <a:buFont typeface="Arial" charset="0"/>
              <a:buChar char="–"/>
              <a:defRPr/>
            </a:pPr>
            <a:r>
              <a:rPr lang="en-GB" dirty="0">
                <a:solidFill>
                  <a:srgbClr val="000066"/>
                </a:solidFill>
                <a:latin typeface="Century Schoolbook"/>
                <a:cs typeface="Arial" charset="0"/>
              </a:rPr>
              <a:t>Recovery left to higher layers</a:t>
            </a:r>
          </a:p>
          <a:p>
            <a:pPr marL="742950" lvl="1" indent="-285750" eaLnBrk="0" fontAlgn="base" hangingPunct="0">
              <a:lnSpc>
                <a:spcPct val="90000"/>
              </a:lnSpc>
              <a:spcBef>
                <a:spcPct val="20000"/>
              </a:spcBef>
              <a:spcAft>
                <a:spcPct val="0"/>
              </a:spcAft>
              <a:buFont typeface="Arial" charset="0"/>
              <a:buChar char="–"/>
              <a:defRPr/>
            </a:pPr>
            <a:r>
              <a:rPr lang="en-GB" dirty="0">
                <a:solidFill>
                  <a:srgbClr val="000066"/>
                </a:solidFill>
                <a:latin typeface="Century Schoolbook"/>
                <a:cs typeface="Arial" charset="0"/>
              </a:rPr>
              <a:t>Used on LANs</a:t>
            </a:r>
          </a:p>
          <a:p>
            <a:pPr marL="342900" indent="-342900" eaLnBrk="0" fontAlgn="base" hangingPunct="0">
              <a:lnSpc>
                <a:spcPct val="90000"/>
              </a:lnSpc>
              <a:spcBef>
                <a:spcPct val="20000"/>
              </a:spcBef>
              <a:spcAft>
                <a:spcPct val="0"/>
              </a:spcAft>
              <a:buFont typeface="Arial" charset="0"/>
              <a:buChar char="•"/>
              <a:defRPr/>
            </a:pPr>
            <a:r>
              <a:rPr lang="en-GB" dirty="0">
                <a:solidFill>
                  <a:srgbClr val="000066"/>
                </a:solidFill>
                <a:latin typeface="Century Schoolbook"/>
                <a:cs typeface="Arial" charset="0"/>
              </a:rPr>
              <a:t>Acknowledged</a:t>
            </a:r>
          </a:p>
          <a:p>
            <a:pPr marL="742950" lvl="1" indent="-285750" eaLnBrk="0" fontAlgn="base" hangingPunct="0">
              <a:lnSpc>
                <a:spcPct val="90000"/>
              </a:lnSpc>
              <a:spcBef>
                <a:spcPct val="20000"/>
              </a:spcBef>
              <a:spcAft>
                <a:spcPct val="0"/>
              </a:spcAft>
              <a:buFont typeface="Arial" charset="0"/>
              <a:buChar char="–"/>
              <a:defRPr/>
            </a:pPr>
            <a:r>
              <a:rPr lang="en-GB" dirty="0">
                <a:solidFill>
                  <a:srgbClr val="000066"/>
                </a:solidFill>
                <a:latin typeface="Century Schoolbook"/>
                <a:cs typeface="Arial" charset="0"/>
              </a:rPr>
              <a:t>No connection</a:t>
            </a:r>
          </a:p>
          <a:p>
            <a:pPr marL="742950" lvl="1" indent="-285750" eaLnBrk="0" fontAlgn="base" hangingPunct="0">
              <a:lnSpc>
                <a:spcPct val="90000"/>
              </a:lnSpc>
              <a:spcBef>
                <a:spcPct val="20000"/>
              </a:spcBef>
              <a:spcAft>
                <a:spcPct val="0"/>
              </a:spcAft>
              <a:buFont typeface="Arial" charset="0"/>
              <a:buChar char="–"/>
              <a:defRPr/>
            </a:pPr>
            <a:r>
              <a:rPr lang="en-GB" dirty="0">
                <a:solidFill>
                  <a:srgbClr val="000066"/>
                </a:solidFill>
                <a:latin typeface="Century Schoolbook"/>
                <a:cs typeface="Arial" charset="0"/>
              </a:rPr>
              <a:t>Acknowledgement for each packet</a:t>
            </a:r>
          </a:p>
          <a:p>
            <a:pPr marL="742950" lvl="1" indent="-285750" eaLnBrk="0" fontAlgn="base" hangingPunct="0">
              <a:lnSpc>
                <a:spcPct val="90000"/>
              </a:lnSpc>
              <a:spcBef>
                <a:spcPct val="20000"/>
              </a:spcBef>
              <a:spcAft>
                <a:spcPct val="0"/>
              </a:spcAft>
              <a:buFont typeface="Arial" charset="0"/>
              <a:buChar char="–"/>
              <a:defRPr/>
            </a:pPr>
            <a:r>
              <a:rPr lang="en-GB" dirty="0">
                <a:solidFill>
                  <a:srgbClr val="000066"/>
                </a:solidFill>
                <a:latin typeface="Century Schoolbook"/>
                <a:cs typeface="Arial" charset="0"/>
              </a:rPr>
              <a:t>Resending</a:t>
            </a:r>
          </a:p>
          <a:p>
            <a:pPr marL="742950" lvl="1" indent="-285750" eaLnBrk="0" fontAlgn="base" hangingPunct="0">
              <a:lnSpc>
                <a:spcPct val="90000"/>
              </a:lnSpc>
              <a:spcBef>
                <a:spcPct val="20000"/>
              </a:spcBef>
              <a:spcAft>
                <a:spcPct val="0"/>
              </a:spcAft>
              <a:buFont typeface="Arial" charset="0"/>
              <a:buChar char="–"/>
              <a:defRPr/>
            </a:pPr>
            <a:r>
              <a:rPr lang="en-GB" dirty="0" err="1">
                <a:solidFill>
                  <a:srgbClr val="000066"/>
                </a:solidFill>
                <a:latin typeface="Century Schoolbook"/>
                <a:cs typeface="Arial" charset="0"/>
              </a:rPr>
              <a:t>Ack</a:t>
            </a:r>
            <a:r>
              <a:rPr lang="en-GB" dirty="0">
                <a:solidFill>
                  <a:srgbClr val="000066"/>
                </a:solidFill>
                <a:latin typeface="Century Schoolbook"/>
                <a:cs typeface="Arial" charset="0"/>
              </a:rPr>
              <a:t> is optimization; also transport layer can handle errors</a:t>
            </a:r>
          </a:p>
        </p:txBody>
      </p:sp>
      <p:sp>
        <p:nvSpPr>
          <p:cNvPr id="15" name="Rectangle 1028"/>
          <p:cNvSpPr txBox="1">
            <a:spLocks noChangeArrowheads="1"/>
          </p:cNvSpPr>
          <p:nvPr/>
        </p:nvSpPr>
        <p:spPr bwMode="auto">
          <a:xfrm>
            <a:off x="6172200" y="2971800"/>
            <a:ext cx="3962400"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base" hangingPunct="0">
              <a:spcBef>
                <a:spcPct val="20000"/>
              </a:spcBef>
              <a:spcAft>
                <a:spcPct val="0"/>
              </a:spcAft>
              <a:buFont typeface="Arial" charset="0"/>
              <a:buChar char="•"/>
              <a:defRPr/>
            </a:pPr>
            <a:r>
              <a:rPr lang="en-GB" dirty="0">
                <a:solidFill>
                  <a:srgbClr val="000066"/>
                </a:solidFill>
                <a:latin typeface="Century Schoolbook"/>
                <a:cs typeface="Arial" charset="0"/>
              </a:rPr>
              <a:t>Acknowledged</a:t>
            </a:r>
          </a:p>
          <a:p>
            <a:pPr marL="742950" lvl="1" indent="-285750" eaLnBrk="0" fontAlgn="base" hangingPunct="0">
              <a:spcBef>
                <a:spcPct val="20000"/>
              </a:spcBef>
              <a:spcAft>
                <a:spcPct val="0"/>
              </a:spcAft>
              <a:buFont typeface="Arial" charset="0"/>
              <a:buChar char="–"/>
              <a:defRPr/>
            </a:pPr>
            <a:r>
              <a:rPr lang="en-GB" dirty="0">
                <a:solidFill>
                  <a:srgbClr val="000066"/>
                </a:solidFill>
                <a:latin typeface="Century Schoolbook"/>
                <a:cs typeface="Arial" charset="0"/>
              </a:rPr>
              <a:t>Each frame received exactly once</a:t>
            </a:r>
          </a:p>
          <a:p>
            <a:pPr marL="742950" lvl="1" indent="-285750" eaLnBrk="0" fontAlgn="base" hangingPunct="0">
              <a:spcBef>
                <a:spcPct val="20000"/>
              </a:spcBef>
              <a:spcAft>
                <a:spcPct val="0"/>
              </a:spcAft>
              <a:buFont typeface="Arial" charset="0"/>
              <a:buChar char="–"/>
              <a:defRPr/>
            </a:pPr>
            <a:r>
              <a:rPr lang="en-GB" dirty="0">
                <a:solidFill>
                  <a:srgbClr val="000066"/>
                </a:solidFill>
                <a:latin typeface="Century Schoolbook"/>
                <a:cs typeface="Arial" charset="0"/>
              </a:rPr>
              <a:t>All frames received in the right order</a:t>
            </a:r>
          </a:p>
          <a:p>
            <a:pPr marL="742950" lvl="1" indent="-285750" eaLnBrk="0" fontAlgn="base" hangingPunct="0">
              <a:spcBef>
                <a:spcPct val="20000"/>
              </a:spcBef>
              <a:spcAft>
                <a:spcPct val="0"/>
              </a:spcAft>
              <a:buFont typeface="Arial" charset="0"/>
              <a:buChar char="–"/>
              <a:defRPr/>
            </a:pPr>
            <a:r>
              <a:rPr lang="en-GB" dirty="0">
                <a:solidFill>
                  <a:srgbClr val="000066"/>
                </a:solidFill>
                <a:latin typeface="Century Schoolbook"/>
                <a:cs typeface="Arial" charset="0"/>
              </a:rPr>
              <a:t>3 distinct phases:</a:t>
            </a:r>
          </a:p>
          <a:p>
            <a:pPr marL="1143000" lvl="2" indent="-228600" eaLnBrk="0" fontAlgn="base" hangingPunct="0">
              <a:spcBef>
                <a:spcPct val="20000"/>
              </a:spcBef>
              <a:spcAft>
                <a:spcPct val="0"/>
              </a:spcAft>
              <a:buFont typeface="Arial" charset="0"/>
              <a:buChar char="•"/>
              <a:defRPr/>
            </a:pPr>
            <a:r>
              <a:rPr lang="en-GB" dirty="0">
                <a:solidFill>
                  <a:srgbClr val="000066"/>
                </a:solidFill>
                <a:latin typeface="Century Schoolbook"/>
                <a:cs typeface="Arial" charset="0"/>
              </a:rPr>
              <a:t>Establishment of connection</a:t>
            </a:r>
          </a:p>
          <a:p>
            <a:pPr marL="1143000" lvl="2" indent="-228600" eaLnBrk="0" fontAlgn="base" hangingPunct="0">
              <a:spcBef>
                <a:spcPct val="20000"/>
              </a:spcBef>
              <a:spcAft>
                <a:spcPct val="0"/>
              </a:spcAft>
              <a:buFont typeface="Arial" charset="0"/>
              <a:buChar char="•"/>
              <a:defRPr/>
            </a:pPr>
            <a:r>
              <a:rPr lang="en-GB" dirty="0">
                <a:solidFill>
                  <a:srgbClr val="000066"/>
                </a:solidFill>
                <a:latin typeface="Century Schoolbook"/>
                <a:cs typeface="Arial" charset="0"/>
              </a:rPr>
              <a:t>Data transfer</a:t>
            </a:r>
          </a:p>
          <a:p>
            <a:pPr marL="1143000" lvl="2" indent="-228600" eaLnBrk="0" fontAlgn="base" hangingPunct="0">
              <a:spcBef>
                <a:spcPct val="20000"/>
              </a:spcBef>
              <a:spcAft>
                <a:spcPct val="0"/>
              </a:spcAft>
              <a:buFont typeface="Arial" charset="0"/>
              <a:buChar char="•"/>
              <a:defRPr/>
            </a:pPr>
            <a:r>
              <a:rPr lang="en-GB" dirty="0">
                <a:solidFill>
                  <a:srgbClr val="000066"/>
                </a:solidFill>
                <a:latin typeface="Century Schoolbook"/>
                <a:cs typeface="Arial" charset="0"/>
              </a:rPr>
              <a:t>Release of connection</a:t>
            </a:r>
          </a:p>
        </p:txBody>
      </p:sp>
    </p:spTree>
    <p:extLst>
      <p:ext uri="{BB962C8B-B14F-4D97-AF65-F5344CB8AC3E}">
        <p14:creationId xmlns:p14="http://schemas.microsoft.com/office/powerpoint/2010/main" val="182057298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7467600" cy="715962"/>
          </a:xfrm>
        </p:spPr>
        <p:txBody>
          <a:bodyPr>
            <a:noAutofit/>
          </a:bodyPr>
          <a:lstStyle/>
          <a:p>
            <a:r>
              <a:rPr lang="en-US" b="1" dirty="0" smtClean="0">
                <a:solidFill>
                  <a:srgbClr val="C00000"/>
                </a:solidFill>
                <a:effectLst>
                  <a:outerShdw blurRad="38100" dist="38100" dir="2700000" algn="tl">
                    <a:srgbClr val="000000">
                      <a:alpha val="43137"/>
                    </a:srgbClr>
                  </a:outerShdw>
                </a:effectLst>
              </a:rPr>
              <a:t>Framing </a:t>
            </a:r>
            <a:endParaRPr lang="en-US"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1981200" y="1066800"/>
            <a:ext cx="8229600" cy="4495800"/>
          </a:xfrm>
        </p:spPr>
        <p:txBody>
          <a:bodyPr/>
          <a:lstStyle/>
          <a:p>
            <a:pPr algn="just"/>
            <a:r>
              <a:rPr lang="en-US" sz="2600" dirty="0"/>
              <a:t>DLL translates the physical layer's raw bit stream into discrete units (messages) called </a:t>
            </a:r>
            <a:r>
              <a:rPr lang="en-US" sz="2600" dirty="0">
                <a:solidFill>
                  <a:srgbClr val="C00000"/>
                </a:solidFill>
              </a:rPr>
              <a:t>frames. </a:t>
            </a:r>
          </a:p>
          <a:p>
            <a:pPr algn="just"/>
            <a:r>
              <a:rPr lang="en-US" sz="2600" dirty="0"/>
              <a:t> How can frame be transmitted so the receiver can detect frame boundaries?  That is, how can the receiver recognize the start and end of a frame?  </a:t>
            </a:r>
          </a:p>
          <a:p>
            <a:pPr lvl="2">
              <a:lnSpc>
                <a:spcPct val="125000"/>
              </a:lnSpc>
              <a:buNone/>
            </a:pPr>
            <a:r>
              <a:rPr lang="en-US" sz="2200" dirty="0">
                <a:sym typeface="Wingdings 2" pitchFamily="18" charset="2"/>
              </a:rPr>
              <a:t></a:t>
            </a:r>
            <a:r>
              <a:rPr lang="en-US" sz="2200" dirty="0"/>
              <a:t> </a:t>
            </a:r>
            <a:r>
              <a:rPr lang="en-US" dirty="0" smtClean="0">
                <a:solidFill>
                  <a:srgbClr val="0000CC"/>
                </a:solidFill>
              </a:rPr>
              <a:t>Byte count</a:t>
            </a:r>
          </a:p>
          <a:p>
            <a:pPr lvl="2">
              <a:lnSpc>
                <a:spcPct val="125000"/>
              </a:lnSpc>
              <a:buNone/>
            </a:pPr>
            <a:r>
              <a:rPr lang="en-US" dirty="0" smtClean="0">
                <a:sym typeface="Wingdings 2" pitchFamily="18" charset="2"/>
              </a:rPr>
              <a:t></a:t>
            </a:r>
            <a:r>
              <a:rPr lang="en-US" dirty="0" smtClean="0"/>
              <a:t> Flag byte with </a:t>
            </a:r>
            <a:r>
              <a:rPr lang="en-US" dirty="0" smtClean="0">
                <a:solidFill>
                  <a:srgbClr val="0000CC"/>
                </a:solidFill>
              </a:rPr>
              <a:t>Byte Stuffing</a:t>
            </a:r>
          </a:p>
          <a:p>
            <a:pPr lvl="2">
              <a:lnSpc>
                <a:spcPct val="125000"/>
              </a:lnSpc>
              <a:buNone/>
            </a:pPr>
            <a:r>
              <a:rPr lang="en-US" dirty="0" smtClean="0">
                <a:sym typeface="Wingdings 2" pitchFamily="18" charset="2"/>
              </a:rPr>
              <a:t></a:t>
            </a:r>
            <a:r>
              <a:rPr lang="en-US" dirty="0" smtClean="0"/>
              <a:t> Flag bits with </a:t>
            </a:r>
            <a:r>
              <a:rPr lang="en-US" dirty="0" smtClean="0">
                <a:solidFill>
                  <a:srgbClr val="0000CC"/>
                </a:solidFill>
              </a:rPr>
              <a:t>bit stuffing</a:t>
            </a:r>
            <a:r>
              <a:rPr lang="en-US" dirty="0" smtClean="0"/>
              <a:t>. </a:t>
            </a:r>
          </a:p>
          <a:p>
            <a:pPr lvl="2">
              <a:lnSpc>
                <a:spcPct val="125000"/>
              </a:lnSpc>
              <a:buNone/>
            </a:pPr>
            <a:r>
              <a:rPr lang="en-US" dirty="0" smtClean="0">
                <a:sym typeface="Wingdings 2" pitchFamily="18" charset="2"/>
              </a:rPr>
              <a:t></a:t>
            </a:r>
            <a:r>
              <a:rPr lang="en-US" dirty="0" smtClean="0"/>
              <a:t>  </a:t>
            </a:r>
            <a:r>
              <a:rPr lang="en-US" dirty="0" smtClean="0">
                <a:solidFill>
                  <a:srgbClr val="0000CC"/>
                </a:solidFill>
              </a:rPr>
              <a:t>Physical layer coding violations</a:t>
            </a:r>
          </a:p>
          <a:p>
            <a:endParaRPr lang="en-US" dirty="0"/>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12</a:t>
            </a:fld>
            <a:endParaRPr lang="en-US">
              <a:latin typeface="Century Schoolbook"/>
            </a:endParaRPr>
          </a:p>
        </p:txBody>
      </p:sp>
    </p:spTree>
    <p:extLst>
      <p:ext uri="{BB962C8B-B14F-4D97-AF65-F5344CB8AC3E}">
        <p14:creationId xmlns:p14="http://schemas.microsoft.com/office/powerpoint/2010/main" val="991622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0058400" y="5734050"/>
            <a:ext cx="609600" cy="520700"/>
          </a:xfrm>
        </p:spPr>
        <p:txBody>
          <a:bodyPr/>
          <a:lstStyle/>
          <a:p>
            <a:pPr>
              <a:defRPr/>
            </a:pPr>
            <a:fld id="{96F8ED02-354F-45B8-9582-8CAC4B4C9BED}" type="slidenum">
              <a:rPr lang="en-US">
                <a:latin typeface="Century Schoolbook"/>
              </a:rPr>
              <a:pPr>
                <a:defRPr/>
              </a:pPr>
              <a:t>13</a:t>
            </a:fld>
            <a:endParaRPr lang="en-US">
              <a:latin typeface="Century Schoolbook"/>
            </a:endParaRPr>
          </a:p>
        </p:txBody>
      </p:sp>
      <p:pic>
        <p:nvPicPr>
          <p:cNvPr id="5" name="Content Placeholder 4"/>
          <p:cNvPicPr>
            <a:picLocks noGrp="1" noChangeAspect="1"/>
          </p:cNvPicPr>
          <p:nvPr>
            <p:ph sz="quarter" idx="4294967295"/>
          </p:nvPr>
        </p:nvPicPr>
        <p:blipFill>
          <a:blip r:embed="rId2"/>
          <a:stretch>
            <a:fillRect/>
          </a:stretch>
        </p:blipFill>
        <p:spPr>
          <a:xfrm>
            <a:off x="2667000" y="4114800"/>
            <a:ext cx="6705600" cy="1803400"/>
          </a:xfrm>
          <a:prstGeom prst="rect">
            <a:avLst/>
          </a:prstGeom>
        </p:spPr>
      </p:pic>
      <p:pic>
        <p:nvPicPr>
          <p:cNvPr id="6" name="Picture 4" descr="Data Link Layer"/>
          <p:cNvPicPr>
            <a:picLocks noChangeAspect="1" noChangeArrowheads="1"/>
          </p:cNvPicPr>
          <p:nvPr/>
        </p:nvPicPr>
        <p:blipFill>
          <a:blip r:embed="rId3"/>
          <a:srcRect/>
          <a:stretch>
            <a:fillRect/>
          </a:stretch>
        </p:blipFill>
        <p:spPr bwMode="auto">
          <a:xfrm>
            <a:off x="2971800" y="1219201"/>
            <a:ext cx="5715000" cy="2266951"/>
          </a:xfrm>
          <a:prstGeom prst="rect">
            <a:avLst/>
          </a:prstGeom>
          <a:noFill/>
        </p:spPr>
      </p:pic>
    </p:spTree>
    <p:extLst>
      <p:ext uri="{BB962C8B-B14F-4D97-AF65-F5344CB8AC3E}">
        <p14:creationId xmlns:p14="http://schemas.microsoft.com/office/powerpoint/2010/main" val="370362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7848600" cy="563562"/>
          </a:xfrm>
        </p:spPr>
        <p:txBody>
          <a:bodyPr>
            <a:normAutofit/>
          </a:bodyPr>
          <a:lstStyle/>
          <a:p>
            <a:r>
              <a:rPr lang="en-US" dirty="0" smtClean="0"/>
              <a:t>Framing – Byte count</a:t>
            </a:r>
            <a:endParaRPr lang="en-US" dirty="0"/>
          </a:p>
        </p:txBody>
      </p:sp>
      <p:sp>
        <p:nvSpPr>
          <p:cNvPr id="3" name="Content Placeholder 2"/>
          <p:cNvSpPr>
            <a:spLocks noGrp="1"/>
          </p:cNvSpPr>
          <p:nvPr>
            <p:ph sz="quarter" idx="1"/>
          </p:nvPr>
        </p:nvSpPr>
        <p:spPr>
          <a:xfrm>
            <a:off x="1752600" y="762000"/>
            <a:ext cx="8305800" cy="1981200"/>
          </a:xfrm>
        </p:spPr>
        <p:txBody>
          <a:bodyPr/>
          <a:lstStyle/>
          <a:p>
            <a:r>
              <a:rPr lang="en-US" sz="2200" dirty="0"/>
              <a:t>The first framing method uses a field in the header to specify the number of bytes in the frame. When the data link layer at the destination sees the character count, it knows how many characters follow and hence where the end of the frame is.</a:t>
            </a:r>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14</a:t>
            </a:fld>
            <a:endParaRPr lang="en-US">
              <a:latin typeface="Century Schoolbook"/>
            </a:endParaRPr>
          </a:p>
        </p:txBody>
      </p:sp>
      <p:pic>
        <p:nvPicPr>
          <p:cNvPr id="76802" name="Picture 2"/>
          <p:cNvPicPr>
            <a:picLocks noChangeAspect="1" noChangeArrowheads="1"/>
          </p:cNvPicPr>
          <p:nvPr/>
        </p:nvPicPr>
        <p:blipFill>
          <a:blip r:embed="rId2"/>
          <a:srcRect/>
          <a:stretch>
            <a:fillRect/>
          </a:stretch>
        </p:blipFill>
        <p:spPr bwMode="auto">
          <a:xfrm>
            <a:off x="1905000" y="2695576"/>
            <a:ext cx="8077200" cy="3095625"/>
          </a:xfrm>
          <a:prstGeom prst="rect">
            <a:avLst/>
          </a:prstGeom>
          <a:noFill/>
          <a:ln w="9525">
            <a:noFill/>
            <a:miter lim="800000"/>
            <a:headEnd/>
            <a:tailEnd/>
          </a:ln>
          <a:effectLst/>
        </p:spPr>
      </p:pic>
      <p:sp>
        <p:nvSpPr>
          <p:cNvPr id="8" name="Rectangle 7"/>
          <p:cNvSpPr/>
          <p:nvPr/>
        </p:nvSpPr>
        <p:spPr>
          <a:xfrm>
            <a:off x="1676400" y="5943601"/>
            <a:ext cx="8305800" cy="646331"/>
          </a:xfrm>
          <a:prstGeom prst="rect">
            <a:avLst/>
          </a:prstGeom>
        </p:spPr>
        <p:txBody>
          <a:bodyPr wrap="square">
            <a:spAutoFit/>
          </a:bodyPr>
          <a:lstStyle/>
          <a:p>
            <a:pPr algn="just" fontAlgn="base">
              <a:spcBef>
                <a:spcPct val="0"/>
              </a:spcBef>
              <a:spcAft>
                <a:spcPct val="0"/>
              </a:spcAft>
            </a:pPr>
            <a:r>
              <a:rPr lang="en-US" dirty="0">
                <a:solidFill>
                  <a:srgbClr val="FF0000"/>
                </a:solidFill>
                <a:latin typeface="Arial" charset="0"/>
                <a:cs typeface="Arial" charset="0"/>
              </a:rPr>
              <a:t>The trouble with this algorithm is that the count can be garbled by a transmission error.</a:t>
            </a:r>
          </a:p>
        </p:txBody>
      </p:sp>
    </p:spTree>
    <p:extLst>
      <p:ext uri="{BB962C8B-B14F-4D97-AF65-F5344CB8AC3E}">
        <p14:creationId xmlns:p14="http://schemas.microsoft.com/office/powerpoint/2010/main" val="2701074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715962"/>
          </a:xfrm>
        </p:spPr>
        <p:txBody>
          <a:bodyPr/>
          <a:lstStyle/>
          <a:p>
            <a:r>
              <a:rPr lang="en-US" dirty="0">
                <a:solidFill>
                  <a:srgbClr val="0000CC"/>
                </a:solidFill>
              </a:rPr>
              <a:t>Byte count</a:t>
            </a:r>
            <a:endParaRPr lang="en-US" dirty="0"/>
          </a:p>
        </p:txBody>
      </p:sp>
      <p:pic>
        <p:nvPicPr>
          <p:cNvPr id="5" name="Content Placeholder 4"/>
          <p:cNvPicPr>
            <a:picLocks noGrp="1" noChangeAspect="1"/>
          </p:cNvPicPr>
          <p:nvPr>
            <p:ph sz="quarter" idx="1"/>
          </p:nvPr>
        </p:nvPicPr>
        <p:blipFill>
          <a:blip r:embed="rId2"/>
          <a:stretch>
            <a:fillRect/>
          </a:stretch>
        </p:blipFill>
        <p:spPr>
          <a:xfrm>
            <a:off x="2163651" y="1771278"/>
            <a:ext cx="7102699" cy="4150468"/>
          </a:xfrm>
          <a:prstGeom prst="rect">
            <a:avLst/>
          </a:prstGeom>
        </p:spPr>
      </p:pic>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15</a:t>
            </a:fld>
            <a:endParaRPr lang="en-US">
              <a:latin typeface="Century Schoolbook"/>
            </a:endParaRPr>
          </a:p>
        </p:txBody>
      </p:sp>
    </p:spTree>
    <p:extLst>
      <p:ext uri="{BB962C8B-B14F-4D97-AF65-F5344CB8AC3E}">
        <p14:creationId xmlns:p14="http://schemas.microsoft.com/office/powerpoint/2010/main" val="534428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52600" y="685800"/>
            <a:ext cx="8382000" cy="5943600"/>
          </a:xfrm>
        </p:spPr>
        <p:txBody>
          <a:bodyPr/>
          <a:lstStyle/>
          <a:p>
            <a:r>
              <a:rPr lang="en-US" sz="2000" dirty="0">
                <a:latin typeface="Bookman Old Style" panose="02050604050505020204" pitchFamily="18" charset="0"/>
                <a:cs typeface="Times New Roman" pitchFamily="18" charset="0"/>
              </a:rPr>
              <a:t>Each frame starts and ends with a Flag byte. </a:t>
            </a:r>
            <a:r>
              <a:rPr lang="en-US" sz="2000" dirty="0">
                <a:latin typeface="Bookman Old Style" panose="02050604050505020204" pitchFamily="18" charset="0"/>
              </a:rPr>
              <a:t>Often the same </a:t>
            </a:r>
            <a:r>
              <a:rPr lang="en-US" sz="2000" b="1" dirty="0">
                <a:latin typeface="Bookman Old Style" panose="02050604050505020204" pitchFamily="18" charset="0"/>
              </a:rPr>
              <a:t>flag byte</a:t>
            </a:r>
            <a:r>
              <a:rPr lang="en-US" sz="2000" dirty="0">
                <a:latin typeface="Bookman Old Style" panose="02050604050505020204" pitchFamily="18" charset="0"/>
              </a:rPr>
              <a:t> is used as both the starting and ending delimiter</a:t>
            </a:r>
            <a:endParaRPr lang="en-US" sz="2000" dirty="0">
              <a:latin typeface="Bookman Old Style" panose="02050604050505020204" pitchFamily="18" charset="0"/>
              <a:cs typeface="Times New Roman" pitchFamily="18" charset="0"/>
            </a:endParaRPr>
          </a:p>
          <a:p>
            <a:pPr algn="just"/>
            <a:r>
              <a:rPr lang="en-US" sz="2000" dirty="0">
                <a:latin typeface="Bookman Old Style" panose="02050604050505020204" pitchFamily="18" charset="0"/>
                <a:cs typeface="Times New Roman" pitchFamily="18" charset="0"/>
              </a:rPr>
              <a:t>DLE STX (Data-Link Escape, Start of </a:t>
            </a:r>
            <a:r>
              <a:rPr lang="en-US" sz="2000" dirty="0" err="1">
                <a:latin typeface="Bookman Old Style" panose="02050604050505020204" pitchFamily="18" charset="0"/>
                <a:cs typeface="Times New Roman" pitchFamily="18" charset="0"/>
              </a:rPr>
              <a:t>TeXt</a:t>
            </a:r>
            <a:r>
              <a:rPr lang="en-US" sz="2000" dirty="0">
                <a:latin typeface="Bookman Old Style" panose="02050604050505020204" pitchFamily="18" charset="0"/>
                <a:cs typeface="Times New Roman" pitchFamily="18" charset="0"/>
              </a:rPr>
              <a:t>) at the beginning of a frame, and the sequence DLE ETX (End of </a:t>
            </a:r>
            <a:r>
              <a:rPr lang="en-US" sz="2000" dirty="0" err="1">
                <a:latin typeface="Bookman Old Style" panose="02050604050505020204" pitchFamily="18" charset="0"/>
                <a:cs typeface="Times New Roman" pitchFamily="18" charset="0"/>
              </a:rPr>
              <a:t>TeXt</a:t>
            </a:r>
            <a:r>
              <a:rPr lang="en-US" sz="2000" dirty="0">
                <a:latin typeface="Bookman Old Style" panose="02050604050505020204" pitchFamily="18" charset="0"/>
                <a:cs typeface="Times New Roman" pitchFamily="18" charset="0"/>
              </a:rPr>
              <a:t>) at the end of the frame. </a:t>
            </a:r>
          </a:p>
          <a:p>
            <a:r>
              <a:rPr lang="en-US" sz="2000" dirty="0">
                <a:latin typeface="Bookman Old Style" panose="02050604050505020204" pitchFamily="18" charset="0"/>
              </a:rPr>
              <a:t>Two consecutive flag bytes indicate the end of one frame and the start of the next. Thus, if the receiver ever loses synchronization it can just search for two flag bytes to find the end of the current frame and the start of the next frame.</a:t>
            </a:r>
          </a:p>
          <a:p>
            <a:r>
              <a:rPr lang="en-US" sz="2000" dirty="0">
                <a:solidFill>
                  <a:srgbClr val="FF0000"/>
                </a:solidFill>
                <a:latin typeface="Bookman Old Style" panose="02050604050505020204" pitchFamily="18" charset="0"/>
                <a:cs typeface="Times New Roman" pitchFamily="18" charset="0"/>
              </a:rPr>
              <a:t>Problem 1:  what happens if a </a:t>
            </a:r>
            <a:r>
              <a:rPr lang="en-US" sz="2000" dirty="0">
                <a:solidFill>
                  <a:srgbClr val="FF0000"/>
                </a:solidFill>
                <a:latin typeface="Bookman Old Style" panose="02050604050505020204" pitchFamily="18" charset="0"/>
              </a:rPr>
              <a:t>flag byte occurs in the data?</a:t>
            </a:r>
          </a:p>
          <a:p>
            <a:r>
              <a:rPr lang="en-US" sz="2000" dirty="0">
                <a:latin typeface="Bookman Old Style" panose="02050604050505020204" pitchFamily="18" charset="0"/>
              </a:rPr>
              <a:t>Sender’s data link layer inserts a special escape byte (ESC) just before each ‘‘accidental’’ flag byte in the data. Thus, a framing flag byte can be distinguished from one in the data by the absence or presence of an escape byte before it.</a:t>
            </a:r>
          </a:p>
          <a:p>
            <a:r>
              <a:rPr lang="en-US" sz="2000" dirty="0">
                <a:latin typeface="Bookman Old Style" panose="02050604050505020204" pitchFamily="18" charset="0"/>
              </a:rPr>
              <a:t>The data link layer on the receiving end removes the escape bytes before giving the data to the network layer. This technique is called byte stuffing.</a:t>
            </a:r>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16</a:t>
            </a:fld>
            <a:endParaRPr lang="en-US">
              <a:latin typeface="Century Schoolbook"/>
            </a:endParaRPr>
          </a:p>
        </p:txBody>
      </p:sp>
      <p:sp>
        <p:nvSpPr>
          <p:cNvPr id="5" name="Title 1"/>
          <p:cNvSpPr>
            <a:spLocks noGrp="1"/>
          </p:cNvSpPr>
          <p:nvPr>
            <p:ph type="title"/>
          </p:nvPr>
        </p:nvSpPr>
        <p:spPr>
          <a:xfrm>
            <a:off x="1981200" y="76200"/>
            <a:ext cx="7848600" cy="563562"/>
          </a:xfrm>
        </p:spPr>
        <p:txBody>
          <a:bodyPr>
            <a:normAutofit/>
          </a:bodyPr>
          <a:lstStyle/>
          <a:p>
            <a:r>
              <a:rPr lang="en-US" dirty="0" smtClean="0"/>
              <a:t>Framing – byte stuffing</a:t>
            </a:r>
            <a:endParaRPr lang="en-US" dirty="0"/>
          </a:p>
        </p:txBody>
      </p:sp>
    </p:spTree>
    <p:extLst>
      <p:ext uri="{BB962C8B-B14F-4D97-AF65-F5344CB8AC3E}">
        <p14:creationId xmlns:p14="http://schemas.microsoft.com/office/powerpoint/2010/main" val="4267639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7315200" cy="792162"/>
          </a:xfrm>
        </p:spPr>
        <p:txBody>
          <a:bodyPr/>
          <a:lstStyle/>
          <a:p>
            <a:r>
              <a:rPr lang="en-US" dirty="0"/>
              <a:t>Framing – byte stuffing</a:t>
            </a:r>
          </a:p>
        </p:txBody>
      </p:sp>
      <p:sp>
        <p:nvSpPr>
          <p:cNvPr id="3" name="Content Placeholder 2"/>
          <p:cNvSpPr>
            <a:spLocks noGrp="1"/>
          </p:cNvSpPr>
          <p:nvPr>
            <p:ph sz="quarter" idx="1"/>
          </p:nvPr>
        </p:nvSpPr>
        <p:spPr>
          <a:xfrm>
            <a:off x="1981200" y="1143000"/>
            <a:ext cx="8229600" cy="5330952"/>
          </a:xfrm>
        </p:spPr>
        <p:txBody>
          <a:bodyPr/>
          <a:lstStyle/>
          <a:p>
            <a:pPr algn="just"/>
            <a:r>
              <a:rPr lang="en-US" sz="2000" dirty="0">
                <a:solidFill>
                  <a:srgbClr val="FF0000"/>
                </a:solidFill>
                <a:latin typeface="Bookman Old Style" panose="02050604050505020204" pitchFamily="18" charset="0"/>
              </a:rPr>
              <a:t>Problem 2: What happens if an escape byte occurs in the middle of the data?</a:t>
            </a:r>
          </a:p>
          <a:p>
            <a:pPr algn="just"/>
            <a:r>
              <a:rPr lang="en-US" sz="2000" dirty="0">
                <a:latin typeface="Bookman Old Style" panose="02050604050505020204" pitchFamily="18" charset="0"/>
              </a:rPr>
              <a:t>Stuffed with an escape byte i.e. Sender’s data link layer inserts a special escape byte (ESC) just before each ‘‘accidental” ESC byte in the data. </a:t>
            </a:r>
          </a:p>
          <a:p>
            <a:pPr algn="just"/>
            <a:r>
              <a:rPr lang="en-US" sz="2000" dirty="0">
                <a:latin typeface="Bookman Old Style" panose="02050604050505020204" pitchFamily="18" charset="0"/>
              </a:rPr>
              <a:t>The data link layer on the receiving end removes the escape bytes before giving the data to the network layer.</a:t>
            </a:r>
          </a:p>
          <a:p>
            <a:pPr algn="just"/>
            <a:endParaRPr lang="en-IN" sz="2000" dirty="0">
              <a:latin typeface="Bookman Old Style" panose="02050604050505020204" pitchFamily="18" charset="0"/>
            </a:endParaRPr>
          </a:p>
          <a:p>
            <a:pPr marL="0" indent="0" algn="just">
              <a:buNone/>
            </a:pPr>
            <a:endParaRPr lang="en-US" sz="2000" dirty="0">
              <a:latin typeface="Bookman Old Style" panose="02050604050505020204" pitchFamily="18" charset="0"/>
            </a:endParaRPr>
          </a:p>
          <a:p>
            <a:r>
              <a:rPr lang="en-US" sz="2000" dirty="0">
                <a:latin typeface="Bookman Old Style" panose="02050604050505020204" pitchFamily="18" charset="0"/>
              </a:rPr>
              <a:t>Used in </a:t>
            </a:r>
            <a:r>
              <a:rPr lang="en-US" sz="2000" b="1" dirty="0">
                <a:latin typeface="Bookman Old Style" panose="02050604050505020204" pitchFamily="18" charset="0"/>
              </a:rPr>
              <a:t>PPP </a:t>
            </a:r>
            <a:r>
              <a:rPr lang="en-US" sz="2000" dirty="0">
                <a:latin typeface="Bookman Old Style" panose="02050604050505020204" pitchFamily="18" charset="0"/>
              </a:rPr>
              <a:t>(</a:t>
            </a:r>
            <a:r>
              <a:rPr lang="en-US" sz="2000" b="1" dirty="0">
                <a:latin typeface="Bookman Old Style" panose="02050604050505020204" pitchFamily="18" charset="0"/>
              </a:rPr>
              <a:t>Point-to-Point Protocol</a:t>
            </a:r>
            <a:r>
              <a:rPr lang="en-US" sz="2000" dirty="0">
                <a:latin typeface="Bookman Old Style" panose="02050604050505020204" pitchFamily="18" charset="0"/>
              </a:rPr>
              <a:t>), which is used to carry packets over communications links</a:t>
            </a:r>
          </a:p>
          <a:p>
            <a:r>
              <a:rPr lang="en-US" sz="2000" dirty="0">
                <a:latin typeface="Bookman Old Style" panose="02050604050505020204" pitchFamily="18" charset="0"/>
              </a:rPr>
              <a:t>Byte stuffing uses 8-bit bytes</a:t>
            </a:r>
            <a:endParaRPr lang="en-US" sz="1800" dirty="0">
              <a:latin typeface="Bookman Old Style" panose="02050604050505020204" pitchFamily="18" charset="0"/>
            </a:endParaRPr>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17</a:t>
            </a:fld>
            <a:endParaRPr lang="en-US">
              <a:latin typeface="Century Schoolbook"/>
            </a:endParaRPr>
          </a:p>
        </p:txBody>
      </p:sp>
    </p:spTree>
    <p:extLst>
      <p:ext uri="{BB962C8B-B14F-4D97-AF65-F5344CB8AC3E}">
        <p14:creationId xmlns:p14="http://schemas.microsoft.com/office/powerpoint/2010/main" val="155928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133600" y="0"/>
            <a:ext cx="8534400" cy="990600"/>
          </a:xfrm>
          <a:prstGeom prst="rect">
            <a:avLst/>
          </a:prstGeom>
        </p:spPr>
        <p:txBody>
          <a:bodyPr anchor="b">
            <a:noAutofit/>
          </a:bodyPr>
          <a:lstStyle/>
          <a:p>
            <a:pPr>
              <a:spcBef>
                <a:spcPct val="0"/>
              </a:spcBef>
              <a:defRPr/>
            </a:pPr>
            <a:r>
              <a:rPr lang="en-US" sz="3200" b="1" dirty="0">
                <a:solidFill>
                  <a:srgbClr val="1F497D">
                    <a:satMod val="130000"/>
                  </a:srgbClr>
                </a:solidFill>
                <a:effectLst>
                  <a:outerShdw blurRad="50000" dist="30000" dir="5400000" algn="tl" rotWithShape="0">
                    <a:srgbClr val="000000">
                      <a:alpha val="30000"/>
                    </a:srgbClr>
                  </a:outerShdw>
                </a:effectLst>
                <a:latin typeface="Century Schoolbook"/>
                <a:cs typeface="Arial" charset="0"/>
              </a:rPr>
              <a:t>FRAMING – Character Byte Stuffing </a:t>
            </a:r>
          </a:p>
        </p:txBody>
      </p:sp>
      <p:pic>
        <p:nvPicPr>
          <p:cNvPr id="7" name="Picture 4" descr="3-05"/>
          <p:cNvPicPr>
            <a:picLocks noChangeAspect="1" noChangeArrowheads="1"/>
          </p:cNvPicPr>
          <p:nvPr/>
        </p:nvPicPr>
        <p:blipFill>
          <a:blip r:embed="rId2"/>
          <a:srcRect/>
          <a:stretch>
            <a:fillRect/>
          </a:stretch>
        </p:blipFill>
        <p:spPr bwMode="auto">
          <a:xfrm>
            <a:off x="2286001" y="1371600"/>
            <a:ext cx="7403907" cy="5029200"/>
          </a:xfrm>
          <a:prstGeom prst="rect">
            <a:avLst/>
          </a:prstGeom>
          <a:noFill/>
          <a:ln w="9525">
            <a:noFill/>
            <a:miter lim="800000"/>
            <a:headEnd/>
            <a:tailEnd/>
          </a:ln>
        </p:spPr>
      </p:pic>
    </p:spTree>
    <p:extLst>
      <p:ext uri="{BB962C8B-B14F-4D97-AF65-F5344CB8AC3E}">
        <p14:creationId xmlns:p14="http://schemas.microsoft.com/office/powerpoint/2010/main" val="32332851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19</a:t>
            </a:fld>
            <a:endParaRPr lang="en-US">
              <a:latin typeface="Century Schoolbook"/>
            </a:endParaRPr>
          </a:p>
        </p:txBody>
      </p:sp>
      <p:pic>
        <p:nvPicPr>
          <p:cNvPr id="5" name="Picture 6"/>
          <p:cNvPicPr>
            <a:picLocks noChangeAspect="1" noChangeArrowheads="1"/>
          </p:cNvPicPr>
          <p:nvPr/>
        </p:nvPicPr>
        <p:blipFill>
          <a:blip r:embed="rId2"/>
          <a:srcRect/>
          <a:stretch>
            <a:fillRect/>
          </a:stretch>
        </p:blipFill>
        <p:spPr bwMode="auto">
          <a:xfrm>
            <a:off x="1752601" y="1143000"/>
            <a:ext cx="8247459" cy="4572000"/>
          </a:xfrm>
          <a:prstGeom prst="rect">
            <a:avLst/>
          </a:prstGeom>
          <a:noFill/>
          <a:ln w="9525">
            <a:noFill/>
            <a:miter lim="800000"/>
            <a:headEnd/>
            <a:tailEnd/>
          </a:ln>
          <a:effectLst/>
        </p:spPr>
      </p:pic>
      <p:sp>
        <p:nvSpPr>
          <p:cNvPr id="6" name="Text Box 4"/>
          <p:cNvSpPr txBox="1">
            <a:spLocks noChangeArrowheads="1"/>
          </p:cNvSpPr>
          <p:nvPr/>
        </p:nvSpPr>
        <p:spPr bwMode="auto">
          <a:xfrm>
            <a:off x="3854814" y="228600"/>
            <a:ext cx="4374787" cy="523220"/>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800" b="1" i="1" dirty="0">
                <a:solidFill>
                  <a:prstClr val="black"/>
                </a:solidFill>
                <a:effectLst>
                  <a:outerShdw blurRad="38100" dist="38100" dir="2700000" algn="tl">
                    <a:srgbClr val="000000">
                      <a:alpha val="43137"/>
                    </a:srgbClr>
                  </a:outerShdw>
                </a:effectLst>
                <a:latin typeface="Times New Roman" pitchFamily="18" charset="0"/>
                <a:cs typeface="Arial" charset="0"/>
              </a:rPr>
              <a:t>Byte stuffing and </a:t>
            </a:r>
            <a:r>
              <a:rPr lang="en-US" sz="2800" b="1" i="1" dirty="0" err="1">
                <a:solidFill>
                  <a:prstClr val="black"/>
                </a:solidFill>
                <a:effectLst>
                  <a:outerShdw blurRad="38100" dist="38100" dir="2700000" algn="tl">
                    <a:srgbClr val="000000">
                      <a:alpha val="43137"/>
                    </a:srgbClr>
                  </a:outerShdw>
                </a:effectLst>
                <a:latin typeface="Times New Roman" pitchFamily="18" charset="0"/>
                <a:cs typeface="Arial" charset="0"/>
              </a:rPr>
              <a:t>unstuffing</a:t>
            </a:r>
            <a:endParaRPr lang="en-US" sz="2800" b="1" i="1" dirty="0">
              <a:solidFill>
                <a:prstClr val="black"/>
              </a:solidFill>
              <a:effectLst>
                <a:outerShdw blurRad="38100" dist="38100" dir="2700000" algn="tl">
                  <a:srgbClr val="000000">
                    <a:alpha val="43137"/>
                  </a:srgbClr>
                </a:outerShdw>
              </a:effectLst>
              <a:latin typeface="Times New Roman" pitchFamily="18" charset="0"/>
              <a:cs typeface="Arial" charset="0"/>
            </a:endParaRPr>
          </a:p>
        </p:txBody>
      </p:sp>
    </p:spTree>
    <p:extLst>
      <p:ext uri="{BB962C8B-B14F-4D97-AF65-F5344CB8AC3E}">
        <p14:creationId xmlns:p14="http://schemas.microsoft.com/office/powerpoint/2010/main" val="4131307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7467600" cy="563562"/>
          </a:xfrm>
        </p:spPr>
        <p:txBody>
          <a:bodyPr/>
          <a:lstStyle/>
          <a:p>
            <a:pPr algn="ctr"/>
            <a:r>
              <a:rPr lang="en-US" b="1" dirty="0" smtClean="0"/>
              <a:t>Overview of DLL</a:t>
            </a:r>
            <a:endParaRPr lang="en-US" b="1" dirty="0"/>
          </a:p>
        </p:txBody>
      </p:sp>
      <p:sp>
        <p:nvSpPr>
          <p:cNvPr id="3" name="Slide Number Placeholder 2"/>
          <p:cNvSpPr>
            <a:spLocks noGrp="1"/>
          </p:cNvSpPr>
          <p:nvPr>
            <p:ph type="sldNum" sz="quarter" idx="11"/>
          </p:nvPr>
        </p:nvSpPr>
        <p:spPr/>
        <p:txBody>
          <a:bodyPr/>
          <a:lstStyle/>
          <a:p>
            <a:pPr>
              <a:defRPr/>
            </a:pPr>
            <a:fld id="{78841035-499A-42C3-95A6-FCA0CE97D16D}" type="slidenum">
              <a:rPr lang="en-US">
                <a:latin typeface="Century Schoolbook"/>
              </a:rPr>
              <a:pPr>
                <a:defRPr/>
              </a:pPr>
              <a:t>2</a:t>
            </a:fld>
            <a:endParaRPr lang="en-US" dirty="0">
              <a:latin typeface="Century Schoolbook"/>
            </a:endParaRPr>
          </a:p>
        </p:txBody>
      </p:sp>
      <p:sp>
        <p:nvSpPr>
          <p:cNvPr id="5" name="Rectangle 4"/>
          <p:cNvSpPr/>
          <p:nvPr/>
        </p:nvSpPr>
        <p:spPr>
          <a:xfrm>
            <a:off x="1752600" y="838201"/>
            <a:ext cx="8305800" cy="3170099"/>
          </a:xfrm>
          <a:prstGeom prst="rect">
            <a:avLst/>
          </a:prstGeom>
        </p:spPr>
        <p:txBody>
          <a:bodyPr wrap="square">
            <a:spAutoFit/>
          </a:bodyPr>
          <a:lstStyle/>
          <a:p>
            <a:pPr marL="342900" indent="-342900" algn="just" fontAlgn="base">
              <a:spcBef>
                <a:spcPct val="0"/>
              </a:spcBef>
              <a:spcAft>
                <a:spcPct val="0"/>
              </a:spcAft>
              <a:buFont typeface="Wingdings" panose="05000000000000000000" pitchFamily="2" charset="2"/>
              <a:buChar char="§"/>
            </a:pPr>
            <a:r>
              <a:rPr lang="en-US" sz="2000" dirty="0">
                <a:solidFill>
                  <a:prstClr val="black"/>
                </a:solidFill>
                <a:latin typeface="Bookman Old Style" panose="02050604050505020204" pitchFamily="18" charset="0"/>
                <a:cs typeface="Arial" charset="0"/>
              </a:rPr>
              <a:t>Data Link Layer is the second layer of the seven-layer OSI model that is responsible for simply ensuring and confirming that the bits and bytes received are similar to the bits and bytes being transmitted.</a:t>
            </a:r>
            <a:endParaRPr lang="en-US" sz="2000" b="1" dirty="0">
              <a:solidFill>
                <a:prstClr val="black"/>
              </a:solidFill>
              <a:latin typeface="Bookman Old Style" panose="02050604050505020204" pitchFamily="18" charset="0"/>
              <a:cs typeface="Times New Roman" pitchFamily="18" charset="0"/>
            </a:endParaRPr>
          </a:p>
          <a:p>
            <a:pPr marL="342900" indent="-342900" algn="just" fontAlgn="base">
              <a:spcBef>
                <a:spcPct val="0"/>
              </a:spcBef>
              <a:spcAft>
                <a:spcPct val="0"/>
              </a:spcAft>
              <a:buFont typeface="Wingdings" panose="05000000000000000000" pitchFamily="2" charset="2"/>
              <a:buChar char="§"/>
            </a:pPr>
            <a:r>
              <a:rPr lang="en-US" sz="2000" dirty="0">
                <a:solidFill>
                  <a:prstClr val="black"/>
                </a:solidFill>
                <a:latin typeface="Bookman Old Style" panose="02050604050505020204" pitchFamily="18" charset="0"/>
                <a:cs typeface="Times New Roman" pitchFamily="18" charset="0"/>
              </a:rPr>
              <a:t>Specific responsibilities of the data link layer include </a:t>
            </a:r>
            <a:r>
              <a:rPr lang="en-US" sz="2000" i="1" dirty="0">
                <a:solidFill>
                  <a:prstClr val="black"/>
                </a:solidFill>
                <a:latin typeface="Bookman Old Style" panose="02050604050505020204" pitchFamily="18" charset="0"/>
                <a:cs typeface="Times New Roman" pitchFamily="18" charset="0"/>
              </a:rPr>
              <a:t>framing, addressing, flow control, error control, and media access control.</a:t>
            </a:r>
          </a:p>
          <a:p>
            <a:pPr marL="342900" indent="-342900" algn="just" fontAlgn="base">
              <a:spcBef>
                <a:spcPct val="0"/>
              </a:spcBef>
              <a:spcAft>
                <a:spcPct val="0"/>
              </a:spcAft>
              <a:buFont typeface="Wingdings" panose="05000000000000000000" pitchFamily="2" charset="2"/>
              <a:buChar char="§"/>
            </a:pPr>
            <a:r>
              <a:rPr lang="en-US" sz="2000" dirty="0">
                <a:solidFill>
                  <a:prstClr val="black"/>
                </a:solidFill>
                <a:latin typeface="Bookman Old Style" panose="02050604050505020204" pitchFamily="18" charset="0"/>
                <a:cs typeface="Times New Roman" pitchFamily="18" charset="0"/>
              </a:rPr>
              <a:t>It forms frames from the packets that are received from network layer and gives them to the physical layer.</a:t>
            </a:r>
          </a:p>
          <a:p>
            <a:pPr algn="just" fontAlgn="base">
              <a:spcBef>
                <a:spcPct val="0"/>
              </a:spcBef>
              <a:spcAft>
                <a:spcPct val="0"/>
              </a:spcAft>
            </a:pPr>
            <a:endParaRPr lang="en-US" sz="2000" b="1" dirty="0">
              <a:solidFill>
                <a:prstClr val="black"/>
              </a:solidFill>
              <a:latin typeface="Bookman Old Style" panose="02050604050505020204"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6095993" y="-11489919"/>
            <a:ext cx="14" cy="29837838"/>
          </a:xfrm>
          <a:prstGeom prst="rect">
            <a:avLst/>
          </a:prstGeom>
        </p:spPr>
      </p:pic>
      <p:pic>
        <p:nvPicPr>
          <p:cNvPr id="6" name="Picture 5"/>
          <p:cNvPicPr>
            <a:picLocks noChangeAspect="1"/>
          </p:cNvPicPr>
          <p:nvPr/>
        </p:nvPicPr>
        <p:blipFill>
          <a:blip r:embed="rId4"/>
          <a:stretch>
            <a:fillRect/>
          </a:stretch>
        </p:blipFill>
        <p:spPr>
          <a:xfrm>
            <a:off x="2514600" y="3733801"/>
            <a:ext cx="6400800" cy="2809217"/>
          </a:xfrm>
          <a:prstGeom prst="rect">
            <a:avLst/>
          </a:prstGeom>
        </p:spPr>
      </p:pic>
    </p:spTree>
    <p:extLst>
      <p:ext uri="{BB962C8B-B14F-4D97-AF65-F5344CB8AC3E}">
        <p14:creationId xmlns:p14="http://schemas.microsoft.com/office/powerpoint/2010/main" val="1491819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828800" y="533400"/>
            <a:ext cx="8305800" cy="5943600"/>
          </a:xfrm>
        </p:spPr>
        <p:txBody>
          <a:bodyPr/>
          <a:lstStyle/>
          <a:p>
            <a:pPr algn="just"/>
            <a:r>
              <a:rPr lang="en-US" sz="2000" dirty="0">
                <a:latin typeface="Bookman Old Style" panose="02050604050505020204" pitchFamily="18" charset="0"/>
              </a:rPr>
              <a:t>Framing can also be done at the bit level, so frames can contain an arbitrary number of bits made up of units of any size. </a:t>
            </a:r>
            <a:endParaRPr lang="en-US" sz="2000" dirty="0">
              <a:latin typeface="Bookman Old Style" panose="02050604050505020204" pitchFamily="18" charset="0"/>
              <a:cs typeface="Times New Roman" pitchFamily="18" charset="0"/>
            </a:endParaRPr>
          </a:p>
          <a:p>
            <a:pPr algn="just"/>
            <a:r>
              <a:rPr lang="en-US" sz="2000" dirty="0">
                <a:latin typeface="Bookman Old Style" panose="02050604050505020204" pitchFamily="18" charset="0"/>
                <a:cs typeface="Times New Roman" pitchFamily="18" charset="0"/>
              </a:rPr>
              <a:t>Each frame begins and ends with a special bit pattern, 01111110 (in fact, a flag byte) </a:t>
            </a:r>
            <a:r>
              <a:rPr lang="en-US" sz="2000" dirty="0">
                <a:latin typeface="Bookman Old Style" panose="02050604050505020204" pitchFamily="18" charset="0"/>
              </a:rPr>
              <a:t>or 0x7E in hexadecimal</a:t>
            </a:r>
            <a:endParaRPr lang="en-US" sz="2000" dirty="0">
              <a:latin typeface="Bookman Old Style" panose="02050604050505020204" pitchFamily="18" charset="0"/>
              <a:cs typeface="Times New Roman" pitchFamily="18" charset="0"/>
            </a:endParaRPr>
          </a:p>
          <a:p>
            <a:pPr algn="just"/>
            <a:r>
              <a:rPr lang="en-US" sz="2000" dirty="0">
                <a:latin typeface="Bookman Old Style" panose="02050604050505020204" pitchFamily="18" charset="0"/>
                <a:cs typeface="Times New Roman" pitchFamily="18" charset="0"/>
              </a:rPr>
              <a:t>Whenever the sender's data link layer encounters five consecutive 1s in the data, it automatically stuffs a 0 bit into the outgoing bit stream. </a:t>
            </a:r>
          </a:p>
          <a:p>
            <a:pPr algn="just"/>
            <a:r>
              <a:rPr lang="en-US" sz="2000" dirty="0">
                <a:latin typeface="Bookman Old Style" panose="02050604050505020204" pitchFamily="18" charset="0"/>
                <a:cs typeface="Times New Roman" pitchFamily="18" charset="0"/>
              </a:rPr>
              <a:t>When the receiver sees five consecutive incoming 1 bits, followed by a 0 bit, it automatically </a:t>
            </a:r>
            <a:r>
              <a:rPr lang="en-US" sz="2000" dirty="0" err="1">
                <a:latin typeface="Bookman Old Style" panose="02050604050505020204" pitchFamily="18" charset="0"/>
                <a:cs typeface="Times New Roman" pitchFamily="18" charset="0"/>
              </a:rPr>
              <a:t>destuffs</a:t>
            </a:r>
            <a:r>
              <a:rPr lang="en-US" sz="2000" dirty="0">
                <a:latin typeface="Bookman Old Style" panose="02050604050505020204" pitchFamily="18" charset="0"/>
                <a:cs typeface="Times New Roman" pitchFamily="18" charset="0"/>
              </a:rPr>
              <a:t> (i.e., deletes) the 0 bit</a:t>
            </a:r>
          </a:p>
          <a:p>
            <a:endParaRPr lang="en-US" sz="2000" dirty="0">
              <a:latin typeface="Times New Roman" pitchFamily="18" charset="0"/>
              <a:cs typeface="Times New Roman" pitchFamily="18" charset="0"/>
            </a:endParaRPr>
          </a:p>
        </p:txBody>
      </p:sp>
      <p:sp>
        <p:nvSpPr>
          <p:cNvPr id="5" name="Title 1"/>
          <p:cNvSpPr>
            <a:spLocks noGrp="1"/>
          </p:cNvSpPr>
          <p:nvPr>
            <p:ph type="title"/>
          </p:nvPr>
        </p:nvSpPr>
        <p:spPr>
          <a:xfrm>
            <a:off x="1981200" y="46038"/>
            <a:ext cx="7848600" cy="563562"/>
          </a:xfrm>
        </p:spPr>
        <p:txBody>
          <a:bodyPr>
            <a:normAutofit/>
          </a:bodyPr>
          <a:lstStyle/>
          <a:p>
            <a:r>
              <a:rPr lang="en-US" dirty="0" smtClean="0"/>
              <a:t>Framing – bit stuffing</a:t>
            </a:r>
            <a:endParaRPr lang="en-US" dirty="0"/>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20</a:t>
            </a:fld>
            <a:endParaRPr lang="en-US">
              <a:latin typeface="Century Schoolbook"/>
            </a:endParaRPr>
          </a:p>
        </p:txBody>
      </p:sp>
    </p:spTree>
    <p:extLst>
      <p:ext uri="{BB962C8B-B14F-4D97-AF65-F5344CB8AC3E}">
        <p14:creationId xmlns:p14="http://schemas.microsoft.com/office/powerpoint/2010/main" val="2617073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21</a:t>
            </a:fld>
            <a:endParaRPr lang="en-US">
              <a:latin typeface="Century Schoolbook"/>
            </a:endParaRPr>
          </a:p>
        </p:txBody>
      </p:sp>
      <p:pic>
        <p:nvPicPr>
          <p:cNvPr id="3" name="Picture 2"/>
          <p:cNvPicPr>
            <a:picLocks noChangeAspect="1"/>
          </p:cNvPicPr>
          <p:nvPr/>
        </p:nvPicPr>
        <p:blipFill>
          <a:blip r:embed="rId2"/>
          <a:stretch>
            <a:fillRect/>
          </a:stretch>
        </p:blipFill>
        <p:spPr>
          <a:xfrm>
            <a:off x="1781500" y="1066800"/>
            <a:ext cx="8353101" cy="3733800"/>
          </a:xfrm>
          <a:prstGeom prst="rect">
            <a:avLst/>
          </a:prstGeom>
        </p:spPr>
      </p:pic>
    </p:spTree>
    <p:extLst>
      <p:ext uri="{BB962C8B-B14F-4D97-AF65-F5344CB8AC3E}">
        <p14:creationId xmlns:p14="http://schemas.microsoft.com/office/powerpoint/2010/main" val="39827733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487362"/>
          </a:xfrm>
        </p:spPr>
        <p:txBody>
          <a:bodyPr>
            <a:normAutofit fontScale="90000"/>
          </a:bodyPr>
          <a:lstStyle/>
          <a:p>
            <a:r>
              <a:rPr lang="en-US" dirty="0" smtClean="0"/>
              <a:t>Bit stuffing example</a:t>
            </a:r>
            <a:endParaRPr lang="en-US" dirty="0"/>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22</a:t>
            </a:fld>
            <a:endParaRPr lang="en-US">
              <a:latin typeface="Century Schoolbook"/>
            </a:endParaRPr>
          </a:p>
        </p:txBody>
      </p:sp>
      <p:pic>
        <p:nvPicPr>
          <p:cNvPr id="27650" name="Picture 2" descr="http://www.zytrax.com/images/bitstuff.gif"/>
          <p:cNvPicPr>
            <a:picLocks noChangeAspect="1" noChangeArrowheads="1"/>
          </p:cNvPicPr>
          <p:nvPr/>
        </p:nvPicPr>
        <p:blipFill>
          <a:blip r:embed="rId2"/>
          <a:srcRect/>
          <a:stretch>
            <a:fillRect/>
          </a:stretch>
        </p:blipFill>
        <p:spPr bwMode="auto">
          <a:xfrm>
            <a:off x="2514600" y="914401"/>
            <a:ext cx="6858000" cy="5607649"/>
          </a:xfrm>
          <a:prstGeom prst="rect">
            <a:avLst/>
          </a:prstGeom>
          <a:noFill/>
        </p:spPr>
      </p:pic>
    </p:spTree>
    <p:extLst>
      <p:ext uri="{BB962C8B-B14F-4D97-AF65-F5344CB8AC3E}">
        <p14:creationId xmlns:p14="http://schemas.microsoft.com/office/powerpoint/2010/main" val="29114579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23</a:t>
            </a:fld>
            <a:endParaRPr lang="en-US">
              <a:latin typeface="Century Schoolbook"/>
            </a:endParaRPr>
          </a:p>
        </p:txBody>
      </p:sp>
      <p:pic>
        <p:nvPicPr>
          <p:cNvPr id="5" name="Picture 6"/>
          <p:cNvPicPr>
            <a:picLocks noChangeAspect="1" noChangeArrowheads="1"/>
          </p:cNvPicPr>
          <p:nvPr/>
        </p:nvPicPr>
        <p:blipFill>
          <a:blip r:embed="rId2"/>
          <a:srcRect/>
          <a:stretch>
            <a:fillRect/>
          </a:stretch>
        </p:blipFill>
        <p:spPr bwMode="auto">
          <a:xfrm>
            <a:off x="1981201" y="1524000"/>
            <a:ext cx="7680701" cy="4398962"/>
          </a:xfrm>
          <a:prstGeom prst="rect">
            <a:avLst/>
          </a:prstGeom>
          <a:noFill/>
          <a:ln w="9525">
            <a:noFill/>
            <a:miter lim="800000"/>
            <a:headEnd/>
            <a:tailEnd/>
          </a:ln>
          <a:effectLst/>
        </p:spPr>
      </p:pic>
      <p:sp>
        <p:nvSpPr>
          <p:cNvPr id="6" name="Text Box 4"/>
          <p:cNvSpPr txBox="1">
            <a:spLocks noChangeArrowheads="1"/>
          </p:cNvSpPr>
          <p:nvPr/>
        </p:nvSpPr>
        <p:spPr bwMode="auto">
          <a:xfrm>
            <a:off x="3854814" y="228600"/>
            <a:ext cx="4156779" cy="523220"/>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800" b="1" i="1" dirty="0">
                <a:solidFill>
                  <a:prstClr val="black"/>
                </a:solidFill>
                <a:effectLst>
                  <a:outerShdw blurRad="38100" dist="38100" dir="2700000" algn="tl">
                    <a:srgbClr val="000000">
                      <a:alpha val="43137"/>
                    </a:srgbClr>
                  </a:outerShdw>
                </a:effectLst>
                <a:latin typeface="Times New Roman" pitchFamily="18" charset="0"/>
                <a:cs typeface="Arial" charset="0"/>
              </a:rPr>
              <a:t>Bit stuffing and </a:t>
            </a:r>
            <a:r>
              <a:rPr lang="en-US" sz="2800" b="1" i="1" dirty="0" err="1">
                <a:solidFill>
                  <a:prstClr val="black"/>
                </a:solidFill>
                <a:effectLst>
                  <a:outerShdw blurRad="38100" dist="38100" dir="2700000" algn="tl">
                    <a:srgbClr val="000000">
                      <a:alpha val="43137"/>
                    </a:srgbClr>
                  </a:outerShdw>
                </a:effectLst>
                <a:latin typeface="Times New Roman" pitchFamily="18" charset="0"/>
                <a:cs typeface="Arial" charset="0"/>
              </a:rPr>
              <a:t>unstuffing</a:t>
            </a:r>
            <a:endParaRPr lang="en-US" sz="2800" b="1" i="1" dirty="0">
              <a:solidFill>
                <a:prstClr val="black"/>
              </a:solidFill>
              <a:effectLst>
                <a:outerShdw blurRad="38100" dist="38100" dir="2700000" algn="tl">
                  <a:srgbClr val="000000">
                    <a:alpha val="43137"/>
                  </a:srgbClr>
                </a:outerShdw>
              </a:effectLst>
              <a:latin typeface="Times New Roman" pitchFamily="18" charset="0"/>
              <a:cs typeface="Arial" charset="0"/>
            </a:endParaRPr>
          </a:p>
        </p:txBody>
      </p:sp>
    </p:spTree>
    <p:extLst>
      <p:ext uri="{BB962C8B-B14F-4D97-AF65-F5344CB8AC3E}">
        <p14:creationId xmlns:p14="http://schemas.microsoft.com/office/powerpoint/2010/main" val="27304830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computing.dcu.ie/%7Ehumphrys/Notes/Networks/tanenbaum/4-16.jpg"/>
          <p:cNvPicPr>
            <a:picLocks noChangeAspect="1" noChangeArrowheads="1"/>
          </p:cNvPicPr>
          <p:nvPr/>
        </p:nvPicPr>
        <p:blipFill>
          <a:blip r:embed="rId2"/>
          <a:srcRect/>
          <a:stretch>
            <a:fillRect/>
          </a:stretch>
        </p:blipFill>
        <p:spPr bwMode="auto">
          <a:xfrm>
            <a:off x="2057400" y="3733801"/>
            <a:ext cx="8153400" cy="2847975"/>
          </a:xfrm>
          <a:prstGeom prst="rect">
            <a:avLst/>
          </a:prstGeom>
          <a:noFill/>
        </p:spPr>
      </p:pic>
      <p:sp>
        <p:nvSpPr>
          <p:cNvPr id="2" name="Title 1"/>
          <p:cNvSpPr>
            <a:spLocks noGrp="1"/>
          </p:cNvSpPr>
          <p:nvPr>
            <p:ph type="title"/>
          </p:nvPr>
        </p:nvSpPr>
        <p:spPr>
          <a:xfrm>
            <a:off x="1981200" y="152400"/>
            <a:ext cx="7467600" cy="487362"/>
          </a:xfrm>
        </p:spPr>
        <p:txBody>
          <a:bodyPr>
            <a:normAutofit fontScale="90000"/>
          </a:bodyPr>
          <a:lstStyle/>
          <a:p>
            <a:r>
              <a:rPr lang="en-US" b="1" dirty="0" smtClean="0">
                <a:effectLst>
                  <a:outerShdw blurRad="38100" dist="38100" dir="2700000" algn="tl">
                    <a:srgbClr val="000000">
                      <a:alpha val="43137"/>
                    </a:srgbClr>
                  </a:outerShdw>
                </a:effectLst>
              </a:rPr>
              <a:t>Physical layer coding violations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1828800" y="609600"/>
            <a:ext cx="8305800" cy="2133600"/>
          </a:xfrm>
        </p:spPr>
        <p:txBody>
          <a:bodyPr/>
          <a:lstStyle/>
          <a:p>
            <a:pPr algn="just" eaLnBrk="1" hangingPunct="1">
              <a:lnSpc>
                <a:spcPct val="90000"/>
              </a:lnSpc>
            </a:pPr>
            <a:r>
              <a:rPr lang="en-US" sz="2000" dirty="0">
                <a:latin typeface="Bookman Old Style" panose="02050604050505020204" pitchFamily="18" charset="0"/>
                <a:cs typeface="Times New Roman" pitchFamily="18" charset="0"/>
              </a:rPr>
              <a:t>This Framing Method is used only in those networks in which Encoding on the Physical Medium contains some redundancy.</a:t>
            </a:r>
          </a:p>
          <a:p>
            <a:r>
              <a:rPr lang="en-US" sz="2000" dirty="0">
                <a:latin typeface="Bookman Old Style" panose="02050604050505020204" pitchFamily="18" charset="0"/>
                <a:cs typeface="Times New Roman" pitchFamily="18" charset="0"/>
              </a:rPr>
              <a:t>The scheme uses </a:t>
            </a:r>
            <a:r>
              <a:rPr lang="en-US" sz="2000" dirty="0">
                <a:latin typeface="Bookman Old Style" panose="02050604050505020204" pitchFamily="18" charset="0"/>
              </a:rPr>
              <a:t>some reserved signals to indicate the start and end of frames.</a:t>
            </a:r>
            <a:r>
              <a:rPr lang="en-US" sz="2000" dirty="0">
                <a:latin typeface="Bookman Old Style" panose="02050604050505020204" pitchFamily="18" charset="0"/>
                <a:cs typeface="Times New Roman" pitchFamily="18" charset="0"/>
              </a:rPr>
              <a:t> </a:t>
            </a:r>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24</a:t>
            </a:fld>
            <a:endParaRPr lang="en-US">
              <a:latin typeface="Century Schoolbook"/>
            </a:endParaRPr>
          </a:p>
        </p:txBody>
      </p:sp>
    </p:spTree>
    <p:extLst>
      <p:ext uri="{BB962C8B-B14F-4D97-AF65-F5344CB8AC3E}">
        <p14:creationId xmlns:p14="http://schemas.microsoft.com/office/powerpoint/2010/main" val="37996126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828800" y="838200"/>
            <a:ext cx="8077200" cy="6019800"/>
          </a:xfrm>
        </p:spPr>
        <p:txBody>
          <a:bodyPr/>
          <a:lstStyle/>
          <a:p>
            <a:pPr algn="just">
              <a:buNone/>
            </a:pPr>
            <a:r>
              <a:rPr lang="en-US" b="1" dirty="0" smtClean="0">
                <a:solidFill>
                  <a:srgbClr val="FF0000"/>
                </a:solidFill>
                <a:latin typeface="Bookman Old Style" pitchFamily="18" charset="0"/>
              </a:rPr>
              <a:t>Types of Framing</a:t>
            </a:r>
          </a:p>
          <a:p>
            <a:pPr algn="just"/>
            <a:r>
              <a:rPr lang="en-US" dirty="0" smtClean="0">
                <a:latin typeface="Bookman Old Style" pitchFamily="18" charset="0"/>
              </a:rPr>
              <a:t>Framing can be of two types, fixed sized framing and variable sized framing.</a:t>
            </a:r>
          </a:p>
          <a:p>
            <a:pPr algn="just">
              <a:buNone/>
            </a:pPr>
            <a:r>
              <a:rPr lang="en-US" b="1" dirty="0" smtClean="0">
                <a:solidFill>
                  <a:srgbClr val="FF0000"/>
                </a:solidFill>
                <a:latin typeface="Bookman Old Style" pitchFamily="18" charset="0"/>
              </a:rPr>
              <a:t>Fixed-sized Framing</a:t>
            </a:r>
            <a:endParaRPr lang="en-US" dirty="0" smtClean="0">
              <a:solidFill>
                <a:srgbClr val="FF0000"/>
              </a:solidFill>
              <a:latin typeface="Bookman Old Style" pitchFamily="18" charset="0"/>
            </a:endParaRPr>
          </a:p>
          <a:p>
            <a:pPr algn="just"/>
            <a:r>
              <a:rPr lang="en-US" dirty="0" smtClean="0">
                <a:latin typeface="Bookman Old Style" pitchFamily="18" charset="0"/>
              </a:rPr>
              <a:t>Here the size of the frame is fixed and so the frame length acts as delimiter of the frame. Consequently, it does not require additional boundary bits to identify the start and end of the frame.</a:t>
            </a:r>
          </a:p>
          <a:p>
            <a:pPr algn="just"/>
            <a:r>
              <a:rPr lang="en-US" dirty="0" smtClean="0">
                <a:latin typeface="Bookman Old Style" pitchFamily="18" charset="0"/>
              </a:rPr>
              <a:t>Example − ATM cells.</a:t>
            </a:r>
          </a:p>
          <a:p>
            <a:pPr algn="just">
              <a:buNone/>
            </a:pPr>
            <a:r>
              <a:rPr lang="en-US" b="1" dirty="0" smtClean="0">
                <a:solidFill>
                  <a:srgbClr val="FF0000"/>
                </a:solidFill>
                <a:latin typeface="Bookman Old Style" pitchFamily="18" charset="0"/>
              </a:rPr>
              <a:t>Variable – Sized Framing</a:t>
            </a:r>
            <a:endParaRPr lang="en-US" dirty="0" smtClean="0">
              <a:solidFill>
                <a:srgbClr val="FF0000"/>
              </a:solidFill>
              <a:latin typeface="Bookman Old Style" pitchFamily="18" charset="0"/>
            </a:endParaRPr>
          </a:p>
          <a:p>
            <a:pPr algn="just"/>
            <a:r>
              <a:rPr lang="en-US" dirty="0" smtClean="0">
                <a:latin typeface="Bookman Old Style" pitchFamily="18" charset="0"/>
              </a:rPr>
              <a:t>Here, the size of each frame to be transmitted may be different. So additional mechanisms are kept to mark the end of one frame and the beginning of the next frame.</a:t>
            </a:r>
          </a:p>
          <a:p>
            <a:pPr algn="just"/>
            <a:endParaRPr lang="en-US" dirty="0">
              <a:latin typeface="Bookman Old Style" pitchFamily="18" charset="0"/>
            </a:endParaRPr>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25</a:t>
            </a:fld>
            <a:endParaRPr lang="en-US">
              <a:latin typeface="Century Schoolbook"/>
            </a:endParaRPr>
          </a:p>
        </p:txBody>
      </p:sp>
      <p:sp>
        <p:nvSpPr>
          <p:cNvPr id="5" name="Title 1"/>
          <p:cNvSpPr>
            <a:spLocks noGrp="1"/>
          </p:cNvSpPr>
          <p:nvPr>
            <p:ph type="title"/>
          </p:nvPr>
        </p:nvSpPr>
        <p:spPr>
          <a:xfrm>
            <a:off x="1981200" y="122238"/>
            <a:ext cx="7467600" cy="411162"/>
          </a:xfrm>
        </p:spPr>
        <p:txBody>
          <a:bodyPr>
            <a:noAutofit/>
          </a:bodyPr>
          <a:lstStyle/>
          <a:p>
            <a:r>
              <a:rPr lang="en-US" b="1" dirty="0" smtClean="0">
                <a:solidFill>
                  <a:srgbClr val="C00000"/>
                </a:solidFill>
                <a:effectLst>
                  <a:outerShdw blurRad="38100" dist="38100" dir="2700000" algn="tl">
                    <a:srgbClr val="000000">
                      <a:alpha val="43137"/>
                    </a:srgbClr>
                  </a:outerShdw>
                </a:effectLst>
              </a:rPr>
              <a:t>Framing</a:t>
            </a:r>
            <a:endParaRPr lang="en-US"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71866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411162"/>
          </a:xfrm>
        </p:spPr>
        <p:txBody>
          <a:bodyPr>
            <a:normAutofit fontScale="90000"/>
          </a:bodyPr>
          <a:lstStyle/>
          <a:p>
            <a:r>
              <a:rPr lang="en-US" b="1" dirty="0" smtClean="0">
                <a:solidFill>
                  <a:srgbClr val="FF0000"/>
                </a:solidFill>
                <a:effectLst>
                  <a:outerShdw blurRad="38100" dist="38100" dir="2700000" algn="tl">
                    <a:srgbClr val="000000">
                      <a:alpha val="43137"/>
                    </a:srgbClr>
                  </a:outerShdw>
                </a:effectLst>
                <a:latin typeface="Bookman Old Style" pitchFamily="18" charset="0"/>
              </a:rPr>
              <a:t>Flow Control</a:t>
            </a:r>
            <a:endParaRPr lang="en-US" b="1" dirty="0">
              <a:solidFill>
                <a:srgbClr val="FF0000"/>
              </a:solidFill>
              <a:effectLst>
                <a:outerShdw blurRad="38100" dist="38100" dir="2700000" algn="tl">
                  <a:srgbClr val="000000">
                    <a:alpha val="43137"/>
                  </a:srgbClr>
                </a:outerShdw>
              </a:effectLst>
              <a:latin typeface="Bookman Old Style" pitchFamily="18" charset="0"/>
            </a:endParaRPr>
          </a:p>
        </p:txBody>
      </p:sp>
      <p:sp>
        <p:nvSpPr>
          <p:cNvPr id="3" name="Content Placeholder 2"/>
          <p:cNvSpPr>
            <a:spLocks noGrp="1"/>
          </p:cNvSpPr>
          <p:nvPr>
            <p:ph sz="quarter" idx="1"/>
          </p:nvPr>
        </p:nvSpPr>
        <p:spPr>
          <a:xfrm>
            <a:off x="1905000" y="685800"/>
            <a:ext cx="8001000" cy="6019800"/>
          </a:xfrm>
        </p:spPr>
        <p:txBody>
          <a:bodyPr/>
          <a:lstStyle/>
          <a:p>
            <a:pPr algn="just"/>
            <a:r>
              <a:rPr lang="en-US" i="1" dirty="0" smtClean="0">
                <a:latin typeface="Times New Roman" pitchFamily="18" charset="0"/>
                <a:cs typeface="Times New Roman" pitchFamily="18" charset="0"/>
              </a:rPr>
              <a:t>Flow</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control</a:t>
            </a:r>
            <a:r>
              <a:rPr lang="en-US" dirty="0" smtClean="0">
                <a:latin typeface="Times New Roman" pitchFamily="18" charset="0"/>
                <a:cs typeface="Times New Roman" pitchFamily="18" charset="0"/>
              </a:rPr>
              <a:t> deals with the speed of the sender to match that of the receiver.</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Two Approaches:</a:t>
            </a:r>
          </a:p>
          <a:p>
            <a:pPr lvl="1" algn="just"/>
            <a:r>
              <a:rPr lang="en-US" b="1" dirty="0" smtClean="0">
                <a:solidFill>
                  <a:srgbClr val="7030A0"/>
                </a:solidFill>
                <a:latin typeface="Times New Roman" pitchFamily="18" charset="0"/>
                <a:cs typeface="Times New Roman" pitchFamily="18" charset="0"/>
              </a:rPr>
              <a:t>feedback-based flow control</a:t>
            </a:r>
            <a:r>
              <a:rPr lang="en-US" dirty="0" smtClean="0">
                <a:latin typeface="Times New Roman" pitchFamily="18" charset="0"/>
                <a:cs typeface="Times New Roman" pitchFamily="18" charset="0"/>
              </a:rPr>
              <a:t>, the receiver sends back information to the sender giving it permission to send more data or at least telling the sender how the receiver is doing</a:t>
            </a:r>
          </a:p>
          <a:p>
            <a:pPr lvl="1" algn="just"/>
            <a:r>
              <a:rPr lang="en-US" b="1" dirty="0" smtClean="0">
                <a:solidFill>
                  <a:srgbClr val="7030A0"/>
                </a:solidFill>
                <a:latin typeface="Times New Roman" pitchFamily="18" charset="0"/>
                <a:cs typeface="Times New Roman" pitchFamily="18" charset="0"/>
              </a:rPr>
              <a:t>rate-based flow control</a:t>
            </a:r>
            <a:r>
              <a:rPr lang="en-US" dirty="0" smtClean="0">
                <a:latin typeface="Times New Roman" pitchFamily="18" charset="0"/>
                <a:cs typeface="Times New Roman" pitchFamily="18" charset="0"/>
              </a:rPr>
              <a:t>, the protocol has a built-in mechanism that limits the rate at which senders may transmit data, without using feedback from the receiver.</a:t>
            </a:r>
          </a:p>
          <a:p>
            <a:pPr lvl="1" algn="just"/>
            <a:endParaRPr lang="en-US" dirty="0" smtClean="0">
              <a:latin typeface="Times New Roman" pitchFamily="18" charset="0"/>
              <a:cs typeface="Times New Roman" pitchFamily="18" charset="0"/>
            </a:endParaRPr>
          </a:p>
          <a:p>
            <a:pPr algn="just"/>
            <a:r>
              <a:rPr lang="en-US" sz="2300" dirty="0">
                <a:latin typeface="Times New Roman" pitchFamily="18" charset="0"/>
                <a:cs typeface="Times New Roman" pitchFamily="18" charset="0"/>
              </a:rPr>
              <a:t>Various Flow Control schemes uses a common protocol that contains well-defined rules about when a sender may transmit the next frame. These rules often prohibit frames from being sent until the receiver has granted permission.</a:t>
            </a:r>
          </a:p>
          <a:p>
            <a:pPr lvl="1" algn="just"/>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26</a:t>
            </a:fld>
            <a:endParaRPr lang="en-US">
              <a:latin typeface="Century Schoolbook"/>
            </a:endParaRPr>
          </a:p>
        </p:txBody>
      </p:sp>
    </p:spTree>
    <p:extLst>
      <p:ext uri="{BB962C8B-B14F-4D97-AF65-F5344CB8AC3E}">
        <p14:creationId xmlns:p14="http://schemas.microsoft.com/office/powerpoint/2010/main" val="10666962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7467600" cy="487362"/>
          </a:xfrm>
        </p:spPr>
        <p:txBody>
          <a:bodyPr>
            <a:normAutofit fontScale="90000"/>
          </a:bodyPr>
          <a:lstStyle/>
          <a:p>
            <a:r>
              <a:rPr lang="en-US" b="1" dirty="0" smtClean="0">
                <a:solidFill>
                  <a:srgbClr val="FF0000"/>
                </a:solidFill>
                <a:latin typeface="Bookman Old Style" pitchFamily="18" charset="0"/>
              </a:rPr>
              <a:t>Error control</a:t>
            </a:r>
            <a:endParaRPr lang="en-US" b="1" dirty="0">
              <a:solidFill>
                <a:srgbClr val="FF0000"/>
              </a:solidFill>
              <a:latin typeface="Bookman Old Style" pitchFamily="18" charset="0"/>
            </a:endParaRPr>
          </a:p>
        </p:txBody>
      </p:sp>
      <p:sp>
        <p:nvSpPr>
          <p:cNvPr id="3" name="Content Placeholder 2"/>
          <p:cNvSpPr>
            <a:spLocks noGrp="1"/>
          </p:cNvSpPr>
          <p:nvPr>
            <p:ph sz="quarter" idx="1"/>
          </p:nvPr>
        </p:nvSpPr>
        <p:spPr>
          <a:xfrm>
            <a:off x="1676400" y="533400"/>
            <a:ext cx="8534400" cy="6172200"/>
          </a:xfrm>
        </p:spPr>
        <p:txBody>
          <a:bodyPr/>
          <a:lstStyle/>
          <a:p>
            <a:pPr algn="just"/>
            <a:r>
              <a:rPr lang="en-US" sz="2000" dirty="0">
                <a:latin typeface="Times New Roman" pitchFamily="18" charset="0"/>
                <a:cs typeface="Times New Roman" pitchFamily="18" charset="0"/>
              </a:rPr>
              <a:t>Error control is concerned with insuring that all frames are eventually delivered (possibly in order) to a destination or not.</a:t>
            </a:r>
          </a:p>
          <a:p>
            <a:pPr algn="just"/>
            <a:endParaRPr lang="en-US" sz="1000" dirty="0">
              <a:latin typeface="Times New Roman" pitchFamily="18" charset="0"/>
              <a:cs typeface="Times New Roman" pitchFamily="18" charset="0"/>
            </a:endParaRPr>
          </a:p>
          <a:p>
            <a:pPr algn="just"/>
            <a:r>
              <a:rPr lang="en-US" sz="2000" b="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Acknowledgments: </a:t>
            </a:r>
            <a:r>
              <a:rPr lang="en-US" sz="2000" dirty="0">
                <a:latin typeface="Times New Roman" pitchFamily="18" charset="0"/>
                <a:cs typeface="Times New Roman" pitchFamily="18" charset="0"/>
              </a:rPr>
              <a:t>Typically, reliable delivery is achieved using the “acknowledgments with retransmission" paradigm, whereby the receiver returns a special acknowledgment (ACK) frame to the sender indicating the correct receipt of a frame.</a:t>
            </a:r>
          </a:p>
          <a:p>
            <a:pPr lvl="1" algn="just"/>
            <a:r>
              <a:rPr lang="en-US" sz="1700" dirty="0">
                <a:latin typeface="Times New Roman" pitchFamily="18" charset="0"/>
                <a:cs typeface="Times New Roman" pitchFamily="18" charset="0"/>
              </a:rPr>
              <a:t>In some systems, the receiver also returns a negative acknowledgment (NACK) for incorrectly-received frames. This is nothing more than a hint to the sender so that it can retransmit a frame.</a:t>
            </a:r>
          </a:p>
          <a:p>
            <a:pPr lvl="1" algn="just"/>
            <a:endParaRPr lang="en-US" sz="500" dirty="0">
              <a:latin typeface="Times New Roman" pitchFamily="18" charset="0"/>
              <a:cs typeface="Times New Roman" pitchFamily="18" charset="0"/>
            </a:endParaRPr>
          </a:p>
          <a:p>
            <a:pPr algn="just">
              <a:spcBef>
                <a:spcPts val="0"/>
              </a:spcBef>
            </a:pPr>
            <a:r>
              <a:rPr lang="en-US" sz="2000" b="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Timers: </a:t>
            </a:r>
            <a:r>
              <a:rPr lang="en-US" sz="2000" dirty="0">
                <a:latin typeface="Times New Roman" pitchFamily="18" charset="0"/>
                <a:cs typeface="Times New Roman" pitchFamily="18" charset="0"/>
              </a:rPr>
              <a:t>What happens if an ACK or NACK is lost during transmission?</a:t>
            </a:r>
          </a:p>
          <a:p>
            <a:pPr lvl="1" algn="just"/>
            <a:r>
              <a:rPr lang="en-US" sz="1700" dirty="0">
                <a:latin typeface="Times New Roman" pitchFamily="18" charset="0"/>
                <a:cs typeface="Times New Roman" pitchFamily="18" charset="0"/>
              </a:rPr>
              <a:t>Retransmission timers are used to resend frames that don't produce an ACK. When sending a frame, schedule a timer to expire at some time after the ACK should have been returned. If the timer goes off, then the transmitter  retransmits the frame.</a:t>
            </a:r>
          </a:p>
          <a:p>
            <a:pPr lvl="1" algn="just"/>
            <a:endParaRPr lang="en-US" sz="500" dirty="0">
              <a:latin typeface="Times New Roman" pitchFamily="18" charset="0"/>
              <a:cs typeface="Times New Roman" pitchFamily="18" charset="0"/>
            </a:endParaRPr>
          </a:p>
          <a:p>
            <a:pPr algn="just"/>
            <a:r>
              <a:rPr lang="en-US" sz="2000" b="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Sequence Numbers: </a:t>
            </a:r>
            <a:r>
              <a:rPr lang="en-US" sz="2000" dirty="0">
                <a:latin typeface="Times New Roman" pitchFamily="18" charset="0"/>
                <a:cs typeface="Times New Roman" pitchFamily="18" charset="0"/>
              </a:rPr>
              <a:t>Retransmissions introduce the possibility of duplicate frames. To suppress duplicates, add sequence numbers to each frame so that a receiver can distinguish between new frames and old copies.</a:t>
            </a:r>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27</a:t>
            </a:fld>
            <a:endParaRPr lang="en-US">
              <a:latin typeface="Century Schoolbook"/>
            </a:endParaRPr>
          </a:p>
        </p:txBody>
      </p:sp>
    </p:spTree>
    <p:extLst>
      <p:ext uri="{BB962C8B-B14F-4D97-AF65-F5344CB8AC3E}">
        <p14:creationId xmlns:p14="http://schemas.microsoft.com/office/powerpoint/2010/main" val="433055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0058400" y="5734050"/>
            <a:ext cx="609600" cy="520700"/>
          </a:xfrm>
        </p:spPr>
        <p:txBody>
          <a:bodyPr/>
          <a:lstStyle/>
          <a:p>
            <a:pPr>
              <a:defRPr/>
            </a:pPr>
            <a:fld id="{78841035-499A-42C3-95A6-FCA0CE97D16D}" type="slidenum">
              <a:rPr lang="en-US">
                <a:latin typeface="Century Schoolbook"/>
              </a:rPr>
              <a:pPr>
                <a:defRPr/>
              </a:pPr>
              <a:t>3</a:t>
            </a:fld>
            <a:endParaRPr lang="en-US">
              <a:latin typeface="Century Schoolbook"/>
            </a:endParaRPr>
          </a:p>
        </p:txBody>
      </p:sp>
      <p:pic>
        <p:nvPicPr>
          <p:cNvPr id="4" name="Picture 3"/>
          <p:cNvPicPr>
            <a:picLocks noChangeAspect="1" noChangeArrowheads="1"/>
          </p:cNvPicPr>
          <p:nvPr/>
        </p:nvPicPr>
        <p:blipFill>
          <a:blip r:embed="rId2"/>
          <a:srcRect/>
          <a:stretch>
            <a:fillRect/>
          </a:stretch>
        </p:blipFill>
        <p:spPr bwMode="auto">
          <a:xfrm>
            <a:off x="2209800" y="914401"/>
            <a:ext cx="7620000" cy="3918857"/>
          </a:xfrm>
          <a:prstGeom prst="rect">
            <a:avLst/>
          </a:prstGeom>
          <a:noFill/>
          <a:ln w="9525">
            <a:noFill/>
            <a:miter lim="800000"/>
            <a:headEnd/>
            <a:tailEnd/>
          </a:ln>
          <a:effectLst/>
        </p:spPr>
      </p:pic>
    </p:spTree>
    <p:extLst>
      <p:ext uri="{BB962C8B-B14F-4D97-AF65-F5344CB8AC3E}">
        <p14:creationId xmlns:p14="http://schemas.microsoft.com/office/powerpoint/2010/main" val="264289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1828801" y="1249363"/>
            <a:ext cx="8435975" cy="5059362"/>
          </a:xfrm>
        </p:spPr>
        <p:txBody>
          <a:bodyPr/>
          <a:lstStyle/>
          <a:p>
            <a:pPr algn="just">
              <a:lnSpc>
                <a:spcPct val="80000"/>
              </a:lnSpc>
              <a:buFont typeface="Wingdings" pitchFamily="2" charset="2"/>
              <a:buNone/>
            </a:pPr>
            <a:r>
              <a:rPr lang="en-US" sz="3200" dirty="0">
                <a:sym typeface="Wingdings 2" pitchFamily="18" charset="2"/>
              </a:rPr>
              <a:t></a:t>
            </a:r>
            <a:r>
              <a:rPr lang="en-US" sz="3200" dirty="0"/>
              <a:t> Services Provided to the Network Layer</a:t>
            </a:r>
          </a:p>
          <a:p>
            <a:pPr lvl="1" algn="just">
              <a:lnSpc>
                <a:spcPct val="80000"/>
              </a:lnSpc>
            </a:pPr>
            <a:r>
              <a:rPr lang="en-US" dirty="0" smtClean="0"/>
              <a:t> </a:t>
            </a:r>
            <a:r>
              <a:rPr lang="en-US" sz="1800" dirty="0"/>
              <a:t>The network layer  wants to be able to send packets to its neighbors </a:t>
            </a:r>
            <a:r>
              <a:rPr lang="en-US" sz="1800" dirty="0">
                <a:solidFill>
                  <a:srgbClr val="0000FF"/>
                </a:solidFill>
              </a:rPr>
              <a:t>without worrying about  the details</a:t>
            </a:r>
            <a:r>
              <a:rPr lang="en-US" sz="1800" dirty="0"/>
              <a:t> of getting it there in one piece.</a:t>
            </a:r>
            <a:endParaRPr lang="en-US" dirty="0" smtClean="0"/>
          </a:p>
          <a:p>
            <a:pPr algn="just">
              <a:lnSpc>
                <a:spcPct val="80000"/>
              </a:lnSpc>
              <a:buFont typeface="Wingdings" pitchFamily="2" charset="2"/>
              <a:buNone/>
            </a:pPr>
            <a:r>
              <a:rPr lang="en-US" sz="3200" dirty="0">
                <a:sym typeface="Wingdings 2" pitchFamily="18" charset="2"/>
              </a:rPr>
              <a:t></a:t>
            </a:r>
            <a:r>
              <a:rPr lang="en-US" sz="3200" dirty="0"/>
              <a:t> Framing</a:t>
            </a:r>
          </a:p>
          <a:p>
            <a:pPr lvl="1" algn="just">
              <a:lnSpc>
                <a:spcPct val="80000"/>
              </a:lnSpc>
            </a:pPr>
            <a:r>
              <a:rPr lang="en-US" sz="1800" dirty="0"/>
              <a:t>Group the physical layer bit stream into units called </a:t>
            </a:r>
            <a:r>
              <a:rPr lang="en-US" sz="1800" b="1" dirty="0"/>
              <a:t>frames</a:t>
            </a:r>
            <a:r>
              <a:rPr lang="en-US" sz="1800" dirty="0"/>
              <a:t>.  Frames are nothing more than "packets" or "messages".  By convention, we use the term "frames" when discussing DLL.</a:t>
            </a:r>
          </a:p>
          <a:p>
            <a:pPr lvl="1" algn="just">
              <a:lnSpc>
                <a:spcPct val="80000"/>
              </a:lnSpc>
            </a:pPr>
            <a:endParaRPr lang="en-US" dirty="0" smtClean="0"/>
          </a:p>
          <a:p>
            <a:pPr algn="just">
              <a:lnSpc>
                <a:spcPct val="80000"/>
              </a:lnSpc>
              <a:buFont typeface="Wingdings" pitchFamily="2" charset="2"/>
              <a:buNone/>
            </a:pPr>
            <a:r>
              <a:rPr lang="en-US" sz="3200" dirty="0">
                <a:sym typeface="Wingdings" pitchFamily="2" charset="2"/>
              </a:rPr>
              <a:t></a:t>
            </a:r>
            <a:r>
              <a:rPr lang="en-US" sz="3200" dirty="0"/>
              <a:t> Error Control</a:t>
            </a:r>
          </a:p>
          <a:p>
            <a:pPr lvl="1" algn="just">
              <a:lnSpc>
                <a:spcPct val="80000"/>
              </a:lnSpc>
            </a:pPr>
            <a:r>
              <a:rPr lang="en-US" dirty="0" smtClean="0"/>
              <a:t> </a:t>
            </a:r>
            <a:r>
              <a:rPr lang="en-US" sz="1800" dirty="0"/>
              <a:t>Sender </a:t>
            </a:r>
            <a:r>
              <a:rPr lang="en-US" sz="1800" b="1" dirty="0">
                <a:solidFill>
                  <a:srgbClr val="0000FF"/>
                </a:solidFill>
              </a:rPr>
              <a:t>checksums</a:t>
            </a:r>
            <a:r>
              <a:rPr lang="en-US" sz="1800" dirty="0"/>
              <a:t> the frame and transmits checksum together with data. Receiver re-computes the </a:t>
            </a:r>
            <a:r>
              <a:rPr lang="en-US" sz="1800" b="1" dirty="0">
                <a:solidFill>
                  <a:srgbClr val="0000FF"/>
                </a:solidFill>
              </a:rPr>
              <a:t>checksum</a:t>
            </a:r>
            <a:r>
              <a:rPr lang="en-US" sz="1800" dirty="0"/>
              <a:t> and compares it with the received value. </a:t>
            </a:r>
          </a:p>
          <a:p>
            <a:pPr lvl="1" algn="just">
              <a:lnSpc>
                <a:spcPct val="80000"/>
              </a:lnSpc>
            </a:pPr>
            <a:endParaRPr lang="en-US" sz="1800" dirty="0"/>
          </a:p>
          <a:p>
            <a:pPr algn="just">
              <a:lnSpc>
                <a:spcPct val="80000"/>
              </a:lnSpc>
              <a:buFont typeface="Wingdings" pitchFamily="2" charset="2"/>
              <a:buNone/>
            </a:pPr>
            <a:r>
              <a:rPr lang="en-US" sz="3200" dirty="0">
                <a:sym typeface="Wingdings" pitchFamily="2" charset="2"/>
              </a:rPr>
              <a:t></a:t>
            </a:r>
            <a:r>
              <a:rPr lang="en-US" sz="3200" dirty="0"/>
              <a:t> Flow Control</a:t>
            </a:r>
            <a:r>
              <a:rPr lang="en-US" dirty="0"/>
              <a:t> </a:t>
            </a:r>
          </a:p>
          <a:p>
            <a:pPr lvl="1" algn="just">
              <a:lnSpc>
                <a:spcPct val="80000"/>
              </a:lnSpc>
            </a:pPr>
            <a:r>
              <a:rPr lang="en-US" sz="1800" dirty="0"/>
              <a:t> Prevent a </a:t>
            </a:r>
            <a:r>
              <a:rPr lang="en-US" sz="1800" b="1" dirty="0"/>
              <a:t>fast sender</a:t>
            </a:r>
            <a:r>
              <a:rPr lang="en-US" sz="1800" dirty="0"/>
              <a:t> from overwhelming a </a:t>
            </a:r>
            <a:r>
              <a:rPr lang="en-US" sz="1800" b="1" dirty="0"/>
              <a:t>slower receiver</a:t>
            </a:r>
            <a:r>
              <a:rPr lang="en-US" sz="1800" dirty="0"/>
              <a:t>. </a:t>
            </a:r>
          </a:p>
        </p:txBody>
      </p:sp>
      <p:sp>
        <p:nvSpPr>
          <p:cNvPr id="4" name="Title 3"/>
          <p:cNvSpPr>
            <a:spLocks noGrp="1"/>
          </p:cNvSpPr>
          <p:nvPr>
            <p:ph type="title"/>
          </p:nvPr>
        </p:nvSpPr>
        <p:spPr>
          <a:xfrm>
            <a:off x="1981200" y="274638"/>
            <a:ext cx="7467600" cy="639762"/>
          </a:xfrm>
        </p:spPr>
        <p:txBody>
          <a:bodyPr/>
          <a:lstStyle/>
          <a:p>
            <a:r>
              <a:rPr lang="en-US" b="1" dirty="0" smtClean="0">
                <a:solidFill>
                  <a:srgbClr val="FF0000"/>
                </a:solidFill>
                <a:effectLst>
                  <a:outerShdw blurRad="38100" dist="38100" dir="2700000" algn="tl">
                    <a:srgbClr val="000000">
                      <a:alpha val="43137"/>
                    </a:srgbClr>
                  </a:outerShdw>
                </a:effectLst>
                <a:latin typeface="Bookman Old Style" pitchFamily="18" charset="0"/>
              </a:rPr>
              <a:t>DLL Design Issues</a:t>
            </a:r>
            <a:endParaRPr lang="en-US" b="1" dirty="0">
              <a:solidFill>
                <a:srgbClr val="FF0000"/>
              </a:solidFill>
              <a:effectLst>
                <a:outerShdw blurRad="38100" dist="38100" dir="2700000" algn="tl">
                  <a:srgbClr val="000000">
                    <a:alpha val="43137"/>
                  </a:srgbClr>
                </a:outerShdw>
              </a:effectLst>
              <a:latin typeface="Bookman Old Style" pitchFamily="18" charset="0"/>
            </a:endParaRPr>
          </a:p>
        </p:txBody>
      </p:sp>
    </p:spTree>
    <p:extLst>
      <p:ext uri="{BB962C8B-B14F-4D97-AF65-F5344CB8AC3E}">
        <p14:creationId xmlns:p14="http://schemas.microsoft.com/office/powerpoint/2010/main" val="3061585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7467600" cy="715962"/>
          </a:xfrm>
        </p:spPr>
        <p:txBody>
          <a:bodyPr/>
          <a:lstStyle/>
          <a:p>
            <a:r>
              <a:rPr lang="en-US" b="1" dirty="0" smtClean="0">
                <a:effectLst>
                  <a:outerShdw blurRad="38100" dist="38100" dir="2700000" algn="tl">
                    <a:srgbClr val="000000">
                      <a:alpha val="43137"/>
                    </a:srgbClr>
                  </a:outerShdw>
                </a:effectLst>
              </a:rPr>
              <a:t>Data Link Layer Design Issues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1981200" y="838200"/>
            <a:ext cx="8153400" cy="1219200"/>
          </a:xfrm>
        </p:spPr>
        <p:txBody>
          <a:bodyPr/>
          <a:lstStyle/>
          <a:p>
            <a:pPr algn="just"/>
            <a:r>
              <a:rPr lang="en-US" b="0" dirty="0" smtClean="0"/>
              <a:t>Providing a well-defined service interface to the network layer.</a:t>
            </a:r>
          </a:p>
          <a:p>
            <a:pPr marL="0" indent="0" algn="just">
              <a:buNone/>
            </a:pPr>
            <a:endParaRPr lang="en-US" b="0" dirty="0" smtClean="0"/>
          </a:p>
          <a:p>
            <a:pPr algn="just"/>
            <a:endParaRPr lang="en-US" dirty="0"/>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5</a:t>
            </a:fld>
            <a:endParaRPr lang="en-US" dirty="0">
              <a:latin typeface="Century Schoolbook"/>
            </a:endParaRPr>
          </a:p>
        </p:txBody>
      </p:sp>
      <p:sp>
        <p:nvSpPr>
          <p:cNvPr id="5" name="Rectangle 4"/>
          <p:cNvSpPr/>
          <p:nvPr/>
        </p:nvSpPr>
        <p:spPr>
          <a:xfrm>
            <a:off x="1828800" y="1828800"/>
            <a:ext cx="8382000" cy="1039708"/>
          </a:xfrm>
          <a:prstGeom prst="rect">
            <a:avLst/>
          </a:prstGeom>
        </p:spPr>
        <p:txBody>
          <a:bodyPr wrap="square">
            <a:spAutoFit/>
          </a:bodyPr>
          <a:lstStyle/>
          <a:p>
            <a:pPr algn="just" fontAlgn="base">
              <a:lnSpc>
                <a:spcPct val="114000"/>
              </a:lnSpc>
              <a:spcBef>
                <a:spcPct val="0"/>
              </a:spcBef>
              <a:spcAft>
                <a:spcPct val="0"/>
              </a:spcAft>
            </a:pPr>
            <a:r>
              <a:rPr lang="en-US" dirty="0">
                <a:solidFill>
                  <a:srgbClr val="002060"/>
                </a:solidFill>
                <a:latin typeface="Book Antiqua" pitchFamily="18" charset="0"/>
                <a:cs typeface="Tahoma" pitchFamily="34" charset="0"/>
              </a:rPr>
              <a:t>For this, the data link layer takes the packets it gets from the network layer and encapsulates them into frames for transmission. Each frame contains a frame header, a payload field for holding the packet, and a frame trailer</a:t>
            </a:r>
          </a:p>
        </p:txBody>
      </p:sp>
      <p:pic>
        <p:nvPicPr>
          <p:cNvPr id="6" name="Picture 4" descr="3-01"/>
          <p:cNvPicPr>
            <a:picLocks noChangeAspect="1" noChangeArrowheads="1"/>
          </p:cNvPicPr>
          <p:nvPr/>
        </p:nvPicPr>
        <p:blipFill>
          <a:blip r:embed="rId2"/>
          <a:srcRect/>
          <a:stretch>
            <a:fillRect/>
          </a:stretch>
        </p:blipFill>
        <p:spPr bwMode="auto">
          <a:xfrm>
            <a:off x="2438400" y="3581400"/>
            <a:ext cx="6781800" cy="2264704"/>
          </a:xfrm>
          <a:prstGeom prst="rect">
            <a:avLst/>
          </a:prstGeom>
          <a:noFill/>
        </p:spPr>
      </p:pic>
    </p:spTree>
    <p:extLst>
      <p:ext uri="{BB962C8B-B14F-4D97-AF65-F5344CB8AC3E}">
        <p14:creationId xmlns:p14="http://schemas.microsoft.com/office/powerpoint/2010/main" val="114339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153400" cy="411162"/>
          </a:xfrm>
        </p:spPr>
        <p:txBody>
          <a:bodyPr>
            <a:normAutofit fontScale="90000"/>
          </a:bodyPr>
          <a:lstStyle/>
          <a:p>
            <a:r>
              <a:rPr lang="en-US" b="1" dirty="0" smtClean="0">
                <a:solidFill>
                  <a:srgbClr val="C00000"/>
                </a:solidFill>
                <a:effectLst>
                  <a:outerShdw blurRad="38100" dist="38100" dir="2700000" algn="tl">
                    <a:srgbClr val="000000">
                      <a:alpha val="43137"/>
                    </a:srgbClr>
                  </a:outerShdw>
                </a:effectLst>
              </a:rPr>
              <a:t>Services provided to the network layer</a:t>
            </a:r>
            <a:endParaRPr lang="en-US"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1828800" y="914400"/>
            <a:ext cx="8382000" cy="5334000"/>
          </a:xfrm>
        </p:spPr>
        <p:txBody>
          <a:bodyPr/>
          <a:lstStyle/>
          <a:p>
            <a:pPr algn="just"/>
            <a:r>
              <a:rPr lang="en-US" sz="2000" dirty="0"/>
              <a:t>The function of the data link layer is to provide services to the network layer. The principal service is transferring data from the network layer on the source machine to the network layer on the destination machine.</a:t>
            </a:r>
          </a:p>
          <a:p>
            <a:pPr algn="just"/>
            <a:endParaRPr lang="en-US" sz="2000" dirty="0"/>
          </a:p>
          <a:p>
            <a:pPr algn="just"/>
            <a:endParaRPr lang="en-US" sz="2000" dirty="0"/>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6</a:t>
            </a:fld>
            <a:endParaRPr lang="en-US">
              <a:latin typeface="Century Schoolbook"/>
            </a:endParaRPr>
          </a:p>
        </p:txBody>
      </p:sp>
      <p:pic>
        <p:nvPicPr>
          <p:cNvPr id="5" name="Picture 4"/>
          <p:cNvPicPr>
            <a:picLocks noChangeAspect="1"/>
          </p:cNvPicPr>
          <p:nvPr/>
        </p:nvPicPr>
        <p:blipFill>
          <a:blip r:embed="rId2"/>
          <a:stretch>
            <a:fillRect/>
          </a:stretch>
        </p:blipFill>
        <p:spPr>
          <a:xfrm>
            <a:off x="2323777" y="2294740"/>
            <a:ext cx="7468247" cy="3950550"/>
          </a:xfrm>
          <a:prstGeom prst="rect">
            <a:avLst/>
          </a:prstGeom>
        </p:spPr>
      </p:pic>
    </p:spTree>
    <p:extLst>
      <p:ext uri="{BB962C8B-B14F-4D97-AF65-F5344CB8AC3E}">
        <p14:creationId xmlns:p14="http://schemas.microsoft.com/office/powerpoint/2010/main" val="4263179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905000" y="762001"/>
            <a:ext cx="7924800" cy="5711825"/>
          </a:xfrm>
        </p:spPr>
        <p:txBody>
          <a:bodyPr/>
          <a:lstStyle/>
          <a:p>
            <a:pPr algn="just"/>
            <a:r>
              <a:rPr lang="en-US" dirty="0"/>
              <a:t>The data link layer can be designed to offer various services. The actual services offered can vary from system to system. Three reasonable possibilities that are commonly provided are</a:t>
            </a:r>
          </a:p>
          <a:p>
            <a:pPr algn="just"/>
            <a:endParaRPr lang="en-US" dirty="0"/>
          </a:p>
          <a:p>
            <a:pPr marL="514350" indent="-514350" eaLnBrk="1" hangingPunct="1">
              <a:buFont typeface="Franklin Gothic Book" pitchFamily="34" charset="0"/>
              <a:buAutoNum type="arabicParenR"/>
            </a:pPr>
            <a:r>
              <a:rPr lang="en-US" dirty="0"/>
              <a:t>Unacknowledged Connectionless service</a:t>
            </a:r>
          </a:p>
          <a:p>
            <a:pPr marL="514350" indent="-514350" eaLnBrk="1" hangingPunct="1">
              <a:buFont typeface="Franklin Gothic Book" pitchFamily="34" charset="0"/>
              <a:buAutoNum type="arabicParenR"/>
            </a:pPr>
            <a:endParaRPr lang="en-US" dirty="0"/>
          </a:p>
          <a:p>
            <a:pPr marL="514350" indent="-514350" eaLnBrk="1" hangingPunct="1">
              <a:buFont typeface="Franklin Gothic Book" pitchFamily="34" charset="0"/>
              <a:buAutoNum type="arabicParenR"/>
            </a:pPr>
            <a:r>
              <a:rPr lang="en-US" dirty="0"/>
              <a:t>Acknowledged Connectionless service</a:t>
            </a:r>
          </a:p>
          <a:p>
            <a:pPr marL="514350" indent="-514350" eaLnBrk="1" hangingPunct="1">
              <a:buFont typeface="Franklin Gothic Book" pitchFamily="34" charset="0"/>
              <a:buAutoNum type="arabicParenR"/>
            </a:pPr>
            <a:endParaRPr lang="en-US" dirty="0"/>
          </a:p>
          <a:p>
            <a:pPr marL="514350" indent="-514350" eaLnBrk="1" hangingPunct="1">
              <a:buFont typeface="Franklin Gothic Book" pitchFamily="34" charset="0"/>
              <a:buAutoNum type="arabicParenR"/>
            </a:pPr>
            <a:r>
              <a:rPr lang="en-US" dirty="0"/>
              <a:t>Acknowledged Connection-Oriented service</a:t>
            </a:r>
          </a:p>
          <a:p>
            <a:endParaRPr lang="en-US" dirty="0"/>
          </a:p>
        </p:txBody>
      </p:sp>
      <p:sp>
        <p:nvSpPr>
          <p:cNvPr id="4" name="Slide Number Placeholder 3"/>
          <p:cNvSpPr>
            <a:spLocks noGrp="1"/>
          </p:cNvSpPr>
          <p:nvPr>
            <p:ph type="sldNum" sz="quarter" idx="4294967295"/>
          </p:nvPr>
        </p:nvSpPr>
        <p:spPr>
          <a:xfrm>
            <a:off x="10058400" y="5734050"/>
            <a:ext cx="609600" cy="520700"/>
          </a:xfrm>
        </p:spPr>
        <p:txBody>
          <a:bodyPr/>
          <a:lstStyle/>
          <a:p>
            <a:pPr>
              <a:defRPr/>
            </a:pPr>
            <a:fld id="{96F8ED02-354F-45B8-9582-8CAC4B4C9BED}" type="slidenum">
              <a:rPr lang="en-US">
                <a:latin typeface="Century Schoolbook"/>
              </a:rPr>
              <a:pPr>
                <a:defRPr/>
              </a:pPr>
              <a:t>7</a:t>
            </a:fld>
            <a:endParaRPr lang="en-US">
              <a:latin typeface="Century Schoolbook"/>
            </a:endParaRPr>
          </a:p>
        </p:txBody>
      </p:sp>
    </p:spTree>
    <p:extLst>
      <p:ext uri="{BB962C8B-B14F-4D97-AF65-F5344CB8AC3E}">
        <p14:creationId xmlns:p14="http://schemas.microsoft.com/office/powerpoint/2010/main" val="332534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8305800" cy="411162"/>
          </a:xfrm>
        </p:spPr>
        <p:txBody>
          <a:bodyPr>
            <a:noAutofit/>
          </a:bodyPr>
          <a:lstStyle/>
          <a:p>
            <a:r>
              <a:rPr lang="en-US" sz="2800" b="1" dirty="0"/>
              <a:t>Unacknowledged Connectionless service</a:t>
            </a:r>
          </a:p>
        </p:txBody>
      </p:sp>
      <p:sp>
        <p:nvSpPr>
          <p:cNvPr id="3" name="Content Placeholder 2"/>
          <p:cNvSpPr>
            <a:spLocks noGrp="1"/>
          </p:cNvSpPr>
          <p:nvPr>
            <p:ph sz="quarter" idx="1"/>
          </p:nvPr>
        </p:nvSpPr>
        <p:spPr>
          <a:xfrm>
            <a:off x="1981200" y="914400"/>
            <a:ext cx="8229600" cy="5559552"/>
          </a:xfrm>
        </p:spPr>
        <p:txBody>
          <a:bodyPr/>
          <a:lstStyle/>
          <a:p>
            <a:pPr algn="just"/>
            <a:r>
              <a:rPr lang="en-US" sz="2000" dirty="0"/>
              <a:t>Unacknowledged connectionless service consists of having the source machine send independent frames to the destination machine without having the destination machine acknowledge them. </a:t>
            </a:r>
          </a:p>
          <a:p>
            <a:pPr algn="just"/>
            <a:endParaRPr lang="en-US" sz="2000" dirty="0"/>
          </a:p>
          <a:p>
            <a:pPr algn="just"/>
            <a:r>
              <a:rPr lang="en-US" sz="2000" dirty="0"/>
              <a:t>No logical connection is established beforehand or released afterward. If a frame is lost due to noise on the line, no attempt is made to detect the loss or recover from it in the data link layer.</a:t>
            </a:r>
          </a:p>
          <a:p>
            <a:pPr algn="just"/>
            <a:endParaRPr lang="en-US" sz="2000" dirty="0"/>
          </a:p>
          <a:p>
            <a:pPr algn="just"/>
            <a:r>
              <a:rPr lang="en-US" sz="2000" dirty="0"/>
              <a:t> This class of service is appropriate when the error rate is very low so that recovery is left to higher layers. </a:t>
            </a:r>
          </a:p>
          <a:p>
            <a:pPr algn="just"/>
            <a:r>
              <a:rPr lang="en-US" sz="2000" dirty="0"/>
              <a:t>Most LANs use unacknowledged connectionless service in the data link layer.</a:t>
            </a:r>
          </a:p>
          <a:p>
            <a:pPr algn="just"/>
            <a:endParaRPr lang="en-US" sz="2000" dirty="0"/>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8</a:t>
            </a:fld>
            <a:endParaRPr lang="en-US">
              <a:latin typeface="Century Schoolbook"/>
            </a:endParaRPr>
          </a:p>
        </p:txBody>
      </p:sp>
    </p:spTree>
    <p:extLst>
      <p:ext uri="{BB962C8B-B14F-4D97-AF65-F5344CB8AC3E}">
        <p14:creationId xmlns:p14="http://schemas.microsoft.com/office/powerpoint/2010/main" val="1993194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sz="3200" b="1" dirty="0"/>
              <a:t>Acknowledged Connectionless service</a:t>
            </a:r>
            <a:endParaRPr lang="en-US" b="1" dirty="0"/>
          </a:p>
        </p:txBody>
      </p:sp>
      <p:sp>
        <p:nvSpPr>
          <p:cNvPr id="3" name="Content Placeholder 2"/>
          <p:cNvSpPr>
            <a:spLocks noGrp="1"/>
          </p:cNvSpPr>
          <p:nvPr>
            <p:ph sz="quarter" idx="1"/>
          </p:nvPr>
        </p:nvSpPr>
        <p:spPr>
          <a:xfrm>
            <a:off x="1981200" y="990600"/>
            <a:ext cx="8229600" cy="5483352"/>
          </a:xfrm>
        </p:spPr>
        <p:txBody>
          <a:bodyPr/>
          <a:lstStyle/>
          <a:p>
            <a:pPr algn="just"/>
            <a:r>
              <a:rPr lang="en-US" sz="2000" dirty="0"/>
              <a:t>When this service is offered, there are still no logical connections used, but each frame sent is individually acknowledged. </a:t>
            </a:r>
          </a:p>
          <a:p>
            <a:pPr algn="just"/>
            <a:r>
              <a:rPr lang="en-US" sz="2000" dirty="0"/>
              <a:t>In this way, the sender knows whether a frame has arrived correctly. If it has not arrived within a specified time interval, it can be sent again. </a:t>
            </a:r>
          </a:p>
          <a:p>
            <a:pPr algn="just"/>
            <a:r>
              <a:rPr lang="en-US" sz="2000" dirty="0"/>
              <a:t>Adding </a:t>
            </a:r>
            <a:r>
              <a:rPr lang="en-US" sz="2000" dirty="0" err="1"/>
              <a:t>Ack</a:t>
            </a:r>
            <a:r>
              <a:rPr lang="en-US" sz="2000" dirty="0"/>
              <a:t> in the DLL rather than in the Network Layer is just an optimization and not a requirement. If individual frames are acknowledged and retransmitted, entire packets get through much faster. </a:t>
            </a:r>
          </a:p>
          <a:p>
            <a:r>
              <a:rPr lang="en-US" sz="2000" dirty="0"/>
              <a:t>This service is useful over unreliable channels, such as wireless systems. 802.11 (</a:t>
            </a:r>
            <a:r>
              <a:rPr lang="en-US" sz="2000" dirty="0" err="1"/>
              <a:t>WiFi</a:t>
            </a:r>
            <a:r>
              <a:rPr lang="en-US" sz="2000" dirty="0"/>
              <a:t>) is a good example of this class of service.</a:t>
            </a:r>
          </a:p>
          <a:p>
            <a:r>
              <a:rPr lang="en-US" sz="2000" dirty="0"/>
              <a:t>If acknowledgments in acknowledged connectionless service are lost then the frame must be sent and received several times, wasting bandwidth.</a:t>
            </a:r>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9</a:t>
            </a:fld>
            <a:endParaRPr lang="en-US">
              <a:latin typeface="Century Schoolbook"/>
            </a:endParaRPr>
          </a:p>
        </p:txBody>
      </p:sp>
    </p:spTree>
    <p:extLst>
      <p:ext uri="{BB962C8B-B14F-4D97-AF65-F5344CB8AC3E}">
        <p14:creationId xmlns:p14="http://schemas.microsoft.com/office/powerpoint/2010/main" val="8145464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TotalTime>
  <Words>1884</Words>
  <Application>Microsoft Office PowerPoint</Application>
  <PresentationFormat>Widescreen</PresentationFormat>
  <Paragraphs>163</Paragraphs>
  <Slides>27</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SimSun</vt:lpstr>
      <vt:lpstr>Arial</vt:lpstr>
      <vt:lpstr>Book Antiqua</vt:lpstr>
      <vt:lpstr>Bookman Old Style</vt:lpstr>
      <vt:lpstr>Calibri</vt:lpstr>
      <vt:lpstr>Century Schoolbook</vt:lpstr>
      <vt:lpstr>Franklin Gothic Book</vt:lpstr>
      <vt:lpstr>Tahoma</vt:lpstr>
      <vt:lpstr>Times New Roman</vt:lpstr>
      <vt:lpstr>Wingdings</vt:lpstr>
      <vt:lpstr>Wingdings 2</vt:lpstr>
      <vt:lpstr>Oriel</vt:lpstr>
      <vt:lpstr>DATA LINK LAYER</vt:lpstr>
      <vt:lpstr>Overview of DLL</vt:lpstr>
      <vt:lpstr>PowerPoint Presentation</vt:lpstr>
      <vt:lpstr>DLL Design Issues</vt:lpstr>
      <vt:lpstr>Data Link Layer Design Issues</vt:lpstr>
      <vt:lpstr>Services provided to the network layer</vt:lpstr>
      <vt:lpstr>PowerPoint Presentation</vt:lpstr>
      <vt:lpstr>Unacknowledged Connectionless service</vt:lpstr>
      <vt:lpstr>Acknowledged Connectionless service</vt:lpstr>
      <vt:lpstr>Acknowledged Connection-Oriented service</vt:lpstr>
      <vt:lpstr>PowerPoint Presentation</vt:lpstr>
      <vt:lpstr>Framing </vt:lpstr>
      <vt:lpstr>PowerPoint Presentation</vt:lpstr>
      <vt:lpstr>Framing – Byte count</vt:lpstr>
      <vt:lpstr>Byte count</vt:lpstr>
      <vt:lpstr>Framing – byte stuffing</vt:lpstr>
      <vt:lpstr>Framing – byte stuffing</vt:lpstr>
      <vt:lpstr>PowerPoint Presentation</vt:lpstr>
      <vt:lpstr>PowerPoint Presentation</vt:lpstr>
      <vt:lpstr>Framing – bit stuffing</vt:lpstr>
      <vt:lpstr>PowerPoint Presentation</vt:lpstr>
      <vt:lpstr>Bit stuffing example</vt:lpstr>
      <vt:lpstr>PowerPoint Presentation</vt:lpstr>
      <vt:lpstr>Physical layer coding violations</vt:lpstr>
      <vt:lpstr>Framing</vt:lpstr>
      <vt:lpstr>Flow Control</vt:lpstr>
      <vt:lpstr>Error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DLL- Design Issues</dc:title>
  <dc:creator>surya</dc:creator>
  <cp:lastModifiedBy>surya</cp:lastModifiedBy>
  <cp:revision>2</cp:revision>
  <dcterms:created xsi:type="dcterms:W3CDTF">2023-08-17T04:01:47Z</dcterms:created>
  <dcterms:modified xsi:type="dcterms:W3CDTF">2023-08-17T04:15:15Z</dcterms:modified>
</cp:coreProperties>
</file>