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BCD23-DC80-407F-90D4-3965F63C206D}" type="datetimeFigureOut">
              <a:rPr lang="en-US" smtClean="0"/>
              <a:t>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6D46D3-C438-4612-B1B5-11811EC1FFF9}" type="slidenum">
              <a:rPr lang="en-US" smtClean="0"/>
              <a:t>‹#›</a:t>
            </a:fld>
            <a:endParaRPr lang="en-US"/>
          </a:p>
        </p:txBody>
      </p:sp>
    </p:spTree>
    <p:extLst>
      <p:ext uri="{BB962C8B-B14F-4D97-AF65-F5344CB8AC3E}">
        <p14:creationId xmlns:p14="http://schemas.microsoft.com/office/powerpoint/2010/main" val="1884264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A29287-5A63-42DE-B444-D0A3E9810B1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23423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A29287-5A63-42DE-B444-D0A3E9810B1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85148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p:cNvSpPr/>
          <p:nvPr/>
        </p:nvSpPr>
        <p:spPr bwMode="auto">
          <a:xfrm>
            <a:off x="368301" y="0"/>
            <a:ext cx="139700"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p:cNvSpPr/>
          <p:nvPr/>
        </p:nvSpPr>
        <p:spPr bwMode="auto">
          <a:xfrm>
            <a:off x="1320801" y="0"/>
            <a:ext cx="243417"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p:cNvSpPr/>
          <p:nvPr/>
        </p:nvSpPr>
        <p:spPr bwMode="auto">
          <a:xfrm>
            <a:off x="1521885" y="0"/>
            <a:ext cx="306916"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 name="Straight Connector 9"/>
          <p:cNvSpPr>
            <a:spLocks noChangeShapeType="1"/>
          </p:cNvSpPr>
          <p:nvPr/>
        </p:nvSpPr>
        <p:spPr bwMode="auto">
          <a:xfrm>
            <a:off x="141817"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11" name="Straight Connector 10"/>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12" name="Straight Connector 11"/>
          <p:cNvSpPr>
            <a:spLocks noChangeShapeType="1"/>
          </p:cNvSpPr>
          <p:nvPr/>
        </p:nvSpPr>
        <p:spPr bwMode="auto">
          <a:xfrm>
            <a:off x="1138767"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13" name="Straight Connector 12"/>
          <p:cNvSpPr>
            <a:spLocks noChangeShapeType="1"/>
          </p:cNvSpPr>
          <p:nvPr/>
        </p:nvSpPr>
        <p:spPr bwMode="auto">
          <a:xfrm>
            <a:off x="2302933"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14" name="Straight Connector 13"/>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15" name="Straight Connector 14"/>
          <p:cNvSpPr>
            <a:spLocks noChangeShapeType="1"/>
          </p:cNvSpPr>
          <p:nvPr/>
        </p:nvSpPr>
        <p:spPr bwMode="auto">
          <a:xfrm>
            <a:off x="1215178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16" name="Rectangle 15"/>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7" name="Oval 16"/>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8" name="Oval 17"/>
          <p:cNvSpPr/>
          <p:nvPr/>
        </p:nvSpPr>
        <p:spPr bwMode="auto">
          <a:xfrm>
            <a:off x="1746251" y="4867275"/>
            <a:ext cx="855133"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9" name="Oval 18"/>
          <p:cNvSpPr/>
          <p:nvPr/>
        </p:nvSpPr>
        <p:spPr bwMode="auto">
          <a:xfrm>
            <a:off x="1454151" y="5500689"/>
            <a:ext cx="184149"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0" name="Oval 19"/>
          <p:cNvSpPr/>
          <p:nvPr/>
        </p:nvSpPr>
        <p:spPr bwMode="auto">
          <a:xfrm>
            <a:off x="2218267" y="5788025"/>
            <a:ext cx="366184"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1" name="Oval 20"/>
          <p:cNvSpPr/>
          <p:nvPr/>
        </p:nvSpPr>
        <p:spPr>
          <a:xfrm>
            <a:off x="2540001" y="4495801"/>
            <a:ext cx="486833"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8" name="Title 7"/>
          <p:cNvSpPr>
            <a:spLocks noGrp="1"/>
          </p:cNvSpPr>
          <p:nvPr>
            <p:ph type="ctrTitle"/>
          </p:nvPr>
        </p:nvSpPr>
        <p:spPr>
          <a:xfrm>
            <a:off x="3048000" y="3124200"/>
            <a:ext cx="82296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10733617" y="1111250"/>
            <a:ext cx="2286000" cy="508000"/>
          </a:xfrm>
        </p:spPr>
        <p:txBody>
          <a:bodyPr/>
          <a:lstStyle>
            <a:lvl1pPr>
              <a:defRPr/>
            </a:lvl1pPr>
          </a:lstStyle>
          <a:p>
            <a:pPr>
              <a:defRPr/>
            </a:pPr>
            <a:fld id="{306E43B8-ACB6-4AAC-9AA8-E1E2F1576FE8}" type="datetime3">
              <a:rPr lang="en-US"/>
              <a:pPr>
                <a:defRPr/>
              </a:pPr>
              <a:t>21 August 2023</a:t>
            </a:fld>
            <a:endParaRPr lang="en-US"/>
          </a:p>
        </p:txBody>
      </p:sp>
      <p:sp>
        <p:nvSpPr>
          <p:cNvPr id="23" name="Footer Placeholder 16"/>
          <p:cNvSpPr>
            <a:spLocks noGrp="1"/>
          </p:cNvSpPr>
          <p:nvPr>
            <p:ph type="ftr" sz="quarter" idx="11"/>
          </p:nvPr>
        </p:nvSpPr>
        <p:spPr bwMode="auto">
          <a:xfrm rot="5400000">
            <a:off x="10045701" y="4117447"/>
            <a:ext cx="3657600" cy="512233"/>
          </a:xfrm>
        </p:spPr>
        <p:txBody>
          <a:bodyPr/>
          <a:lstStyle>
            <a:lvl1pPr>
              <a:defRPr/>
            </a:lvl1pPr>
          </a:lstStyle>
          <a:p>
            <a:pPr>
              <a:defRPr/>
            </a:pPr>
            <a:endParaRPr lang="en-US"/>
          </a:p>
        </p:txBody>
      </p:sp>
      <p:sp>
        <p:nvSpPr>
          <p:cNvPr id="24" name="Slide Number Placeholder 28"/>
          <p:cNvSpPr>
            <a:spLocks noGrp="1"/>
          </p:cNvSpPr>
          <p:nvPr>
            <p:ph type="sldNum" sz="quarter" idx="12"/>
          </p:nvPr>
        </p:nvSpPr>
        <p:spPr bwMode="auto">
          <a:xfrm>
            <a:off x="1767417" y="4929189"/>
            <a:ext cx="812800" cy="517525"/>
          </a:xfrm>
        </p:spPr>
        <p:txBody>
          <a:bodyPr/>
          <a:lstStyle>
            <a:lvl1pPr>
              <a:defRPr/>
            </a:lvl1pPr>
          </a:lstStyle>
          <a:p>
            <a:pPr>
              <a:defRPr/>
            </a:pPr>
            <a:fld id="{D3DED1E5-7C1D-4509-A47C-8CA599A2CFD6}" type="slidenum">
              <a:rPr lang="en-US"/>
              <a:pPr>
                <a:defRPr/>
              </a:pPr>
              <a:t>‹#›</a:t>
            </a:fld>
            <a:endParaRPr lang="en-US"/>
          </a:p>
        </p:txBody>
      </p:sp>
    </p:spTree>
    <p:extLst>
      <p:ext uri="{BB962C8B-B14F-4D97-AF65-F5344CB8AC3E}">
        <p14:creationId xmlns:p14="http://schemas.microsoft.com/office/powerpoint/2010/main" val="172002685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E638261-D8F7-4EBB-BE2F-1CCB832804C8}" type="datetime3">
              <a:rPr lang="en-US"/>
              <a:pPr>
                <a:defRPr/>
              </a:pPr>
              <a:t>21 August 2023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249654C7-4983-4674-94AF-AB0C63654732}" type="slidenum">
              <a:rPr lang="en-US"/>
              <a:pPr>
                <a:defRPr/>
              </a:pPr>
              <a:t>‹#›</a:t>
            </a:fld>
            <a:endParaRPr lang="en-US"/>
          </a:p>
        </p:txBody>
      </p:sp>
    </p:spTree>
    <p:extLst>
      <p:ext uri="{BB962C8B-B14F-4D97-AF65-F5344CB8AC3E}">
        <p14:creationId xmlns:p14="http://schemas.microsoft.com/office/powerpoint/2010/main" val="4109816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6B05CD55-0D22-4F38-9349-73FD5A02FC39}" type="datetime3">
              <a:rPr lang="en-US"/>
              <a:pPr>
                <a:defRPr/>
              </a:pPr>
              <a:t>21 August 2023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16B502D7-D62D-48E1-BC35-C93A80FEFEAB}" type="slidenum">
              <a:rPr lang="en-US"/>
              <a:pPr>
                <a:defRPr/>
              </a:pPr>
              <a:t>‹#›</a:t>
            </a:fld>
            <a:endParaRPr lang="en-US"/>
          </a:p>
        </p:txBody>
      </p:sp>
    </p:spTree>
    <p:extLst>
      <p:ext uri="{BB962C8B-B14F-4D97-AF65-F5344CB8AC3E}">
        <p14:creationId xmlns:p14="http://schemas.microsoft.com/office/powerpoint/2010/main" val="1144408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8FD3E57A-217B-4583-B700-3C16E6271C3B}" type="slidenum">
              <a:rPr lang="en-US"/>
              <a:pPr/>
              <a:t>‹#›</a:t>
            </a:fld>
            <a:endParaRPr lang="en-US"/>
          </a:p>
        </p:txBody>
      </p:sp>
    </p:spTree>
    <p:extLst>
      <p:ext uri="{BB962C8B-B14F-4D97-AF65-F5344CB8AC3E}">
        <p14:creationId xmlns:p14="http://schemas.microsoft.com/office/powerpoint/2010/main" val="3874276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09600" y="1600200"/>
            <a:ext cx="99568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fld id="{ABD5AB24-4324-4158-BF63-444C692FD8C2}" type="datetime3">
              <a:rPr lang="en-US"/>
              <a:pPr>
                <a:defRPr/>
              </a:pPr>
              <a:t>21 August 2023</a:t>
            </a:fld>
            <a:endParaRPr lang="en-US"/>
          </a:p>
        </p:txBody>
      </p:sp>
      <p:sp>
        <p:nvSpPr>
          <p:cNvPr id="5" name="Slide Number Placeholder 8"/>
          <p:cNvSpPr>
            <a:spLocks noGrp="1"/>
          </p:cNvSpPr>
          <p:nvPr>
            <p:ph type="sldNum" sz="quarter" idx="11"/>
          </p:nvPr>
        </p:nvSpPr>
        <p:spPr/>
        <p:txBody>
          <a:bodyPr rtlCol="0"/>
          <a:lstStyle>
            <a:lvl1pPr>
              <a:defRPr/>
            </a:lvl1pPr>
          </a:lstStyle>
          <a:p>
            <a:pPr>
              <a:defRPr/>
            </a:pPr>
            <a:fld id="{96F8ED02-354F-45B8-9582-8CAC4B4C9BED}" type="slidenum">
              <a:rPr lang="en-US"/>
              <a:pPr>
                <a:defRPr/>
              </a:pPr>
              <a:t>‹#›</a:t>
            </a:fld>
            <a:endParaRPr lang="en-US"/>
          </a:p>
        </p:txBody>
      </p:sp>
      <p:sp>
        <p:nvSpPr>
          <p:cNvPr id="6" name="Footer Placeholder 9"/>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166615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p:cNvSpPr/>
          <p:nvPr/>
        </p:nvSpPr>
        <p:spPr bwMode="auto">
          <a:xfrm>
            <a:off x="368301" y="0"/>
            <a:ext cx="139700"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p:cNvSpPr/>
          <p:nvPr/>
        </p:nvSpPr>
        <p:spPr bwMode="auto">
          <a:xfrm>
            <a:off x="1320801" y="0"/>
            <a:ext cx="243417"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p:cNvSpPr/>
          <p:nvPr/>
        </p:nvSpPr>
        <p:spPr bwMode="auto">
          <a:xfrm>
            <a:off x="1521885" y="0"/>
            <a:ext cx="306916"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Straight Connector 7"/>
          <p:cNvSpPr>
            <a:spLocks noChangeShapeType="1"/>
          </p:cNvSpPr>
          <p:nvPr/>
        </p:nvSpPr>
        <p:spPr bwMode="auto">
          <a:xfrm>
            <a:off x="141817"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9" name="Straight Connector 8"/>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10" name="Straight Connector 9"/>
          <p:cNvSpPr>
            <a:spLocks noChangeShapeType="1"/>
          </p:cNvSpPr>
          <p:nvPr/>
        </p:nvSpPr>
        <p:spPr bwMode="auto">
          <a:xfrm>
            <a:off x="1138767"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11" name="Straight Connector 10"/>
          <p:cNvSpPr>
            <a:spLocks noChangeShapeType="1"/>
          </p:cNvSpPr>
          <p:nvPr/>
        </p:nvSpPr>
        <p:spPr bwMode="auto">
          <a:xfrm>
            <a:off x="2302933"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12" name="Straight Connector 11"/>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13" name="Rectangle 12"/>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4" name="Oval 13"/>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5" name="Oval 14"/>
          <p:cNvSpPr/>
          <p:nvPr/>
        </p:nvSpPr>
        <p:spPr bwMode="auto">
          <a:xfrm>
            <a:off x="1765300" y="4867275"/>
            <a:ext cx="857251"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6" name="Oval 15"/>
          <p:cNvSpPr/>
          <p:nvPr/>
        </p:nvSpPr>
        <p:spPr bwMode="auto">
          <a:xfrm>
            <a:off x="1454151" y="5500689"/>
            <a:ext cx="184149"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7" name="Oval 16"/>
          <p:cNvSpPr/>
          <p:nvPr/>
        </p:nvSpPr>
        <p:spPr bwMode="auto">
          <a:xfrm>
            <a:off x="2218267" y="5791200"/>
            <a:ext cx="366184"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8" name="Oval 17"/>
          <p:cNvSpPr/>
          <p:nvPr/>
        </p:nvSpPr>
        <p:spPr bwMode="auto">
          <a:xfrm>
            <a:off x="2506134" y="4479926"/>
            <a:ext cx="486833"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9" name="Straight Connector 18"/>
          <p:cNvSpPr>
            <a:spLocks noChangeShapeType="1"/>
          </p:cNvSpPr>
          <p:nvPr/>
        </p:nvSpPr>
        <p:spPr bwMode="auto">
          <a:xfrm>
            <a:off x="12130617"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3048000" y="5010150"/>
            <a:ext cx="82296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10731500" y="1106488"/>
            <a:ext cx="2286000" cy="508000"/>
          </a:xfrm>
        </p:spPr>
        <p:txBody>
          <a:bodyPr/>
          <a:lstStyle>
            <a:lvl1pPr>
              <a:defRPr/>
            </a:lvl1pPr>
          </a:lstStyle>
          <a:p>
            <a:pPr>
              <a:defRPr/>
            </a:pPr>
            <a:fld id="{8444B76D-D232-4272-A5E0-2F72A20F142A}" type="datetime3">
              <a:rPr lang="en-US"/>
              <a:pPr>
                <a:defRPr/>
              </a:pPr>
              <a:t>21 August 2023</a:t>
            </a:fld>
            <a:endParaRPr lang="en-US"/>
          </a:p>
        </p:txBody>
      </p:sp>
      <p:sp>
        <p:nvSpPr>
          <p:cNvPr id="21" name="Footer Placeholder 4"/>
          <p:cNvSpPr>
            <a:spLocks noGrp="1"/>
          </p:cNvSpPr>
          <p:nvPr>
            <p:ph type="ftr" sz="quarter" idx="11"/>
          </p:nvPr>
        </p:nvSpPr>
        <p:spPr bwMode="auto">
          <a:xfrm rot="5400000">
            <a:off x="10045701" y="4114272"/>
            <a:ext cx="3657600" cy="512233"/>
          </a:xfrm>
        </p:spPr>
        <p:txBody>
          <a:bodyPr/>
          <a:lstStyle>
            <a:lvl1pPr>
              <a:defRPr/>
            </a:lvl1pPr>
          </a:lstStyle>
          <a:p>
            <a:pPr>
              <a:defRPr/>
            </a:pPr>
            <a:endParaRPr lang="en-US"/>
          </a:p>
        </p:txBody>
      </p:sp>
      <p:sp>
        <p:nvSpPr>
          <p:cNvPr id="22" name="Slide Number Placeholder 5"/>
          <p:cNvSpPr>
            <a:spLocks noGrp="1"/>
          </p:cNvSpPr>
          <p:nvPr>
            <p:ph type="sldNum" sz="quarter" idx="12"/>
          </p:nvPr>
        </p:nvSpPr>
        <p:spPr bwMode="auto">
          <a:xfrm>
            <a:off x="1786467" y="4929189"/>
            <a:ext cx="812800" cy="517525"/>
          </a:xfrm>
        </p:spPr>
        <p:txBody>
          <a:bodyPr/>
          <a:lstStyle>
            <a:lvl1pPr>
              <a:defRPr/>
            </a:lvl1pPr>
          </a:lstStyle>
          <a:p>
            <a:pPr>
              <a:defRPr/>
            </a:pPr>
            <a:fld id="{FBC30048-92F0-40E8-B564-FD1C88C7617F}" type="slidenum">
              <a:rPr lang="en-US"/>
              <a:pPr>
                <a:defRPr/>
              </a:pPr>
              <a:t>‹#›</a:t>
            </a:fld>
            <a:endParaRPr lang="en-US"/>
          </a:p>
        </p:txBody>
      </p:sp>
    </p:spTree>
    <p:extLst>
      <p:ext uri="{BB962C8B-B14F-4D97-AF65-F5344CB8AC3E}">
        <p14:creationId xmlns:p14="http://schemas.microsoft.com/office/powerpoint/2010/main" val="35969984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600200"/>
            <a:ext cx="48768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5693664" y="1600200"/>
            <a:ext cx="48768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D3B63F77-989E-41BE-9F7D-7043593829BC}" type="datetime3">
              <a:rPr lang="en-US"/>
              <a:pPr>
                <a:defRPr/>
              </a:pPr>
              <a:t>21 August 2023</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64A404A8-59B8-4B43-B472-E36AD356B6FF}" type="slidenum">
              <a:rPr lang="en-US"/>
              <a:pPr>
                <a:defRPr/>
              </a:pPr>
              <a:t>‹#›</a:t>
            </a:fld>
            <a:endParaRPr lang="en-US"/>
          </a:p>
        </p:txBody>
      </p:sp>
    </p:spTree>
    <p:extLst>
      <p:ext uri="{BB962C8B-B14F-4D97-AF65-F5344CB8AC3E}">
        <p14:creationId xmlns:p14="http://schemas.microsoft.com/office/powerpoint/2010/main" val="2810720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362200"/>
            <a:ext cx="4876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5829300" y="2362200"/>
            <a:ext cx="4876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fld id="{690D1FEA-B6DE-45C5-A050-A03D92AE335F}" type="datetime3">
              <a:rPr lang="en-US"/>
              <a:pPr>
                <a:defRPr/>
              </a:pPr>
              <a:t>21 August 2023</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5FDA31C2-AD11-4425-9E03-B79655EA1761}" type="slidenum">
              <a:rPr lang="en-US"/>
              <a:pPr>
                <a:defRPr/>
              </a:pPr>
              <a:t>‹#›</a:t>
            </a:fld>
            <a:endParaRPr lang="en-US"/>
          </a:p>
        </p:txBody>
      </p:sp>
    </p:spTree>
    <p:extLst>
      <p:ext uri="{BB962C8B-B14F-4D97-AF65-F5344CB8AC3E}">
        <p14:creationId xmlns:p14="http://schemas.microsoft.com/office/powerpoint/2010/main" val="2982845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fld id="{21F26BEE-4EA6-486B-AB45-098888053119}" type="datetime3">
              <a:rPr lang="en-US"/>
              <a:pPr>
                <a:defRPr/>
              </a:pPr>
              <a:t>21 August 2023</a:t>
            </a:fld>
            <a:endParaRPr lang="en-US"/>
          </a:p>
        </p:txBody>
      </p:sp>
      <p:sp>
        <p:nvSpPr>
          <p:cNvPr id="4" name="Slide Number Placeholder 6"/>
          <p:cNvSpPr>
            <a:spLocks noGrp="1"/>
          </p:cNvSpPr>
          <p:nvPr>
            <p:ph type="sldNum" sz="quarter" idx="11"/>
          </p:nvPr>
        </p:nvSpPr>
        <p:spPr/>
        <p:txBody>
          <a:bodyPr rtlCol="0"/>
          <a:lstStyle>
            <a:lvl1pPr>
              <a:defRPr/>
            </a:lvl1pPr>
          </a:lstStyle>
          <a:p>
            <a:pPr>
              <a:defRPr/>
            </a:pPr>
            <a:fld id="{78841035-499A-42C3-95A6-FCA0CE97D16D}" type="slidenum">
              <a:rPr lang="en-US"/>
              <a:pPr>
                <a:defRPr/>
              </a:pPr>
              <a:t>‹#›</a:t>
            </a:fld>
            <a:endParaRPr lang="en-US"/>
          </a:p>
        </p:txBody>
      </p:sp>
      <p:sp>
        <p:nvSpPr>
          <p:cNvPr id="5" name="Footer Placeholder 7"/>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714948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1AE28F67-E578-44A7-B132-1DC1DB8D86D7}" type="datetime3">
              <a:rPr lang="en-US"/>
              <a:pPr>
                <a:defRPr/>
              </a:pPr>
              <a:t>21 August 2023</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DCC2899E-C95E-4AC3-BFA6-3236CC662F6A}" type="slidenum">
              <a:rPr lang="en-US"/>
              <a:pPr>
                <a:defRPr/>
              </a:pPr>
              <a:t>‹#›</a:t>
            </a:fld>
            <a:endParaRPr lang="en-US"/>
          </a:p>
        </p:txBody>
      </p:sp>
    </p:spTree>
    <p:extLst>
      <p:ext uri="{BB962C8B-B14F-4D97-AF65-F5344CB8AC3E}">
        <p14:creationId xmlns:p14="http://schemas.microsoft.com/office/powerpoint/2010/main" val="3423662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cs typeface="+mn-cs"/>
            </a:endParaRPr>
          </a:p>
        </p:txBody>
      </p:sp>
      <p:sp>
        <p:nvSpPr>
          <p:cNvPr id="6" name="Straight Connector 5"/>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cs typeface="+mn-cs"/>
            </a:endParaRPr>
          </a:p>
        </p:txBody>
      </p:sp>
      <p:sp>
        <p:nvSpPr>
          <p:cNvPr id="7" name="Straight Connector 6"/>
          <p:cNvSpPr>
            <a:spLocks noChangeShapeType="1"/>
          </p:cNvSpPr>
          <p:nvPr/>
        </p:nvSpPr>
        <p:spPr bwMode="auto">
          <a:xfrm>
            <a:off x="8257117"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cs typeface="+mn-cs"/>
            </a:endParaRPr>
          </a:p>
        </p:txBody>
      </p:sp>
      <p:sp>
        <p:nvSpPr>
          <p:cNvPr id="8" name="Straight Connector 7"/>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9" name="Rectangle 8"/>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 name="Straight Connector 9"/>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11" name="Oval 10"/>
          <p:cNvSpPr/>
          <p:nvPr/>
        </p:nvSpPr>
        <p:spPr>
          <a:xfrm>
            <a:off x="10875434" y="5715001"/>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 name="Title 1"/>
          <p:cNvSpPr>
            <a:spLocks noGrp="1"/>
          </p:cNvSpPr>
          <p:nvPr>
            <p:ph type="title"/>
          </p:nvPr>
        </p:nvSpPr>
        <p:spPr>
          <a:xfrm rot="5400000">
            <a:off x="5547360" y="3124200"/>
            <a:ext cx="6309360" cy="6096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406400" y="274320"/>
            <a:ext cx="75184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fld id="{D7F9E637-0D99-49F9-9A2E-708D53A5FE4B}" type="datetime3">
              <a:rPr lang="en-US"/>
              <a:pPr>
                <a:defRPr/>
              </a:pPr>
              <a:t>21 August 2023</a:t>
            </a:fld>
            <a:endParaRPr lang="en-US"/>
          </a:p>
        </p:txBody>
      </p:sp>
      <p:sp>
        <p:nvSpPr>
          <p:cNvPr id="13" name="Slide Number Placeholder 21"/>
          <p:cNvSpPr>
            <a:spLocks noGrp="1"/>
          </p:cNvSpPr>
          <p:nvPr>
            <p:ph type="sldNum" sz="quarter" idx="11"/>
          </p:nvPr>
        </p:nvSpPr>
        <p:spPr/>
        <p:txBody>
          <a:bodyPr rtlCol="0"/>
          <a:lstStyle>
            <a:lvl1pPr>
              <a:defRPr/>
            </a:lvl1pPr>
          </a:lstStyle>
          <a:p>
            <a:pPr>
              <a:defRPr/>
            </a:pPr>
            <a:fld id="{ADB00AB2-D127-4435-BC9F-4CBDD8BA3853}" type="slidenum">
              <a:rPr lang="en-US"/>
              <a:pPr>
                <a:defRPr/>
              </a:pPr>
              <a:t>‹#›</a:t>
            </a:fld>
            <a:endParaRPr lang="en-US"/>
          </a:p>
        </p:txBody>
      </p:sp>
      <p:sp>
        <p:nvSpPr>
          <p:cNvPr id="14" name="Footer Placeholder 22"/>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20973386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6" name="Oval 5"/>
          <p:cNvSpPr/>
          <p:nvPr/>
        </p:nvSpPr>
        <p:spPr>
          <a:xfrm>
            <a:off x="10875434" y="5715001"/>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7" name="Straight Connector 6"/>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8" name="Rectangle 7"/>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Straight Connector 8"/>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10" name="Straight Connector 9"/>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cs typeface="+mn-cs"/>
            </a:endParaRPr>
          </a:p>
        </p:txBody>
      </p:sp>
      <p:sp>
        <p:nvSpPr>
          <p:cNvPr id="11" name="Straight Connector 10"/>
          <p:cNvSpPr>
            <a:spLocks noChangeShapeType="1"/>
          </p:cNvSpPr>
          <p:nvPr/>
        </p:nvSpPr>
        <p:spPr bwMode="auto">
          <a:xfrm>
            <a:off x="8257117"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cs typeface="+mn-cs"/>
            </a:endParaRPr>
          </a:p>
        </p:txBody>
      </p:sp>
      <p:sp>
        <p:nvSpPr>
          <p:cNvPr id="2" name="Title 1"/>
          <p:cNvSpPr>
            <a:spLocks noGrp="1"/>
          </p:cNvSpPr>
          <p:nvPr>
            <p:ph type="title"/>
          </p:nvPr>
        </p:nvSpPr>
        <p:spPr>
          <a:xfrm rot="5400000">
            <a:off x="5518404" y="3124200"/>
            <a:ext cx="6309360" cy="6096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fld id="{1CC967CE-C2E6-4644-8AE2-69DBC513075D}" type="datetime3">
              <a:rPr lang="en-US"/>
              <a:pPr>
                <a:defRPr/>
              </a:pPr>
              <a:t>21 August 2023</a:t>
            </a:fld>
            <a:endParaRPr lang="en-US"/>
          </a:p>
        </p:txBody>
      </p:sp>
      <p:sp>
        <p:nvSpPr>
          <p:cNvPr id="13" name="Slide Number Placeholder 17"/>
          <p:cNvSpPr>
            <a:spLocks noGrp="1"/>
          </p:cNvSpPr>
          <p:nvPr>
            <p:ph type="sldNum" sz="quarter" idx="11"/>
          </p:nvPr>
        </p:nvSpPr>
        <p:spPr/>
        <p:txBody>
          <a:bodyPr rtlCol="0"/>
          <a:lstStyle>
            <a:lvl1pPr>
              <a:defRPr/>
            </a:lvl1pPr>
          </a:lstStyle>
          <a:p>
            <a:pPr>
              <a:defRPr/>
            </a:pPr>
            <a:fld id="{C809D440-DF59-4C33-986A-36FEAA040FC4}" type="slidenum">
              <a:rPr lang="en-US"/>
              <a:pPr>
                <a:defRPr/>
              </a:pPr>
              <a:t>‹#›</a:t>
            </a:fld>
            <a:endParaRPr lang="en-US"/>
          </a:p>
        </p:txBody>
      </p:sp>
      <p:sp>
        <p:nvSpPr>
          <p:cNvPr id="14" name="Footer Placeholder 20"/>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2566854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cs typeface="+mn-cs"/>
            </a:endParaRPr>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609600" y="1600201"/>
            <a:ext cx="99568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rot="5400000">
            <a:off x="10453954" y="1017853"/>
            <a:ext cx="2011362" cy="512233"/>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cs typeface="+mn-cs"/>
              </a:defRPr>
            </a:lvl1pPr>
          </a:lstStyle>
          <a:p>
            <a:pPr>
              <a:defRPr/>
            </a:pPr>
            <a:fld id="{5BA8A823-63D9-4D49-805D-1B68D2C4A5B6}" type="datetime3">
              <a:rPr lang="en-US"/>
              <a:pPr>
                <a:defRPr/>
              </a:pPr>
              <a:t>21 August 2023</a:t>
            </a:fld>
            <a:endParaRPr lang="en-US"/>
          </a:p>
        </p:txBody>
      </p:sp>
      <p:sp>
        <p:nvSpPr>
          <p:cNvPr id="3" name="Footer Placeholder 2"/>
          <p:cNvSpPr>
            <a:spLocks noGrp="1"/>
          </p:cNvSpPr>
          <p:nvPr>
            <p:ph type="ftr" sz="quarter" idx="3"/>
          </p:nvPr>
        </p:nvSpPr>
        <p:spPr>
          <a:xfrm rot="5400000">
            <a:off x="9853084" y="3676121"/>
            <a:ext cx="3200400" cy="486833"/>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cs typeface="+mn-cs"/>
              </a:defRPr>
            </a:lvl1pPr>
          </a:lstStyle>
          <a:p>
            <a:pPr>
              <a:defRPr/>
            </a:pPr>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sz="1800">
              <a:latin typeface="+mn-lt"/>
              <a:cs typeface="+mn-cs"/>
            </a:endParaRPr>
          </a:p>
        </p:txBody>
      </p:sp>
      <p:sp>
        <p:nvSpPr>
          <p:cNvPr id="12" name="Oval 11"/>
          <p:cNvSpPr/>
          <p:nvPr/>
        </p:nvSpPr>
        <p:spPr>
          <a:xfrm>
            <a:off x="10875434" y="5715001"/>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3" name="Slide Number Placeholder 22"/>
          <p:cNvSpPr>
            <a:spLocks noGrp="1"/>
          </p:cNvSpPr>
          <p:nvPr>
            <p:ph type="sldNum" sz="quarter" idx="4"/>
          </p:nvPr>
        </p:nvSpPr>
        <p:spPr>
          <a:xfrm>
            <a:off x="10839451" y="5734050"/>
            <a:ext cx="812800" cy="520700"/>
          </a:xfrm>
          <a:prstGeom prst="rect">
            <a:avLst/>
          </a:prstGeom>
        </p:spPr>
        <p:txBody>
          <a:bodyPr vert="horz" anchor="ctr"/>
          <a:lstStyle>
            <a:lvl1pPr algn="ctr" eaLnBrk="1" fontAlgn="auto" latinLnBrk="0" hangingPunct="1">
              <a:spcBef>
                <a:spcPts val="0"/>
              </a:spcBef>
              <a:spcAft>
                <a:spcPts val="0"/>
              </a:spcAft>
              <a:defRPr kumimoji="0" sz="1400" b="1">
                <a:solidFill>
                  <a:srgbClr val="FFFFFF"/>
                </a:solidFill>
                <a:latin typeface="+mn-lt"/>
                <a:cs typeface="+mn-cs"/>
              </a:defRPr>
            </a:lvl1pPr>
          </a:lstStyle>
          <a:p>
            <a:pPr>
              <a:defRPr/>
            </a:pPr>
            <a:fld id="{F3E71E06-8AAA-4792-9E35-1AE31CFC9F91}" type="slidenum">
              <a:rPr lang="en-US"/>
              <a:pPr>
                <a:defRPr/>
              </a:pPr>
              <a:t>‹#›</a:t>
            </a:fld>
            <a:endParaRPr lang="en-US"/>
          </a:p>
        </p:txBody>
      </p:sp>
    </p:spTree>
    <p:extLst>
      <p:ext uri="{BB962C8B-B14F-4D97-AF65-F5344CB8AC3E}">
        <p14:creationId xmlns:p14="http://schemas.microsoft.com/office/powerpoint/2010/main" val="11152910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4471A6"/>
        </a:buClr>
        <a:buSzPct val="60000"/>
        <a:buFont typeface="Wingdings" pitchFamily="2" charset="2"/>
        <a:buChar char=""/>
        <a:defRPr sz="2400"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B2C1DB"/>
        </a:buClr>
        <a:buSzPct val="60000"/>
        <a:buFont typeface="Wingdings" pitchFamily="2" charset="2"/>
        <a:buChar char=""/>
        <a:defRPr sz="2000"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DCB3B2"/>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8458200" cy="487362"/>
          </a:xfrm>
        </p:spPr>
        <p:txBody>
          <a:bodyPr>
            <a:noAutofit/>
          </a:bodyPr>
          <a:lstStyle/>
          <a:p>
            <a:r>
              <a:rPr lang="en-US" sz="2400" b="1" dirty="0"/>
              <a:t>Functions and requirements of the Data Link Protocols</a:t>
            </a:r>
            <a:endParaRPr lang="en-US" sz="2400" dirty="0"/>
          </a:p>
        </p:txBody>
      </p:sp>
      <p:sp>
        <p:nvSpPr>
          <p:cNvPr id="3" name="Content Placeholder 2"/>
          <p:cNvSpPr>
            <a:spLocks noGrp="1"/>
          </p:cNvSpPr>
          <p:nvPr>
            <p:ph sz="quarter" idx="1"/>
          </p:nvPr>
        </p:nvSpPr>
        <p:spPr>
          <a:xfrm>
            <a:off x="1828800" y="838200"/>
            <a:ext cx="8382000" cy="5943600"/>
          </a:xfrm>
        </p:spPr>
        <p:txBody>
          <a:bodyPr/>
          <a:lstStyle/>
          <a:p>
            <a:pPr marL="0" indent="0" algn="just">
              <a:buNone/>
            </a:pPr>
            <a:r>
              <a:rPr lang="en-US" sz="1900" dirty="0">
                <a:latin typeface="Times New Roman" pitchFamily="18" charset="0"/>
                <a:cs typeface="Times New Roman" pitchFamily="18" charset="0"/>
              </a:rPr>
              <a:t>The basic function of the layer is to transmit frames over a physical communication link. Transmission may be </a:t>
            </a:r>
            <a:r>
              <a:rPr lang="en-US" sz="1900" i="1" dirty="0">
                <a:latin typeface="Times New Roman" pitchFamily="18" charset="0"/>
                <a:cs typeface="Times New Roman" pitchFamily="18" charset="0"/>
              </a:rPr>
              <a:t>half duplex</a:t>
            </a:r>
            <a:r>
              <a:rPr lang="en-US" sz="1900" dirty="0">
                <a:latin typeface="Times New Roman" pitchFamily="18" charset="0"/>
                <a:cs typeface="Times New Roman" pitchFamily="18" charset="0"/>
              </a:rPr>
              <a:t> or </a:t>
            </a:r>
            <a:r>
              <a:rPr lang="en-US" sz="1900" i="1" dirty="0">
                <a:latin typeface="Times New Roman" pitchFamily="18" charset="0"/>
                <a:cs typeface="Times New Roman" pitchFamily="18" charset="0"/>
              </a:rPr>
              <a:t>full duplex</a:t>
            </a:r>
            <a:r>
              <a:rPr lang="en-US" sz="1900" dirty="0">
                <a:latin typeface="Times New Roman" pitchFamily="18" charset="0"/>
                <a:cs typeface="Times New Roman" pitchFamily="18" charset="0"/>
              </a:rPr>
              <a:t>. To ensure that frames are delivered free of errors to the destination station a number of requirements are placed on a data link protocol. The protocol (control mechanism) should be capable of performing: </a:t>
            </a:r>
          </a:p>
          <a:p>
            <a:pPr marL="0" indent="0" algn="just"/>
            <a:r>
              <a:rPr lang="en-US" sz="1900" dirty="0">
                <a:latin typeface="Times New Roman" pitchFamily="18" charset="0"/>
                <a:cs typeface="Times New Roman" pitchFamily="18" charset="0"/>
              </a:rPr>
              <a:t>  The identification of a frame (i.e. recognize the first and last bits of a frame).</a:t>
            </a:r>
          </a:p>
          <a:p>
            <a:pPr algn="just"/>
            <a:r>
              <a:rPr lang="en-US" sz="1900" dirty="0">
                <a:latin typeface="Times New Roman" pitchFamily="18" charset="0"/>
                <a:cs typeface="Times New Roman" pitchFamily="18" charset="0"/>
              </a:rPr>
              <a:t>The transmission of frames of any length up to a given maximum. Any bit pattern is permitted in a frame.</a:t>
            </a:r>
          </a:p>
          <a:p>
            <a:pPr algn="just"/>
            <a:r>
              <a:rPr lang="en-US" sz="1900" dirty="0">
                <a:latin typeface="Times New Roman" pitchFamily="18" charset="0"/>
                <a:cs typeface="Times New Roman" pitchFamily="18" charset="0"/>
              </a:rPr>
              <a:t>The detection of transmission errors.</a:t>
            </a:r>
          </a:p>
          <a:p>
            <a:pPr algn="just"/>
            <a:r>
              <a:rPr lang="en-US" sz="1900" dirty="0">
                <a:latin typeface="Times New Roman" pitchFamily="18" charset="0"/>
                <a:cs typeface="Times New Roman" pitchFamily="18" charset="0"/>
              </a:rPr>
              <a:t>The retransmission of frames that were damaged by errors.</a:t>
            </a:r>
          </a:p>
          <a:p>
            <a:pPr algn="just"/>
            <a:r>
              <a:rPr lang="en-US" sz="1900" dirty="0">
                <a:latin typeface="Times New Roman" pitchFamily="18" charset="0"/>
                <a:cs typeface="Times New Roman" pitchFamily="18" charset="0"/>
              </a:rPr>
              <a:t>The assurance that no frames were lost.</a:t>
            </a:r>
          </a:p>
          <a:p>
            <a:pPr algn="just"/>
            <a:r>
              <a:rPr lang="en-US" sz="1900" dirty="0">
                <a:latin typeface="Times New Roman" pitchFamily="18" charset="0"/>
                <a:cs typeface="Times New Roman" pitchFamily="18" charset="0"/>
              </a:rPr>
              <a:t>In a multidrop configuration -&gt; Some mechanism must be used for preventing conflicts caused by simultaneous transmission by many stations.</a:t>
            </a:r>
          </a:p>
          <a:p>
            <a:pPr algn="just"/>
            <a:r>
              <a:rPr lang="en-US" sz="1900" dirty="0">
                <a:latin typeface="Times New Roman" pitchFamily="18" charset="0"/>
                <a:cs typeface="Times New Roman" pitchFamily="18" charset="0"/>
              </a:rPr>
              <a:t>The detection of failure or abnormal situations for control and monitoring purposes.</a:t>
            </a:r>
          </a:p>
          <a:p>
            <a:pPr algn="just">
              <a:buNone/>
            </a:pPr>
            <a:endParaRPr lang="en-US" sz="600" dirty="0">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96F8ED02-354F-45B8-9582-8CAC4B4C9BED}" type="slidenum">
              <a:rPr lang="en-US">
                <a:latin typeface="Century Schoolbook"/>
              </a:rPr>
              <a:pPr>
                <a:defRPr/>
              </a:pPr>
              <a:t>1</a:t>
            </a:fld>
            <a:endParaRPr lang="en-US" dirty="0">
              <a:latin typeface="Century Schoolbook"/>
            </a:endParaRPr>
          </a:p>
        </p:txBody>
      </p:sp>
    </p:spTree>
    <p:extLst>
      <p:ext uri="{BB962C8B-B14F-4D97-AF65-F5344CB8AC3E}">
        <p14:creationId xmlns:p14="http://schemas.microsoft.com/office/powerpoint/2010/main" val="235258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rtlCol="0">
            <a:normAutofit/>
          </a:bodyPr>
          <a:lstStyle/>
          <a:p>
            <a:pPr eaLnBrk="1" fontAlgn="auto" hangingPunct="1">
              <a:spcAft>
                <a:spcPts val="0"/>
              </a:spcAft>
              <a:defRPr/>
            </a:pPr>
            <a:r>
              <a:rPr lang="en-US" dirty="0" smtClean="0">
                <a:solidFill>
                  <a:srgbClr val="FF0000"/>
                </a:solidFill>
              </a:rPr>
              <a:t>Flow Control Mechanisms</a:t>
            </a:r>
          </a:p>
        </p:txBody>
      </p:sp>
      <p:sp>
        <p:nvSpPr>
          <p:cNvPr id="5123" name="Content Placeholder 2"/>
          <p:cNvSpPr>
            <a:spLocks noGrp="1"/>
          </p:cNvSpPr>
          <p:nvPr>
            <p:ph idx="1"/>
          </p:nvPr>
        </p:nvSpPr>
        <p:spPr>
          <a:xfrm>
            <a:off x="1828800" y="1295400"/>
            <a:ext cx="8610600" cy="5257800"/>
          </a:xfrm>
        </p:spPr>
        <p:txBody>
          <a:bodyPr/>
          <a:lstStyle/>
          <a:p>
            <a:pPr eaLnBrk="1" hangingPunct="1">
              <a:buNone/>
            </a:pPr>
            <a:r>
              <a:rPr lang="en-US" dirty="0" smtClean="0"/>
              <a:t>Stop-and-Wait(Rules)</a:t>
            </a:r>
          </a:p>
          <a:p>
            <a:pPr eaLnBrk="1" hangingPunct="1"/>
            <a:r>
              <a:rPr lang="en-US" dirty="0"/>
              <a:t>SENDER SIDE</a:t>
            </a:r>
            <a:endParaRPr lang="en-US" dirty="0" smtClean="0"/>
          </a:p>
          <a:p>
            <a:pPr eaLnBrk="1" hangingPunct="1">
              <a:buNone/>
            </a:pPr>
            <a:r>
              <a:rPr lang="en-US" dirty="0"/>
              <a:t>            Rule1: Send single Frame at a time</a:t>
            </a:r>
          </a:p>
          <a:p>
            <a:pPr eaLnBrk="1" hangingPunct="1">
              <a:buNone/>
            </a:pPr>
            <a:r>
              <a:rPr lang="en-US" dirty="0"/>
              <a:t>            Rule2: Send next Frame after receiving ACK</a:t>
            </a:r>
          </a:p>
          <a:p>
            <a:pPr lvl="8"/>
            <a:endParaRPr lang="en-US" sz="1200" dirty="0"/>
          </a:p>
          <a:p>
            <a:r>
              <a:rPr lang="en-US" dirty="0"/>
              <a:t>Receiver Side</a:t>
            </a:r>
          </a:p>
          <a:p>
            <a:pPr eaLnBrk="1" hangingPunct="1">
              <a:buNone/>
            </a:pPr>
            <a:r>
              <a:rPr lang="en-US" dirty="0"/>
              <a:t>             Rule1: Receive and store the frame</a:t>
            </a:r>
          </a:p>
          <a:p>
            <a:pPr eaLnBrk="1" hangingPunct="1">
              <a:buNone/>
            </a:pPr>
            <a:r>
              <a:rPr lang="en-US" dirty="0"/>
              <a:t>             Rule2: Send ACK to sender after storing</a:t>
            </a:r>
          </a:p>
          <a:p>
            <a:pPr lvl="5"/>
            <a:endParaRPr lang="en-US" dirty="0" smtClean="0"/>
          </a:p>
          <a:p>
            <a:pPr eaLnBrk="1" hangingPunct="1"/>
            <a:endParaRPr lang="en-US" b="1" dirty="0"/>
          </a:p>
        </p:txBody>
      </p:sp>
    </p:spTree>
    <p:extLst>
      <p:ext uri="{BB962C8B-B14F-4D97-AF65-F5344CB8AC3E}">
        <p14:creationId xmlns:p14="http://schemas.microsoft.com/office/powerpoint/2010/main" val="2559249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solidFill>
                  <a:srgbClr val="FF0000"/>
                </a:solidFill>
              </a:rPr>
              <a:t>Flow Control Mechanisms</a:t>
            </a:r>
          </a:p>
        </p:txBody>
      </p:sp>
      <p:sp>
        <p:nvSpPr>
          <p:cNvPr id="5123" name="Content Placeholder 2"/>
          <p:cNvSpPr>
            <a:spLocks noGrp="1"/>
          </p:cNvSpPr>
          <p:nvPr>
            <p:ph idx="1"/>
          </p:nvPr>
        </p:nvSpPr>
        <p:spPr>
          <a:xfrm>
            <a:off x="1828800" y="1295400"/>
            <a:ext cx="8610600" cy="5257800"/>
          </a:xfrm>
        </p:spPr>
        <p:txBody>
          <a:bodyPr/>
          <a:lstStyle/>
          <a:p>
            <a:pPr eaLnBrk="1" hangingPunct="1">
              <a:buNone/>
            </a:pPr>
            <a:r>
              <a:rPr lang="en-US" dirty="0" smtClean="0"/>
              <a:t>Stop-and-Wait</a:t>
            </a:r>
          </a:p>
          <a:p>
            <a:pPr>
              <a:buNone/>
            </a:pPr>
            <a:r>
              <a:rPr lang="en-US" b="1" u="sng" dirty="0"/>
              <a:t>Working</a:t>
            </a:r>
            <a:endParaRPr lang="en-US" b="1" dirty="0"/>
          </a:p>
          <a:p>
            <a:r>
              <a:rPr lang="en-US" dirty="0"/>
              <a:t>The working of a stop and wait protocol may be explained as-</a:t>
            </a:r>
          </a:p>
          <a:p>
            <a:pPr lvl="1"/>
            <a:r>
              <a:rPr lang="en-US" sz="2000" dirty="0"/>
              <a:t>Sender sends a data packet to the receiver.</a:t>
            </a:r>
          </a:p>
          <a:p>
            <a:pPr lvl="1"/>
            <a:r>
              <a:rPr lang="en-US" sz="2000" dirty="0"/>
              <a:t>Sender stops and waits for the acknowledgement for the sent packet from the receiver.</a:t>
            </a:r>
          </a:p>
          <a:p>
            <a:pPr lvl="1"/>
            <a:r>
              <a:rPr lang="en-US" sz="2000" dirty="0"/>
              <a:t>Receiver receives and processes the data packet.</a:t>
            </a:r>
          </a:p>
          <a:p>
            <a:pPr lvl="1"/>
            <a:r>
              <a:rPr lang="en-US" sz="2000" dirty="0"/>
              <a:t>Receiver sends an acknowledgement to the sender.</a:t>
            </a:r>
          </a:p>
          <a:p>
            <a:pPr lvl="1"/>
            <a:r>
              <a:rPr lang="en-US" sz="2000" dirty="0"/>
              <a:t>After receiving the acknowledgement, sender sends the next data packet to the receiver.</a:t>
            </a:r>
          </a:p>
          <a:p>
            <a:pPr eaLnBrk="1" hangingPunct="1"/>
            <a:endParaRPr lang="en-US" b="1" dirty="0"/>
          </a:p>
        </p:txBody>
      </p:sp>
    </p:spTree>
    <p:extLst>
      <p:ext uri="{BB962C8B-B14F-4D97-AF65-F5344CB8AC3E}">
        <p14:creationId xmlns:p14="http://schemas.microsoft.com/office/powerpoint/2010/main" val="2881584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762000"/>
          </a:xfrm>
        </p:spPr>
        <p:txBody>
          <a:bodyPr rtlCol="0">
            <a:normAutofit/>
          </a:bodyPr>
          <a:lstStyle/>
          <a:p>
            <a:pPr eaLnBrk="1" fontAlgn="auto" hangingPunct="1">
              <a:spcAft>
                <a:spcPts val="0"/>
              </a:spcAft>
              <a:defRPr/>
            </a:pPr>
            <a:r>
              <a:rPr lang="en-US" dirty="0" smtClean="0">
                <a:solidFill>
                  <a:srgbClr val="FF0000"/>
                </a:solidFill>
              </a:rPr>
              <a:t>Flow Control Mechanisms</a:t>
            </a:r>
          </a:p>
        </p:txBody>
      </p:sp>
      <p:sp>
        <p:nvSpPr>
          <p:cNvPr id="5123" name="Content Placeholder 2"/>
          <p:cNvSpPr>
            <a:spLocks noGrp="1"/>
          </p:cNvSpPr>
          <p:nvPr>
            <p:ph idx="1"/>
          </p:nvPr>
        </p:nvSpPr>
        <p:spPr>
          <a:xfrm>
            <a:off x="1828800" y="990600"/>
            <a:ext cx="2286000" cy="1752600"/>
          </a:xfrm>
        </p:spPr>
        <p:txBody>
          <a:bodyPr/>
          <a:lstStyle/>
          <a:p>
            <a:pPr eaLnBrk="1" hangingPunct="1">
              <a:buNone/>
            </a:pPr>
            <a:r>
              <a:rPr lang="en-US" dirty="0" smtClean="0"/>
              <a:t>Stop-and-Wait</a:t>
            </a:r>
          </a:p>
          <a:p>
            <a:pPr eaLnBrk="1" hangingPunct="1"/>
            <a:endParaRPr lang="en-US" b="1" dirty="0"/>
          </a:p>
        </p:txBody>
      </p:sp>
      <p:pic>
        <p:nvPicPr>
          <p:cNvPr id="141314" name="Picture 2" descr="https://www.gatevidyalay.com/wp-content/uploads/2018/09/Stop-and-Wait-Protocol-Detailed-Steps.png"/>
          <p:cNvPicPr>
            <a:picLocks noChangeAspect="1" noChangeArrowheads="1"/>
          </p:cNvPicPr>
          <p:nvPr/>
        </p:nvPicPr>
        <p:blipFill>
          <a:blip r:embed="rId2"/>
          <a:srcRect/>
          <a:stretch>
            <a:fillRect/>
          </a:stretch>
        </p:blipFill>
        <p:spPr bwMode="auto">
          <a:xfrm>
            <a:off x="4114800" y="757335"/>
            <a:ext cx="5943600" cy="5791200"/>
          </a:xfrm>
          <a:prstGeom prst="rect">
            <a:avLst/>
          </a:prstGeom>
          <a:noFill/>
        </p:spPr>
      </p:pic>
    </p:spTree>
    <p:extLst>
      <p:ext uri="{BB962C8B-B14F-4D97-AF65-F5344CB8AC3E}">
        <p14:creationId xmlns:p14="http://schemas.microsoft.com/office/powerpoint/2010/main" val="1097918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762000"/>
          </a:xfrm>
        </p:spPr>
        <p:txBody>
          <a:bodyPr rtlCol="0">
            <a:normAutofit/>
          </a:bodyPr>
          <a:lstStyle/>
          <a:p>
            <a:pPr eaLnBrk="1" fontAlgn="auto" hangingPunct="1">
              <a:spcAft>
                <a:spcPts val="0"/>
              </a:spcAft>
              <a:defRPr/>
            </a:pPr>
            <a:r>
              <a:rPr lang="en-US" dirty="0" smtClean="0">
                <a:solidFill>
                  <a:srgbClr val="FF0000"/>
                </a:solidFill>
              </a:rPr>
              <a:t>Flow Control Mechanisms</a:t>
            </a:r>
          </a:p>
        </p:txBody>
      </p:sp>
      <p:sp>
        <p:nvSpPr>
          <p:cNvPr id="5123" name="Content Placeholder 2"/>
          <p:cNvSpPr>
            <a:spLocks noGrp="1"/>
          </p:cNvSpPr>
          <p:nvPr>
            <p:ph idx="1"/>
          </p:nvPr>
        </p:nvSpPr>
        <p:spPr>
          <a:xfrm>
            <a:off x="1828800" y="990600"/>
            <a:ext cx="3239760" cy="381000"/>
          </a:xfrm>
        </p:spPr>
        <p:txBody>
          <a:bodyPr/>
          <a:lstStyle/>
          <a:p>
            <a:pPr eaLnBrk="1" hangingPunct="1">
              <a:buNone/>
            </a:pPr>
            <a:r>
              <a:rPr lang="en-US" dirty="0" smtClean="0"/>
              <a:t>Stop-and-Wait</a:t>
            </a:r>
          </a:p>
          <a:p>
            <a:pPr eaLnBrk="1" hangingPunct="1"/>
            <a:endParaRPr lang="en-US" b="1" dirty="0"/>
          </a:p>
        </p:txBody>
      </p:sp>
      <p:sp>
        <p:nvSpPr>
          <p:cNvPr id="5" name="Rectangle 4"/>
          <p:cNvSpPr/>
          <p:nvPr/>
        </p:nvSpPr>
        <p:spPr>
          <a:xfrm>
            <a:off x="1828800" y="1676400"/>
            <a:ext cx="8153400" cy="1754326"/>
          </a:xfrm>
          <a:prstGeom prst="rect">
            <a:avLst/>
          </a:prstGeom>
        </p:spPr>
        <p:txBody>
          <a:bodyPr wrap="square">
            <a:spAutoFit/>
          </a:bodyPr>
          <a:lstStyle/>
          <a:p>
            <a:pPr fontAlgn="base">
              <a:spcBef>
                <a:spcPct val="0"/>
              </a:spcBef>
              <a:spcAft>
                <a:spcPct val="0"/>
              </a:spcAft>
            </a:pPr>
            <a:r>
              <a:rPr lang="en-US" dirty="0">
                <a:solidFill>
                  <a:prstClr val="black"/>
                </a:solidFill>
                <a:latin typeface="Arial" charset="0"/>
                <a:cs typeface="Arial" charset="0"/>
              </a:rPr>
              <a:t>Total time taken in sending one data packet</a:t>
            </a:r>
          </a:p>
          <a:p>
            <a:pPr fontAlgn="base">
              <a:spcBef>
                <a:spcPct val="0"/>
              </a:spcBef>
              <a:spcAft>
                <a:spcPct val="0"/>
              </a:spcAft>
            </a:pPr>
            <a:r>
              <a:rPr lang="en-US" dirty="0">
                <a:solidFill>
                  <a:prstClr val="black"/>
                </a:solidFill>
                <a:latin typeface="Arial" charset="0"/>
                <a:cs typeface="Arial" charset="0"/>
              </a:rPr>
              <a:t>= (Transmission delay + Propagation delay + Queuing delay + Processing delay)</a:t>
            </a:r>
            <a:r>
              <a:rPr lang="en-US" baseline="-25000" dirty="0">
                <a:solidFill>
                  <a:prstClr val="black"/>
                </a:solidFill>
                <a:latin typeface="Arial" charset="0"/>
                <a:cs typeface="Arial" charset="0"/>
              </a:rPr>
              <a:t>packet</a:t>
            </a:r>
            <a:endParaRPr lang="en-US"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a:t>
            </a:r>
          </a:p>
          <a:p>
            <a:pPr fontAlgn="base">
              <a:spcBef>
                <a:spcPct val="0"/>
              </a:spcBef>
              <a:spcAft>
                <a:spcPct val="0"/>
              </a:spcAft>
            </a:pPr>
            <a:r>
              <a:rPr lang="en-US" dirty="0">
                <a:solidFill>
                  <a:prstClr val="black"/>
                </a:solidFill>
                <a:latin typeface="Arial" charset="0"/>
                <a:cs typeface="Arial" charset="0"/>
              </a:rPr>
              <a:t>(Transmission delay + Propagation delay + Queuing delay + Processing delay)</a:t>
            </a:r>
            <a:r>
              <a:rPr lang="en-US" baseline="-25000" dirty="0">
                <a:solidFill>
                  <a:prstClr val="black"/>
                </a:solidFill>
                <a:latin typeface="Arial" charset="0"/>
                <a:cs typeface="Arial" charset="0"/>
              </a:rPr>
              <a:t>ACK</a:t>
            </a:r>
            <a:endParaRPr lang="en-US" dirty="0">
              <a:solidFill>
                <a:prstClr val="black"/>
              </a:solidFill>
              <a:latin typeface="Arial" charset="0"/>
              <a:cs typeface="Arial" charset="0"/>
            </a:endParaRPr>
          </a:p>
        </p:txBody>
      </p:sp>
      <p:sp>
        <p:nvSpPr>
          <p:cNvPr id="6" name="Rectangle 5"/>
          <p:cNvSpPr/>
          <p:nvPr/>
        </p:nvSpPr>
        <p:spPr>
          <a:xfrm>
            <a:off x="1828800" y="3352799"/>
            <a:ext cx="7772400" cy="1754326"/>
          </a:xfrm>
          <a:prstGeom prst="rect">
            <a:avLst/>
          </a:prstGeom>
        </p:spPr>
        <p:txBody>
          <a:bodyPr wrap="square">
            <a:spAutoFit/>
          </a:bodyPr>
          <a:lstStyle/>
          <a:p>
            <a:pPr fontAlgn="base">
              <a:spcBef>
                <a:spcPct val="0"/>
              </a:spcBef>
              <a:spcAft>
                <a:spcPct val="0"/>
              </a:spcAft>
            </a:pPr>
            <a:r>
              <a:rPr lang="en-US" b="1" u="sng" dirty="0">
                <a:solidFill>
                  <a:prstClr val="black"/>
                </a:solidFill>
                <a:latin typeface="Arial" charset="0"/>
                <a:cs typeface="Arial" charset="0"/>
              </a:rPr>
              <a:t>Assume</a:t>
            </a:r>
          </a:p>
          <a:p>
            <a:pPr fontAlgn="base">
              <a:spcBef>
                <a:spcPct val="0"/>
              </a:spcBef>
              <a:spcAft>
                <a:spcPct val="0"/>
              </a:spcAft>
            </a:pPr>
            <a:endParaRPr lang="en-US" b="1" u="sng"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Queuing delay and processing delay to be zero at both sender and receiver side.</a:t>
            </a:r>
          </a:p>
          <a:p>
            <a:pPr fontAlgn="base">
              <a:spcBef>
                <a:spcPct val="0"/>
              </a:spcBef>
              <a:spcAft>
                <a:spcPct val="0"/>
              </a:spcAft>
            </a:pPr>
            <a:r>
              <a:rPr lang="en-US" dirty="0">
                <a:solidFill>
                  <a:prstClr val="black"/>
                </a:solidFill>
                <a:latin typeface="Arial" charset="0"/>
                <a:cs typeface="Arial" charset="0"/>
              </a:rPr>
              <a:t>Transmission time for the acknowledgement to be zero since it’s size is very small.</a:t>
            </a:r>
            <a:endParaRPr lang="en-US" dirty="0">
              <a:solidFill>
                <a:prstClr val="black"/>
              </a:solidFill>
              <a:latin typeface="Arial" charset="0"/>
              <a:cs typeface="Arial" charset="0"/>
            </a:endParaRPr>
          </a:p>
        </p:txBody>
      </p:sp>
      <p:graphicFrame>
        <p:nvGraphicFramePr>
          <p:cNvPr id="7" name="Table 6"/>
          <p:cNvGraphicFramePr>
            <a:graphicFrameLocks noGrp="1"/>
          </p:cNvGraphicFramePr>
          <p:nvPr/>
        </p:nvGraphicFramePr>
        <p:xfrm>
          <a:off x="1828800" y="5791200"/>
          <a:ext cx="8153400" cy="640080"/>
        </p:xfrm>
        <a:graphic>
          <a:graphicData uri="http://schemas.openxmlformats.org/drawingml/2006/table">
            <a:tbl>
              <a:tblPr/>
              <a:tblGrid>
                <a:gridCol w="8153400">
                  <a:extLst>
                    <a:ext uri="{9D8B030D-6E8A-4147-A177-3AD203B41FA5}">
                      <a16:colId xmlns:a16="http://schemas.microsoft.com/office/drawing/2014/main" val="20000"/>
                    </a:ext>
                  </a:extLst>
                </a:gridCol>
              </a:tblGrid>
              <a:tr h="335280">
                <a:tc>
                  <a:txBody>
                    <a:bodyPr/>
                    <a:lstStyle/>
                    <a:p>
                      <a:pPr algn="ctr"/>
                      <a:r>
                        <a:rPr lang="en-US" dirty="0"/>
                        <a:t>Total time taken in sending one data packet</a:t>
                      </a:r>
                    </a:p>
                    <a:p>
                      <a:pPr algn="ctr"/>
                      <a:r>
                        <a:rPr lang="en-US" dirty="0"/>
                        <a:t>= (Transmission delay + Propagation delay)</a:t>
                      </a:r>
                      <a:r>
                        <a:rPr lang="en-US" baseline="-25000" dirty="0"/>
                        <a:t>packet</a:t>
                      </a:r>
                      <a:r>
                        <a:rPr lang="en-US" dirty="0"/>
                        <a:t> + (Propagation delay)</a:t>
                      </a:r>
                      <a:r>
                        <a:rPr lang="en-US" baseline="-25000" dirty="0"/>
                        <a:t>ACK</a:t>
                      </a:r>
                      <a:endParaRPr lang="en-US" dirty="0"/>
                    </a:p>
                  </a:txBody>
                  <a:tcPr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145409" name="Rectangle 1"/>
          <p:cNvSpPr>
            <a:spLocks noChangeArrowheads="1"/>
          </p:cNvSpPr>
          <p:nvPr/>
        </p:nvSpPr>
        <p:spPr bwMode="auto">
          <a:xfrm>
            <a:off x="1981200" y="5143501"/>
            <a:ext cx="41148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b="1" dirty="0">
                <a:solidFill>
                  <a:prstClr val="black"/>
                </a:solidFill>
                <a:latin typeface="Arial" charset="0"/>
                <a:cs typeface="Arial" charset="0"/>
              </a:rPr>
              <a:t>Under the above assumptions.</a:t>
            </a:r>
          </a:p>
          <a:p>
            <a:pPr eaLnBrk="0" fontAlgn="base" hangingPunct="0">
              <a:spcBef>
                <a:spcPct val="0"/>
              </a:spcBef>
              <a:spcAft>
                <a:spcPct val="0"/>
              </a:spcAft>
            </a:pPr>
            <a:r>
              <a:rPr lang="en-US" b="1" dirty="0">
                <a:solidFill>
                  <a:prstClr val="black"/>
                </a:solidFill>
                <a:latin typeface="Arial" charset="0"/>
                <a:cs typeface="Arial" charset="0"/>
              </a:rPr>
              <a:t> </a:t>
            </a:r>
          </a:p>
        </p:txBody>
      </p:sp>
    </p:spTree>
    <p:extLst>
      <p:ext uri="{BB962C8B-B14F-4D97-AF65-F5344CB8AC3E}">
        <p14:creationId xmlns:p14="http://schemas.microsoft.com/office/powerpoint/2010/main" val="399056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762000"/>
          </a:xfrm>
        </p:spPr>
        <p:txBody>
          <a:bodyPr rtlCol="0">
            <a:normAutofit/>
          </a:bodyPr>
          <a:lstStyle/>
          <a:p>
            <a:pPr eaLnBrk="1" fontAlgn="auto" hangingPunct="1">
              <a:spcAft>
                <a:spcPts val="0"/>
              </a:spcAft>
              <a:defRPr/>
            </a:pPr>
            <a:r>
              <a:rPr lang="en-US" dirty="0" smtClean="0">
                <a:solidFill>
                  <a:srgbClr val="FF0000"/>
                </a:solidFill>
              </a:rPr>
              <a:t>Flow Control Mechanisms</a:t>
            </a:r>
          </a:p>
        </p:txBody>
      </p:sp>
      <p:sp>
        <p:nvSpPr>
          <p:cNvPr id="5123" name="Content Placeholder 2"/>
          <p:cNvSpPr>
            <a:spLocks noGrp="1"/>
          </p:cNvSpPr>
          <p:nvPr>
            <p:ph idx="1"/>
          </p:nvPr>
        </p:nvSpPr>
        <p:spPr>
          <a:xfrm>
            <a:off x="1828800" y="990600"/>
            <a:ext cx="3733800" cy="609600"/>
          </a:xfrm>
        </p:spPr>
        <p:txBody>
          <a:bodyPr/>
          <a:lstStyle/>
          <a:p>
            <a:pPr eaLnBrk="1" hangingPunct="1">
              <a:buNone/>
            </a:pPr>
            <a:r>
              <a:rPr lang="en-US" dirty="0" smtClean="0"/>
              <a:t>Stop-and-Wait</a:t>
            </a:r>
          </a:p>
          <a:p>
            <a:pPr eaLnBrk="1" hangingPunct="1"/>
            <a:endParaRPr lang="en-US" b="1" dirty="0"/>
          </a:p>
        </p:txBody>
      </p:sp>
      <p:graphicFrame>
        <p:nvGraphicFramePr>
          <p:cNvPr id="8" name="Table 7"/>
          <p:cNvGraphicFramePr>
            <a:graphicFrameLocks noGrp="1"/>
          </p:cNvGraphicFramePr>
          <p:nvPr/>
        </p:nvGraphicFramePr>
        <p:xfrm>
          <a:off x="3276600" y="3581400"/>
          <a:ext cx="5486400" cy="1798320"/>
        </p:xfrm>
        <a:graphic>
          <a:graphicData uri="http://schemas.openxmlformats.org/drawingml/2006/table">
            <a:tbl>
              <a:tblPr/>
              <a:tblGrid>
                <a:gridCol w="5486400">
                  <a:extLst>
                    <a:ext uri="{9D8B030D-6E8A-4147-A177-3AD203B41FA5}">
                      <a16:colId xmlns:a16="http://schemas.microsoft.com/office/drawing/2014/main" val="20000"/>
                    </a:ext>
                  </a:extLst>
                </a:gridCol>
              </a:tblGrid>
              <a:tr h="1447800">
                <a:tc>
                  <a:txBody>
                    <a:bodyPr/>
                    <a:lstStyle/>
                    <a:p>
                      <a:pPr algn="ctr"/>
                      <a:r>
                        <a:rPr lang="en-US" sz="2800" dirty="0"/>
                        <a:t>Total time taken in sending one data packet</a:t>
                      </a:r>
                    </a:p>
                    <a:p>
                      <a:pPr algn="ctr"/>
                      <a:r>
                        <a:rPr lang="en-US" sz="2800" dirty="0"/>
                        <a:t>= (Transmission delay)</a:t>
                      </a:r>
                      <a:r>
                        <a:rPr lang="en-US" sz="2800" baseline="-25000" dirty="0"/>
                        <a:t>packet</a:t>
                      </a:r>
                      <a:r>
                        <a:rPr lang="en-US" sz="2800" dirty="0"/>
                        <a:t> + 2 x Propagation </a:t>
                      </a:r>
                      <a:r>
                        <a:rPr lang="en-US" dirty="0"/>
                        <a:t>delay</a:t>
                      </a:r>
                    </a:p>
                  </a:txBody>
                  <a:tcPr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146433" name="Rectangle 1"/>
          <p:cNvSpPr>
            <a:spLocks noChangeArrowheads="1"/>
          </p:cNvSpPr>
          <p:nvPr/>
        </p:nvSpPr>
        <p:spPr bwMode="auto">
          <a:xfrm>
            <a:off x="1524000" y="1866037"/>
            <a:ext cx="7010252" cy="175432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dirty="0">
                <a:solidFill>
                  <a:prstClr val="black"/>
                </a:solidFill>
                <a:latin typeface="Arial" charset="0"/>
                <a:cs typeface="Arial" charset="0"/>
              </a:rPr>
              <a:t>We know,</a:t>
            </a:r>
          </a:p>
          <a:p>
            <a:pPr eaLnBrk="0" fontAlgn="base" hangingPunct="0">
              <a:spcBef>
                <a:spcPct val="0"/>
              </a:spcBef>
              <a:spcAft>
                <a:spcPct val="0"/>
              </a:spcAft>
              <a:buFontTx/>
              <a:buChar char="•"/>
            </a:pPr>
            <a:r>
              <a:rPr lang="en-US" dirty="0">
                <a:solidFill>
                  <a:prstClr val="black"/>
                </a:solidFill>
                <a:latin typeface="Arial" charset="0"/>
                <a:cs typeface="Arial" charset="0"/>
              </a:rPr>
              <a:t>Propagation delay depends on the distance and speed. </a:t>
            </a:r>
          </a:p>
          <a:p>
            <a:pPr eaLnBrk="0" fontAlgn="base" hangingPunct="0">
              <a:spcBef>
                <a:spcPct val="0"/>
              </a:spcBef>
              <a:spcAft>
                <a:spcPct val="0"/>
              </a:spcAft>
              <a:buFontTx/>
              <a:buChar char="•"/>
            </a:pPr>
            <a:r>
              <a:rPr lang="en-US" dirty="0">
                <a:solidFill>
                  <a:prstClr val="black"/>
                </a:solidFill>
                <a:latin typeface="Arial" charset="0"/>
                <a:cs typeface="Arial" charset="0"/>
              </a:rPr>
              <a:t>So, it would be same for both data packet and acknowledgement. </a:t>
            </a:r>
          </a:p>
          <a:p>
            <a:pPr eaLnBrk="0" fontAlgn="base" hangingPunct="0">
              <a:spcBef>
                <a:spcPct val="0"/>
              </a:spcBef>
              <a:spcAft>
                <a:spcPct val="0"/>
              </a:spcAft>
            </a:pPr>
            <a:r>
              <a:rPr lang="en-US" dirty="0">
                <a:solidFill>
                  <a:prstClr val="black"/>
                </a:solidFill>
                <a:latin typeface="Arial" charset="0"/>
                <a:cs typeface="Arial" charset="0"/>
              </a:rPr>
              <a:t> </a:t>
            </a:r>
          </a:p>
          <a:p>
            <a:pPr eaLnBrk="0" fontAlgn="base" hangingPunct="0">
              <a:spcBef>
                <a:spcPct val="0"/>
              </a:spcBef>
              <a:spcAft>
                <a:spcPct val="0"/>
              </a:spcAft>
            </a:pPr>
            <a:r>
              <a:rPr lang="en-US" dirty="0">
                <a:solidFill>
                  <a:prstClr val="black"/>
                </a:solidFill>
                <a:latin typeface="Arial" charset="0"/>
                <a:cs typeface="Arial" charset="0"/>
              </a:rPr>
              <a:t>So, we have-</a:t>
            </a:r>
          </a:p>
          <a:p>
            <a:pPr eaLnBrk="0" fontAlgn="base" hangingPunct="0">
              <a:spcBef>
                <a:spcPct val="0"/>
              </a:spcBef>
              <a:spcAft>
                <a:spcPct val="0"/>
              </a:spcAft>
            </a:pPr>
            <a:r>
              <a:rPr lang="en-US" dirty="0">
                <a:solidFill>
                  <a:prstClr val="black"/>
                </a:solidFill>
                <a:latin typeface="Arial" charset="0"/>
                <a:cs typeface="Arial" charset="0"/>
              </a:rPr>
              <a:t> </a:t>
            </a:r>
          </a:p>
        </p:txBody>
      </p:sp>
    </p:spTree>
    <p:extLst>
      <p:ext uri="{BB962C8B-B14F-4D97-AF65-F5344CB8AC3E}">
        <p14:creationId xmlns:p14="http://schemas.microsoft.com/office/powerpoint/2010/main" val="25068570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762000"/>
          </a:xfrm>
        </p:spPr>
        <p:txBody>
          <a:bodyPr rtlCol="0">
            <a:normAutofit/>
          </a:bodyPr>
          <a:lstStyle/>
          <a:p>
            <a:pPr eaLnBrk="1" fontAlgn="auto" hangingPunct="1">
              <a:spcAft>
                <a:spcPts val="0"/>
              </a:spcAft>
              <a:defRPr/>
            </a:pPr>
            <a:r>
              <a:rPr lang="en-US" dirty="0" smtClean="0">
                <a:solidFill>
                  <a:srgbClr val="FF0000"/>
                </a:solidFill>
              </a:rPr>
              <a:t>Flow Control Mechanisms</a:t>
            </a:r>
          </a:p>
        </p:txBody>
      </p:sp>
      <p:graphicFrame>
        <p:nvGraphicFramePr>
          <p:cNvPr id="6" name="Table 5"/>
          <p:cNvGraphicFramePr>
            <a:graphicFrameLocks noGrp="1"/>
          </p:cNvGraphicFramePr>
          <p:nvPr/>
        </p:nvGraphicFramePr>
        <p:xfrm>
          <a:off x="4343400" y="2971800"/>
          <a:ext cx="3581400" cy="640080"/>
        </p:xfrm>
        <a:graphic>
          <a:graphicData uri="http://schemas.openxmlformats.org/drawingml/2006/table">
            <a:tbl>
              <a:tblPr/>
              <a:tblGrid>
                <a:gridCol w="3581400">
                  <a:extLst>
                    <a:ext uri="{9D8B030D-6E8A-4147-A177-3AD203B41FA5}">
                      <a16:colId xmlns:a16="http://schemas.microsoft.com/office/drawing/2014/main" val="20000"/>
                    </a:ext>
                  </a:extLst>
                </a:gridCol>
              </a:tblGrid>
              <a:tr h="0">
                <a:tc>
                  <a:txBody>
                    <a:bodyPr/>
                    <a:lstStyle/>
                    <a:p>
                      <a:pPr algn="ctr"/>
                      <a:r>
                        <a:rPr lang="en-US" dirty="0"/>
                        <a:t>Efficiency (η) = Useful Time / Total Time</a:t>
                      </a:r>
                    </a:p>
                  </a:txBody>
                  <a:tcPr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147457" name="Rectangle 1"/>
          <p:cNvSpPr>
            <a:spLocks noChangeArrowheads="1"/>
          </p:cNvSpPr>
          <p:nvPr/>
        </p:nvSpPr>
        <p:spPr bwMode="auto">
          <a:xfrm>
            <a:off x="1828800" y="1446312"/>
            <a:ext cx="8153400" cy="46782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2000" u="sng" dirty="0">
                <a:solidFill>
                  <a:prstClr val="black"/>
                </a:solidFill>
                <a:latin typeface="Arial" charset="0"/>
                <a:cs typeface="Arial" charset="0"/>
              </a:rPr>
              <a:t>Efficiency</a:t>
            </a:r>
            <a:endParaRPr lang="en-US" sz="2000" dirty="0">
              <a:solidFill>
                <a:prstClr val="black"/>
              </a:solidFill>
              <a:latin typeface="Arial" charset="0"/>
              <a:cs typeface="Arial" charset="0"/>
            </a:endParaRPr>
          </a:p>
          <a:p>
            <a:pPr eaLnBrk="0" fontAlgn="base" hangingPunct="0">
              <a:spcBef>
                <a:spcPct val="0"/>
              </a:spcBef>
              <a:spcAft>
                <a:spcPct val="0"/>
              </a:spcAft>
            </a:pPr>
            <a:r>
              <a:rPr lang="en-US" sz="2000" dirty="0">
                <a:solidFill>
                  <a:prstClr val="black"/>
                </a:solidFill>
                <a:latin typeface="Arial" charset="0"/>
                <a:cs typeface="Arial" charset="0"/>
              </a:rPr>
              <a:t> </a:t>
            </a:r>
          </a:p>
          <a:p>
            <a:pPr eaLnBrk="0" fontAlgn="base" hangingPunct="0">
              <a:spcBef>
                <a:spcPct val="0"/>
              </a:spcBef>
              <a:spcAft>
                <a:spcPct val="0"/>
              </a:spcAft>
            </a:pPr>
            <a:r>
              <a:rPr lang="en-US" sz="2000" dirty="0">
                <a:solidFill>
                  <a:prstClr val="black"/>
                </a:solidFill>
                <a:latin typeface="Arial" charset="0"/>
                <a:cs typeface="Arial" charset="0"/>
              </a:rPr>
              <a:t>Efficiency of any flow control protocol is given by-</a:t>
            </a:r>
          </a:p>
          <a:p>
            <a:pPr eaLnBrk="0" fontAlgn="base" hangingPunct="0">
              <a:spcBef>
                <a:spcPct val="0"/>
              </a:spcBef>
              <a:spcAft>
                <a:spcPct val="0"/>
              </a:spcAft>
            </a:pPr>
            <a:r>
              <a:rPr lang="en-US" sz="2000" dirty="0">
                <a:solidFill>
                  <a:prstClr val="black"/>
                </a:solidFill>
                <a:latin typeface="Arial" charset="0"/>
                <a:cs typeface="Arial" charset="0"/>
              </a:rPr>
              <a:t> </a:t>
            </a:r>
          </a:p>
          <a:p>
            <a:pPr eaLnBrk="0" fontAlgn="base" hangingPunct="0">
              <a:spcBef>
                <a:spcPct val="0"/>
              </a:spcBef>
              <a:spcAft>
                <a:spcPct val="0"/>
              </a:spcAft>
            </a:pPr>
            <a:r>
              <a:rPr lang="en-US" sz="2000" dirty="0">
                <a:solidFill>
                  <a:prstClr val="black"/>
                </a:solidFill>
                <a:latin typeface="Arial" charset="0"/>
                <a:cs typeface="Arial" charset="0"/>
              </a:rPr>
              <a:t> </a:t>
            </a:r>
          </a:p>
          <a:p>
            <a:pPr eaLnBrk="0" fontAlgn="base" hangingPunct="0">
              <a:spcBef>
                <a:spcPct val="0"/>
              </a:spcBef>
              <a:spcAft>
                <a:spcPct val="0"/>
              </a:spcAft>
            </a:pPr>
            <a:endParaRPr lang="en-US" sz="2000" dirty="0">
              <a:solidFill>
                <a:prstClr val="black"/>
              </a:solidFill>
              <a:latin typeface="Arial" charset="0"/>
              <a:cs typeface="Arial" charset="0"/>
            </a:endParaRPr>
          </a:p>
          <a:p>
            <a:pPr eaLnBrk="0" fontAlgn="base" hangingPunct="0">
              <a:spcBef>
                <a:spcPct val="0"/>
              </a:spcBef>
              <a:spcAft>
                <a:spcPct val="0"/>
              </a:spcAft>
            </a:pPr>
            <a:endParaRPr lang="en-US" sz="2000" dirty="0">
              <a:solidFill>
                <a:prstClr val="black"/>
              </a:solidFill>
              <a:latin typeface="Arial" charset="0"/>
              <a:cs typeface="Arial" charset="0"/>
            </a:endParaRPr>
          </a:p>
          <a:p>
            <a:pPr eaLnBrk="0" fontAlgn="base" hangingPunct="0">
              <a:spcBef>
                <a:spcPct val="0"/>
              </a:spcBef>
              <a:spcAft>
                <a:spcPct val="0"/>
              </a:spcAft>
            </a:pPr>
            <a:endParaRPr lang="en-US" sz="2000" dirty="0">
              <a:solidFill>
                <a:prstClr val="black"/>
              </a:solidFill>
              <a:latin typeface="Arial" charset="0"/>
              <a:cs typeface="Arial" charset="0"/>
            </a:endParaRPr>
          </a:p>
          <a:p>
            <a:pPr eaLnBrk="0" fontAlgn="base" hangingPunct="0">
              <a:spcBef>
                <a:spcPct val="0"/>
              </a:spcBef>
              <a:spcAft>
                <a:spcPct val="0"/>
              </a:spcAft>
            </a:pPr>
            <a:r>
              <a:rPr lang="en-US" sz="2000" dirty="0">
                <a:solidFill>
                  <a:prstClr val="black"/>
                </a:solidFill>
                <a:latin typeface="Arial" charset="0"/>
                <a:cs typeface="Arial" charset="0"/>
              </a:rPr>
              <a:t>where-</a:t>
            </a:r>
          </a:p>
          <a:p>
            <a:pPr eaLnBrk="0" fontAlgn="base" hangingPunct="0">
              <a:spcBef>
                <a:spcPct val="0"/>
              </a:spcBef>
              <a:spcAft>
                <a:spcPct val="0"/>
              </a:spcAft>
              <a:buFontTx/>
              <a:buChar char="•"/>
            </a:pPr>
            <a:r>
              <a:rPr lang="en-US" sz="2000" dirty="0">
                <a:solidFill>
                  <a:prstClr val="black"/>
                </a:solidFill>
                <a:latin typeface="Arial" charset="0"/>
                <a:cs typeface="Arial" charset="0"/>
              </a:rPr>
              <a:t>Useful time = Transmission delay of data packet = (Transmission delay)</a:t>
            </a:r>
            <a:r>
              <a:rPr lang="en-US" sz="2000" baseline="-30000" dirty="0">
                <a:solidFill>
                  <a:prstClr val="black"/>
                </a:solidFill>
                <a:latin typeface="Arial" charset="0"/>
                <a:cs typeface="Arial" charset="0"/>
              </a:rPr>
              <a:t>packet</a:t>
            </a:r>
            <a:r>
              <a:rPr lang="en-US" sz="2000" dirty="0">
                <a:solidFill>
                  <a:prstClr val="black"/>
                </a:solidFill>
                <a:latin typeface="Arial" charset="0"/>
                <a:cs typeface="Arial" charset="0"/>
              </a:rPr>
              <a:t> </a:t>
            </a:r>
          </a:p>
          <a:p>
            <a:pPr eaLnBrk="0" fontAlgn="base" hangingPunct="0">
              <a:spcBef>
                <a:spcPct val="0"/>
              </a:spcBef>
              <a:spcAft>
                <a:spcPct val="0"/>
              </a:spcAft>
              <a:buFontTx/>
              <a:buChar char="•"/>
            </a:pPr>
            <a:r>
              <a:rPr lang="en-US" sz="2000" dirty="0">
                <a:solidFill>
                  <a:prstClr val="black"/>
                </a:solidFill>
                <a:latin typeface="Arial" charset="0"/>
                <a:cs typeface="Arial" charset="0"/>
              </a:rPr>
              <a:t>Useless time = Time for which sender is forced to wait and do nothing = 2 x Propagation delay </a:t>
            </a:r>
          </a:p>
          <a:p>
            <a:pPr eaLnBrk="0" fontAlgn="base" hangingPunct="0">
              <a:spcBef>
                <a:spcPct val="0"/>
              </a:spcBef>
              <a:spcAft>
                <a:spcPct val="0"/>
              </a:spcAft>
              <a:buFontTx/>
              <a:buChar char="•"/>
            </a:pPr>
            <a:r>
              <a:rPr lang="en-US" sz="2000" dirty="0">
                <a:solidFill>
                  <a:prstClr val="black"/>
                </a:solidFill>
                <a:latin typeface="Arial" charset="0"/>
                <a:cs typeface="Arial" charset="0"/>
              </a:rPr>
              <a:t>Total time = Useful time + Useless time </a:t>
            </a:r>
          </a:p>
          <a:p>
            <a:pPr eaLnBrk="0" fontAlgn="base" hangingPunct="0">
              <a:spcBef>
                <a:spcPct val="0"/>
              </a:spcBef>
              <a:spcAft>
                <a:spcPct val="0"/>
              </a:spcAft>
            </a:pPr>
            <a:r>
              <a:rPr lang="en-US" dirty="0">
                <a:solidFill>
                  <a:prstClr val="black"/>
                </a:solidFill>
                <a:latin typeface="Arial" charset="0"/>
                <a:cs typeface="Arial" charset="0"/>
              </a:rPr>
              <a:t> </a:t>
            </a:r>
          </a:p>
        </p:txBody>
      </p:sp>
    </p:spTree>
    <p:extLst>
      <p:ext uri="{BB962C8B-B14F-4D97-AF65-F5344CB8AC3E}">
        <p14:creationId xmlns:p14="http://schemas.microsoft.com/office/powerpoint/2010/main" val="42181700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descr="http://www.isi.edu/nsnam/DIRECTED_RESEARCH/DR_HYUNAH/D-Research/e-stop1.gif"/>
          <p:cNvPicPr>
            <a:picLocks noChangeAspect="1" noChangeArrowheads="1"/>
          </p:cNvPicPr>
          <p:nvPr/>
        </p:nvPicPr>
        <p:blipFill>
          <a:blip r:embed="rId2"/>
          <a:srcRect/>
          <a:stretch>
            <a:fillRect/>
          </a:stretch>
        </p:blipFill>
        <p:spPr bwMode="auto">
          <a:xfrm>
            <a:off x="1828800" y="3618955"/>
            <a:ext cx="4191000" cy="3158257"/>
          </a:xfrm>
          <a:prstGeom prst="rect">
            <a:avLst/>
          </a:prstGeom>
          <a:noFill/>
        </p:spPr>
      </p:pic>
      <p:sp>
        <p:nvSpPr>
          <p:cNvPr id="3" name="Content Placeholder 2"/>
          <p:cNvSpPr>
            <a:spLocks noGrp="1"/>
          </p:cNvSpPr>
          <p:nvPr>
            <p:ph sz="quarter" idx="1"/>
          </p:nvPr>
        </p:nvSpPr>
        <p:spPr>
          <a:xfrm>
            <a:off x="1676400" y="381000"/>
            <a:ext cx="8534400" cy="3200400"/>
          </a:xfrm>
        </p:spPr>
        <p:txBody>
          <a:bodyPr/>
          <a:lstStyle/>
          <a:p>
            <a:pPr algn="just"/>
            <a:r>
              <a:rPr lang="en-US" sz="2000" dirty="0">
                <a:latin typeface="Times New Roman" pitchFamily="18" charset="0"/>
                <a:cs typeface="Times New Roman" pitchFamily="18" charset="0"/>
              </a:rPr>
              <a:t>Frames may be either damaged or lost completely. We assume that transmission errors in the frame are detected by the hardware checksum. One suggestion is that the sender would send a frame, the receiver would send an ACK frame only if the frame is received correctly. If the frame is in error the receiver simply ignores it; the transmitter would time out and would retransmit it. </a:t>
            </a:r>
          </a:p>
          <a:p>
            <a:pPr algn="just"/>
            <a:r>
              <a:rPr lang="en-US" sz="2000" dirty="0">
                <a:latin typeface="Times New Roman" pitchFamily="18" charset="0"/>
                <a:cs typeface="Times New Roman" pitchFamily="18" charset="0"/>
              </a:rPr>
              <a:t>One problem with the above scheme is that if the ACK frame is lost or damaged, duplicate frames are accepted at the receiver without the receiver knowing it. </a:t>
            </a:r>
          </a:p>
          <a:p>
            <a:pPr algn="just"/>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96F8ED02-354F-45B8-9582-8CAC4B4C9BED}" type="slidenum">
              <a:rPr lang="en-US">
                <a:latin typeface="Century Schoolbook"/>
              </a:rPr>
              <a:pPr>
                <a:defRPr/>
              </a:pPr>
              <a:t>16</a:t>
            </a:fld>
            <a:endParaRPr lang="en-US">
              <a:latin typeface="Century Schoolbook"/>
            </a:endParaRPr>
          </a:p>
        </p:txBody>
      </p:sp>
      <p:sp>
        <p:nvSpPr>
          <p:cNvPr id="5" name="Title 1"/>
          <p:cNvSpPr>
            <a:spLocks noGrp="1"/>
          </p:cNvSpPr>
          <p:nvPr>
            <p:ph type="title"/>
          </p:nvPr>
        </p:nvSpPr>
        <p:spPr>
          <a:xfrm>
            <a:off x="1905000" y="76200"/>
            <a:ext cx="7467600" cy="487362"/>
          </a:xfrm>
        </p:spPr>
        <p:txBody>
          <a:bodyPr>
            <a:normAutofit fontScale="90000"/>
          </a:bodyPr>
          <a:lstStyle/>
          <a:p>
            <a:r>
              <a:rPr lang="en-US" sz="3200" b="1" dirty="0">
                <a:solidFill>
                  <a:srgbClr val="0000CC"/>
                </a:solidFill>
                <a:latin typeface="Times New Roman" pitchFamily="18" charset="0"/>
                <a:cs typeface="Times New Roman" pitchFamily="18" charset="0"/>
              </a:rPr>
              <a:t>A simplex protocol for a noisy channel</a:t>
            </a:r>
          </a:p>
        </p:txBody>
      </p:sp>
      <p:pic>
        <p:nvPicPr>
          <p:cNvPr id="6" name="Picture 5" descr="stop_and_wait_lost_ack"/>
          <p:cNvPicPr>
            <a:picLocks noChangeAspect="1" noChangeArrowheads="1"/>
          </p:cNvPicPr>
          <p:nvPr/>
        </p:nvPicPr>
        <p:blipFill>
          <a:blip r:embed="rId3"/>
          <a:srcRect/>
          <a:stretch>
            <a:fillRect/>
          </a:stretch>
        </p:blipFill>
        <p:spPr bwMode="auto">
          <a:xfrm>
            <a:off x="6225242" y="3657600"/>
            <a:ext cx="3985558" cy="3056604"/>
          </a:xfrm>
          <a:prstGeom prst="rect">
            <a:avLst/>
          </a:prstGeom>
          <a:noFill/>
        </p:spPr>
      </p:pic>
    </p:spTree>
    <p:extLst>
      <p:ext uri="{BB962C8B-B14F-4D97-AF65-F5344CB8AC3E}">
        <p14:creationId xmlns:p14="http://schemas.microsoft.com/office/powerpoint/2010/main" val="104473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5234"/>
                                        </p:tgtEl>
                                        <p:attrNameLst>
                                          <p:attrName>style.visibility</p:attrName>
                                        </p:attrNameLst>
                                      </p:cBhvr>
                                      <p:to>
                                        <p:strVal val="visible"/>
                                      </p:to>
                                    </p:set>
                                    <p:animEffect transition="in" filter="fade">
                                      <p:cBhvr>
                                        <p:cTn id="17" dur="2000"/>
                                        <p:tgtEl>
                                          <p:spTgt spid="952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52600" y="228600"/>
            <a:ext cx="8458200" cy="6324600"/>
          </a:xfrm>
        </p:spPr>
        <p:txBody>
          <a:bodyPr/>
          <a:lstStyle/>
          <a:p>
            <a:pPr algn="just"/>
            <a:r>
              <a:rPr lang="en-US" sz="1800" dirty="0">
                <a:latin typeface="Calibri" pitchFamily="34" charset="0"/>
                <a:cs typeface="Calibri" pitchFamily="34" charset="0"/>
              </a:rPr>
              <a:t>Imagine a situation where the receiver has just sent an ACK frame back to the sender saying that it correctly received and already passed a frame to its host. However, the ACK frame gets lost completely, the sender times out and retransmits the frame. There is no way for the receiver to tell whether this frame is a retransmitted frame or a new frame, so the receiver accepts this duplicate happily and transfers it to the host. The protocol thus fails in this aspect. </a:t>
            </a:r>
          </a:p>
          <a:p>
            <a:pPr algn="just"/>
            <a:endParaRPr lang="en-US" sz="2000" dirty="0">
              <a:latin typeface="Times New Roman" pitchFamily="18" charset="0"/>
              <a:cs typeface="Times New Roman" pitchFamily="18" charset="0"/>
            </a:endParaRPr>
          </a:p>
          <a:p>
            <a:endParaRPr lang="en-US" sz="2000" dirty="0"/>
          </a:p>
        </p:txBody>
      </p:sp>
      <p:sp>
        <p:nvSpPr>
          <p:cNvPr id="4" name="Slide Number Placeholder 3"/>
          <p:cNvSpPr>
            <a:spLocks noGrp="1"/>
          </p:cNvSpPr>
          <p:nvPr>
            <p:ph type="sldNum" sz="quarter" idx="11"/>
          </p:nvPr>
        </p:nvSpPr>
        <p:spPr/>
        <p:txBody>
          <a:bodyPr/>
          <a:lstStyle/>
          <a:p>
            <a:pPr>
              <a:defRPr/>
            </a:pPr>
            <a:fld id="{96F8ED02-354F-45B8-9582-8CAC4B4C9BED}" type="slidenum">
              <a:rPr lang="en-US">
                <a:latin typeface="Century Schoolbook"/>
              </a:rPr>
              <a:pPr>
                <a:defRPr/>
              </a:pPr>
              <a:t>17</a:t>
            </a:fld>
            <a:endParaRPr lang="en-US">
              <a:latin typeface="Century Schoolbook"/>
            </a:endParaRPr>
          </a:p>
        </p:txBody>
      </p:sp>
      <p:pic>
        <p:nvPicPr>
          <p:cNvPr id="5" name="Picture 10"/>
          <p:cNvPicPr>
            <a:picLocks noChangeAspect="1" noChangeArrowheads="1"/>
          </p:cNvPicPr>
          <p:nvPr/>
        </p:nvPicPr>
        <p:blipFill>
          <a:blip r:embed="rId2"/>
          <a:srcRect/>
          <a:stretch>
            <a:fillRect/>
          </a:stretch>
        </p:blipFill>
        <p:spPr bwMode="auto">
          <a:xfrm>
            <a:off x="1676400" y="2438400"/>
            <a:ext cx="4075112" cy="4239530"/>
          </a:xfrm>
          <a:prstGeom prst="rect">
            <a:avLst/>
          </a:prstGeom>
          <a:ln>
            <a:noFill/>
          </a:ln>
          <a:effectLst>
            <a:outerShdw blurRad="190500" algn="tl" rotWithShape="0">
              <a:srgbClr val="000000">
                <a:alpha val="70000"/>
              </a:srgbClr>
            </a:outerShdw>
          </a:effectLst>
        </p:spPr>
      </p:pic>
      <p:pic>
        <p:nvPicPr>
          <p:cNvPr id="6" name="Picture 10"/>
          <p:cNvPicPr>
            <a:picLocks noChangeAspect="1" noChangeArrowheads="1"/>
          </p:cNvPicPr>
          <p:nvPr/>
        </p:nvPicPr>
        <p:blipFill>
          <a:blip r:embed="rId3"/>
          <a:srcRect/>
          <a:stretch>
            <a:fillRect/>
          </a:stretch>
        </p:blipFill>
        <p:spPr bwMode="auto">
          <a:xfrm>
            <a:off x="5943601" y="2438400"/>
            <a:ext cx="4256289" cy="4191000"/>
          </a:xfrm>
          <a:prstGeom prst="rect">
            <a:avLst/>
          </a:prstGeom>
          <a:ln>
            <a:noFill/>
          </a:ln>
          <a:effectLst>
            <a:outerShdw blurRad="190500" algn="tl" rotWithShape="0">
              <a:srgbClr val="000000">
                <a:alpha val="70000"/>
              </a:srgbClr>
            </a:outerShdw>
          </a:effectLst>
        </p:spPr>
      </p:pic>
      <p:sp>
        <p:nvSpPr>
          <p:cNvPr id="7" name="Title 1"/>
          <p:cNvSpPr>
            <a:spLocks noGrp="1"/>
          </p:cNvSpPr>
          <p:nvPr>
            <p:ph type="title"/>
          </p:nvPr>
        </p:nvSpPr>
        <p:spPr>
          <a:xfrm>
            <a:off x="6324600" y="2133600"/>
            <a:ext cx="3429000" cy="228600"/>
          </a:xfrm>
        </p:spPr>
        <p:txBody>
          <a:bodyPr>
            <a:normAutofit fontScale="90000"/>
          </a:bodyPr>
          <a:lstStyle/>
          <a:p>
            <a:pPr eaLnBrk="1" hangingPunct="1"/>
            <a:r>
              <a:rPr lang="en-US" sz="1600" b="1" dirty="0"/>
              <a:t>Stop-and-Wait, lost ACK frame</a:t>
            </a:r>
          </a:p>
        </p:txBody>
      </p:sp>
      <p:sp>
        <p:nvSpPr>
          <p:cNvPr id="8" name="Title 1"/>
          <p:cNvSpPr txBox="1">
            <a:spLocks/>
          </p:cNvSpPr>
          <p:nvPr/>
        </p:nvSpPr>
        <p:spPr>
          <a:xfrm>
            <a:off x="2057400" y="2133600"/>
            <a:ext cx="3429000" cy="228600"/>
          </a:xfrm>
          <a:prstGeom prst="rect">
            <a:avLst/>
          </a:prstGeom>
        </p:spPr>
        <p:txBody>
          <a:bodyPr vert="horz" anchor="b">
            <a:noAutofit/>
          </a:bodyPr>
          <a:lstStyle/>
          <a:p>
            <a:pPr fontAlgn="base">
              <a:spcBef>
                <a:spcPct val="0"/>
              </a:spcBef>
              <a:spcAft>
                <a:spcPct val="0"/>
              </a:spcAft>
              <a:defRPr/>
            </a:pPr>
            <a:r>
              <a:rPr lang="en-US" sz="1400" b="1" cap="small" dirty="0">
                <a:solidFill>
                  <a:srgbClr val="1F497D"/>
                </a:solidFill>
                <a:effectLst>
                  <a:outerShdw blurRad="38100" dist="38100" dir="2700000" algn="tl">
                    <a:srgbClr val="000000">
                      <a:alpha val="43137"/>
                    </a:srgbClr>
                  </a:outerShdw>
                </a:effectLst>
                <a:latin typeface="Century Schoolbook"/>
                <a:cs typeface="Arial" charset="0"/>
              </a:rPr>
              <a:t>Stop-and-Wait, lost frame</a:t>
            </a:r>
          </a:p>
        </p:txBody>
      </p:sp>
    </p:spTree>
    <p:extLst>
      <p:ext uri="{BB962C8B-B14F-4D97-AF65-F5344CB8AC3E}">
        <p14:creationId xmlns:p14="http://schemas.microsoft.com/office/powerpoint/2010/main" val="37316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52600" y="381000"/>
            <a:ext cx="8458200" cy="6092952"/>
          </a:xfrm>
        </p:spPr>
        <p:txBody>
          <a:bodyPr/>
          <a:lstStyle/>
          <a:p>
            <a:pPr algn="just">
              <a:lnSpc>
                <a:spcPct val="125000"/>
              </a:lnSpc>
            </a:pPr>
            <a:r>
              <a:rPr lang="en-US" sz="2200" dirty="0">
                <a:latin typeface="Times New Roman" pitchFamily="18" charset="0"/>
                <a:cs typeface="Times New Roman" pitchFamily="18" charset="0"/>
              </a:rPr>
              <a:t>To overcome this problem it is required that the receiver be able to distinguish a frame that it is seeing for the first time from a retransmission. One way to achieve this is to have the sender put a </a:t>
            </a:r>
            <a:r>
              <a:rPr lang="en-US" sz="2200" b="1" dirty="0">
                <a:latin typeface="Times New Roman" pitchFamily="18" charset="0"/>
                <a:cs typeface="Times New Roman" pitchFamily="18" charset="0"/>
              </a:rPr>
              <a:t>sequence number </a:t>
            </a:r>
            <a:r>
              <a:rPr lang="en-US" sz="2200" dirty="0">
                <a:latin typeface="Times New Roman" pitchFamily="18" charset="0"/>
                <a:cs typeface="Times New Roman" pitchFamily="18" charset="0"/>
              </a:rPr>
              <a:t>in the header of each frame it sends. The receiver then can check the sequence number of each arriving frame to see if it is a new frame or a duplicate to be discarded. </a:t>
            </a:r>
          </a:p>
          <a:p>
            <a:pPr algn="just">
              <a:lnSpc>
                <a:spcPct val="125000"/>
              </a:lnSpc>
            </a:pPr>
            <a:endParaRPr lang="en-US" sz="2200" dirty="0">
              <a:latin typeface="Times New Roman" pitchFamily="18" charset="0"/>
              <a:cs typeface="Times New Roman" pitchFamily="18" charset="0"/>
            </a:endParaRPr>
          </a:p>
          <a:p>
            <a:pPr algn="just">
              <a:lnSpc>
                <a:spcPct val="125000"/>
              </a:lnSpc>
            </a:pPr>
            <a:r>
              <a:rPr lang="en-US" sz="2200" dirty="0">
                <a:latin typeface="Times New Roman" pitchFamily="18" charset="0"/>
                <a:cs typeface="Times New Roman" pitchFamily="18" charset="0"/>
              </a:rPr>
              <a:t>The receiver needs to distinguish only 2 possibilities: a new frame or a duplicate; a </a:t>
            </a:r>
            <a:r>
              <a:rPr lang="en-US" sz="2200" b="1" dirty="0">
                <a:latin typeface="Times New Roman" pitchFamily="18" charset="0"/>
                <a:cs typeface="Times New Roman" pitchFamily="18" charset="0"/>
              </a:rPr>
              <a:t>1-bit sequence number</a:t>
            </a:r>
            <a:r>
              <a:rPr lang="en-US" sz="2200" dirty="0">
                <a:latin typeface="Times New Roman" pitchFamily="18" charset="0"/>
                <a:cs typeface="Times New Roman" pitchFamily="18" charset="0"/>
              </a:rPr>
              <a:t> is sufficient. At any instant the receiver expects a particular sequence number. Any wrong sequence numbered frame arriving at the receiver is rejected as a duplicate. A correctly numbered frame arriving at the receiver is accepted, passed to the host, and the expected sequence number is incremented by 1 (modulo 2). </a:t>
            </a:r>
          </a:p>
          <a:p>
            <a:pPr>
              <a:lnSpc>
                <a:spcPct val="125000"/>
              </a:lnSpc>
            </a:pPr>
            <a:endParaRPr lang="en-US" sz="2200" dirty="0"/>
          </a:p>
        </p:txBody>
      </p:sp>
      <p:sp>
        <p:nvSpPr>
          <p:cNvPr id="4" name="Slide Number Placeholder 3"/>
          <p:cNvSpPr>
            <a:spLocks noGrp="1"/>
          </p:cNvSpPr>
          <p:nvPr>
            <p:ph type="sldNum" sz="quarter" idx="11"/>
          </p:nvPr>
        </p:nvSpPr>
        <p:spPr/>
        <p:txBody>
          <a:bodyPr/>
          <a:lstStyle/>
          <a:p>
            <a:pPr>
              <a:defRPr/>
            </a:pPr>
            <a:fld id="{96F8ED02-354F-45B8-9582-8CAC4B4C9BED}" type="slidenum">
              <a:rPr lang="en-US">
                <a:latin typeface="Century Schoolbook"/>
              </a:rPr>
              <a:pPr>
                <a:defRPr/>
              </a:pPr>
              <a:t>18</a:t>
            </a:fld>
            <a:endParaRPr lang="en-US">
              <a:latin typeface="Century Schoolbook"/>
            </a:endParaRPr>
          </a:p>
        </p:txBody>
      </p:sp>
    </p:spTree>
    <p:extLst>
      <p:ext uri="{BB962C8B-B14F-4D97-AF65-F5344CB8AC3E}">
        <p14:creationId xmlns:p14="http://schemas.microsoft.com/office/powerpoint/2010/main" val="381073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6038"/>
            <a:ext cx="7467600" cy="563562"/>
          </a:xfrm>
        </p:spPr>
        <p:txBody>
          <a:bodyPr>
            <a:normAutofit fontScale="90000"/>
          </a:bodyPr>
          <a:lstStyle/>
          <a:p>
            <a:r>
              <a:rPr lang="en-US" dirty="0" smtClean="0"/>
              <a:t>Flow Diagram of a Stop &amp; Wait Protocol</a:t>
            </a:r>
            <a:endParaRPr lang="en-US" dirty="0"/>
          </a:p>
        </p:txBody>
      </p:sp>
      <p:sp>
        <p:nvSpPr>
          <p:cNvPr id="4" name="Slide Number Placeholder 3"/>
          <p:cNvSpPr>
            <a:spLocks noGrp="1"/>
          </p:cNvSpPr>
          <p:nvPr>
            <p:ph type="sldNum" sz="quarter" idx="11"/>
          </p:nvPr>
        </p:nvSpPr>
        <p:spPr/>
        <p:txBody>
          <a:bodyPr/>
          <a:lstStyle/>
          <a:p>
            <a:pPr>
              <a:defRPr/>
            </a:pPr>
            <a:fld id="{96F8ED02-354F-45B8-9582-8CAC4B4C9BED}" type="slidenum">
              <a:rPr lang="en-US">
                <a:latin typeface="Century Schoolbook"/>
              </a:rPr>
              <a:pPr>
                <a:defRPr/>
              </a:pPr>
              <a:t>19</a:t>
            </a:fld>
            <a:endParaRPr lang="en-US">
              <a:latin typeface="Century Schoolbook"/>
            </a:endParaRPr>
          </a:p>
        </p:txBody>
      </p:sp>
      <p:pic>
        <p:nvPicPr>
          <p:cNvPr id="5" name="Picture 8"/>
          <p:cNvPicPr>
            <a:picLocks noChangeAspect="1" noChangeArrowheads="1"/>
          </p:cNvPicPr>
          <p:nvPr/>
        </p:nvPicPr>
        <p:blipFill>
          <a:blip r:embed="rId2"/>
          <a:srcRect/>
          <a:stretch>
            <a:fillRect/>
          </a:stretch>
        </p:blipFill>
        <p:spPr bwMode="auto">
          <a:xfrm>
            <a:off x="2057401" y="620352"/>
            <a:ext cx="7467599" cy="5932849"/>
          </a:xfrm>
          <a:prstGeom prst="rect">
            <a:avLst/>
          </a:prstGeom>
          <a:noFill/>
          <a:ln w="9525">
            <a:noFill/>
            <a:miter lim="800000"/>
            <a:headEnd/>
            <a:tailEnd/>
          </a:ln>
          <a:effectLst/>
        </p:spPr>
      </p:pic>
    </p:spTree>
    <p:extLst>
      <p:ext uri="{BB962C8B-B14F-4D97-AF65-F5344CB8AC3E}">
        <p14:creationId xmlns:p14="http://schemas.microsoft.com/office/powerpoint/2010/main" val="369444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
            <a:ext cx="7467600" cy="487362"/>
          </a:xfrm>
        </p:spPr>
        <p:txBody>
          <a:bodyPr>
            <a:normAutofit fontScale="90000"/>
          </a:bodyPr>
          <a:lstStyle/>
          <a:p>
            <a:r>
              <a:rPr lang="en-US" b="1" dirty="0" smtClean="0">
                <a:solidFill>
                  <a:srgbClr val="FF0000"/>
                </a:solidFill>
                <a:latin typeface="Bookman Old Style" pitchFamily="18" charset="0"/>
              </a:rPr>
              <a:t>Elementary Data Link Protocols</a:t>
            </a:r>
            <a:endParaRPr lang="en-US" b="1" dirty="0">
              <a:solidFill>
                <a:srgbClr val="FF0000"/>
              </a:solidFill>
              <a:latin typeface="Bookman Old Style" pitchFamily="18" charset="0"/>
            </a:endParaRPr>
          </a:p>
        </p:txBody>
      </p:sp>
      <p:sp>
        <p:nvSpPr>
          <p:cNvPr id="3" name="Content Placeholder 2"/>
          <p:cNvSpPr>
            <a:spLocks noGrp="1"/>
          </p:cNvSpPr>
          <p:nvPr>
            <p:ph sz="quarter" idx="1"/>
          </p:nvPr>
        </p:nvSpPr>
        <p:spPr>
          <a:xfrm>
            <a:off x="1752600" y="609600"/>
            <a:ext cx="8229600" cy="1447800"/>
          </a:xfrm>
        </p:spPr>
        <p:txBody>
          <a:bodyPr/>
          <a:lstStyle/>
          <a:p>
            <a:pPr marL="182880" indent="0" algn="just">
              <a:buNone/>
            </a:pPr>
            <a:r>
              <a:rPr lang="en-US" sz="2800" b="1" i="1" dirty="0">
                <a:solidFill>
                  <a:srgbClr val="000000"/>
                </a:solidFill>
                <a:effectLst>
                  <a:outerShdw blurRad="38100" dist="38100" dir="2700000" algn="tl">
                    <a:srgbClr val="C0C0C0"/>
                  </a:outerShdw>
                </a:effectLst>
                <a:latin typeface="Times New Roman" pitchFamily="18" charset="0"/>
              </a:rPr>
              <a:t>The protocols are normally implemented in software by using one of the common programming languages.</a:t>
            </a:r>
            <a:endParaRPr lang="en-US" sz="2800" b="1" i="1" dirty="0">
              <a:solidFill>
                <a:srgbClr val="000000"/>
              </a:solidFill>
              <a:effectLst>
                <a:outerShdw blurRad="38100" dist="38100" dir="2700000" algn="tl">
                  <a:srgbClr val="C0C0C0"/>
                </a:outerShdw>
              </a:effectLst>
              <a:latin typeface="Times New Roman" pitchFamily="18" charset="0"/>
            </a:endParaRPr>
          </a:p>
          <a:p>
            <a:pPr marL="182880" indent="0" algn="just">
              <a:buNone/>
            </a:pPr>
            <a:endParaRPr lang="en-US" sz="2800" b="1" i="1" dirty="0">
              <a:solidFill>
                <a:srgbClr val="000000"/>
              </a:solidFill>
              <a:effectLst>
                <a:outerShdw blurRad="38100" dist="38100" dir="2700000" algn="tl">
                  <a:srgbClr val="C0C0C0"/>
                </a:outerShdw>
              </a:effectLst>
              <a:latin typeface="Times New Roman" pitchFamily="18" charset="0"/>
            </a:endParaRPr>
          </a:p>
          <a:p>
            <a:pPr marL="182880" indent="0" algn="just">
              <a:buNone/>
            </a:pPr>
            <a:endParaRPr lang="en-US" sz="2800" b="1" i="1" dirty="0">
              <a:solidFill>
                <a:srgbClr val="000000"/>
              </a:solidFill>
              <a:effectLst>
                <a:outerShdw blurRad="38100" dist="38100" dir="2700000" algn="tl">
                  <a:srgbClr val="C0C0C0"/>
                </a:outerShdw>
              </a:effectLst>
              <a:latin typeface="Times New Roman" pitchFamily="18" charset="0"/>
            </a:endParaRPr>
          </a:p>
        </p:txBody>
      </p:sp>
      <p:sp>
        <p:nvSpPr>
          <p:cNvPr id="4" name="Slide Number Placeholder 3"/>
          <p:cNvSpPr>
            <a:spLocks noGrp="1"/>
          </p:cNvSpPr>
          <p:nvPr>
            <p:ph type="sldNum" sz="quarter" idx="11"/>
          </p:nvPr>
        </p:nvSpPr>
        <p:spPr/>
        <p:txBody>
          <a:bodyPr/>
          <a:lstStyle/>
          <a:p>
            <a:pPr>
              <a:defRPr/>
            </a:pPr>
            <a:fld id="{96F8ED02-354F-45B8-9582-8CAC4B4C9BED}" type="slidenum">
              <a:rPr lang="en-US">
                <a:latin typeface="Century Schoolbook"/>
              </a:rPr>
              <a:pPr>
                <a:defRPr/>
              </a:pPr>
              <a:t>2</a:t>
            </a:fld>
            <a:endParaRPr lang="en-US">
              <a:latin typeface="Century Schoolbook"/>
            </a:endParaRPr>
          </a:p>
        </p:txBody>
      </p:sp>
      <p:sp>
        <p:nvSpPr>
          <p:cNvPr id="5" name="Rectangle 3"/>
          <p:cNvSpPr txBox="1">
            <a:spLocks noChangeArrowheads="1"/>
          </p:cNvSpPr>
          <p:nvPr/>
        </p:nvSpPr>
        <p:spPr bwMode="auto">
          <a:xfrm>
            <a:off x="1905001" y="1981200"/>
            <a:ext cx="8180387"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indent="-273050" eaLnBrk="0" fontAlgn="base" hangingPunct="0">
              <a:spcBef>
                <a:spcPts val="600"/>
              </a:spcBef>
              <a:spcAft>
                <a:spcPct val="0"/>
              </a:spcAft>
              <a:buClr>
                <a:srgbClr val="4F81BD"/>
              </a:buClr>
              <a:buSzPct val="70000"/>
              <a:buFontTx/>
              <a:buChar char="•"/>
              <a:defRPr/>
            </a:pPr>
            <a:r>
              <a:rPr lang="en-US" sz="2800" dirty="0">
                <a:solidFill>
                  <a:prstClr val="black"/>
                </a:solidFill>
                <a:latin typeface="Century Schoolbook"/>
                <a:cs typeface="Arial" charset="0"/>
              </a:rPr>
              <a:t>An Unrestricted Simplex Protocol</a:t>
            </a:r>
          </a:p>
          <a:p>
            <a:pPr marL="273050" indent="-273050" eaLnBrk="0" fontAlgn="base" hangingPunct="0">
              <a:spcBef>
                <a:spcPts val="600"/>
              </a:spcBef>
              <a:spcAft>
                <a:spcPct val="0"/>
              </a:spcAft>
              <a:buClr>
                <a:srgbClr val="4F81BD"/>
              </a:buClr>
              <a:buSzPct val="70000"/>
              <a:buFontTx/>
              <a:buChar char="•"/>
              <a:defRPr/>
            </a:pPr>
            <a:r>
              <a:rPr lang="en-US" sz="2800" dirty="0">
                <a:solidFill>
                  <a:prstClr val="black"/>
                </a:solidFill>
                <a:latin typeface="Century Schoolbook"/>
                <a:cs typeface="Arial" charset="0"/>
              </a:rPr>
              <a:t>A Simplex Stop-and-Wait Protocol</a:t>
            </a:r>
          </a:p>
          <a:p>
            <a:pPr marL="273050" indent="-273050" eaLnBrk="0" fontAlgn="base" hangingPunct="0">
              <a:spcBef>
                <a:spcPts val="600"/>
              </a:spcBef>
              <a:spcAft>
                <a:spcPct val="0"/>
              </a:spcAft>
              <a:buClr>
                <a:srgbClr val="4F81BD"/>
              </a:buClr>
              <a:buSzPct val="70000"/>
              <a:buFontTx/>
              <a:buChar char="•"/>
              <a:defRPr/>
            </a:pPr>
            <a:r>
              <a:rPr lang="en-US" sz="2800" dirty="0">
                <a:solidFill>
                  <a:prstClr val="black"/>
                </a:solidFill>
                <a:latin typeface="Century Schoolbook"/>
                <a:cs typeface="Arial" charset="0"/>
              </a:rPr>
              <a:t>A Simplex Protocol for a Noisy Channel</a:t>
            </a:r>
          </a:p>
          <a:p>
            <a:pPr marL="273050" indent="-273050" eaLnBrk="0" fontAlgn="base" hangingPunct="0">
              <a:spcBef>
                <a:spcPts val="600"/>
              </a:spcBef>
              <a:spcAft>
                <a:spcPct val="0"/>
              </a:spcAft>
              <a:buClr>
                <a:srgbClr val="4F81BD"/>
              </a:buClr>
              <a:buSzPct val="70000"/>
              <a:buFontTx/>
              <a:buChar char="•"/>
              <a:defRPr/>
            </a:pPr>
            <a:endParaRPr lang="en-US" sz="2800" dirty="0">
              <a:solidFill>
                <a:prstClr val="black"/>
              </a:solidFill>
              <a:latin typeface="Century Schoolbook"/>
              <a:cs typeface="Arial" charset="0"/>
            </a:endParaRPr>
          </a:p>
        </p:txBody>
      </p:sp>
      <p:pic>
        <p:nvPicPr>
          <p:cNvPr id="6" name="Picture 6"/>
          <p:cNvPicPr>
            <a:picLocks noChangeAspect="1" noChangeArrowheads="1"/>
          </p:cNvPicPr>
          <p:nvPr/>
        </p:nvPicPr>
        <p:blipFill>
          <a:blip r:embed="rId2"/>
          <a:srcRect/>
          <a:stretch>
            <a:fillRect/>
          </a:stretch>
        </p:blipFill>
        <p:spPr bwMode="auto">
          <a:xfrm>
            <a:off x="2057400" y="3581400"/>
            <a:ext cx="7543800" cy="3194558"/>
          </a:xfrm>
          <a:prstGeom prst="rect">
            <a:avLst/>
          </a:prstGeom>
          <a:noFill/>
          <a:ln w="9525">
            <a:noFill/>
            <a:miter lim="800000"/>
            <a:headEnd/>
            <a:tailEnd/>
          </a:ln>
          <a:effectLst/>
        </p:spPr>
      </p:pic>
    </p:spTree>
    <p:extLst>
      <p:ext uri="{BB962C8B-B14F-4D97-AF65-F5344CB8AC3E}">
        <p14:creationId xmlns:p14="http://schemas.microsoft.com/office/powerpoint/2010/main" val="37035425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828800" y="533400"/>
            <a:ext cx="8229600" cy="5788152"/>
          </a:xfrm>
        </p:spPr>
        <p:txBody>
          <a:bodyPr/>
          <a:lstStyle/>
          <a:p>
            <a:pPr algn="just">
              <a:lnSpc>
                <a:spcPct val="125000"/>
              </a:lnSpc>
            </a:pPr>
            <a:r>
              <a:rPr lang="en-US" sz="2200" dirty="0">
                <a:latin typeface="Times New Roman" pitchFamily="18" charset="0"/>
                <a:cs typeface="Times New Roman" pitchFamily="18" charset="0"/>
              </a:rPr>
              <a:t>After transmitting a frame and starting the timer, the sender waits for something exciting to happen. </a:t>
            </a:r>
          </a:p>
          <a:p>
            <a:pPr lvl="1" algn="just">
              <a:lnSpc>
                <a:spcPct val="125000"/>
              </a:lnSpc>
            </a:pPr>
            <a:r>
              <a:rPr lang="en-US" sz="1900" dirty="0">
                <a:latin typeface="Times New Roman" pitchFamily="18" charset="0"/>
                <a:cs typeface="Times New Roman" pitchFamily="18" charset="0"/>
              </a:rPr>
              <a:t>Only three possibilities exist: an acknowledgement frame arrives undamaged, a damaged acknowledgement frame staggers in, or the timer expires. </a:t>
            </a:r>
          </a:p>
          <a:p>
            <a:pPr algn="just">
              <a:lnSpc>
                <a:spcPct val="125000"/>
              </a:lnSpc>
            </a:pPr>
            <a:r>
              <a:rPr lang="en-US" sz="2200" dirty="0">
                <a:latin typeface="Times New Roman" pitchFamily="18" charset="0"/>
                <a:cs typeface="Times New Roman" pitchFamily="18" charset="0"/>
              </a:rPr>
              <a:t>If a valid acknowledgement comes in, the sender fetches the next packet from its network layer and puts it in the buffer, overwriting the previous packet. It also advances the sequence number. If a damaged frame arrives or no frame at all arrives, neither the buffer nor the sequence number is changed so that a duplicate can be sent.</a:t>
            </a:r>
          </a:p>
          <a:p>
            <a:pPr algn="just">
              <a:lnSpc>
                <a:spcPct val="125000"/>
              </a:lnSpc>
            </a:pPr>
            <a:r>
              <a:rPr lang="en-US" sz="2000" dirty="0">
                <a:latin typeface="Times New Roman" pitchFamily="18" charset="0"/>
                <a:cs typeface="Times New Roman" pitchFamily="18" charset="0"/>
              </a:rPr>
              <a:t>When a valid frame arrives at the receiver, its sequence number is checked to see if it is a duplicate. If not, it is accepted, passed to the network layer, and an acknowledgement is generated. Duplicates and damaged frames are not passed to the network layer.</a:t>
            </a:r>
          </a:p>
          <a:p>
            <a:pPr algn="just">
              <a:lnSpc>
                <a:spcPct val="125000"/>
              </a:lnSpc>
            </a:pP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96F8ED02-354F-45B8-9582-8CAC4B4C9BED}" type="slidenum">
              <a:rPr lang="en-US">
                <a:latin typeface="Century Schoolbook"/>
              </a:rPr>
              <a:pPr>
                <a:defRPr/>
              </a:pPr>
              <a:t>20</a:t>
            </a:fld>
            <a:endParaRPr lang="en-US">
              <a:latin typeface="Century Schoolbook"/>
            </a:endParaRPr>
          </a:p>
        </p:txBody>
      </p:sp>
    </p:spTree>
    <p:extLst>
      <p:ext uri="{BB962C8B-B14F-4D97-AF65-F5344CB8AC3E}">
        <p14:creationId xmlns:p14="http://schemas.microsoft.com/office/powerpoint/2010/main" val="1284889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0058400" y="5734050"/>
            <a:ext cx="609600" cy="520700"/>
          </a:xfrm>
        </p:spPr>
        <p:txBody>
          <a:bodyPr/>
          <a:lstStyle/>
          <a:p>
            <a:pPr>
              <a:defRPr/>
            </a:pPr>
            <a:fld id="{96F8ED02-354F-45B8-9582-8CAC4B4C9BED}" type="slidenum">
              <a:rPr lang="en-US">
                <a:latin typeface="Century Schoolbook"/>
              </a:rPr>
              <a:pPr>
                <a:defRPr/>
              </a:pPr>
              <a:t>3</a:t>
            </a:fld>
            <a:endParaRPr lang="en-US">
              <a:latin typeface="Century Schoolbook"/>
            </a:endParaRPr>
          </a:p>
        </p:txBody>
      </p:sp>
      <p:pic>
        <p:nvPicPr>
          <p:cNvPr id="5" name="Picture 2" descr="https://www.gatevidyalay.com/wp-content/uploads/2018/09/Flow-Control-Protocols.png"/>
          <p:cNvPicPr>
            <a:picLocks noGrp="1" noChangeAspect="1" noChangeArrowheads="1"/>
          </p:cNvPicPr>
          <p:nvPr>
            <p:ph sz="quarter" idx="4294967295"/>
          </p:nvPr>
        </p:nvPicPr>
        <p:blipFill>
          <a:blip r:embed="rId2"/>
          <a:srcRect/>
          <a:stretch>
            <a:fillRect/>
          </a:stretch>
        </p:blipFill>
        <p:spPr bwMode="auto">
          <a:xfrm>
            <a:off x="2362201" y="914401"/>
            <a:ext cx="6486525" cy="4219575"/>
          </a:xfrm>
          <a:prstGeom prst="rect">
            <a:avLst/>
          </a:prstGeom>
          <a:noFill/>
        </p:spPr>
      </p:pic>
    </p:spTree>
    <p:extLst>
      <p:ext uri="{BB962C8B-B14F-4D97-AF65-F5344CB8AC3E}">
        <p14:creationId xmlns:p14="http://schemas.microsoft.com/office/powerpoint/2010/main" val="2764795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487362"/>
          </a:xfrm>
        </p:spPr>
        <p:txBody>
          <a:bodyPr>
            <a:normAutofit fontScale="90000"/>
          </a:bodyPr>
          <a:lstStyle/>
          <a:p>
            <a:r>
              <a:rPr lang="en-US" b="1" dirty="0" smtClean="0">
                <a:solidFill>
                  <a:srgbClr val="0000CC"/>
                </a:solidFill>
              </a:rPr>
              <a:t>An unrestricted simplex protocol</a:t>
            </a:r>
            <a:endParaRPr lang="en-US" dirty="0">
              <a:solidFill>
                <a:srgbClr val="0000CC"/>
              </a:solidFill>
            </a:endParaRPr>
          </a:p>
        </p:txBody>
      </p:sp>
      <p:sp>
        <p:nvSpPr>
          <p:cNvPr id="3" name="Content Placeholder 2"/>
          <p:cNvSpPr>
            <a:spLocks noGrp="1"/>
          </p:cNvSpPr>
          <p:nvPr>
            <p:ph sz="quarter" idx="1"/>
          </p:nvPr>
        </p:nvSpPr>
        <p:spPr>
          <a:xfrm>
            <a:off x="1981200" y="838200"/>
            <a:ext cx="8153400" cy="2895600"/>
          </a:xfrm>
        </p:spPr>
        <p:txBody>
          <a:bodyPr/>
          <a:lstStyle/>
          <a:p>
            <a:pPr algn="just"/>
            <a:r>
              <a:rPr lang="en-US" sz="2000" dirty="0">
                <a:latin typeface="Times New Roman" pitchFamily="18" charset="0"/>
                <a:cs typeface="Times New Roman" pitchFamily="18" charset="0"/>
              </a:rPr>
              <a:t>Simple but unrealistic protocol. </a:t>
            </a:r>
          </a:p>
          <a:p>
            <a:pPr algn="just"/>
            <a:r>
              <a:rPr lang="en-US" sz="2000" dirty="0">
                <a:latin typeface="Times New Roman" pitchFamily="18" charset="0"/>
                <a:cs typeface="Times New Roman" pitchFamily="18" charset="0"/>
              </a:rPr>
              <a:t>Data are transmitted in one direction only. (</a:t>
            </a:r>
            <a:r>
              <a:rPr lang="en-US" sz="2000" dirty="0" err="1">
                <a:latin typeface="Times New Roman" pitchFamily="18" charset="0"/>
                <a:cs typeface="Times New Roman" pitchFamily="18" charset="0"/>
              </a:rPr>
              <a:t>Uni</a:t>
            </a:r>
            <a:r>
              <a:rPr lang="en-US" sz="2000" dirty="0">
                <a:latin typeface="Times New Roman" pitchFamily="18" charset="0"/>
                <a:cs typeface="Times New Roman" pitchFamily="18" charset="0"/>
              </a:rPr>
              <a:t>-directional)</a:t>
            </a:r>
          </a:p>
          <a:p>
            <a:pPr algn="just"/>
            <a:r>
              <a:rPr lang="en-US" sz="2000" dirty="0">
                <a:latin typeface="Times New Roman" pitchFamily="18" charset="0"/>
                <a:cs typeface="Times New Roman" pitchFamily="18" charset="0"/>
              </a:rPr>
              <a:t>The transmitting (</a:t>
            </a:r>
            <a:r>
              <a:rPr lang="en-US" sz="2000" dirty="0" err="1">
                <a:latin typeface="Times New Roman" pitchFamily="18" charset="0"/>
                <a:cs typeface="Times New Roman" pitchFamily="18" charset="0"/>
              </a:rPr>
              <a:t>Tx</a:t>
            </a:r>
            <a:r>
              <a:rPr lang="en-US" sz="2000" dirty="0">
                <a:latin typeface="Times New Roman" pitchFamily="18" charset="0"/>
                <a:cs typeface="Times New Roman" pitchFamily="18" charset="0"/>
              </a:rPr>
              <a:t>) and receiving (Rx) hosts are always ready</a:t>
            </a:r>
          </a:p>
          <a:p>
            <a:pPr algn="just"/>
            <a:r>
              <a:rPr lang="en-US" sz="2000" dirty="0">
                <a:latin typeface="Times New Roman" pitchFamily="18" charset="0"/>
                <a:cs typeface="Times New Roman" pitchFamily="18" charset="0"/>
              </a:rPr>
              <a:t>Processing time can be ignored.</a:t>
            </a:r>
          </a:p>
          <a:p>
            <a:pPr algn="just"/>
            <a:r>
              <a:rPr lang="en-US" sz="2000" dirty="0">
                <a:latin typeface="Times New Roman" pitchFamily="18" charset="0"/>
                <a:cs typeface="Times New Roman" pitchFamily="18" charset="0"/>
              </a:rPr>
              <a:t>Infinite buffer space is available.</a:t>
            </a:r>
          </a:p>
          <a:p>
            <a:pPr algn="just"/>
            <a:r>
              <a:rPr lang="en-US" sz="2000" dirty="0">
                <a:latin typeface="Times New Roman" pitchFamily="18" charset="0"/>
                <a:cs typeface="Times New Roman" pitchFamily="18" charset="0"/>
              </a:rPr>
              <a:t>No errors occur; i.e. no damaged frames and no lost frames (perfect channel)</a:t>
            </a:r>
          </a:p>
          <a:p>
            <a:pPr algn="just"/>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96F8ED02-354F-45B8-9582-8CAC4B4C9BED}" type="slidenum">
              <a:rPr lang="en-US">
                <a:latin typeface="Century Schoolbook"/>
              </a:rPr>
              <a:pPr>
                <a:defRPr/>
              </a:pPr>
              <a:t>4</a:t>
            </a:fld>
            <a:endParaRPr lang="en-US">
              <a:latin typeface="Century Schoolbook"/>
            </a:endParaRPr>
          </a:p>
        </p:txBody>
      </p:sp>
      <p:pic>
        <p:nvPicPr>
          <p:cNvPr id="6" name="Picture 6"/>
          <p:cNvPicPr>
            <a:picLocks noChangeAspect="1" noChangeArrowheads="1"/>
          </p:cNvPicPr>
          <p:nvPr/>
        </p:nvPicPr>
        <p:blipFill>
          <a:blip r:embed="rId2"/>
          <a:srcRect/>
          <a:stretch>
            <a:fillRect/>
          </a:stretch>
        </p:blipFill>
        <p:spPr bwMode="auto">
          <a:xfrm>
            <a:off x="3484563" y="3276600"/>
            <a:ext cx="5146675" cy="3128962"/>
          </a:xfrm>
          <a:prstGeom prst="rect">
            <a:avLst/>
          </a:prstGeom>
          <a:noFill/>
          <a:ln w="9525">
            <a:noFill/>
            <a:miter lim="800000"/>
            <a:headEnd/>
            <a:tailEnd/>
          </a:ln>
          <a:effectLst/>
        </p:spPr>
      </p:pic>
    </p:spTree>
    <p:extLst>
      <p:ext uri="{BB962C8B-B14F-4D97-AF65-F5344CB8AC3E}">
        <p14:creationId xmlns:p14="http://schemas.microsoft.com/office/powerpoint/2010/main" val="1092099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0058400" y="5734050"/>
            <a:ext cx="609600" cy="520700"/>
          </a:xfrm>
        </p:spPr>
        <p:txBody>
          <a:bodyPr/>
          <a:lstStyle/>
          <a:p>
            <a:pPr>
              <a:defRPr/>
            </a:pPr>
            <a:fld id="{96F8ED02-354F-45B8-9582-8CAC4B4C9BED}" type="slidenum">
              <a:rPr lang="en-US">
                <a:latin typeface="Century Schoolbook"/>
              </a:rPr>
              <a:pPr>
                <a:defRPr/>
              </a:pPr>
              <a:t>5</a:t>
            </a:fld>
            <a:endParaRPr lang="en-US">
              <a:latin typeface="Century Schoolbook"/>
            </a:endParaRPr>
          </a:p>
        </p:txBody>
      </p:sp>
      <p:pic>
        <p:nvPicPr>
          <p:cNvPr id="5" name="Picture 4"/>
          <p:cNvPicPr>
            <a:picLocks noChangeAspect="1"/>
          </p:cNvPicPr>
          <p:nvPr/>
        </p:nvPicPr>
        <p:blipFill>
          <a:blip r:embed="rId2"/>
          <a:stretch>
            <a:fillRect/>
          </a:stretch>
        </p:blipFill>
        <p:spPr>
          <a:xfrm>
            <a:off x="1905000" y="345233"/>
            <a:ext cx="8145208" cy="3124200"/>
          </a:xfrm>
          <a:prstGeom prst="rect">
            <a:avLst/>
          </a:prstGeom>
        </p:spPr>
      </p:pic>
      <p:pic>
        <p:nvPicPr>
          <p:cNvPr id="6" name="Picture 5"/>
          <p:cNvPicPr>
            <a:picLocks noChangeAspect="1"/>
          </p:cNvPicPr>
          <p:nvPr/>
        </p:nvPicPr>
        <p:blipFill>
          <a:blip r:embed="rId3"/>
          <a:stretch>
            <a:fillRect/>
          </a:stretch>
        </p:blipFill>
        <p:spPr>
          <a:xfrm>
            <a:off x="1905001" y="3505201"/>
            <a:ext cx="8032005" cy="2971043"/>
          </a:xfrm>
          <a:prstGeom prst="rect">
            <a:avLst/>
          </a:prstGeom>
        </p:spPr>
      </p:pic>
    </p:spTree>
    <p:extLst>
      <p:ext uri="{BB962C8B-B14F-4D97-AF65-F5344CB8AC3E}">
        <p14:creationId xmlns:p14="http://schemas.microsoft.com/office/powerpoint/2010/main" val="3128630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487362"/>
          </a:xfrm>
        </p:spPr>
        <p:txBody>
          <a:bodyPr>
            <a:normAutofit fontScale="90000"/>
          </a:bodyPr>
          <a:lstStyle/>
          <a:p>
            <a:r>
              <a:rPr lang="en-US" b="1" dirty="0" smtClean="0">
                <a:solidFill>
                  <a:srgbClr val="0000CC"/>
                </a:solidFill>
              </a:rPr>
              <a:t>A simplex stop-and-wait protocol</a:t>
            </a:r>
            <a:endParaRPr lang="en-US" dirty="0">
              <a:solidFill>
                <a:srgbClr val="0000CC"/>
              </a:solidFill>
            </a:endParaRPr>
          </a:p>
        </p:txBody>
      </p:sp>
      <p:sp>
        <p:nvSpPr>
          <p:cNvPr id="3" name="Content Placeholder 2"/>
          <p:cNvSpPr>
            <a:spLocks noGrp="1"/>
          </p:cNvSpPr>
          <p:nvPr>
            <p:ph sz="quarter" idx="1"/>
          </p:nvPr>
        </p:nvSpPr>
        <p:spPr>
          <a:xfrm>
            <a:off x="1752600" y="838200"/>
            <a:ext cx="8458200" cy="5635752"/>
          </a:xfrm>
        </p:spPr>
        <p:txBody>
          <a:bodyPr/>
          <a:lstStyle/>
          <a:p>
            <a:pPr algn="just"/>
            <a:r>
              <a:rPr lang="en-US" sz="2200" dirty="0">
                <a:latin typeface="Times New Roman" pitchFamily="18" charset="0"/>
                <a:cs typeface="Times New Roman" pitchFamily="18" charset="0"/>
              </a:rPr>
              <a:t>In this protocol we assume that Data are transmitted in one direction only</a:t>
            </a:r>
          </a:p>
          <a:p>
            <a:pPr algn="just"/>
            <a:r>
              <a:rPr lang="en-US" sz="2200" dirty="0">
                <a:latin typeface="Times New Roman" pitchFamily="18" charset="0"/>
                <a:cs typeface="Times New Roman" pitchFamily="18" charset="0"/>
              </a:rPr>
              <a:t>No errors occur (perfect channel)</a:t>
            </a:r>
          </a:p>
          <a:p>
            <a:pPr algn="just"/>
            <a:r>
              <a:rPr lang="en-US" sz="2200" dirty="0">
                <a:latin typeface="Times New Roman" pitchFamily="18" charset="0"/>
                <a:cs typeface="Times New Roman" pitchFamily="18" charset="0"/>
              </a:rPr>
              <a:t>The receiver can only process the received information at a finite rate</a:t>
            </a:r>
          </a:p>
          <a:p>
            <a:pPr algn="just"/>
            <a:r>
              <a:rPr lang="en-US" sz="2200" dirty="0">
                <a:latin typeface="Times New Roman" pitchFamily="18" charset="0"/>
                <a:cs typeface="Times New Roman" pitchFamily="18" charset="0"/>
              </a:rPr>
              <a:t>These assumptions imply that the transmitter cannot send frames at a rate faster than the receiver can process them. </a:t>
            </a:r>
          </a:p>
          <a:p>
            <a:pPr algn="just">
              <a:buNone/>
            </a:pPr>
            <a:r>
              <a:rPr lang="en-US" sz="2200" dirty="0">
                <a:solidFill>
                  <a:srgbClr val="C00000"/>
                </a:solidFill>
                <a:latin typeface="Times New Roman" pitchFamily="18" charset="0"/>
                <a:cs typeface="Times New Roman" pitchFamily="18" charset="0"/>
              </a:rPr>
              <a:t>The problem here is how to prevent the sender from flooding the receiver</a:t>
            </a:r>
            <a:r>
              <a:rPr lang="en-US" sz="2200" dirty="0">
                <a:latin typeface="Times New Roman" pitchFamily="18" charset="0"/>
                <a:cs typeface="Times New Roman" pitchFamily="18" charset="0"/>
              </a:rPr>
              <a:t>. </a:t>
            </a:r>
          </a:p>
          <a:p>
            <a:pPr algn="just"/>
            <a:r>
              <a:rPr lang="en-US" sz="2200" dirty="0">
                <a:latin typeface="Times New Roman" pitchFamily="18" charset="0"/>
                <a:cs typeface="Times New Roman" pitchFamily="18" charset="0"/>
              </a:rPr>
              <a:t>A general solution to this problem is to have the receiver provide some sort of feedback to the sender. The process could be as follows: The receiver send an acknowledge frame back to the sender telling the sender that the last received frame has been processed and passed to the host; permission to send the next frame is granted. The sender, after having sent a frame, must wait for the acknowledge frame from the receiver before sending another frame. </a:t>
            </a:r>
          </a:p>
          <a:p>
            <a:pPr algn="ctr">
              <a:buNone/>
            </a:pP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This protocol is known as </a:t>
            </a:r>
            <a:r>
              <a:rPr lang="en-US" sz="22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stop-and-wait</a:t>
            </a:r>
            <a:r>
              <a:rPr lang="en-US"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p>
          <a:p>
            <a:pPr algn="just"/>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96F8ED02-354F-45B8-9582-8CAC4B4C9BED}" type="slidenum">
              <a:rPr lang="en-US">
                <a:latin typeface="Century Schoolbook"/>
              </a:rPr>
              <a:pPr>
                <a:defRPr/>
              </a:pPr>
              <a:t>6</a:t>
            </a:fld>
            <a:endParaRPr lang="en-US">
              <a:latin typeface="Century Schoolbook"/>
            </a:endParaRPr>
          </a:p>
        </p:txBody>
      </p:sp>
    </p:spTree>
    <p:extLst>
      <p:ext uri="{BB962C8B-B14F-4D97-AF65-F5344CB8AC3E}">
        <p14:creationId xmlns:p14="http://schemas.microsoft.com/office/powerpoint/2010/main" val="198486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639762"/>
          </a:xfrm>
        </p:spPr>
        <p:txBody>
          <a:bodyPr/>
          <a:lstStyle/>
          <a:p>
            <a:r>
              <a:rPr lang="en-US" b="1" dirty="0" smtClean="0">
                <a:solidFill>
                  <a:srgbClr val="0000CC"/>
                </a:solidFill>
              </a:rPr>
              <a:t>Stop &amp; Wait Protocol</a:t>
            </a:r>
            <a:endParaRPr lang="en-US" b="1" dirty="0">
              <a:solidFill>
                <a:srgbClr val="0000CC"/>
              </a:solidFill>
            </a:endParaRPr>
          </a:p>
        </p:txBody>
      </p:sp>
      <p:sp>
        <p:nvSpPr>
          <p:cNvPr id="4" name="Slide Number Placeholder 3"/>
          <p:cNvSpPr>
            <a:spLocks noGrp="1"/>
          </p:cNvSpPr>
          <p:nvPr>
            <p:ph type="sldNum" sz="quarter" idx="11"/>
          </p:nvPr>
        </p:nvSpPr>
        <p:spPr/>
        <p:txBody>
          <a:bodyPr/>
          <a:lstStyle/>
          <a:p>
            <a:pPr>
              <a:defRPr/>
            </a:pPr>
            <a:fld id="{96F8ED02-354F-45B8-9582-8CAC4B4C9BED}" type="slidenum">
              <a:rPr lang="en-US">
                <a:latin typeface="Century Schoolbook"/>
              </a:rPr>
              <a:pPr>
                <a:defRPr/>
              </a:pPr>
              <a:t>7</a:t>
            </a:fld>
            <a:endParaRPr lang="en-US">
              <a:latin typeface="Century Schoolbook"/>
            </a:endParaRPr>
          </a:p>
        </p:txBody>
      </p:sp>
      <p:pic>
        <p:nvPicPr>
          <p:cNvPr id="5" name="Picture 6"/>
          <p:cNvPicPr>
            <a:picLocks noChangeAspect="1" noChangeArrowheads="1"/>
          </p:cNvPicPr>
          <p:nvPr/>
        </p:nvPicPr>
        <p:blipFill>
          <a:blip r:embed="rId2"/>
          <a:srcRect/>
          <a:stretch>
            <a:fillRect/>
          </a:stretch>
        </p:blipFill>
        <p:spPr bwMode="auto">
          <a:xfrm>
            <a:off x="2362200" y="2802054"/>
            <a:ext cx="6528210" cy="3979746"/>
          </a:xfrm>
          <a:prstGeom prst="rect">
            <a:avLst/>
          </a:prstGeom>
          <a:noFill/>
          <a:ln w="9525">
            <a:noFill/>
            <a:miter lim="800000"/>
            <a:headEnd/>
            <a:tailEnd/>
          </a:ln>
          <a:effectLst/>
        </p:spPr>
      </p:pic>
      <p:sp>
        <p:nvSpPr>
          <p:cNvPr id="6" name="Rectangle 5"/>
          <p:cNvSpPr/>
          <p:nvPr/>
        </p:nvSpPr>
        <p:spPr>
          <a:xfrm>
            <a:off x="1981200" y="1371601"/>
            <a:ext cx="8001000" cy="1200329"/>
          </a:xfrm>
          <a:prstGeom prst="rect">
            <a:avLst/>
          </a:prstGeom>
        </p:spPr>
        <p:txBody>
          <a:bodyPr wrap="square">
            <a:spAutoFit/>
          </a:bodyPr>
          <a:lstStyle/>
          <a:p>
            <a:pPr algn="just" fontAlgn="base">
              <a:spcBef>
                <a:spcPct val="0"/>
              </a:spcBef>
              <a:spcAft>
                <a:spcPct val="0"/>
              </a:spcAft>
            </a:pPr>
            <a:r>
              <a:rPr lang="en-US" sz="2400" b="1" i="1" dirty="0">
                <a:solidFill>
                  <a:prstClr val="black"/>
                </a:solidFill>
                <a:latin typeface="Times New Roman" pitchFamily="18" charset="0"/>
                <a:cs typeface="Arial" charset="0"/>
              </a:rPr>
              <a:t>The sender sends one frame and waits for feedback from the receiver. When the ACK arrives, the sender sends the next frame</a:t>
            </a:r>
            <a:endParaRPr lang="en-US" sz="2400" b="1" dirty="0">
              <a:solidFill>
                <a:prstClr val="black"/>
              </a:solidFill>
              <a:latin typeface="Arial" charset="0"/>
              <a:cs typeface="Arial" charset="0"/>
            </a:endParaRPr>
          </a:p>
        </p:txBody>
      </p:sp>
    </p:spTree>
    <p:extLst>
      <p:ext uri="{BB962C8B-B14F-4D97-AF65-F5344CB8AC3E}">
        <p14:creationId xmlns:p14="http://schemas.microsoft.com/office/powerpoint/2010/main" val="116203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0058400" y="5734050"/>
            <a:ext cx="609600" cy="520700"/>
          </a:xfrm>
        </p:spPr>
        <p:txBody>
          <a:bodyPr/>
          <a:lstStyle/>
          <a:p>
            <a:pPr>
              <a:defRPr/>
            </a:pPr>
            <a:fld id="{96F8ED02-354F-45B8-9582-8CAC4B4C9BED}" type="slidenum">
              <a:rPr lang="en-US">
                <a:latin typeface="Century Schoolbook"/>
              </a:rPr>
              <a:pPr>
                <a:defRPr/>
              </a:pPr>
              <a:t>8</a:t>
            </a:fld>
            <a:endParaRPr lang="en-US">
              <a:latin typeface="Century Schoolbook"/>
            </a:endParaRPr>
          </a:p>
        </p:txBody>
      </p:sp>
      <p:pic>
        <p:nvPicPr>
          <p:cNvPr id="5" name="Content Placeholder 4"/>
          <p:cNvPicPr>
            <a:picLocks noGrp="1" noChangeAspect="1"/>
          </p:cNvPicPr>
          <p:nvPr>
            <p:ph sz="quarter" idx="4294967295"/>
          </p:nvPr>
        </p:nvPicPr>
        <p:blipFill>
          <a:blip r:embed="rId2"/>
          <a:stretch>
            <a:fillRect/>
          </a:stretch>
        </p:blipFill>
        <p:spPr>
          <a:xfrm>
            <a:off x="1828800" y="892240"/>
            <a:ext cx="8392498" cy="5279960"/>
          </a:xfrm>
          <a:prstGeom prst="rect">
            <a:avLst/>
          </a:prstGeom>
        </p:spPr>
      </p:pic>
    </p:spTree>
    <p:extLst>
      <p:ext uri="{BB962C8B-B14F-4D97-AF65-F5344CB8AC3E}">
        <p14:creationId xmlns:p14="http://schemas.microsoft.com/office/powerpoint/2010/main" val="2558295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DCC2899E-C95E-4AC3-BFA6-3236CC662F6A}" type="slidenum">
              <a:rPr lang="en-US">
                <a:latin typeface="Century Schoolbook"/>
              </a:rPr>
              <a:pPr>
                <a:defRPr/>
              </a:pPr>
              <a:t>9</a:t>
            </a:fld>
            <a:endParaRPr lang="en-US">
              <a:latin typeface="Century Schoolbook"/>
            </a:endParaRPr>
          </a:p>
        </p:txBody>
      </p:sp>
      <p:pic>
        <p:nvPicPr>
          <p:cNvPr id="3" name="Picture 2"/>
          <p:cNvPicPr>
            <a:picLocks noChangeAspect="1"/>
          </p:cNvPicPr>
          <p:nvPr/>
        </p:nvPicPr>
        <p:blipFill>
          <a:blip r:embed="rId2"/>
          <a:stretch>
            <a:fillRect/>
          </a:stretch>
        </p:blipFill>
        <p:spPr>
          <a:xfrm>
            <a:off x="1614897" y="1295400"/>
            <a:ext cx="8674728" cy="4438650"/>
          </a:xfrm>
          <a:prstGeom prst="rect">
            <a:avLst/>
          </a:prstGeom>
        </p:spPr>
      </p:pic>
    </p:spTree>
    <p:extLst>
      <p:ext uri="{BB962C8B-B14F-4D97-AF65-F5344CB8AC3E}">
        <p14:creationId xmlns:p14="http://schemas.microsoft.com/office/powerpoint/2010/main" val="37994187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1339</Words>
  <Application>Microsoft Office PowerPoint</Application>
  <PresentationFormat>Widescreen</PresentationFormat>
  <Paragraphs>120</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Bookman Old Style</vt:lpstr>
      <vt:lpstr>Calibri</vt:lpstr>
      <vt:lpstr>Century Schoolbook</vt:lpstr>
      <vt:lpstr>Times New Roman</vt:lpstr>
      <vt:lpstr>Wingdings</vt:lpstr>
      <vt:lpstr>Wingdings 2</vt:lpstr>
      <vt:lpstr>Oriel</vt:lpstr>
      <vt:lpstr>Functions and requirements of the Data Link Protocols</vt:lpstr>
      <vt:lpstr>Elementary Data Link Protocols</vt:lpstr>
      <vt:lpstr>PowerPoint Presentation</vt:lpstr>
      <vt:lpstr>An unrestricted simplex protocol</vt:lpstr>
      <vt:lpstr>PowerPoint Presentation</vt:lpstr>
      <vt:lpstr>A simplex stop-and-wait protocol</vt:lpstr>
      <vt:lpstr>Stop &amp; Wait Protocol</vt:lpstr>
      <vt:lpstr>PowerPoint Presentation</vt:lpstr>
      <vt:lpstr>PowerPoint Presentation</vt:lpstr>
      <vt:lpstr>Flow Control Mechanisms</vt:lpstr>
      <vt:lpstr>Flow Control Mechanisms</vt:lpstr>
      <vt:lpstr>Flow Control Mechanisms</vt:lpstr>
      <vt:lpstr>Flow Control Mechanisms</vt:lpstr>
      <vt:lpstr>Flow Control Mechanisms</vt:lpstr>
      <vt:lpstr>Flow Control Mechanisms</vt:lpstr>
      <vt:lpstr>A simplex protocol for a noisy channel</vt:lpstr>
      <vt:lpstr>Stop-and-Wait, lost ACK frame</vt:lpstr>
      <vt:lpstr>PowerPoint Presentation</vt:lpstr>
      <vt:lpstr>Flow Diagram of a Stop &amp; Wait Protocol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and requirements of the Data Link Protocols</dc:title>
  <dc:creator>surya</dc:creator>
  <cp:lastModifiedBy>surya</cp:lastModifiedBy>
  <cp:revision>1</cp:revision>
  <dcterms:created xsi:type="dcterms:W3CDTF">2023-08-21T17:48:26Z</dcterms:created>
  <dcterms:modified xsi:type="dcterms:W3CDTF">2023-08-21T17:49:01Z</dcterms:modified>
</cp:coreProperties>
</file>