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DF4022-1461-41A4-A1E6-49F1C23216A0}" type="datetimeFigureOut">
              <a:rPr lang="en-US" smtClean="0"/>
              <a:t>31/8/2023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04CE4F-EE10-4B08-B033-67EF33D83BAF}" type="slidenum">
              <a:rPr lang="en-US" smtClean="0"/>
              <a:t>‹#›</a:t>
            </a:fld>
            <a:endParaRPr lang="en-US"/>
          </a:p>
        </p:txBody>
      </p:sp>
    </p:spTree>
    <p:extLst>
      <p:ext uri="{BB962C8B-B14F-4D97-AF65-F5344CB8AC3E}">
        <p14:creationId xmlns:p14="http://schemas.microsoft.com/office/powerpoint/2010/main" val="837293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FB79A8-6170-4132-9492-40F760770705}"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42607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57A03542-B1A5-47BB-9EB9-D682C78570D7}" type="datetime1">
              <a:rPr lang="en-US" smtClean="0"/>
              <a:pPr/>
              <a:t>31/8/2023</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5C0DC426-50A1-4074-8ADC-36A189D3A339}" type="slidenum">
              <a:rPr lang="en-US" smtClean="0"/>
              <a:pPr/>
              <a:t>‹#›</a:t>
            </a:fld>
            <a:endParaRPr lang="en-US" dirty="0"/>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dirty="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dirty="0"/>
          </a:p>
        </p:txBody>
      </p:sp>
    </p:spTree>
    <p:extLst>
      <p:ext uri="{BB962C8B-B14F-4D97-AF65-F5344CB8AC3E}">
        <p14:creationId xmlns:p14="http://schemas.microsoft.com/office/powerpoint/2010/main" val="3951360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A084E0-91EB-4F4E-8B82-DA2E80967376}" type="datetime1">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0DC426-50A1-4074-8ADC-36A189D3A339}" type="slidenum">
              <a:rPr lang="en-US" smtClean="0"/>
              <a:pPr/>
              <a:t>‹#›</a:t>
            </a:fld>
            <a:endParaRPr lang="en-US" dirty="0"/>
          </a:p>
        </p:txBody>
      </p:sp>
    </p:spTree>
    <p:extLst>
      <p:ext uri="{BB962C8B-B14F-4D97-AF65-F5344CB8AC3E}">
        <p14:creationId xmlns:p14="http://schemas.microsoft.com/office/powerpoint/2010/main" val="614049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31FDE3-3D0E-4EB7-A2EB-72426983D0D6}" type="datetime1">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0DC426-50A1-4074-8ADC-36A189D3A339}" type="slidenum">
              <a:rPr lang="en-US" smtClean="0"/>
              <a:pPr/>
              <a:t>‹#›</a:t>
            </a:fld>
            <a:endParaRPr lang="en-US" dirty="0"/>
          </a:p>
        </p:txBody>
      </p:sp>
    </p:spTree>
    <p:extLst>
      <p:ext uri="{BB962C8B-B14F-4D97-AF65-F5344CB8AC3E}">
        <p14:creationId xmlns:p14="http://schemas.microsoft.com/office/powerpoint/2010/main" val="2596892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4BDC1A-9FDE-4B71-A62A-44A976F775D5}" type="datetime1">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0DC426-50A1-4074-8ADC-36A189D3A339}" type="slidenum">
              <a:rPr lang="en-US" smtClean="0"/>
              <a:pPr/>
              <a:t>‹#›</a:t>
            </a:fld>
            <a:endParaRPr lang="en-US" dirty="0"/>
          </a:p>
        </p:txBody>
      </p:sp>
    </p:spTree>
    <p:extLst>
      <p:ext uri="{BB962C8B-B14F-4D97-AF65-F5344CB8AC3E}">
        <p14:creationId xmlns:p14="http://schemas.microsoft.com/office/powerpoint/2010/main" val="55993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1BDDB41-A320-441B-BAAE-7727A2AF96ED}" type="datetime1">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0DC426-50A1-4074-8ADC-36A189D3A339}" type="slidenum">
              <a:rPr lang="en-US" smtClean="0"/>
              <a:pPr/>
              <a:t>‹#›</a:t>
            </a:fld>
            <a:endParaRPr lang="en-US" dirty="0"/>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dirty="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dirty="0"/>
          </a:p>
        </p:txBody>
      </p:sp>
    </p:spTree>
    <p:extLst>
      <p:ext uri="{BB962C8B-B14F-4D97-AF65-F5344CB8AC3E}">
        <p14:creationId xmlns:p14="http://schemas.microsoft.com/office/powerpoint/2010/main" val="222164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35C75C-DE48-40EA-BE83-6CEC3FABDD56}" type="datetime1">
              <a:rPr lang="en-US" smtClean="0"/>
              <a:pPr/>
              <a:t>31/8/2023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0DC426-50A1-4074-8ADC-36A189D3A339}" type="slidenum">
              <a:rPr lang="en-US" smtClean="0"/>
              <a:pPr/>
              <a:t>‹#›</a:t>
            </a:fld>
            <a:endParaRPr lang="en-US" dirty="0"/>
          </a:p>
        </p:txBody>
      </p:sp>
    </p:spTree>
    <p:extLst>
      <p:ext uri="{BB962C8B-B14F-4D97-AF65-F5344CB8AC3E}">
        <p14:creationId xmlns:p14="http://schemas.microsoft.com/office/powerpoint/2010/main" val="2026987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19187EE-29B3-4E8C-A290-89D95A055F75}" type="datetime1">
              <a:rPr lang="en-US" smtClean="0"/>
              <a:pPr/>
              <a:t>31/8/2023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0DC426-50A1-4074-8ADC-36A189D3A339}" type="slidenum">
              <a:rPr lang="en-US" smtClean="0"/>
              <a:pPr/>
              <a:t>‹#›</a:t>
            </a:fld>
            <a:endParaRPr lang="en-US" dirty="0"/>
          </a:p>
        </p:txBody>
      </p:sp>
    </p:spTree>
    <p:extLst>
      <p:ext uri="{BB962C8B-B14F-4D97-AF65-F5344CB8AC3E}">
        <p14:creationId xmlns:p14="http://schemas.microsoft.com/office/powerpoint/2010/main" val="73394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E72AE7-085E-4FA4-B32A-9A83CF394992}" type="datetime1">
              <a:rPr lang="en-US" smtClean="0"/>
              <a:pPr/>
              <a:t>31/8/2023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0DC426-50A1-4074-8ADC-36A189D3A339}" type="slidenum">
              <a:rPr lang="en-US" smtClean="0"/>
              <a:pPr/>
              <a:t>‹#›</a:t>
            </a:fld>
            <a:endParaRPr lang="en-US" dirty="0"/>
          </a:p>
        </p:txBody>
      </p:sp>
    </p:spTree>
    <p:extLst>
      <p:ext uri="{BB962C8B-B14F-4D97-AF65-F5344CB8AC3E}">
        <p14:creationId xmlns:p14="http://schemas.microsoft.com/office/powerpoint/2010/main" val="185935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Date Placeholder 1"/>
          <p:cNvSpPr>
            <a:spLocks noGrp="1"/>
          </p:cNvSpPr>
          <p:nvPr>
            <p:ph type="dt" sz="half" idx="10"/>
          </p:nvPr>
        </p:nvSpPr>
        <p:spPr/>
        <p:txBody>
          <a:bodyPr/>
          <a:lstStyle/>
          <a:p>
            <a:fld id="{67E1B38B-1197-419D-90F3-DDC0FF65229B}" type="datetime1">
              <a:rPr lang="en-US" smtClean="0"/>
              <a:pPr/>
              <a:t>31/8/2023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smtClean="0"/>
              <a:pPr/>
              <a:t>‹#›</a:t>
            </a:fld>
            <a:endParaRPr lang="en-US" dirty="0"/>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extLst>
      <p:ext uri="{BB962C8B-B14F-4D97-AF65-F5344CB8AC3E}">
        <p14:creationId xmlns:p14="http://schemas.microsoft.com/office/powerpoint/2010/main" val="245100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37DB60A-2D81-4D45-B2D6-1D0C47F1C9FC}" type="datetime1">
              <a:rPr lang="en-US" smtClean="0"/>
              <a:pPr/>
              <a:t>31/8/2023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0DC426-50A1-4074-8ADC-36A189D3A339}" type="slidenum">
              <a:rPr lang="en-US" smtClean="0"/>
              <a:pPr/>
              <a:t>‹#›</a:t>
            </a:fld>
            <a:endParaRPr lang="en-US" dirty="0"/>
          </a:p>
        </p:txBody>
      </p:sp>
    </p:spTree>
    <p:extLst>
      <p:ext uri="{BB962C8B-B14F-4D97-AF65-F5344CB8AC3E}">
        <p14:creationId xmlns:p14="http://schemas.microsoft.com/office/powerpoint/2010/main" val="300155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5DF8F64-6525-49B9-8E83-0DFB189919B2}" type="datetime1">
              <a:rPr lang="en-US" smtClean="0"/>
              <a:pPr/>
              <a:t>31/8/2023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0DC426-50A1-4074-8ADC-36A189D3A339}" type="slidenum">
              <a:rPr lang="en-US" smtClean="0"/>
              <a:pPr/>
              <a:t>‹#›</a:t>
            </a:fld>
            <a:endParaRPr lang="en-US" dirty="0"/>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129343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48CFCC6-E417-4461-BD9D-444F70081EDE}" type="datetime1">
              <a:rPr lang="en-US" smtClean="0"/>
              <a:pPr/>
              <a:t>31/8/2023</a:t>
            </a:fld>
            <a:endParaRPr lang="en-US" dirty="0"/>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C0DC426-50A1-4074-8ADC-36A189D3A339}" type="slidenum">
              <a:rPr lang="en-US" smtClean="0"/>
              <a:pPr/>
              <a:t>‹#›</a:t>
            </a:fld>
            <a:endParaRPr lang="en-US" dirty="0"/>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extLst>
      <p:ext uri="{BB962C8B-B14F-4D97-AF65-F5344CB8AC3E}">
        <p14:creationId xmlns:p14="http://schemas.microsoft.com/office/powerpoint/2010/main" val="3436137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956560" y="359898"/>
            <a:ext cx="7406640" cy="1472184"/>
          </a:xfrm>
          <a:prstGeom prst="rect">
            <a:avLst/>
          </a:prstGeom>
        </p:spPr>
        <p:txBody>
          <a:bodyPr anchor="ctr">
            <a:normAutofit/>
          </a:bodyPr>
          <a:lstStyle/>
          <a:p>
            <a:pPr>
              <a:spcBef>
                <a:spcPct val="0"/>
              </a:spcBef>
              <a:defRPr/>
            </a:pPr>
            <a:r>
              <a:rPr lang="en-US" sz="4300" b="1" dirty="0">
                <a:solidFill>
                  <a:srgbClr val="4F271C">
                    <a:lumMod val="50000"/>
                  </a:srgbClr>
                </a:solidFill>
                <a:effectLst>
                  <a:outerShdw blurRad="38100" dist="38100" dir="2700000" algn="tl">
                    <a:srgbClr val="000000">
                      <a:alpha val="43137"/>
                    </a:srgbClr>
                  </a:outerShdw>
                </a:effectLst>
                <a:latin typeface="Gill Sans MT"/>
              </a:rPr>
              <a:t>UNIT - III</a:t>
            </a:r>
            <a:endParaRPr lang="en-US" sz="4300" b="1" dirty="0">
              <a:solidFill>
                <a:srgbClr val="4F271C">
                  <a:lumMod val="50000"/>
                </a:srgbClr>
              </a:solidFill>
              <a:effectLst>
                <a:outerShdw blurRad="38100" dist="38100" dir="2700000" algn="tl">
                  <a:srgbClr val="000000">
                    <a:alpha val="43137"/>
                  </a:srgbClr>
                </a:outerShdw>
              </a:effectLst>
              <a:latin typeface="Gill Sans MT"/>
            </a:endParaRPr>
          </a:p>
        </p:txBody>
      </p:sp>
      <p:sp>
        <p:nvSpPr>
          <p:cNvPr id="5" name="Subtitle 2"/>
          <p:cNvSpPr txBox="1">
            <a:spLocks/>
          </p:cNvSpPr>
          <p:nvPr/>
        </p:nvSpPr>
        <p:spPr>
          <a:xfrm>
            <a:off x="2819400" y="2209800"/>
            <a:ext cx="7406640" cy="1752600"/>
          </a:xfrm>
          <a:prstGeom prst="rect">
            <a:avLst/>
          </a:prstGeom>
        </p:spPr>
        <p:txBody>
          <a:bodyPr>
            <a:normAutofit lnSpcReduction="10000"/>
          </a:bodyPr>
          <a:lstStyle/>
          <a:p>
            <a:pPr marL="365760" indent="-283464">
              <a:spcBef>
                <a:spcPct val="0"/>
              </a:spcBef>
              <a:buClr>
                <a:srgbClr val="3891A7"/>
              </a:buClr>
              <a:buSzPct val="80000"/>
              <a:defRPr/>
            </a:pPr>
            <a:r>
              <a:rPr lang="en-US" sz="4300" b="1" dirty="0">
                <a:solidFill>
                  <a:srgbClr val="4F271C">
                    <a:lumMod val="50000"/>
                  </a:srgbClr>
                </a:solidFill>
                <a:effectLst>
                  <a:outerShdw blurRad="38100" dist="38100" dir="2700000" algn="tl">
                    <a:srgbClr val="000000">
                      <a:alpha val="43137"/>
                    </a:srgbClr>
                  </a:outerShdw>
                </a:effectLst>
                <a:latin typeface="Gill Sans MT"/>
              </a:rPr>
              <a:t>MEDIUM ACCESS CONTROL SUB LAYER</a:t>
            </a:r>
          </a:p>
          <a:p>
            <a:pPr marL="365760" indent="-283464">
              <a:spcBef>
                <a:spcPts val="600"/>
              </a:spcBef>
              <a:buClr>
                <a:srgbClr val="3891A7"/>
              </a:buClr>
              <a:buSzPct val="80000"/>
              <a:defRPr/>
            </a:pPr>
            <a:r>
              <a:rPr lang="en-US" sz="2800" dirty="0">
                <a:solidFill>
                  <a:srgbClr val="475A8D">
                    <a:lumMod val="50000"/>
                  </a:srgbClr>
                </a:solidFill>
                <a:effectLst>
                  <a:outerShdw blurRad="38100" dist="38100" dir="2700000" algn="tl">
                    <a:srgbClr val="000000">
                      <a:alpha val="43137"/>
                    </a:srgbClr>
                  </a:outerShdw>
                </a:effectLst>
                <a:latin typeface="Gill Sans MT"/>
              </a:rPr>
              <a:t>	</a:t>
            </a:r>
          </a:p>
          <a:p>
            <a:pPr marL="365760" indent="-283464">
              <a:spcBef>
                <a:spcPts val="600"/>
              </a:spcBef>
              <a:buClr>
                <a:srgbClr val="3891A7"/>
              </a:buClr>
              <a:buSzPct val="80000"/>
              <a:buFont typeface="Wingdings 2"/>
              <a:buChar char=""/>
              <a:defRPr/>
            </a:pPr>
            <a:endParaRPr lang="en-US" sz="2800" dirty="0">
              <a:solidFill>
                <a:srgbClr val="C32D2E">
                  <a:lumMod val="50000"/>
                </a:srgbClr>
              </a:solidFill>
              <a:effectLst>
                <a:outerShdw blurRad="38100" dist="38100" dir="2700000" algn="tl">
                  <a:srgbClr val="000000">
                    <a:alpha val="43137"/>
                  </a:srgbClr>
                </a:outerShdw>
              </a:effectLst>
              <a:latin typeface="Gill Sans MT"/>
            </a:endParaRPr>
          </a:p>
          <a:p>
            <a:pPr marL="365760" indent="-283464">
              <a:spcBef>
                <a:spcPts val="600"/>
              </a:spcBef>
              <a:buClr>
                <a:srgbClr val="3891A7"/>
              </a:buClr>
              <a:buSzPct val="80000"/>
              <a:buFont typeface="Wingdings 2"/>
              <a:buChar char=""/>
              <a:defRPr/>
            </a:pPr>
            <a:endParaRPr lang="en-US" sz="3200" dirty="0">
              <a:solidFill>
                <a:prstClr val="black"/>
              </a:solidFill>
              <a:latin typeface="Gill Sans MT"/>
            </a:endParaRPr>
          </a:p>
        </p:txBody>
      </p:sp>
      <p:cxnSp>
        <p:nvCxnSpPr>
          <p:cNvPr id="6" name="Straight Connector 5"/>
          <p:cNvCxnSpPr/>
          <p:nvPr/>
        </p:nvCxnSpPr>
        <p:spPr>
          <a:xfrm>
            <a:off x="2888670" y="3427412"/>
            <a:ext cx="7315200" cy="1588"/>
          </a:xfrm>
          <a:prstGeom prst="line">
            <a:avLst/>
          </a:prstGeom>
          <a:ln w="63500" cmpd="sng">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1</a:t>
            </a:fld>
            <a:endParaRPr lang="en-US" dirty="0">
              <a:solidFill>
                <a:srgbClr val="E7DEC9">
                  <a:shade val="50000"/>
                  <a:satMod val="200000"/>
                </a:srgbClr>
              </a:solidFill>
              <a:latin typeface="Gill Sans MT"/>
            </a:endParaRPr>
          </a:p>
        </p:txBody>
      </p:sp>
    </p:spTree>
    <p:extLst>
      <p:ext uri="{BB962C8B-B14F-4D97-AF65-F5344CB8AC3E}">
        <p14:creationId xmlns:p14="http://schemas.microsoft.com/office/powerpoint/2010/main" val="4048477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10</a:t>
            </a:fld>
            <a:endParaRPr lang="en-US" dirty="0">
              <a:solidFill>
                <a:srgbClr val="E7DEC9">
                  <a:shade val="50000"/>
                  <a:satMod val="200000"/>
                </a:srgbClr>
              </a:solidFill>
              <a:latin typeface="Gill Sans MT"/>
            </a:endParaRPr>
          </a:p>
        </p:txBody>
      </p:sp>
      <p:sp>
        <p:nvSpPr>
          <p:cNvPr id="5"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200" b="1" dirty="0">
                <a:solidFill>
                  <a:srgbClr val="4F271C">
                    <a:satMod val="130000"/>
                  </a:srgbClr>
                </a:solidFill>
                <a:effectLst>
                  <a:outerShdw blurRad="50000" dist="30000" dir="5400000" algn="tl" rotWithShape="0">
                    <a:srgbClr val="000000">
                      <a:alpha val="30000"/>
                    </a:srgbClr>
                  </a:outerShdw>
                </a:effectLst>
                <a:latin typeface="Gill Sans MT"/>
              </a:rPr>
              <a:t>CHANNEL ALLOCATION PROBLEM</a:t>
            </a:r>
            <a:endParaRPr lang="en-US" sz="32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
        <p:nvSpPr>
          <p:cNvPr id="7" name="Content Placeholder 2"/>
          <p:cNvSpPr>
            <a:spLocks noGrp="1"/>
          </p:cNvSpPr>
          <p:nvPr>
            <p:ph idx="1"/>
          </p:nvPr>
        </p:nvSpPr>
        <p:spPr>
          <a:xfrm>
            <a:off x="2528455" y="1371600"/>
            <a:ext cx="8001000" cy="5029200"/>
          </a:xfrm>
        </p:spPr>
        <p:txBody>
          <a:bodyPr>
            <a:noAutofit/>
          </a:bodyPr>
          <a:lstStyle/>
          <a:p>
            <a:pPr algn="just"/>
            <a:r>
              <a:rPr lang="en-US" sz="2800" b="1" dirty="0"/>
              <a:t>FDM is used to allocate channel for a single user over a multiple competing users</a:t>
            </a:r>
          </a:p>
          <a:p>
            <a:pPr algn="just"/>
            <a:r>
              <a:rPr lang="en-US" sz="2800" b="1" dirty="0"/>
              <a:t>With FDM, when there are N users, the Bandwidth is divided into N equal portions and each user is allocated one portion</a:t>
            </a:r>
          </a:p>
          <a:p>
            <a:pPr algn="just"/>
            <a:r>
              <a:rPr lang="en-US" sz="2800" b="1" dirty="0"/>
              <a:t>Problems</a:t>
            </a:r>
          </a:p>
          <a:p>
            <a:pPr lvl="1" algn="just"/>
            <a:r>
              <a:rPr lang="en-US" sz="2400" b="1" dirty="0"/>
              <a:t>Allocations are static therefore the channels allocated for a user cannot be allocated for others even when the channel is idle</a:t>
            </a:r>
          </a:p>
          <a:p>
            <a:pPr lvl="1" algn="just">
              <a:buNone/>
            </a:pPr>
            <a:endParaRPr lang="en-US" sz="800" b="1" dirty="0"/>
          </a:p>
          <a:p>
            <a:pPr lvl="1" algn="just"/>
            <a:r>
              <a:rPr lang="en-US" sz="2400" b="1" dirty="0"/>
              <a:t>As the no of users increases and varying it becomes difficult to maintain  </a:t>
            </a:r>
          </a:p>
          <a:p>
            <a:pPr algn="just">
              <a:buNone/>
            </a:pPr>
            <a:endParaRPr lang="en-US" sz="2400" dirty="0"/>
          </a:p>
        </p:txBody>
      </p:sp>
      <p:sp>
        <p:nvSpPr>
          <p:cNvPr id="8" name="Rectangle 2"/>
          <p:cNvSpPr txBox="1">
            <a:spLocks noChangeArrowheads="1"/>
          </p:cNvSpPr>
          <p:nvPr/>
        </p:nvSpPr>
        <p:spPr>
          <a:xfrm>
            <a:off x="2514600" y="762000"/>
            <a:ext cx="8153400" cy="457200"/>
          </a:xfrm>
          <a:prstGeom prst="rect">
            <a:avLst/>
          </a:prstGeom>
        </p:spPr>
        <p:txBody>
          <a:bodyPr anchor="b">
            <a:noAutofit/>
          </a:bodyPr>
          <a:lstStyle/>
          <a:p>
            <a:pPr algn="just">
              <a:spcBef>
                <a:spcPct val="0"/>
              </a:spcBef>
              <a:defRPr/>
            </a:pPr>
            <a:r>
              <a:rPr lang="en-US" sz="2000" b="1" dirty="0">
                <a:solidFill>
                  <a:srgbClr val="4F271C">
                    <a:satMod val="130000"/>
                  </a:srgbClr>
                </a:solidFill>
                <a:effectLst>
                  <a:outerShdw blurRad="50000" dist="30000" dir="5400000" algn="tl" rotWithShape="0">
                    <a:srgbClr val="000000">
                      <a:alpha val="30000"/>
                    </a:srgbClr>
                  </a:outerShdw>
                </a:effectLst>
                <a:latin typeface="Gill Sans MT"/>
              </a:rPr>
              <a:t>STATIC CHANNEL ALLOCATION IN LANs AND MANs</a:t>
            </a:r>
            <a:endParaRPr lang="en-US" sz="20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Tree>
    <p:extLst>
      <p:ext uri="{BB962C8B-B14F-4D97-AF65-F5344CB8AC3E}">
        <p14:creationId xmlns:p14="http://schemas.microsoft.com/office/powerpoint/2010/main" val="1677390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5791200" y="5562600"/>
            <a:ext cx="1844040" cy="9144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11</a:t>
            </a:fld>
            <a:endParaRPr lang="en-US" dirty="0">
              <a:solidFill>
                <a:srgbClr val="E7DEC9">
                  <a:shade val="50000"/>
                  <a:satMod val="200000"/>
                </a:srgbClr>
              </a:solidFill>
              <a:latin typeface="Gill Sans MT"/>
            </a:endParaRPr>
          </a:p>
        </p:txBody>
      </p:sp>
      <p:sp>
        <p:nvSpPr>
          <p:cNvPr id="6" name="Slide Number Placeholder 3"/>
          <p:cNvSpPr txBox="1">
            <a:spLocks/>
          </p:cNvSpPr>
          <p:nvPr/>
        </p:nvSpPr>
        <p:spPr>
          <a:xfrm>
            <a:off x="10137648" y="6305550"/>
            <a:ext cx="457200" cy="476250"/>
          </a:xfrm>
          <a:prstGeom prst="rect">
            <a:avLst/>
          </a:prstGeom>
        </p:spPr>
        <p:txBody>
          <a:bodyPr anchor="b"/>
          <a:lstStyle/>
          <a:p>
            <a:pPr algn="ctr">
              <a:defRPr/>
            </a:pPr>
            <a:fld id="{5C0DC426-50A1-4074-8ADC-36A189D3A339}" type="slidenum">
              <a:rPr lang="en-US" sz="1200">
                <a:solidFill>
                  <a:srgbClr val="E7DEC9">
                    <a:shade val="50000"/>
                    <a:satMod val="200000"/>
                  </a:srgbClr>
                </a:solidFill>
                <a:latin typeface="Gill Sans MT"/>
              </a:rPr>
              <a:pPr algn="ctr">
                <a:defRPr/>
              </a:pPr>
              <a:t>11</a:t>
            </a:fld>
            <a:endParaRPr lang="en-US" sz="1200" dirty="0">
              <a:solidFill>
                <a:srgbClr val="E7DEC9">
                  <a:shade val="50000"/>
                  <a:satMod val="200000"/>
                </a:srgbClr>
              </a:solidFill>
              <a:latin typeface="Gill Sans MT"/>
            </a:endParaRPr>
          </a:p>
        </p:txBody>
      </p:sp>
      <p:sp>
        <p:nvSpPr>
          <p:cNvPr id="7"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200" b="1" dirty="0">
                <a:solidFill>
                  <a:srgbClr val="4F271C">
                    <a:satMod val="130000"/>
                  </a:srgbClr>
                </a:solidFill>
                <a:effectLst>
                  <a:outerShdw blurRad="50000" dist="30000" dir="5400000" algn="tl" rotWithShape="0">
                    <a:srgbClr val="000000">
                      <a:alpha val="30000"/>
                    </a:srgbClr>
                  </a:outerShdw>
                </a:effectLst>
                <a:latin typeface="Gill Sans MT"/>
              </a:rPr>
              <a:t>CHANNEL ALLOCATION PROBLEM</a:t>
            </a:r>
            <a:endParaRPr lang="en-US" sz="32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
        <p:nvSpPr>
          <p:cNvPr id="9" name="Content Placeholder 2"/>
          <p:cNvSpPr>
            <a:spLocks noGrp="1"/>
          </p:cNvSpPr>
          <p:nvPr>
            <p:ph idx="1"/>
          </p:nvPr>
        </p:nvSpPr>
        <p:spPr>
          <a:xfrm>
            <a:off x="2528455" y="1219200"/>
            <a:ext cx="8001000" cy="4343400"/>
          </a:xfrm>
        </p:spPr>
        <p:txBody>
          <a:bodyPr>
            <a:noAutofit/>
          </a:bodyPr>
          <a:lstStyle/>
          <a:p>
            <a:pPr algn="just"/>
            <a:r>
              <a:rPr lang="en-US" sz="2400" dirty="0"/>
              <a:t>Assume</a:t>
            </a:r>
          </a:p>
          <a:p>
            <a:pPr lvl="1" algn="just"/>
            <a:r>
              <a:rPr lang="en-US" sz="2000" dirty="0"/>
              <a:t> </a:t>
            </a:r>
            <a:r>
              <a:rPr lang="en-US" sz="2400" dirty="0"/>
              <a:t>Time delay for an user </a:t>
            </a:r>
            <a:r>
              <a:rPr lang="en-US" sz="2400" i="1" dirty="0"/>
              <a:t>T</a:t>
            </a:r>
          </a:p>
          <a:p>
            <a:pPr lvl="1" algn="just"/>
            <a:r>
              <a:rPr lang="en-US" sz="2400" dirty="0"/>
              <a:t>channel of capacity </a:t>
            </a:r>
            <a:r>
              <a:rPr lang="en-US" sz="2400" dirty="0">
                <a:effectLst>
                  <a:outerShdw blurRad="38100" dist="38100" dir="2700000" algn="tl">
                    <a:srgbClr val="000000">
                      <a:alpha val="43137"/>
                    </a:srgbClr>
                  </a:outerShdw>
                </a:effectLst>
              </a:rPr>
              <a:t>C</a:t>
            </a:r>
            <a:r>
              <a:rPr lang="en-US" sz="2400" dirty="0"/>
              <a:t> bps</a:t>
            </a:r>
          </a:p>
          <a:p>
            <a:pPr lvl="1" algn="just"/>
            <a:r>
              <a:rPr lang="en-US" sz="2400" dirty="0"/>
              <a:t>arrival rate of </a:t>
            </a:r>
            <a:r>
              <a:rPr lang="el-GR" sz="2400" dirty="0">
                <a:effectLst>
                  <a:outerShdw blurRad="38100" dist="38100" dir="2700000" algn="tl">
                    <a:srgbClr val="000000">
                      <a:alpha val="43137"/>
                    </a:srgbClr>
                  </a:outerShdw>
                </a:effectLst>
              </a:rPr>
              <a:t>λ</a:t>
            </a:r>
            <a:r>
              <a:rPr lang="en-US" sz="2400" dirty="0"/>
              <a:t> frames/sec,</a:t>
            </a:r>
          </a:p>
          <a:p>
            <a:pPr lvl="1" algn="just"/>
            <a:r>
              <a:rPr lang="en-US" sz="2400" dirty="0"/>
              <a:t>each frame having a length drawn from an exponential probability density function with mean </a:t>
            </a:r>
            <a:r>
              <a:rPr lang="en-US" sz="2400" dirty="0">
                <a:effectLst>
                  <a:outerShdw blurRad="38100" dist="38100" dir="2700000" algn="tl">
                    <a:srgbClr val="000000">
                      <a:alpha val="43137"/>
                    </a:srgbClr>
                  </a:outerShdw>
                </a:effectLst>
              </a:rPr>
              <a:t>1/μ</a:t>
            </a:r>
            <a:r>
              <a:rPr lang="en-US" sz="2400" dirty="0"/>
              <a:t> bits/frame.</a:t>
            </a:r>
          </a:p>
          <a:p>
            <a:pPr algn="just">
              <a:buNone/>
            </a:pPr>
            <a:endParaRPr lang="en-US" sz="800" dirty="0"/>
          </a:p>
          <a:p>
            <a:pPr algn="just"/>
            <a:r>
              <a:rPr lang="en-US" sz="2400" dirty="0"/>
              <a:t> With these parameters the arrival rate is </a:t>
            </a:r>
            <a:r>
              <a:rPr lang="el-GR" sz="2400" dirty="0"/>
              <a:t>λ</a:t>
            </a:r>
            <a:r>
              <a:rPr lang="en-US" sz="2400" dirty="0"/>
              <a:t> frames/sec and the service rate is </a:t>
            </a:r>
            <a:r>
              <a:rPr lang="en-US" sz="2400" dirty="0" err="1">
                <a:effectLst>
                  <a:outerShdw blurRad="38100" dist="38100" dir="2700000" algn="tl">
                    <a:srgbClr val="000000">
                      <a:alpha val="43137"/>
                    </a:srgbClr>
                  </a:outerShdw>
                </a:effectLst>
              </a:rPr>
              <a:t>μC</a:t>
            </a:r>
            <a:r>
              <a:rPr lang="en-US" sz="2400" dirty="0"/>
              <a:t> frames/sec. </a:t>
            </a:r>
          </a:p>
          <a:p>
            <a:pPr algn="just">
              <a:buNone/>
            </a:pPr>
            <a:endParaRPr lang="en-US" sz="800" dirty="0"/>
          </a:p>
          <a:p>
            <a:pPr algn="just"/>
            <a:r>
              <a:rPr lang="en-US" sz="2400" dirty="0"/>
              <a:t>From </a:t>
            </a:r>
            <a:r>
              <a:rPr lang="en-US" sz="2400" dirty="0" err="1">
                <a:effectLst>
                  <a:outerShdw blurRad="38100" dist="38100" dir="2700000" algn="tl">
                    <a:srgbClr val="000000">
                      <a:alpha val="43137"/>
                    </a:srgbClr>
                  </a:outerShdw>
                </a:effectLst>
              </a:rPr>
              <a:t>queueing</a:t>
            </a:r>
            <a:r>
              <a:rPr lang="en-US" sz="2400" dirty="0">
                <a:effectLst>
                  <a:outerShdw blurRad="38100" dist="38100" dir="2700000" algn="tl">
                    <a:srgbClr val="000000">
                      <a:alpha val="43137"/>
                    </a:srgbClr>
                  </a:outerShdw>
                </a:effectLst>
              </a:rPr>
              <a:t> theory </a:t>
            </a:r>
            <a:r>
              <a:rPr lang="en-US" sz="2400" dirty="0"/>
              <a:t>it can be shown that for Poisson arrival and service times</a:t>
            </a:r>
          </a:p>
          <a:p>
            <a:pPr algn="just">
              <a:buNone/>
            </a:pPr>
            <a:endParaRPr lang="en-US" sz="2400" dirty="0"/>
          </a:p>
        </p:txBody>
      </p:sp>
      <p:sp>
        <p:nvSpPr>
          <p:cNvPr id="10" name="Rectangle 2"/>
          <p:cNvSpPr txBox="1">
            <a:spLocks noChangeArrowheads="1"/>
          </p:cNvSpPr>
          <p:nvPr/>
        </p:nvSpPr>
        <p:spPr>
          <a:xfrm>
            <a:off x="2514600" y="762000"/>
            <a:ext cx="8153400" cy="457200"/>
          </a:xfrm>
          <a:prstGeom prst="rect">
            <a:avLst/>
          </a:prstGeom>
        </p:spPr>
        <p:txBody>
          <a:bodyPr anchor="b">
            <a:noAutofit/>
          </a:bodyPr>
          <a:lstStyle/>
          <a:p>
            <a:pPr algn="just">
              <a:spcBef>
                <a:spcPct val="0"/>
              </a:spcBef>
              <a:defRPr/>
            </a:pPr>
            <a:r>
              <a:rPr lang="en-US" sz="2000" b="1" dirty="0">
                <a:solidFill>
                  <a:srgbClr val="4F271C">
                    <a:satMod val="130000"/>
                  </a:srgbClr>
                </a:solidFill>
                <a:effectLst>
                  <a:outerShdw blurRad="50000" dist="30000" dir="5400000" algn="tl" rotWithShape="0">
                    <a:srgbClr val="000000">
                      <a:alpha val="30000"/>
                    </a:srgbClr>
                  </a:outerShdw>
                </a:effectLst>
                <a:latin typeface="Gill Sans MT"/>
              </a:rPr>
              <a:t>STATIC CHANNEL ALLOCATION IN LANs AND MANs</a:t>
            </a:r>
            <a:endParaRPr lang="en-US" sz="20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Tree>
    <p:extLst>
      <p:ext uri="{BB962C8B-B14F-4D97-AF65-F5344CB8AC3E}">
        <p14:creationId xmlns:p14="http://schemas.microsoft.com/office/powerpoint/2010/main" val="2961114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12</a:t>
            </a:fld>
            <a:endParaRPr lang="en-US" dirty="0">
              <a:solidFill>
                <a:srgbClr val="E7DEC9">
                  <a:shade val="50000"/>
                  <a:satMod val="200000"/>
                </a:srgbClr>
              </a:solidFill>
              <a:latin typeface="Gill Sans MT"/>
            </a:endParaRPr>
          </a:p>
        </p:txBody>
      </p:sp>
      <p:pic>
        <p:nvPicPr>
          <p:cNvPr id="2050" name="Picture 2"/>
          <p:cNvPicPr>
            <a:picLocks noChangeAspect="1" noChangeArrowheads="1"/>
          </p:cNvPicPr>
          <p:nvPr/>
        </p:nvPicPr>
        <p:blipFill>
          <a:blip r:embed="rId2"/>
          <a:srcRect/>
          <a:stretch>
            <a:fillRect/>
          </a:stretch>
        </p:blipFill>
        <p:spPr bwMode="auto">
          <a:xfrm>
            <a:off x="4724401" y="3800476"/>
            <a:ext cx="4029075" cy="847725"/>
          </a:xfrm>
          <a:prstGeom prst="rect">
            <a:avLst/>
          </a:prstGeom>
          <a:noFill/>
          <a:ln w="9525">
            <a:noFill/>
            <a:miter lim="800000"/>
            <a:headEnd/>
            <a:tailEnd/>
          </a:ln>
          <a:effectLst/>
        </p:spPr>
      </p:pic>
      <p:sp>
        <p:nvSpPr>
          <p:cNvPr id="6" name="Content Placeholder 2"/>
          <p:cNvSpPr>
            <a:spLocks noGrp="1"/>
          </p:cNvSpPr>
          <p:nvPr>
            <p:ph idx="1"/>
          </p:nvPr>
        </p:nvSpPr>
        <p:spPr>
          <a:xfrm>
            <a:off x="2528455" y="1371600"/>
            <a:ext cx="8001000" cy="2209800"/>
          </a:xfrm>
        </p:spPr>
        <p:txBody>
          <a:bodyPr>
            <a:noAutofit/>
          </a:bodyPr>
          <a:lstStyle/>
          <a:p>
            <a:pPr algn="just"/>
            <a:r>
              <a:rPr lang="en-US" sz="2400" b="1" dirty="0"/>
              <a:t>Now let us divide the single sub channel into N independent sub channels, each with capacity C/ N bps. </a:t>
            </a:r>
          </a:p>
          <a:p>
            <a:pPr algn="just"/>
            <a:r>
              <a:rPr lang="en-US" sz="2400" b="1" dirty="0"/>
              <a:t>The mean input rate on each of the sub channels will be </a:t>
            </a:r>
            <a:r>
              <a:rPr lang="el-GR" sz="2400" b="1" dirty="0">
                <a:latin typeface="Calibri"/>
              </a:rPr>
              <a:t>λ</a:t>
            </a:r>
            <a:r>
              <a:rPr lang="en-US" sz="2400" b="1" dirty="0">
                <a:latin typeface="Calibri"/>
              </a:rPr>
              <a:t>/N</a:t>
            </a:r>
          </a:p>
          <a:p>
            <a:pPr algn="just"/>
            <a:r>
              <a:rPr lang="en-US" sz="2400" b="1" dirty="0">
                <a:latin typeface="Calibri"/>
              </a:rPr>
              <a:t>In this case, T is given by</a:t>
            </a:r>
            <a:endParaRPr lang="en-US" sz="2400" b="1" dirty="0"/>
          </a:p>
        </p:txBody>
      </p:sp>
      <p:sp>
        <p:nvSpPr>
          <p:cNvPr id="7"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200" b="1" dirty="0">
                <a:solidFill>
                  <a:srgbClr val="4F271C">
                    <a:satMod val="130000"/>
                  </a:srgbClr>
                </a:solidFill>
                <a:effectLst>
                  <a:outerShdw blurRad="50000" dist="30000" dir="5400000" algn="tl" rotWithShape="0">
                    <a:srgbClr val="000000">
                      <a:alpha val="30000"/>
                    </a:srgbClr>
                  </a:outerShdw>
                </a:effectLst>
                <a:latin typeface="Gill Sans MT"/>
              </a:rPr>
              <a:t>CHANNEL ALLOCATION PROBLEM</a:t>
            </a:r>
            <a:endParaRPr lang="en-US" sz="32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
        <p:nvSpPr>
          <p:cNvPr id="8" name="Rectangle 2"/>
          <p:cNvSpPr txBox="1">
            <a:spLocks noChangeArrowheads="1"/>
          </p:cNvSpPr>
          <p:nvPr/>
        </p:nvSpPr>
        <p:spPr>
          <a:xfrm>
            <a:off x="2514600" y="762000"/>
            <a:ext cx="8153400" cy="457200"/>
          </a:xfrm>
          <a:prstGeom prst="rect">
            <a:avLst/>
          </a:prstGeom>
        </p:spPr>
        <p:txBody>
          <a:bodyPr anchor="b">
            <a:noAutofit/>
          </a:bodyPr>
          <a:lstStyle/>
          <a:p>
            <a:pPr algn="just">
              <a:spcBef>
                <a:spcPct val="0"/>
              </a:spcBef>
              <a:defRPr/>
            </a:pPr>
            <a:r>
              <a:rPr lang="en-US" sz="2000" b="1" dirty="0">
                <a:solidFill>
                  <a:srgbClr val="4F271C">
                    <a:satMod val="130000"/>
                  </a:srgbClr>
                </a:solidFill>
                <a:effectLst>
                  <a:outerShdw blurRad="50000" dist="30000" dir="5400000" algn="tl" rotWithShape="0">
                    <a:srgbClr val="000000">
                      <a:alpha val="30000"/>
                    </a:srgbClr>
                  </a:outerShdw>
                </a:effectLst>
                <a:latin typeface="Gill Sans MT"/>
              </a:rPr>
              <a:t>STATIC CHANNEL ALLOCATION IN LANs AND MANs</a:t>
            </a:r>
            <a:endParaRPr lang="en-US" sz="20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
        <p:nvSpPr>
          <p:cNvPr id="9" name="Content Placeholder 2"/>
          <p:cNvSpPr txBox="1">
            <a:spLocks/>
          </p:cNvSpPr>
          <p:nvPr/>
        </p:nvSpPr>
        <p:spPr>
          <a:xfrm>
            <a:off x="2542310" y="4675916"/>
            <a:ext cx="8001000" cy="1267685"/>
          </a:xfrm>
          <a:prstGeom prst="rect">
            <a:avLst/>
          </a:prstGeom>
        </p:spPr>
        <p:txBody>
          <a:bodyPr>
            <a:noAutofit/>
          </a:bodyPr>
          <a:lstStyle/>
          <a:p>
            <a:pPr marL="365760" indent="-283464" algn="just">
              <a:spcBef>
                <a:spcPts val="600"/>
              </a:spcBef>
              <a:buClr>
                <a:srgbClr val="3891A7"/>
              </a:buClr>
              <a:buSzPct val="80000"/>
              <a:buFont typeface="Wingdings 2"/>
              <a:buChar char=""/>
              <a:defRPr/>
            </a:pPr>
            <a:r>
              <a:rPr lang="en-US" sz="2400" b="1" dirty="0">
                <a:solidFill>
                  <a:prstClr val="black"/>
                </a:solidFill>
                <a:latin typeface="Gill Sans MT"/>
              </a:rPr>
              <a:t>Therefore, the Mean Time Delay using FDM is N times worse than if all the frames were arranged orderly in a queue </a:t>
            </a:r>
          </a:p>
        </p:txBody>
      </p:sp>
    </p:spTree>
    <p:extLst>
      <p:ext uri="{BB962C8B-B14F-4D97-AF65-F5344CB8AC3E}">
        <p14:creationId xmlns:p14="http://schemas.microsoft.com/office/powerpoint/2010/main" val="2189044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13</a:t>
            </a:fld>
            <a:endParaRPr lang="en-US" dirty="0">
              <a:solidFill>
                <a:srgbClr val="E7DEC9">
                  <a:shade val="50000"/>
                  <a:satMod val="200000"/>
                </a:srgbClr>
              </a:solidFill>
              <a:latin typeface="Gill Sans MT"/>
            </a:endParaRPr>
          </a:p>
        </p:txBody>
      </p:sp>
      <p:sp>
        <p:nvSpPr>
          <p:cNvPr id="6" name="Slide Number Placeholder 3"/>
          <p:cNvSpPr txBox="1">
            <a:spLocks/>
          </p:cNvSpPr>
          <p:nvPr/>
        </p:nvSpPr>
        <p:spPr>
          <a:xfrm>
            <a:off x="10137648" y="6305550"/>
            <a:ext cx="457200" cy="476250"/>
          </a:xfrm>
          <a:prstGeom prst="rect">
            <a:avLst/>
          </a:prstGeom>
        </p:spPr>
        <p:txBody>
          <a:bodyPr anchor="b"/>
          <a:lstStyle/>
          <a:p>
            <a:pPr algn="ctr">
              <a:defRPr/>
            </a:pPr>
            <a:fld id="{5C0DC426-50A1-4074-8ADC-36A189D3A339}" type="slidenum">
              <a:rPr lang="en-US" sz="1200">
                <a:solidFill>
                  <a:srgbClr val="E7DEC9">
                    <a:shade val="50000"/>
                    <a:satMod val="200000"/>
                  </a:srgbClr>
                </a:solidFill>
                <a:latin typeface="Gill Sans MT"/>
              </a:rPr>
              <a:pPr algn="ctr">
                <a:defRPr/>
              </a:pPr>
              <a:t>13</a:t>
            </a:fld>
            <a:endParaRPr lang="en-US" sz="1200" dirty="0">
              <a:solidFill>
                <a:srgbClr val="E7DEC9">
                  <a:shade val="50000"/>
                  <a:satMod val="200000"/>
                </a:srgbClr>
              </a:solidFill>
              <a:latin typeface="Gill Sans MT"/>
            </a:endParaRPr>
          </a:p>
        </p:txBody>
      </p:sp>
      <p:sp>
        <p:nvSpPr>
          <p:cNvPr id="9" name="Content Placeholder 2"/>
          <p:cNvSpPr>
            <a:spLocks noGrp="1"/>
          </p:cNvSpPr>
          <p:nvPr>
            <p:ph idx="1"/>
          </p:nvPr>
        </p:nvSpPr>
        <p:spPr>
          <a:xfrm>
            <a:off x="2528455" y="1371600"/>
            <a:ext cx="8001000" cy="4953000"/>
          </a:xfrm>
        </p:spPr>
        <p:txBody>
          <a:bodyPr>
            <a:noAutofit/>
          </a:bodyPr>
          <a:lstStyle/>
          <a:p>
            <a:pPr algn="just"/>
            <a:r>
              <a:rPr lang="en-US" sz="2400" b="1" dirty="0"/>
              <a:t>The Dynamic channel allocation is made based on five assumptions</a:t>
            </a:r>
          </a:p>
          <a:p>
            <a:pPr algn="just">
              <a:buNone/>
            </a:pPr>
            <a:endParaRPr lang="en-US" sz="800" b="1" dirty="0"/>
          </a:p>
          <a:p>
            <a:pPr marL="859536" lvl="1" indent="-457200" algn="just">
              <a:lnSpc>
                <a:spcPct val="150000"/>
              </a:lnSpc>
              <a:buFont typeface="+mj-lt"/>
              <a:buAutoNum type="arabicPeriod"/>
            </a:pPr>
            <a:r>
              <a:rPr lang="en-US" sz="2000" b="1" dirty="0">
                <a:effectLst>
                  <a:outerShdw blurRad="38100" dist="38100" dir="2700000" algn="tl">
                    <a:srgbClr val="000000">
                      <a:alpha val="43137"/>
                    </a:srgbClr>
                  </a:outerShdw>
                </a:effectLst>
              </a:rPr>
              <a:t>Station Model</a:t>
            </a:r>
          </a:p>
          <a:p>
            <a:pPr marL="859536" lvl="1" indent="-457200" algn="just">
              <a:lnSpc>
                <a:spcPct val="150000"/>
              </a:lnSpc>
              <a:buFont typeface="+mj-lt"/>
              <a:buAutoNum type="arabicPeriod"/>
            </a:pPr>
            <a:r>
              <a:rPr lang="en-US" sz="2000" b="1" dirty="0">
                <a:effectLst>
                  <a:outerShdw blurRad="38100" dist="38100" dir="2700000" algn="tl">
                    <a:srgbClr val="000000">
                      <a:alpha val="43137"/>
                    </a:srgbClr>
                  </a:outerShdw>
                </a:effectLst>
              </a:rPr>
              <a:t>Single Channel Assumption</a:t>
            </a:r>
          </a:p>
          <a:p>
            <a:pPr marL="859536" lvl="1" indent="-457200" algn="just">
              <a:lnSpc>
                <a:spcPct val="150000"/>
              </a:lnSpc>
              <a:buFont typeface="+mj-lt"/>
              <a:buAutoNum type="arabicPeriod"/>
            </a:pPr>
            <a:r>
              <a:rPr lang="en-US" sz="2000" b="1" dirty="0">
                <a:effectLst>
                  <a:outerShdw blurRad="38100" dist="38100" dir="2700000" algn="tl">
                    <a:srgbClr val="000000">
                      <a:alpha val="43137"/>
                    </a:srgbClr>
                  </a:outerShdw>
                </a:effectLst>
              </a:rPr>
              <a:t>Collision Assumption</a:t>
            </a:r>
          </a:p>
          <a:p>
            <a:pPr marL="859536" lvl="1" indent="-457200" algn="just">
              <a:lnSpc>
                <a:spcPct val="150000"/>
              </a:lnSpc>
              <a:buFont typeface="+mj-lt"/>
              <a:buAutoNum type="arabicPeriod"/>
            </a:pPr>
            <a:r>
              <a:rPr lang="en-US" sz="2000" b="1" dirty="0">
                <a:effectLst>
                  <a:outerShdw blurRad="38100" dist="38100" dir="2700000" algn="tl">
                    <a:srgbClr val="000000">
                      <a:alpha val="43137"/>
                    </a:srgbClr>
                  </a:outerShdw>
                </a:effectLst>
              </a:rPr>
              <a:t>a. Continuous time</a:t>
            </a:r>
          </a:p>
          <a:p>
            <a:pPr marL="859536" lvl="1" indent="-457200" algn="just">
              <a:lnSpc>
                <a:spcPct val="150000"/>
              </a:lnSpc>
              <a:buNone/>
            </a:pPr>
            <a:r>
              <a:rPr lang="en-US" sz="2000" b="1" dirty="0">
                <a:effectLst>
                  <a:outerShdw blurRad="38100" dist="38100" dir="2700000" algn="tl">
                    <a:srgbClr val="000000">
                      <a:alpha val="43137"/>
                    </a:srgbClr>
                  </a:outerShdw>
                </a:effectLst>
              </a:rPr>
              <a:t>	b. Slotted Time</a:t>
            </a:r>
          </a:p>
          <a:p>
            <a:pPr marL="859536" lvl="1" indent="-457200" algn="just">
              <a:lnSpc>
                <a:spcPct val="150000"/>
              </a:lnSpc>
              <a:buAutoNum type="arabicPeriod" startAt="5"/>
            </a:pPr>
            <a:r>
              <a:rPr lang="en-US" sz="2000" b="1" dirty="0">
                <a:effectLst>
                  <a:outerShdw blurRad="38100" dist="38100" dir="2700000" algn="tl">
                    <a:srgbClr val="000000">
                      <a:alpha val="43137"/>
                    </a:srgbClr>
                  </a:outerShdw>
                </a:effectLst>
              </a:rPr>
              <a:t>a. Carrier Sense</a:t>
            </a:r>
          </a:p>
          <a:p>
            <a:pPr marL="859536" lvl="1" indent="-457200" algn="just">
              <a:lnSpc>
                <a:spcPct val="150000"/>
              </a:lnSpc>
              <a:buNone/>
            </a:pPr>
            <a:r>
              <a:rPr lang="en-US" sz="2000" b="1" dirty="0">
                <a:effectLst>
                  <a:outerShdw blurRad="38100" dist="38100" dir="2700000" algn="tl">
                    <a:srgbClr val="000000">
                      <a:alpha val="43137"/>
                    </a:srgbClr>
                  </a:outerShdw>
                </a:effectLst>
              </a:rPr>
              <a:t>	b. No Carrier Sense</a:t>
            </a:r>
          </a:p>
        </p:txBody>
      </p:sp>
      <p:sp>
        <p:nvSpPr>
          <p:cNvPr id="10"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200" b="1" dirty="0">
                <a:solidFill>
                  <a:srgbClr val="4F271C">
                    <a:satMod val="130000"/>
                  </a:srgbClr>
                </a:solidFill>
                <a:effectLst>
                  <a:outerShdw blurRad="50000" dist="30000" dir="5400000" algn="tl" rotWithShape="0">
                    <a:srgbClr val="000000">
                      <a:alpha val="30000"/>
                    </a:srgbClr>
                  </a:outerShdw>
                </a:effectLst>
                <a:latin typeface="Gill Sans MT"/>
              </a:rPr>
              <a:t>CHANNEL ALLOCATION PROBLEM</a:t>
            </a:r>
            <a:endParaRPr lang="en-US" sz="32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
        <p:nvSpPr>
          <p:cNvPr id="11" name="Rectangle 2"/>
          <p:cNvSpPr txBox="1">
            <a:spLocks noChangeArrowheads="1"/>
          </p:cNvSpPr>
          <p:nvPr/>
        </p:nvSpPr>
        <p:spPr>
          <a:xfrm>
            <a:off x="2514600" y="762000"/>
            <a:ext cx="8153400" cy="457200"/>
          </a:xfrm>
          <a:prstGeom prst="rect">
            <a:avLst/>
          </a:prstGeom>
        </p:spPr>
        <p:txBody>
          <a:bodyPr anchor="b">
            <a:noAutofit/>
          </a:bodyPr>
          <a:lstStyle/>
          <a:p>
            <a:pPr algn="just">
              <a:spcBef>
                <a:spcPct val="0"/>
              </a:spcBef>
              <a:defRPr/>
            </a:pPr>
            <a:r>
              <a:rPr lang="en-US" sz="2000" b="1" dirty="0">
                <a:solidFill>
                  <a:srgbClr val="4F271C">
                    <a:satMod val="130000"/>
                  </a:srgbClr>
                </a:solidFill>
                <a:effectLst>
                  <a:outerShdw blurRad="50000" dist="30000" dir="5400000" algn="tl" rotWithShape="0">
                    <a:srgbClr val="000000">
                      <a:alpha val="30000"/>
                    </a:srgbClr>
                  </a:outerShdw>
                </a:effectLst>
                <a:latin typeface="Gill Sans MT"/>
              </a:rPr>
              <a:t>DYNAMIC CHANNEL ALLOCATION IN LANs AND MANs</a:t>
            </a:r>
            <a:endParaRPr lang="en-US" sz="20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Tree>
    <p:extLst>
      <p:ext uri="{BB962C8B-B14F-4D97-AF65-F5344CB8AC3E}">
        <p14:creationId xmlns:p14="http://schemas.microsoft.com/office/powerpoint/2010/main" val="3644299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t/>
            </a:r>
            <a:br>
              <a:rPr lang="en-US" sz="4400" b="1" dirty="0"/>
            </a:br>
            <a:r>
              <a:rPr lang="en-US" sz="4400" b="1" dirty="0"/>
              <a:t>MAC  CATEGORIES</a:t>
            </a:r>
            <a:br>
              <a:rPr lang="en-US" sz="4400" b="1" dirty="0"/>
            </a:br>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14</a:t>
            </a:fld>
            <a:endParaRPr lang="en-US" dirty="0">
              <a:solidFill>
                <a:srgbClr val="E7DEC9">
                  <a:shade val="50000"/>
                  <a:satMod val="200000"/>
                </a:srgbClr>
              </a:solidFill>
              <a:latin typeface="Gill Sans MT"/>
            </a:endParaRPr>
          </a:p>
        </p:txBody>
      </p:sp>
      <p:pic>
        <p:nvPicPr>
          <p:cNvPr id="5"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9100" y="1969658"/>
            <a:ext cx="7499350" cy="3756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2340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15</a:t>
            </a:fld>
            <a:endParaRPr lang="en-US" dirty="0">
              <a:solidFill>
                <a:srgbClr val="E7DEC9">
                  <a:shade val="50000"/>
                  <a:satMod val="200000"/>
                </a:srgbClr>
              </a:solidFill>
              <a:latin typeface="Gill Sans MT"/>
            </a:endParaRPr>
          </a:p>
        </p:txBody>
      </p:sp>
      <p:pic>
        <p:nvPicPr>
          <p:cNvPr id="1026" name="Picture 2"/>
          <p:cNvPicPr>
            <a:picLocks noChangeAspect="1" noChangeArrowheads="1"/>
          </p:cNvPicPr>
          <p:nvPr/>
        </p:nvPicPr>
        <p:blipFill>
          <a:blip r:embed="rId2"/>
          <a:srcRect/>
          <a:stretch>
            <a:fillRect/>
          </a:stretch>
        </p:blipFill>
        <p:spPr bwMode="auto">
          <a:xfrm>
            <a:off x="2614614" y="1066800"/>
            <a:ext cx="7802358" cy="4495800"/>
          </a:xfrm>
          <a:prstGeom prst="rect">
            <a:avLst/>
          </a:prstGeom>
          <a:noFill/>
          <a:ln w="9525">
            <a:noFill/>
            <a:miter lim="800000"/>
            <a:headEnd/>
            <a:tailEnd/>
          </a:ln>
          <a:effectLst/>
        </p:spPr>
      </p:pic>
      <p:sp>
        <p:nvSpPr>
          <p:cNvPr id="6"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600" b="1" dirty="0">
                <a:solidFill>
                  <a:srgbClr val="4F271C">
                    <a:satMod val="130000"/>
                  </a:srgbClr>
                </a:solidFill>
                <a:effectLst>
                  <a:outerShdw blurRad="50000" dist="30000" dir="5400000" algn="tl" rotWithShape="0">
                    <a:srgbClr val="000000">
                      <a:alpha val="30000"/>
                    </a:srgbClr>
                  </a:outerShdw>
                </a:effectLst>
                <a:latin typeface="Gill Sans MT"/>
              </a:rPr>
              <a:t>MAC  CATEGORIES</a:t>
            </a:r>
            <a:endParaRPr lang="en-US" sz="36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Tree>
    <p:extLst>
      <p:ext uri="{BB962C8B-B14F-4D97-AF65-F5344CB8AC3E}">
        <p14:creationId xmlns:p14="http://schemas.microsoft.com/office/powerpoint/2010/main" val="2788032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Random Access Protocol</a:t>
            </a:r>
            <a:endParaRPr lang="en-US" dirty="0"/>
          </a:p>
        </p:txBody>
      </p:sp>
      <p:sp>
        <p:nvSpPr>
          <p:cNvPr id="3" name="Content Placeholder 2"/>
          <p:cNvSpPr>
            <a:spLocks noGrp="1"/>
          </p:cNvSpPr>
          <p:nvPr>
            <p:ph idx="1"/>
          </p:nvPr>
        </p:nvSpPr>
        <p:spPr/>
        <p:txBody>
          <a:bodyPr/>
          <a:lstStyle/>
          <a:p>
            <a:pPr fontAlgn="base"/>
            <a:r>
              <a:rPr lang="en-US" dirty="0" smtClean="0"/>
              <a:t>All </a:t>
            </a:r>
            <a:r>
              <a:rPr lang="en-US" dirty="0"/>
              <a:t>stations have same superiority that is no station has more priority than another station. Any station can send data depending on </a:t>
            </a:r>
            <a:r>
              <a:rPr lang="en-US" dirty="0" smtClean="0"/>
              <a:t>the medium’s </a:t>
            </a:r>
            <a:r>
              <a:rPr lang="en-US" dirty="0"/>
              <a:t>state( idle or busy). It has two features: </a:t>
            </a:r>
          </a:p>
          <a:p>
            <a:pPr fontAlgn="base"/>
            <a:r>
              <a:rPr lang="en-US" dirty="0"/>
              <a:t>There is no fixed time for sending data</a:t>
            </a:r>
          </a:p>
          <a:p>
            <a:pPr fontAlgn="base"/>
            <a:r>
              <a:rPr lang="en-US" dirty="0"/>
              <a:t>There is no fixed sequence of stations sending data</a:t>
            </a:r>
          </a:p>
          <a:p>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16</a:t>
            </a:fld>
            <a:endParaRPr lang="en-US" dirty="0">
              <a:solidFill>
                <a:srgbClr val="E7DEC9">
                  <a:shade val="50000"/>
                  <a:satMod val="200000"/>
                </a:srgbClr>
              </a:solidFill>
              <a:latin typeface="Gill Sans MT"/>
            </a:endParaRPr>
          </a:p>
        </p:txBody>
      </p:sp>
    </p:spTree>
    <p:extLst>
      <p:ext uri="{BB962C8B-B14F-4D97-AF65-F5344CB8AC3E}">
        <p14:creationId xmlns:p14="http://schemas.microsoft.com/office/powerpoint/2010/main" val="329675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17</a:t>
            </a:fld>
            <a:endParaRPr lang="en-US" dirty="0">
              <a:solidFill>
                <a:srgbClr val="E7DEC9">
                  <a:shade val="50000"/>
                  <a:satMod val="200000"/>
                </a:srgbClr>
              </a:solidFill>
              <a:latin typeface="Gill Sans MT"/>
            </a:endParaRPr>
          </a:p>
        </p:txBody>
      </p:sp>
      <p:sp>
        <p:nvSpPr>
          <p:cNvPr id="6"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600" b="1" dirty="0">
                <a:solidFill>
                  <a:prstClr val="black"/>
                </a:solidFill>
                <a:latin typeface="Gill Sans MT"/>
              </a:rPr>
              <a:t>RANDOM ACESS </a:t>
            </a:r>
            <a:r>
              <a:rPr lang="en-US" sz="3600" b="1" dirty="0">
                <a:solidFill>
                  <a:srgbClr val="4F271C">
                    <a:satMod val="130000"/>
                  </a:srgbClr>
                </a:solidFill>
                <a:effectLst>
                  <a:outerShdw blurRad="50000" dist="30000" dir="5400000" algn="tl" rotWithShape="0">
                    <a:srgbClr val="000000">
                      <a:alpha val="30000"/>
                    </a:srgbClr>
                  </a:outerShdw>
                </a:effectLst>
                <a:latin typeface="Gill Sans MT"/>
              </a:rPr>
              <a:t>PROTOCOLS</a:t>
            </a:r>
            <a:endParaRPr lang="en-US" sz="36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
        <p:nvSpPr>
          <p:cNvPr id="7" name="Content Placeholder 2"/>
          <p:cNvSpPr>
            <a:spLocks noGrp="1"/>
          </p:cNvSpPr>
          <p:nvPr>
            <p:ph idx="1"/>
          </p:nvPr>
        </p:nvSpPr>
        <p:spPr>
          <a:xfrm>
            <a:off x="2528455" y="838200"/>
            <a:ext cx="8001000" cy="4953000"/>
          </a:xfrm>
        </p:spPr>
        <p:txBody>
          <a:bodyPr>
            <a:noAutofit/>
          </a:bodyPr>
          <a:lstStyle/>
          <a:p>
            <a:pPr>
              <a:buFontTx/>
              <a:buChar char="•"/>
            </a:pPr>
            <a:r>
              <a:rPr lang="en-US" b="1" dirty="0" smtClean="0"/>
              <a:t>ALOHA</a:t>
            </a:r>
          </a:p>
          <a:p>
            <a:pPr lvl="1">
              <a:buFontTx/>
              <a:buChar char="•"/>
            </a:pPr>
            <a:r>
              <a:rPr lang="en-US" b="1" dirty="0" smtClean="0"/>
              <a:t>PURE ALOHA</a:t>
            </a:r>
          </a:p>
          <a:p>
            <a:pPr lvl="1">
              <a:buFontTx/>
              <a:buChar char="•"/>
            </a:pPr>
            <a:r>
              <a:rPr lang="en-US" b="1" dirty="0" smtClean="0"/>
              <a:t>SLOTTED ALOHA</a:t>
            </a:r>
          </a:p>
          <a:p>
            <a:pPr lvl="1">
              <a:buNone/>
            </a:pPr>
            <a:endParaRPr lang="en-US" b="1" dirty="0" smtClean="0"/>
          </a:p>
          <a:p>
            <a:pPr>
              <a:buFontTx/>
              <a:buChar char="•"/>
            </a:pPr>
            <a:r>
              <a:rPr lang="en-US" b="1" dirty="0" smtClean="0"/>
              <a:t>Carrier Sense Multiple Access Protocols</a:t>
            </a:r>
          </a:p>
          <a:p>
            <a:pPr>
              <a:buNone/>
            </a:pPr>
            <a:endParaRPr lang="en-US" b="1" dirty="0" smtClean="0"/>
          </a:p>
          <a:p>
            <a:pPr>
              <a:buFontTx/>
              <a:buChar char="•"/>
            </a:pPr>
            <a:r>
              <a:rPr lang="en-US" b="1" dirty="0" smtClean="0"/>
              <a:t>Collision-Free Protocols</a:t>
            </a:r>
          </a:p>
          <a:p>
            <a:pPr algn="just"/>
            <a:endParaRPr lang="en-US"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14136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18</a:t>
            </a:fld>
            <a:endParaRPr lang="en-US" dirty="0">
              <a:solidFill>
                <a:srgbClr val="E7DEC9">
                  <a:shade val="50000"/>
                  <a:satMod val="200000"/>
                </a:srgbClr>
              </a:solidFill>
              <a:latin typeface="Gill Sans MT"/>
            </a:endParaRPr>
          </a:p>
        </p:txBody>
      </p:sp>
      <p:sp>
        <p:nvSpPr>
          <p:cNvPr id="6"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600" b="1" dirty="0">
                <a:solidFill>
                  <a:srgbClr val="4F271C">
                    <a:satMod val="130000"/>
                  </a:srgbClr>
                </a:solidFill>
                <a:effectLst>
                  <a:outerShdw blurRad="50000" dist="30000" dir="5400000" algn="tl" rotWithShape="0">
                    <a:srgbClr val="000000">
                      <a:alpha val="30000"/>
                    </a:srgbClr>
                  </a:outerShdw>
                </a:effectLst>
                <a:latin typeface="Gill Sans MT"/>
              </a:rPr>
              <a:t>MAC  PROTOCOLS - ALOHA</a:t>
            </a:r>
            <a:endParaRPr lang="en-US" sz="36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
        <p:nvSpPr>
          <p:cNvPr id="7" name="Content Placeholder 2"/>
          <p:cNvSpPr>
            <a:spLocks noGrp="1"/>
          </p:cNvSpPr>
          <p:nvPr>
            <p:ph idx="1"/>
          </p:nvPr>
        </p:nvSpPr>
        <p:spPr>
          <a:xfrm>
            <a:off x="2528455" y="838200"/>
            <a:ext cx="8001000" cy="2209800"/>
          </a:xfrm>
        </p:spPr>
        <p:txBody>
          <a:bodyPr>
            <a:noAutofit/>
          </a:bodyPr>
          <a:lstStyle/>
          <a:p>
            <a:pPr algn="just"/>
            <a:r>
              <a:rPr lang="en-US" sz="2800" b="1" dirty="0"/>
              <a:t>The ALOHA scheme was invented by Abramson in 1970 for a packet radio network</a:t>
            </a:r>
          </a:p>
          <a:p>
            <a:pPr algn="just"/>
            <a:r>
              <a:rPr lang="en-US" sz="2800" b="1" dirty="0"/>
              <a:t>connecting remote stations to a central computer and various data terminals</a:t>
            </a:r>
            <a:endParaRPr lang="en-US" sz="2800" b="1"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2"/>
          <a:srcRect/>
          <a:stretch>
            <a:fillRect/>
          </a:stretch>
        </p:blipFill>
        <p:spPr bwMode="auto">
          <a:xfrm>
            <a:off x="3505200" y="3114676"/>
            <a:ext cx="5905500" cy="3286125"/>
          </a:xfrm>
          <a:prstGeom prst="rect">
            <a:avLst/>
          </a:prstGeom>
          <a:noFill/>
          <a:ln w="9525">
            <a:noFill/>
            <a:miter lim="800000"/>
            <a:headEnd/>
            <a:tailEnd/>
          </a:ln>
          <a:effectLst/>
        </p:spPr>
      </p:pic>
    </p:spTree>
    <p:extLst>
      <p:ext uri="{BB962C8B-B14F-4D97-AF65-F5344CB8AC3E}">
        <p14:creationId xmlns:p14="http://schemas.microsoft.com/office/powerpoint/2010/main" val="656035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19</a:t>
            </a:fld>
            <a:endParaRPr lang="en-US" dirty="0">
              <a:solidFill>
                <a:srgbClr val="E7DEC9">
                  <a:shade val="50000"/>
                  <a:satMod val="200000"/>
                </a:srgbClr>
              </a:solidFill>
              <a:latin typeface="Gill Sans MT"/>
            </a:endParaRPr>
          </a:p>
        </p:txBody>
      </p:sp>
      <p:sp>
        <p:nvSpPr>
          <p:cNvPr id="6"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600" b="1" dirty="0">
                <a:solidFill>
                  <a:srgbClr val="4F271C">
                    <a:satMod val="130000"/>
                  </a:srgbClr>
                </a:solidFill>
                <a:effectLst>
                  <a:outerShdw blurRad="50000" dist="30000" dir="5400000" algn="tl" rotWithShape="0">
                    <a:srgbClr val="000000">
                      <a:alpha val="30000"/>
                    </a:srgbClr>
                  </a:outerShdw>
                </a:effectLst>
                <a:latin typeface="Gill Sans MT"/>
              </a:rPr>
              <a:t>MAC  PROTOCOLS - ALOHA</a:t>
            </a:r>
            <a:endParaRPr lang="en-US" sz="36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
        <p:nvSpPr>
          <p:cNvPr id="8" name="Content Placeholder 7"/>
          <p:cNvSpPr>
            <a:spLocks noGrp="1"/>
          </p:cNvSpPr>
          <p:nvPr>
            <p:ph idx="1"/>
          </p:nvPr>
        </p:nvSpPr>
        <p:spPr>
          <a:xfrm>
            <a:off x="2667000" y="838200"/>
            <a:ext cx="7790688" cy="5410200"/>
          </a:xfrm>
        </p:spPr>
        <p:txBody>
          <a:bodyPr>
            <a:normAutofit fontScale="85000" lnSpcReduction="20000"/>
          </a:bodyPr>
          <a:lstStyle/>
          <a:p>
            <a:pPr lvl="0" algn="just">
              <a:defRPr/>
            </a:pPr>
            <a:r>
              <a:rPr lang="en-US" dirty="0" smtClean="0"/>
              <a:t>Users are allowed random access of the central computer through a common radio frequency band f1 and the computer centre broadcasts all received signals on a different frequency band f2. This enables the users to monitor packet collisions, if any. </a:t>
            </a:r>
          </a:p>
          <a:p>
            <a:pPr lvl="0" algn="just">
              <a:buNone/>
              <a:defRPr/>
            </a:pPr>
            <a:endParaRPr lang="en-US" sz="900" dirty="0"/>
          </a:p>
          <a:p>
            <a:pPr lvl="0" algn="just">
              <a:defRPr/>
            </a:pPr>
            <a:r>
              <a:rPr lang="en-US" dirty="0" smtClean="0"/>
              <a:t>The protocol followed by the users is simplest; whenever a node has a packet to sent, it simply does so. This scheme is known as Pure ALOHA</a:t>
            </a:r>
          </a:p>
          <a:p>
            <a:pPr lvl="0" algn="just">
              <a:buNone/>
              <a:defRPr/>
            </a:pPr>
            <a:endParaRPr lang="en-US" sz="900" dirty="0"/>
          </a:p>
          <a:p>
            <a:pPr lvl="0" algn="just">
              <a:defRPr/>
            </a:pPr>
            <a:r>
              <a:rPr lang="en-US" dirty="0" smtClean="0"/>
              <a:t> Frames will suffer collision and colliding frames will be destroyed. By monitoring the signal sent by the central computer, after the maximum round-trip propagation time, an user comes to know whether the packet sent </a:t>
            </a:r>
            <a:r>
              <a:rPr lang="en-US" dirty="0" smtClean="0"/>
              <a:t>by it </a:t>
            </a:r>
            <a:r>
              <a:rPr lang="en-US" dirty="0" smtClean="0"/>
              <a:t>has suffered a collision or not.</a:t>
            </a:r>
          </a:p>
          <a:p>
            <a:endParaRPr lang="en-US" dirty="0"/>
          </a:p>
        </p:txBody>
      </p:sp>
    </p:spTree>
    <p:extLst>
      <p:ext uri="{BB962C8B-B14F-4D97-AF65-F5344CB8AC3E}">
        <p14:creationId xmlns:p14="http://schemas.microsoft.com/office/powerpoint/2010/main" val="1159479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2</a:t>
            </a:fld>
            <a:endParaRPr lang="en-US" dirty="0">
              <a:solidFill>
                <a:srgbClr val="E7DEC9">
                  <a:shade val="50000"/>
                  <a:satMod val="200000"/>
                </a:srgbClr>
              </a:solidFill>
              <a:latin typeface="Gill Sans MT"/>
            </a:endParaRPr>
          </a:p>
        </p:txBody>
      </p:sp>
      <p:sp>
        <p:nvSpPr>
          <p:cNvPr id="5" name="Rectangle 4"/>
          <p:cNvSpPr/>
          <p:nvPr/>
        </p:nvSpPr>
        <p:spPr>
          <a:xfrm>
            <a:off x="2514600" y="164068"/>
            <a:ext cx="7772400" cy="523220"/>
          </a:xfrm>
          <a:prstGeom prst="rect">
            <a:avLst/>
          </a:prstGeom>
        </p:spPr>
        <p:txBody>
          <a:bodyPr wrap="square">
            <a:spAutoFit/>
          </a:bodyPr>
          <a:lstStyle/>
          <a:p>
            <a:pPr marL="365760" indent="-283464">
              <a:spcBef>
                <a:spcPct val="0"/>
              </a:spcBef>
              <a:buClr>
                <a:srgbClr val="3891A7"/>
              </a:buClr>
              <a:buSzPct val="80000"/>
              <a:defRPr/>
            </a:pPr>
            <a:r>
              <a:rPr lang="en-US" sz="2800" b="1" dirty="0">
                <a:solidFill>
                  <a:srgbClr val="4F271C">
                    <a:lumMod val="50000"/>
                  </a:srgbClr>
                </a:solidFill>
                <a:effectLst>
                  <a:outerShdw blurRad="38100" dist="38100" dir="2700000" algn="tl">
                    <a:srgbClr val="000000">
                      <a:alpha val="43137"/>
                    </a:srgbClr>
                  </a:outerShdw>
                </a:effectLst>
                <a:latin typeface="Gill Sans MT"/>
              </a:rPr>
              <a:t>MEDIUM ACCESS CONTROL SUB LAYER</a:t>
            </a:r>
          </a:p>
        </p:txBody>
      </p:sp>
      <p:pic>
        <p:nvPicPr>
          <p:cNvPr id="1026" name="Picture 2"/>
          <p:cNvPicPr>
            <a:picLocks noChangeAspect="1" noChangeArrowheads="1"/>
          </p:cNvPicPr>
          <p:nvPr/>
        </p:nvPicPr>
        <p:blipFill>
          <a:blip r:embed="rId2">
            <a:grayscl/>
          </a:blip>
          <a:srcRect/>
          <a:stretch>
            <a:fillRect/>
          </a:stretch>
        </p:blipFill>
        <p:spPr bwMode="auto">
          <a:xfrm>
            <a:off x="2743200" y="1181100"/>
            <a:ext cx="7587712" cy="4762500"/>
          </a:xfrm>
          <a:prstGeom prst="rect">
            <a:avLst/>
          </a:prstGeom>
          <a:noFill/>
          <a:ln w="9525">
            <a:noFill/>
            <a:miter lim="800000"/>
            <a:headEnd/>
            <a:tailEnd/>
          </a:ln>
          <a:effectLst/>
        </p:spPr>
      </p:pic>
    </p:spTree>
    <p:extLst>
      <p:ext uri="{BB962C8B-B14F-4D97-AF65-F5344CB8AC3E}">
        <p14:creationId xmlns:p14="http://schemas.microsoft.com/office/powerpoint/2010/main" val="3942400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PURE ALOHA</a:t>
            </a:r>
            <a:endParaRPr lang="en-US" dirty="0"/>
          </a:p>
        </p:txBody>
      </p:sp>
      <p:pic>
        <p:nvPicPr>
          <p:cNvPr id="5" name="Content Placeholder 4"/>
          <p:cNvPicPr>
            <a:picLocks noGrp="1" noChangeAspect="1"/>
          </p:cNvPicPr>
          <p:nvPr>
            <p:ph idx="1"/>
          </p:nvPr>
        </p:nvPicPr>
        <p:blipFill>
          <a:blip r:embed="rId2"/>
          <a:stretch>
            <a:fillRect/>
          </a:stretch>
        </p:blipFill>
        <p:spPr>
          <a:xfrm>
            <a:off x="2600895" y="2051726"/>
            <a:ext cx="7762261" cy="4120475"/>
          </a:xfrm>
          <a:prstGeom prst="rect">
            <a:avLst/>
          </a:prstGeom>
        </p:spPr>
      </p:pic>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20</a:t>
            </a:fld>
            <a:endParaRPr lang="en-US" dirty="0">
              <a:solidFill>
                <a:srgbClr val="E7DEC9">
                  <a:shade val="50000"/>
                  <a:satMod val="200000"/>
                </a:srgbClr>
              </a:solidFill>
              <a:latin typeface="Gill Sans MT"/>
            </a:endParaRPr>
          </a:p>
        </p:txBody>
      </p:sp>
    </p:spTree>
    <p:extLst>
      <p:ext uri="{BB962C8B-B14F-4D97-AF65-F5344CB8AC3E}">
        <p14:creationId xmlns:p14="http://schemas.microsoft.com/office/powerpoint/2010/main" val="2544990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21</a:t>
            </a:fld>
            <a:endParaRPr lang="en-US" dirty="0">
              <a:solidFill>
                <a:srgbClr val="E7DEC9">
                  <a:shade val="50000"/>
                  <a:satMod val="200000"/>
                </a:srgbClr>
              </a:solidFill>
              <a:latin typeface="Gill Sans MT"/>
            </a:endParaRPr>
          </a:p>
        </p:txBody>
      </p:sp>
      <p:pic>
        <p:nvPicPr>
          <p:cNvPr id="4098" name="Picture 2"/>
          <p:cNvPicPr>
            <a:picLocks noChangeAspect="1" noChangeArrowheads="1"/>
          </p:cNvPicPr>
          <p:nvPr/>
        </p:nvPicPr>
        <p:blipFill>
          <a:blip r:embed="rId2">
            <a:grayscl/>
          </a:blip>
          <a:srcRect/>
          <a:stretch>
            <a:fillRect/>
          </a:stretch>
        </p:blipFill>
        <p:spPr bwMode="auto">
          <a:xfrm>
            <a:off x="2587063" y="842964"/>
            <a:ext cx="7956242" cy="5100637"/>
          </a:xfrm>
          <a:prstGeom prst="rect">
            <a:avLst/>
          </a:prstGeom>
          <a:noFill/>
          <a:ln w="9525">
            <a:noFill/>
            <a:miter lim="800000"/>
            <a:headEnd/>
            <a:tailEnd/>
          </a:ln>
          <a:effectLst/>
        </p:spPr>
      </p:pic>
      <p:sp>
        <p:nvSpPr>
          <p:cNvPr id="6"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600" b="1" dirty="0">
                <a:solidFill>
                  <a:prstClr val="black"/>
                </a:solidFill>
                <a:latin typeface="Gill Sans MT"/>
              </a:rPr>
              <a:t>PURE ALOHA</a:t>
            </a:r>
            <a:endParaRPr lang="en-US" sz="36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Tree>
    <p:extLst>
      <p:ext uri="{BB962C8B-B14F-4D97-AF65-F5344CB8AC3E}">
        <p14:creationId xmlns:p14="http://schemas.microsoft.com/office/powerpoint/2010/main" val="1279124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608" y="274639"/>
            <a:ext cx="7498080" cy="1116011"/>
          </a:xfrm>
        </p:spPr>
        <p:txBody>
          <a:bodyPr>
            <a:normAutofit fontScale="90000"/>
          </a:bodyPr>
          <a:lstStyle/>
          <a:p>
            <a:r>
              <a:rPr lang="en-US" sz="4400" b="1" dirty="0"/>
              <a:t/>
            </a:r>
            <a:br>
              <a:rPr lang="en-US" sz="4400" b="1" dirty="0"/>
            </a:br>
            <a:r>
              <a:rPr lang="en-US" sz="4400" b="1" dirty="0"/>
              <a:t>PURE ALOHA</a:t>
            </a:r>
            <a:br>
              <a:rPr lang="en-US" sz="4400" b="1" dirty="0"/>
            </a:br>
            <a:endParaRPr lang="en-US" dirty="0"/>
          </a:p>
        </p:txBody>
      </p:sp>
      <p:pic>
        <p:nvPicPr>
          <p:cNvPr id="5" name="Content Placeholder 4"/>
          <p:cNvPicPr>
            <a:picLocks noGrp="1" noChangeAspect="1"/>
          </p:cNvPicPr>
          <p:nvPr>
            <p:ph idx="1"/>
          </p:nvPr>
        </p:nvPicPr>
        <p:blipFill>
          <a:blip r:embed="rId2"/>
          <a:stretch>
            <a:fillRect/>
          </a:stretch>
        </p:blipFill>
        <p:spPr>
          <a:xfrm>
            <a:off x="2959100" y="2081988"/>
            <a:ext cx="7499350" cy="3532225"/>
          </a:xfrm>
          <a:prstGeom prst="rect">
            <a:avLst/>
          </a:prstGeom>
        </p:spPr>
      </p:pic>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22</a:t>
            </a:fld>
            <a:endParaRPr lang="en-US" dirty="0">
              <a:solidFill>
                <a:srgbClr val="E7DEC9">
                  <a:shade val="50000"/>
                  <a:satMod val="200000"/>
                </a:srgbClr>
              </a:solidFill>
              <a:latin typeface="Gill Sans MT"/>
            </a:endParaRPr>
          </a:p>
        </p:txBody>
      </p:sp>
    </p:spTree>
    <p:extLst>
      <p:ext uri="{BB962C8B-B14F-4D97-AF65-F5344CB8AC3E}">
        <p14:creationId xmlns:p14="http://schemas.microsoft.com/office/powerpoint/2010/main" val="464510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23</a:t>
            </a:fld>
            <a:endParaRPr lang="en-US" dirty="0">
              <a:solidFill>
                <a:srgbClr val="E7DEC9">
                  <a:shade val="50000"/>
                  <a:satMod val="200000"/>
                </a:srgbClr>
              </a:solidFill>
              <a:latin typeface="Gill Sans MT"/>
            </a:endParaRPr>
          </a:p>
        </p:txBody>
      </p:sp>
      <p:pic>
        <p:nvPicPr>
          <p:cNvPr id="5122" name="Picture 2"/>
          <p:cNvPicPr>
            <a:picLocks noChangeAspect="1" noChangeArrowheads="1"/>
          </p:cNvPicPr>
          <p:nvPr/>
        </p:nvPicPr>
        <p:blipFill>
          <a:blip r:embed="rId2"/>
          <a:srcRect/>
          <a:stretch>
            <a:fillRect/>
          </a:stretch>
        </p:blipFill>
        <p:spPr bwMode="auto">
          <a:xfrm>
            <a:off x="2667108" y="1219201"/>
            <a:ext cx="7848492" cy="4724400"/>
          </a:xfrm>
          <a:prstGeom prst="rect">
            <a:avLst/>
          </a:prstGeom>
          <a:noFill/>
          <a:ln w="9525">
            <a:noFill/>
            <a:miter lim="800000"/>
            <a:headEnd/>
            <a:tailEnd/>
          </a:ln>
          <a:effectLst/>
        </p:spPr>
      </p:pic>
      <p:sp>
        <p:nvSpPr>
          <p:cNvPr id="6"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600" b="1" dirty="0">
                <a:solidFill>
                  <a:prstClr val="black"/>
                </a:solidFill>
                <a:latin typeface="Gill Sans MT"/>
              </a:rPr>
              <a:t>PURE ALOHA</a:t>
            </a:r>
            <a:endParaRPr lang="en-US" sz="36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Tree>
    <p:extLst>
      <p:ext uri="{BB962C8B-B14F-4D97-AF65-F5344CB8AC3E}">
        <p14:creationId xmlns:p14="http://schemas.microsoft.com/office/powerpoint/2010/main" val="868527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24</a:t>
            </a:fld>
            <a:endParaRPr lang="en-US" dirty="0">
              <a:solidFill>
                <a:srgbClr val="E7DEC9">
                  <a:shade val="50000"/>
                  <a:satMod val="200000"/>
                </a:srgbClr>
              </a:solidFill>
              <a:latin typeface="Gill Sans MT"/>
            </a:endParaRPr>
          </a:p>
        </p:txBody>
      </p:sp>
      <p:pic>
        <p:nvPicPr>
          <p:cNvPr id="5" name="Picture 4"/>
          <p:cNvPicPr>
            <a:picLocks noChangeAspect="1"/>
          </p:cNvPicPr>
          <p:nvPr/>
        </p:nvPicPr>
        <p:blipFill>
          <a:blip r:embed="rId2"/>
          <a:stretch>
            <a:fillRect/>
          </a:stretch>
        </p:blipFill>
        <p:spPr>
          <a:xfrm>
            <a:off x="2971801" y="1066800"/>
            <a:ext cx="6998815" cy="4876800"/>
          </a:xfrm>
          <a:prstGeom prst="rect">
            <a:avLst/>
          </a:prstGeom>
        </p:spPr>
      </p:pic>
    </p:spTree>
    <p:extLst>
      <p:ext uri="{BB962C8B-B14F-4D97-AF65-F5344CB8AC3E}">
        <p14:creationId xmlns:p14="http://schemas.microsoft.com/office/powerpoint/2010/main" val="4094068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25</a:t>
            </a:fld>
            <a:endParaRPr lang="en-US" dirty="0">
              <a:solidFill>
                <a:srgbClr val="E7DEC9">
                  <a:shade val="50000"/>
                  <a:satMod val="200000"/>
                </a:srgbClr>
              </a:solidFill>
              <a:latin typeface="Gill Sans MT"/>
            </a:endParaRPr>
          </a:p>
        </p:txBody>
      </p:sp>
      <p:sp>
        <p:nvSpPr>
          <p:cNvPr id="6"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600" b="1" dirty="0">
                <a:solidFill>
                  <a:srgbClr val="4F271C">
                    <a:satMod val="130000"/>
                  </a:srgbClr>
                </a:solidFill>
                <a:effectLst>
                  <a:outerShdw blurRad="50000" dist="30000" dir="5400000" algn="tl" rotWithShape="0">
                    <a:srgbClr val="000000">
                      <a:alpha val="30000"/>
                    </a:srgbClr>
                  </a:outerShdw>
                </a:effectLst>
                <a:latin typeface="Gill Sans MT"/>
              </a:rPr>
              <a:t>MAC  PROTOCOLS – </a:t>
            </a:r>
            <a:r>
              <a:rPr lang="en-US" sz="3200" b="1" dirty="0">
                <a:solidFill>
                  <a:srgbClr val="4F271C">
                    <a:satMod val="130000"/>
                  </a:srgbClr>
                </a:solidFill>
                <a:effectLst>
                  <a:outerShdw blurRad="50000" dist="30000" dir="5400000" algn="tl" rotWithShape="0">
                    <a:srgbClr val="000000">
                      <a:alpha val="30000"/>
                    </a:srgbClr>
                  </a:outerShdw>
                </a:effectLst>
                <a:latin typeface="Gill Sans MT"/>
              </a:rPr>
              <a:t>ALOHA (PURE)</a:t>
            </a:r>
            <a:endParaRPr lang="en-US" sz="36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
        <p:nvSpPr>
          <p:cNvPr id="7" name="Content Placeholder 2"/>
          <p:cNvSpPr>
            <a:spLocks noGrp="1"/>
          </p:cNvSpPr>
          <p:nvPr>
            <p:ph idx="1"/>
          </p:nvPr>
        </p:nvSpPr>
        <p:spPr>
          <a:xfrm>
            <a:off x="2528455" y="685800"/>
            <a:ext cx="8001000" cy="5791200"/>
          </a:xfrm>
        </p:spPr>
        <p:txBody>
          <a:bodyPr>
            <a:noAutofit/>
          </a:bodyPr>
          <a:lstStyle/>
          <a:p>
            <a:pPr algn="just"/>
            <a:r>
              <a:rPr lang="en-US" sz="2600" dirty="0"/>
              <a:t>If all packets have a fixed duration of F then a given packet A will suffer collision if another user starts to transmit at any time from F before to until F after the start of the packet A </a:t>
            </a:r>
          </a:p>
          <a:p>
            <a:pPr algn="just">
              <a:buNone/>
            </a:pPr>
            <a:endParaRPr lang="en-US" sz="800" dirty="0"/>
          </a:p>
          <a:p>
            <a:pPr algn="just"/>
            <a:r>
              <a:rPr lang="en-US" sz="2600" dirty="0"/>
              <a:t>This gives a vulnerable period of 2F. Based on this assumption, the channel utilization can be computed. The channel utilization, expressed as throughput S, in terms of the offered load G is given by </a:t>
            </a:r>
          </a:p>
          <a:p>
            <a:pPr algn="ctr">
              <a:buNone/>
            </a:pPr>
            <a:r>
              <a:rPr lang="en-US" sz="2600" dirty="0"/>
              <a:t>S=G e</a:t>
            </a:r>
            <a:r>
              <a:rPr lang="en-US" sz="2600" baseline="30000" dirty="0"/>
              <a:t>-2G</a:t>
            </a:r>
            <a:endParaRPr lang="en-US" sz="2600" dirty="0"/>
          </a:p>
          <a:p>
            <a:pPr algn="just"/>
            <a:endParaRPr lang="en-US" sz="2600" dirty="0"/>
          </a:p>
          <a:p>
            <a:r>
              <a:rPr lang="en-US" sz="2600" dirty="0"/>
              <a:t>The best channel utilization of 18% can be obtained at 50 percent of the offered load</a:t>
            </a:r>
          </a:p>
          <a:p>
            <a:pPr algn="just"/>
            <a:endParaRPr lang="en-US" sz="2600" dirty="0"/>
          </a:p>
        </p:txBody>
      </p:sp>
    </p:spTree>
    <p:extLst>
      <p:ext uri="{BB962C8B-B14F-4D97-AF65-F5344CB8AC3E}">
        <p14:creationId xmlns:p14="http://schemas.microsoft.com/office/powerpoint/2010/main" val="15343938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7638288" cy="944562"/>
          </a:xfrm>
        </p:spPr>
        <p:txBody>
          <a:bodyPr>
            <a:normAutofit/>
          </a:bodyPr>
          <a:lstStyle/>
          <a:p>
            <a:r>
              <a:rPr lang="it-IT" altLang="en-US" sz="3600" dirty="0"/>
              <a:t>Procedure for pure ALOHA protocol</a:t>
            </a:r>
            <a:endParaRPr lang="en-US" sz="3600" dirty="0"/>
          </a:p>
        </p:txBody>
      </p:sp>
      <p:pic>
        <p:nvPicPr>
          <p:cNvPr id="5" name="Content Placeholder 4"/>
          <p:cNvPicPr>
            <a:picLocks noGrp="1" noChangeAspect="1"/>
          </p:cNvPicPr>
          <p:nvPr>
            <p:ph idx="1"/>
          </p:nvPr>
        </p:nvPicPr>
        <p:blipFill>
          <a:blip r:embed="rId2"/>
          <a:stretch>
            <a:fillRect/>
          </a:stretch>
        </p:blipFill>
        <p:spPr>
          <a:xfrm>
            <a:off x="3663559" y="1479598"/>
            <a:ext cx="6090432" cy="4825952"/>
          </a:xfrm>
          <a:prstGeom prst="rect">
            <a:avLst/>
          </a:prstGeom>
        </p:spPr>
      </p:pic>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26</a:t>
            </a:fld>
            <a:endParaRPr lang="en-US" dirty="0">
              <a:solidFill>
                <a:srgbClr val="E7DEC9">
                  <a:shade val="50000"/>
                  <a:satMod val="200000"/>
                </a:srgbClr>
              </a:solidFill>
              <a:latin typeface="Gill Sans MT"/>
            </a:endParaRPr>
          </a:p>
        </p:txBody>
      </p:sp>
    </p:spTree>
    <p:extLst>
      <p:ext uri="{BB962C8B-B14F-4D97-AF65-F5344CB8AC3E}">
        <p14:creationId xmlns:p14="http://schemas.microsoft.com/office/powerpoint/2010/main" val="2137679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27</a:t>
            </a:fld>
            <a:endParaRPr lang="en-US" dirty="0">
              <a:solidFill>
                <a:srgbClr val="E7DEC9">
                  <a:shade val="50000"/>
                  <a:satMod val="200000"/>
                </a:srgbClr>
              </a:solidFill>
              <a:latin typeface="Gill Sans MT"/>
            </a:endParaRPr>
          </a:p>
        </p:txBody>
      </p:sp>
      <p:sp>
        <p:nvSpPr>
          <p:cNvPr id="6"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600" b="1" dirty="0">
                <a:solidFill>
                  <a:srgbClr val="4F271C">
                    <a:satMod val="130000"/>
                  </a:srgbClr>
                </a:solidFill>
                <a:effectLst>
                  <a:outerShdw blurRad="50000" dist="30000" dir="5400000" algn="tl" rotWithShape="0">
                    <a:srgbClr val="000000">
                      <a:alpha val="30000"/>
                    </a:srgbClr>
                  </a:outerShdw>
                </a:effectLst>
                <a:latin typeface="Gill Sans MT"/>
              </a:rPr>
              <a:t>MAC  PROTOCOLS – </a:t>
            </a:r>
            <a:r>
              <a:rPr lang="en-US" sz="3200" b="1" dirty="0">
                <a:solidFill>
                  <a:srgbClr val="4F271C">
                    <a:satMod val="130000"/>
                  </a:srgbClr>
                </a:solidFill>
                <a:effectLst>
                  <a:outerShdw blurRad="50000" dist="30000" dir="5400000" algn="tl" rotWithShape="0">
                    <a:srgbClr val="000000">
                      <a:alpha val="30000"/>
                    </a:srgbClr>
                  </a:outerShdw>
                </a:effectLst>
                <a:latin typeface="Gill Sans MT"/>
              </a:rPr>
              <a:t>ALOHA </a:t>
            </a:r>
            <a:r>
              <a:rPr lang="en-US" sz="2000" b="1" dirty="0">
                <a:solidFill>
                  <a:srgbClr val="4F271C">
                    <a:satMod val="130000"/>
                  </a:srgbClr>
                </a:solidFill>
                <a:effectLst>
                  <a:outerShdw blurRad="50000" dist="30000" dir="5400000" algn="tl" rotWithShape="0">
                    <a:srgbClr val="000000">
                      <a:alpha val="30000"/>
                    </a:srgbClr>
                  </a:outerShdw>
                </a:effectLst>
                <a:latin typeface="Gill Sans MT"/>
              </a:rPr>
              <a:t>(SLOT	TED)</a:t>
            </a:r>
            <a:endParaRPr lang="en-US" sz="36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
        <p:nvSpPr>
          <p:cNvPr id="7" name="Content Placeholder 2"/>
          <p:cNvSpPr>
            <a:spLocks noGrp="1"/>
          </p:cNvSpPr>
          <p:nvPr>
            <p:ph idx="1"/>
          </p:nvPr>
        </p:nvSpPr>
        <p:spPr>
          <a:xfrm>
            <a:off x="2528455" y="685800"/>
            <a:ext cx="8001000" cy="5791200"/>
          </a:xfrm>
        </p:spPr>
        <p:txBody>
          <a:bodyPr>
            <a:noAutofit/>
          </a:bodyPr>
          <a:lstStyle/>
          <a:p>
            <a:pPr algn="just"/>
            <a:r>
              <a:rPr lang="en-US" sz="2800" dirty="0"/>
              <a:t>To improve upon the efficiency of pure ALOHA, a new scheme known as Slotted ALOHA is introduced</a:t>
            </a:r>
          </a:p>
          <a:p>
            <a:pPr algn="just">
              <a:buNone/>
            </a:pPr>
            <a:endParaRPr lang="en-US" sz="800" dirty="0"/>
          </a:p>
          <a:p>
            <a:pPr algn="just"/>
            <a:r>
              <a:rPr lang="en-US" sz="2800" dirty="0"/>
              <a:t>In this scheme, the channel is divided into slots equal to F and packet transmission can start only at the beginning of a slot </a:t>
            </a:r>
          </a:p>
          <a:p>
            <a:pPr algn="just">
              <a:buNone/>
            </a:pPr>
            <a:endParaRPr lang="en-US" sz="800" dirty="0"/>
          </a:p>
          <a:p>
            <a:pPr algn="just"/>
            <a:r>
              <a:rPr lang="en-US" sz="2800" dirty="0"/>
              <a:t>This reduces the vulnerable period from 2τ to τ and improves efficiency by reducing the probability of collision </a:t>
            </a:r>
          </a:p>
          <a:p>
            <a:pPr algn="just">
              <a:buNone/>
            </a:pPr>
            <a:endParaRPr lang="en-US" sz="800" dirty="0"/>
          </a:p>
          <a:p>
            <a:pPr algn="just"/>
            <a:r>
              <a:rPr lang="en-US" sz="2800" dirty="0"/>
              <a:t>This gives a maximum throughput of 37% at 100 percent of the offered load</a:t>
            </a:r>
          </a:p>
        </p:txBody>
      </p:sp>
    </p:spTree>
    <p:extLst>
      <p:ext uri="{BB962C8B-B14F-4D97-AF65-F5344CB8AC3E}">
        <p14:creationId xmlns:p14="http://schemas.microsoft.com/office/powerpoint/2010/main" val="8405770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28</a:t>
            </a:fld>
            <a:endParaRPr lang="en-US" dirty="0">
              <a:solidFill>
                <a:srgbClr val="E7DEC9">
                  <a:shade val="50000"/>
                  <a:satMod val="200000"/>
                </a:srgbClr>
              </a:solidFill>
              <a:latin typeface="Gill Sans MT"/>
            </a:endParaRPr>
          </a:p>
        </p:txBody>
      </p:sp>
      <p:pic>
        <p:nvPicPr>
          <p:cNvPr id="6146" name="Picture 2"/>
          <p:cNvPicPr>
            <a:picLocks noChangeAspect="1" noChangeArrowheads="1"/>
          </p:cNvPicPr>
          <p:nvPr/>
        </p:nvPicPr>
        <p:blipFill>
          <a:blip r:embed="rId2"/>
          <a:srcRect/>
          <a:stretch>
            <a:fillRect/>
          </a:stretch>
        </p:blipFill>
        <p:spPr bwMode="auto">
          <a:xfrm>
            <a:off x="2962275" y="1357314"/>
            <a:ext cx="7324725" cy="4842333"/>
          </a:xfrm>
          <a:prstGeom prst="rect">
            <a:avLst/>
          </a:prstGeom>
          <a:noFill/>
          <a:ln w="9525">
            <a:noFill/>
            <a:miter lim="800000"/>
            <a:headEnd/>
            <a:tailEnd/>
          </a:ln>
          <a:effectLst/>
        </p:spPr>
      </p:pic>
      <p:sp>
        <p:nvSpPr>
          <p:cNvPr id="6"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600" b="1" dirty="0">
                <a:solidFill>
                  <a:srgbClr val="4F271C">
                    <a:satMod val="130000"/>
                  </a:srgbClr>
                </a:solidFill>
                <a:effectLst>
                  <a:outerShdw blurRad="50000" dist="30000" dir="5400000" algn="tl" rotWithShape="0">
                    <a:srgbClr val="000000">
                      <a:alpha val="30000"/>
                    </a:srgbClr>
                  </a:outerShdw>
                </a:effectLst>
                <a:latin typeface="Gill Sans MT"/>
              </a:rPr>
              <a:t>MAC  PROTOCOLS – </a:t>
            </a:r>
            <a:r>
              <a:rPr lang="en-US" sz="3200" b="1" dirty="0">
                <a:solidFill>
                  <a:srgbClr val="4F271C">
                    <a:satMod val="130000"/>
                  </a:srgbClr>
                </a:solidFill>
                <a:effectLst>
                  <a:outerShdw blurRad="50000" dist="30000" dir="5400000" algn="tl" rotWithShape="0">
                    <a:srgbClr val="000000">
                      <a:alpha val="30000"/>
                    </a:srgbClr>
                  </a:outerShdw>
                </a:effectLst>
                <a:latin typeface="Gill Sans MT"/>
              </a:rPr>
              <a:t>ALOHA </a:t>
            </a:r>
            <a:r>
              <a:rPr lang="en-US" sz="2000" b="1" dirty="0">
                <a:solidFill>
                  <a:srgbClr val="4F271C">
                    <a:satMod val="130000"/>
                  </a:srgbClr>
                </a:solidFill>
                <a:effectLst>
                  <a:outerShdw blurRad="50000" dist="30000" dir="5400000" algn="tl" rotWithShape="0">
                    <a:srgbClr val="000000">
                      <a:alpha val="30000"/>
                    </a:srgbClr>
                  </a:outerShdw>
                </a:effectLst>
                <a:latin typeface="Gill Sans MT"/>
              </a:rPr>
              <a:t>(SLOT	TED)</a:t>
            </a:r>
            <a:endParaRPr lang="en-US" sz="36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Tree>
    <p:extLst>
      <p:ext uri="{BB962C8B-B14F-4D97-AF65-F5344CB8AC3E}">
        <p14:creationId xmlns:p14="http://schemas.microsoft.com/office/powerpoint/2010/main" val="42170673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Frames in a slotted ALOHA network</a:t>
            </a:r>
            <a:endParaRPr lang="en-US" dirty="0"/>
          </a:p>
        </p:txBody>
      </p:sp>
      <p:pic>
        <p:nvPicPr>
          <p:cNvPr id="5" name="Content Placeholder 4"/>
          <p:cNvPicPr>
            <a:picLocks noGrp="1" noChangeAspect="1"/>
          </p:cNvPicPr>
          <p:nvPr>
            <p:ph idx="1"/>
          </p:nvPr>
        </p:nvPicPr>
        <p:blipFill>
          <a:blip r:embed="rId2"/>
          <a:stretch>
            <a:fillRect/>
          </a:stretch>
        </p:blipFill>
        <p:spPr>
          <a:xfrm>
            <a:off x="2394956" y="1828800"/>
            <a:ext cx="8063494" cy="4114800"/>
          </a:xfrm>
          <a:prstGeom prst="rect">
            <a:avLst/>
          </a:prstGeom>
        </p:spPr>
      </p:pic>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29</a:t>
            </a:fld>
            <a:endParaRPr lang="en-US" dirty="0">
              <a:solidFill>
                <a:srgbClr val="E7DEC9">
                  <a:shade val="50000"/>
                  <a:satMod val="200000"/>
                </a:srgbClr>
              </a:solidFill>
              <a:latin typeface="Gill Sans MT"/>
            </a:endParaRPr>
          </a:p>
        </p:txBody>
      </p:sp>
    </p:spTree>
    <p:extLst>
      <p:ext uri="{BB962C8B-B14F-4D97-AF65-F5344CB8AC3E}">
        <p14:creationId xmlns:p14="http://schemas.microsoft.com/office/powerpoint/2010/main" val="43639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3</a:t>
            </a:fld>
            <a:endParaRPr lang="en-US" dirty="0">
              <a:solidFill>
                <a:srgbClr val="E7DEC9">
                  <a:shade val="50000"/>
                  <a:satMod val="200000"/>
                </a:srgbClr>
              </a:solidFill>
              <a:latin typeface="Gill Sans MT"/>
            </a:endParaRPr>
          </a:p>
        </p:txBody>
      </p:sp>
      <p:sp>
        <p:nvSpPr>
          <p:cNvPr id="6" name="Content Placeholder 2"/>
          <p:cNvSpPr>
            <a:spLocks noGrp="1"/>
          </p:cNvSpPr>
          <p:nvPr>
            <p:ph idx="1"/>
          </p:nvPr>
        </p:nvSpPr>
        <p:spPr>
          <a:xfrm>
            <a:off x="2514600" y="914400"/>
            <a:ext cx="8001000" cy="5410200"/>
          </a:xfrm>
        </p:spPr>
        <p:txBody>
          <a:bodyPr>
            <a:normAutofit fontScale="85000" lnSpcReduction="20000"/>
          </a:bodyPr>
          <a:lstStyle/>
          <a:p>
            <a:pPr algn="just"/>
            <a:r>
              <a:rPr lang="en-US" sz="2800" dirty="0"/>
              <a:t>A network of computers based on multi-access medium requires a protocol for effective sharing of the media. </a:t>
            </a:r>
          </a:p>
          <a:p>
            <a:pPr algn="just"/>
            <a:endParaRPr lang="en-US" sz="2800" dirty="0"/>
          </a:p>
          <a:p>
            <a:pPr algn="just"/>
            <a:r>
              <a:rPr lang="en-US" sz="2800" dirty="0"/>
              <a:t>If there is a dedicated link between the sender and the receiver then data link control layer is sufficient, however if there is no dedicated link present then multiple stations can access the channel simultaneously. Hence multiple access protocols are required to decrease collision and avoid crosstalk</a:t>
            </a:r>
            <a:endParaRPr lang="en-US" sz="2800" dirty="0"/>
          </a:p>
          <a:p>
            <a:pPr algn="just">
              <a:buNone/>
            </a:pPr>
            <a:endParaRPr lang="en-US" sz="2800" dirty="0"/>
          </a:p>
          <a:p>
            <a:pPr algn="just"/>
            <a:r>
              <a:rPr lang="en-US" sz="2800" dirty="0"/>
              <a:t>As only one node can send or transmit signal at a time using the broadcast mode, the main problem here is how different nodes get control of the medium to send data</a:t>
            </a:r>
          </a:p>
          <a:p>
            <a:pPr algn="just"/>
            <a:endParaRPr lang="en-US" sz="2800" dirty="0"/>
          </a:p>
          <a:p>
            <a:pPr algn="just"/>
            <a:r>
              <a:rPr lang="en-US" sz="2800" dirty="0"/>
              <a:t>The protocols used for this purpose are known as Medium Access Control (</a:t>
            </a:r>
            <a:r>
              <a:rPr lang="en-US" sz="2800" b="1" dirty="0"/>
              <a:t>MAC</a:t>
            </a:r>
            <a:r>
              <a:rPr lang="en-US" sz="2800" dirty="0"/>
              <a:t>) techniques</a:t>
            </a:r>
          </a:p>
          <a:p>
            <a:pPr algn="just"/>
            <a:endParaRPr lang="en-US" sz="2800" dirty="0"/>
          </a:p>
        </p:txBody>
      </p:sp>
      <p:sp>
        <p:nvSpPr>
          <p:cNvPr id="7" name="Rectangle 2"/>
          <p:cNvSpPr txBox="1">
            <a:spLocks noChangeArrowheads="1"/>
          </p:cNvSpPr>
          <p:nvPr/>
        </p:nvSpPr>
        <p:spPr>
          <a:xfrm>
            <a:off x="2514600" y="0"/>
            <a:ext cx="8153400" cy="762000"/>
          </a:xfrm>
          <a:prstGeom prst="rect">
            <a:avLst/>
          </a:prstGeom>
        </p:spPr>
        <p:txBody>
          <a:bodyPr anchor="b">
            <a:noAutofit/>
          </a:bodyPr>
          <a:lstStyle/>
          <a:p>
            <a:pPr>
              <a:spcBef>
                <a:spcPct val="0"/>
              </a:spcBef>
              <a:defRPr/>
            </a:pPr>
            <a:r>
              <a:rPr lang="en-US" sz="4000" b="1" dirty="0">
                <a:solidFill>
                  <a:srgbClr val="4F271C">
                    <a:satMod val="130000"/>
                  </a:srgbClr>
                </a:solidFill>
                <a:effectLst>
                  <a:outerShdw blurRad="50000" dist="30000" dir="5400000" algn="tl" rotWithShape="0">
                    <a:srgbClr val="000000">
                      <a:alpha val="30000"/>
                    </a:srgbClr>
                  </a:outerShdw>
                </a:effectLst>
                <a:latin typeface="Gill Sans MT"/>
              </a:rPr>
              <a:t>MEDIUM ACCESS CONTROL</a:t>
            </a:r>
            <a:endParaRPr lang="en-US" sz="40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Tree>
    <p:extLst>
      <p:ext uri="{BB962C8B-B14F-4D97-AF65-F5344CB8AC3E}">
        <p14:creationId xmlns:p14="http://schemas.microsoft.com/office/powerpoint/2010/main" val="495954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30</a:t>
            </a:fld>
            <a:endParaRPr lang="en-US" dirty="0">
              <a:solidFill>
                <a:srgbClr val="E7DEC9">
                  <a:shade val="50000"/>
                  <a:satMod val="200000"/>
                </a:srgbClr>
              </a:solidFill>
              <a:latin typeface="Gill Sans MT"/>
            </a:endParaRPr>
          </a:p>
        </p:txBody>
      </p:sp>
      <p:pic>
        <p:nvPicPr>
          <p:cNvPr id="5" name="Picture 7"/>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638298" y="1143001"/>
            <a:ext cx="7499350"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9202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31</a:t>
            </a:fld>
            <a:endParaRPr lang="en-US" dirty="0">
              <a:solidFill>
                <a:srgbClr val="E7DEC9">
                  <a:shade val="50000"/>
                  <a:satMod val="200000"/>
                </a:srgbClr>
              </a:solidFill>
              <a:latin typeface="Gill Sans MT"/>
            </a:endParaRPr>
          </a:p>
        </p:txBody>
      </p:sp>
      <p:pic>
        <p:nvPicPr>
          <p:cNvPr id="6" name="Picture 4" descr="4-03"/>
          <p:cNvPicPr>
            <a:picLocks noChangeAspect="1" noChangeArrowheads="1"/>
          </p:cNvPicPr>
          <p:nvPr/>
        </p:nvPicPr>
        <p:blipFill>
          <a:blip r:embed="rId2"/>
          <a:srcRect/>
          <a:stretch>
            <a:fillRect/>
          </a:stretch>
        </p:blipFill>
        <p:spPr bwMode="auto">
          <a:xfrm>
            <a:off x="2620962" y="1443039"/>
            <a:ext cx="7894638" cy="3606687"/>
          </a:xfrm>
          <a:prstGeom prst="rect">
            <a:avLst/>
          </a:prstGeom>
          <a:noFill/>
        </p:spPr>
      </p:pic>
      <p:sp>
        <p:nvSpPr>
          <p:cNvPr id="7"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2800" b="1" dirty="0">
                <a:solidFill>
                  <a:srgbClr val="4F271C">
                    <a:satMod val="130000"/>
                  </a:srgbClr>
                </a:solidFill>
                <a:effectLst>
                  <a:outerShdw blurRad="50000" dist="30000" dir="5400000" algn="tl" rotWithShape="0">
                    <a:srgbClr val="000000">
                      <a:alpha val="30000"/>
                    </a:srgbClr>
                  </a:outerShdw>
                </a:effectLst>
                <a:latin typeface="Gill Sans MT"/>
              </a:rPr>
              <a:t>MAC  PROTOCOLS – </a:t>
            </a:r>
            <a:r>
              <a:rPr lang="en-US" sz="2000" b="1" dirty="0">
                <a:solidFill>
                  <a:srgbClr val="4F271C">
                    <a:satMod val="130000"/>
                  </a:srgbClr>
                </a:solidFill>
                <a:effectLst>
                  <a:outerShdw blurRad="50000" dist="30000" dir="5400000" algn="tl" rotWithShape="0">
                    <a:srgbClr val="000000">
                      <a:alpha val="30000"/>
                    </a:srgbClr>
                  </a:outerShdw>
                </a:effectLst>
                <a:latin typeface="Gill Sans MT"/>
              </a:rPr>
              <a:t>ALOHA (PURE </a:t>
            </a:r>
            <a:r>
              <a:rPr lang="en-US" sz="2000" b="1" dirty="0" err="1">
                <a:solidFill>
                  <a:srgbClr val="4F271C">
                    <a:satMod val="130000"/>
                  </a:srgbClr>
                </a:solidFill>
                <a:effectLst>
                  <a:outerShdw blurRad="50000" dist="30000" dir="5400000" algn="tl" rotWithShape="0">
                    <a:srgbClr val="000000">
                      <a:alpha val="30000"/>
                    </a:srgbClr>
                  </a:outerShdw>
                </a:effectLst>
                <a:latin typeface="Gill Sans MT"/>
              </a:rPr>
              <a:t>vs</a:t>
            </a:r>
            <a:r>
              <a:rPr lang="en-US" sz="2000" b="1" dirty="0">
                <a:solidFill>
                  <a:srgbClr val="4F271C">
                    <a:satMod val="130000"/>
                  </a:srgbClr>
                </a:solidFill>
                <a:effectLst>
                  <a:outerShdw blurRad="50000" dist="30000" dir="5400000" algn="tl" rotWithShape="0">
                    <a:srgbClr val="000000">
                      <a:alpha val="30000"/>
                    </a:srgbClr>
                  </a:outerShdw>
                </a:effectLst>
                <a:latin typeface="Gill Sans MT"/>
              </a:rPr>
              <a:t> SLOTTED)</a:t>
            </a:r>
            <a:endParaRPr lang="en-US" sz="28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Tree>
    <p:extLst>
      <p:ext uri="{BB962C8B-B14F-4D97-AF65-F5344CB8AC3E}">
        <p14:creationId xmlns:p14="http://schemas.microsoft.com/office/powerpoint/2010/main" val="30055923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32</a:t>
            </a:fld>
            <a:endParaRPr lang="en-US" dirty="0">
              <a:solidFill>
                <a:srgbClr val="E7DEC9">
                  <a:shade val="50000"/>
                  <a:satMod val="200000"/>
                </a:srgbClr>
              </a:solidFill>
              <a:latin typeface="Gill Sans MT"/>
            </a:endParaRPr>
          </a:p>
        </p:txBody>
      </p:sp>
      <p:sp>
        <p:nvSpPr>
          <p:cNvPr id="6"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600" b="1" dirty="0">
                <a:solidFill>
                  <a:srgbClr val="4F271C">
                    <a:satMod val="130000"/>
                  </a:srgbClr>
                </a:solidFill>
                <a:effectLst>
                  <a:outerShdw blurRad="50000" dist="30000" dir="5400000" algn="tl" rotWithShape="0">
                    <a:srgbClr val="000000">
                      <a:alpha val="30000"/>
                    </a:srgbClr>
                  </a:outerShdw>
                </a:effectLst>
                <a:latin typeface="Gill Sans MT"/>
              </a:rPr>
              <a:t>MAC  PROTOCOLS – CSMA</a:t>
            </a:r>
            <a:endParaRPr lang="en-US" sz="36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
        <p:nvSpPr>
          <p:cNvPr id="7" name="Content Placeholder 2"/>
          <p:cNvSpPr>
            <a:spLocks noGrp="1"/>
          </p:cNvSpPr>
          <p:nvPr>
            <p:ph idx="1"/>
          </p:nvPr>
        </p:nvSpPr>
        <p:spPr>
          <a:xfrm>
            <a:off x="2528455" y="685800"/>
            <a:ext cx="8001000" cy="6172200"/>
          </a:xfrm>
        </p:spPr>
        <p:txBody>
          <a:bodyPr>
            <a:noAutofit/>
          </a:bodyPr>
          <a:lstStyle/>
          <a:p>
            <a:pPr algn="just"/>
            <a:r>
              <a:rPr lang="en-US" sz="2300" dirty="0"/>
              <a:t>The poor efficiency of the ALOHA scheme is due to the fact that a node start transmission without paying any attention to what others are doing. </a:t>
            </a:r>
          </a:p>
          <a:p>
            <a:pPr algn="just"/>
            <a:r>
              <a:rPr lang="en-US" sz="2300" dirty="0"/>
              <a:t>In situations where propagation delay of the signal between two nodes is small compared to the transmission time of a packet, all other nodes will know very quickly when a node starts transmission.</a:t>
            </a:r>
          </a:p>
          <a:p>
            <a:r>
              <a:rPr lang="en-US" sz="2300" dirty="0"/>
              <a:t>Protocols in which stations listen for a carrier (i.e., a transmission) and </a:t>
            </a:r>
            <a:r>
              <a:rPr lang="en-US" sz="2300" dirty="0"/>
              <a:t>act accordingly </a:t>
            </a:r>
            <a:r>
              <a:rPr lang="en-US" sz="2300" dirty="0"/>
              <a:t>are called </a:t>
            </a:r>
            <a:r>
              <a:rPr lang="en-US" sz="2300" b="1" dirty="0"/>
              <a:t>carrier sense protocols</a:t>
            </a:r>
            <a:r>
              <a:rPr lang="en-US" sz="2300" dirty="0"/>
              <a:t>.</a:t>
            </a:r>
            <a:endParaRPr lang="en-US" sz="2300" dirty="0"/>
          </a:p>
          <a:p>
            <a:pPr algn="just"/>
            <a:r>
              <a:rPr lang="en-US" sz="2300" dirty="0"/>
              <a:t>In CSMA, a node having data to transmit first listens to the medium to check whether another transmission is in progress or not. </a:t>
            </a:r>
          </a:p>
          <a:p>
            <a:pPr algn="just"/>
            <a:r>
              <a:rPr lang="en-US" sz="2300" dirty="0"/>
              <a:t>The node starts sending only when the channel is free, that is there is no carrier. That is why the scheme is also known as </a:t>
            </a:r>
            <a:r>
              <a:rPr lang="en-US" sz="2300" i="1" dirty="0"/>
              <a:t>listen-before talk.</a:t>
            </a:r>
          </a:p>
        </p:txBody>
      </p:sp>
    </p:spTree>
    <p:extLst>
      <p:ext uri="{BB962C8B-B14F-4D97-AF65-F5344CB8AC3E}">
        <p14:creationId xmlns:p14="http://schemas.microsoft.com/office/powerpoint/2010/main" val="23662028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33</a:t>
            </a:fld>
            <a:endParaRPr lang="en-US" dirty="0">
              <a:solidFill>
                <a:srgbClr val="E7DEC9">
                  <a:shade val="50000"/>
                  <a:satMod val="200000"/>
                </a:srgbClr>
              </a:solidFill>
              <a:latin typeface="Gill Sans MT"/>
            </a:endParaRPr>
          </a:p>
        </p:txBody>
      </p:sp>
      <p:sp>
        <p:nvSpPr>
          <p:cNvPr id="6"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600" b="1" dirty="0">
                <a:solidFill>
                  <a:srgbClr val="4F271C">
                    <a:satMod val="130000"/>
                  </a:srgbClr>
                </a:solidFill>
                <a:effectLst>
                  <a:outerShdw blurRad="50000" dist="30000" dir="5400000" algn="tl" rotWithShape="0">
                    <a:srgbClr val="000000">
                      <a:alpha val="30000"/>
                    </a:srgbClr>
                  </a:outerShdw>
                </a:effectLst>
                <a:latin typeface="Gill Sans MT"/>
              </a:rPr>
              <a:t>MAC  PROTOCOLS – CSMA</a:t>
            </a:r>
            <a:endParaRPr lang="en-US" sz="36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
        <p:nvSpPr>
          <p:cNvPr id="7" name="Content Placeholder 2"/>
          <p:cNvSpPr>
            <a:spLocks noGrp="1"/>
          </p:cNvSpPr>
          <p:nvPr>
            <p:ph idx="1"/>
          </p:nvPr>
        </p:nvSpPr>
        <p:spPr>
          <a:xfrm>
            <a:off x="2528455" y="685800"/>
            <a:ext cx="8001000" cy="5791200"/>
          </a:xfrm>
        </p:spPr>
        <p:txBody>
          <a:bodyPr>
            <a:noAutofit/>
          </a:bodyPr>
          <a:lstStyle/>
          <a:p>
            <a:pPr algn="just"/>
            <a:r>
              <a:rPr lang="en-US" sz="2800" dirty="0"/>
              <a:t>There are three variations of CSMA</a:t>
            </a:r>
          </a:p>
          <a:p>
            <a:pPr lvl="1" algn="just"/>
            <a:r>
              <a:rPr lang="en-US" sz="2400" b="1" dirty="0"/>
              <a:t>1-persistent CSMA</a:t>
            </a:r>
            <a:r>
              <a:rPr lang="en-US" sz="2000" b="1" dirty="0"/>
              <a:t>: </a:t>
            </a:r>
            <a:r>
              <a:rPr lang="en-US" sz="2400" dirty="0"/>
              <a:t>In this case, a node having data to send, start sending, if the channel is sensed free. If the medium is busy, the node continues to monitor until the channel is idle. Then it starts sending data. The protocol is called 1-persistent because the station transmits with a probability of 1 when it finds the channel idle</a:t>
            </a:r>
          </a:p>
          <a:p>
            <a:pPr lvl="1" algn="just"/>
            <a:r>
              <a:rPr lang="en-US" sz="2400" b="1" dirty="0"/>
              <a:t>Non-persistent CSMA</a:t>
            </a:r>
            <a:r>
              <a:rPr lang="en-US" sz="2400" dirty="0"/>
              <a:t>: If the channel is sensed free, the node starts sending the packet. Otherwise, the node waits for a random amount of time and then monitors the channel</a:t>
            </a:r>
          </a:p>
          <a:p>
            <a:pPr lvl="1" algn="just"/>
            <a:r>
              <a:rPr lang="en-US" sz="2400" b="1" dirty="0"/>
              <a:t>p-persistent CSMA</a:t>
            </a:r>
            <a:r>
              <a:rPr lang="en-US" sz="2400" dirty="0"/>
              <a:t>: If the channel is free, a node starts sending the packet. Otherwise the node continues to monitor until the channel is free and then it sends with probability p</a:t>
            </a:r>
          </a:p>
          <a:p>
            <a:pPr algn="just"/>
            <a:endParaRPr lang="en-US" sz="2400" dirty="0"/>
          </a:p>
        </p:txBody>
      </p:sp>
    </p:spTree>
    <p:extLst>
      <p:ext uri="{BB962C8B-B14F-4D97-AF65-F5344CB8AC3E}">
        <p14:creationId xmlns:p14="http://schemas.microsoft.com/office/powerpoint/2010/main" val="3411732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34</a:t>
            </a:fld>
            <a:endParaRPr lang="en-US" dirty="0">
              <a:solidFill>
                <a:srgbClr val="E7DEC9">
                  <a:shade val="50000"/>
                  <a:satMod val="200000"/>
                </a:srgbClr>
              </a:solidFill>
              <a:latin typeface="Gill Sans MT"/>
            </a:endParaRPr>
          </a:p>
        </p:txBody>
      </p:sp>
      <p:pic>
        <p:nvPicPr>
          <p:cNvPr id="5" name="Content Placeholder 4"/>
          <p:cNvPicPr>
            <a:picLocks noGrp="1" noChangeAspect="1"/>
          </p:cNvPicPr>
          <p:nvPr>
            <p:ph idx="4294967295"/>
          </p:nvPr>
        </p:nvPicPr>
        <p:blipFill>
          <a:blip r:embed="rId2"/>
          <a:stretch>
            <a:fillRect/>
          </a:stretch>
        </p:blipFill>
        <p:spPr>
          <a:xfrm>
            <a:off x="3505200" y="495728"/>
            <a:ext cx="6172200" cy="6229992"/>
          </a:xfrm>
          <a:prstGeom prst="rect">
            <a:avLst/>
          </a:prstGeom>
        </p:spPr>
      </p:pic>
    </p:spTree>
    <p:extLst>
      <p:ext uri="{BB962C8B-B14F-4D97-AF65-F5344CB8AC3E}">
        <p14:creationId xmlns:p14="http://schemas.microsoft.com/office/powerpoint/2010/main" val="2819393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35</a:t>
            </a:fld>
            <a:endParaRPr lang="en-US" dirty="0">
              <a:solidFill>
                <a:srgbClr val="E7DEC9">
                  <a:shade val="50000"/>
                  <a:satMod val="200000"/>
                </a:srgbClr>
              </a:solidFill>
              <a:latin typeface="Gill Sans MT"/>
            </a:endParaRPr>
          </a:p>
        </p:txBody>
      </p:sp>
      <p:sp>
        <p:nvSpPr>
          <p:cNvPr id="6"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600" b="1" dirty="0">
                <a:solidFill>
                  <a:srgbClr val="4F271C">
                    <a:satMod val="130000"/>
                  </a:srgbClr>
                </a:solidFill>
                <a:effectLst>
                  <a:outerShdw blurRad="50000" dist="30000" dir="5400000" algn="tl" rotWithShape="0">
                    <a:srgbClr val="000000">
                      <a:alpha val="30000"/>
                    </a:srgbClr>
                  </a:outerShdw>
                </a:effectLst>
                <a:latin typeface="Gill Sans MT"/>
              </a:rPr>
              <a:t>MAC  PROTOCOLS – CSMA</a:t>
            </a:r>
            <a:endParaRPr lang="en-US" sz="36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
        <p:nvSpPr>
          <p:cNvPr id="7" name="Content Placeholder 2"/>
          <p:cNvSpPr>
            <a:spLocks noGrp="1"/>
          </p:cNvSpPr>
          <p:nvPr>
            <p:ph idx="1"/>
          </p:nvPr>
        </p:nvSpPr>
        <p:spPr>
          <a:xfrm>
            <a:off x="2528456" y="685800"/>
            <a:ext cx="7910945" cy="2438400"/>
          </a:xfrm>
        </p:spPr>
        <p:txBody>
          <a:bodyPr>
            <a:noAutofit/>
          </a:bodyPr>
          <a:lstStyle/>
          <a:p>
            <a:pPr algn="just"/>
            <a:r>
              <a:rPr lang="en-US" sz="2800" dirty="0"/>
              <a:t>The efficiency of CSMA scheme depends on the propagation delay, which is represented by  parameter </a:t>
            </a:r>
            <a:r>
              <a:rPr lang="en-US" sz="2800" b="1" dirty="0"/>
              <a:t>a</a:t>
            </a:r>
            <a:r>
              <a:rPr lang="en-US" sz="2800" dirty="0"/>
              <a:t>, as defined below:</a:t>
            </a:r>
          </a:p>
          <a:p>
            <a:pPr algn="ctr">
              <a:buNone/>
            </a:pPr>
            <a:endParaRPr lang="en-US" sz="2400" dirty="0"/>
          </a:p>
        </p:txBody>
      </p:sp>
      <p:pic>
        <p:nvPicPr>
          <p:cNvPr id="7171" name="Picture 3"/>
          <p:cNvPicPr>
            <a:picLocks noChangeAspect="1" noChangeArrowheads="1"/>
          </p:cNvPicPr>
          <p:nvPr/>
        </p:nvPicPr>
        <p:blipFill>
          <a:blip r:embed="rId2"/>
          <a:srcRect/>
          <a:stretch>
            <a:fillRect/>
          </a:stretch>
        </p:blipFill>
        <p:spPr bwMode="auto">
          <a:xfrm>
            <a:off x="3962400" y="2057400"/>
            <a:ext cx="4727364" cy="823912"/>
          </a:xfrm>
          <a:prstGeom prst="rect">
            <a:avLst/>
          </a:prstGeom>
          <a:noFill/>
          <a:ln w="9525">
            <a:noFill/>
            <a:miter lim="800000"/>
            <a:headEnd/>
            <a:tailEnd/>
          </a:ln>
          <a:effectLst/>
        </p:spPr>
      </p:pic>
      <p:pic>
        <p:nvPicPr>
          <p:cNvPr id="8" name="Picture 4" descr="4-04"/>
          <p:cNvPicPr>
            <a:picLocks noChangeAspect="1" noChangeArrowheads="1"/>
          </p:cNvPicPr>
          <p:nvPr/>
        </p:nvPicPr>
        <p:blipFill>
          <a:blip r:embed="rId3"/>
          <a:srcRect/>
          <a:stretch>
            <a:fillRect/>
          </a:stretch>
        </p:blipFill>
        <p:spPr bwMode="auto">
          <a:xfrm>
            <a:off x="2743200" y="2895601"/>
            <a:ext cx="7351712" cy="3500437"/>
          </a:xfrm>
          <a:prstGeom prst="rect">
            <a:avLst/>
          </a:prstGeom>
          <a:noFill/>
        </p:spPr>
      </p:pic>
    </p:spTree>
    <p:extLst>
      <p:ext uri="{BB962C8B-B14F-4D97-AF65-F5344CB8AC3E}">
        <p14:creationId xmlns:p14="http://schemas.microsoft.com/office/powerpoint/2010/main" val="13944998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36</a:t>
            </a:fld>
            <a:endParaRPr lang="en-US" dirty="0">
              <a:solidFill>
                <a:srgbClr val="E7DEC9">
                  <a:shade val="50000"/>
                  <a:satMod val="200000"/>
                </a:srgbClr>
              </a:solidFill>
              <a:latin typeface="Gill Sans MT"/>
            </a:endParaRPr>
          </a:p>
        </p:txBody>
      </p:sp>
      <p:sp>
        <p:nvSpPr>
          <p:cNvPr id="6"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600" b="1" dirty="0">
                <a:solidFill>
                  <a:srgbClr val="4F271C">
                    <a:satMod val="130000"/>
                  </a:srgbClr>
                </a:solidFill>
                <a:effectLst>
                  <a:outerShdw blurRad="50000" dist="30000" dir="5400000" algn="tl" rotWithShape="0">
                    <a:srgbClr val="000000">
                      <a:alpha val="30000"/>
                    </a:srgbClr>
                  </a:outerShdw>
                </a:effectLst>
                <a:latin typeface="Gill Sans MT"/>
              </a:rPr>
              <a:t>MAC  PROTOCOLS – CSMA/CD</a:t>
            </a:r>
            <a:endParaRPr lang="en-US" sz="36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
        <p:nvSpPr>
          <p:cNvPr id="7" name="Content Placeholder 2"/>
          <p:cNvSpPr>
            <a:spLocks noGrp="1"/>
          </p:cNvSpPr>
          <p:nvPr>
            <p:ph idx="1"/>
          </p:nvPr>
        </p:nvSpPr>
        <p:spPr>
          <a:xfrm>
            <a:off x="2528456" y="838200"/>
            <a:ext cx="7910945" cy="5715000"/>
          </a:xfrm>
        </p:spPr>
        <p:txBody>
          <a:bodyPr>
            <a:noAutofit/>
          </a:bodyPr>
          <a:lstStyle/>
          <a:p>
            <a:pPr algn="just"/>
            <a:r>
              <a:rPr lang="en-US" sz="2800" dirty="0"/>
              <a:t>Persistent and non-persistent CSMA protocols are clearly an improvement over ALOHA because they ensure that no station begins to transmit when it senses the channel busy. </a:t>
            </a:r>
          </a:p>
          <a:p>
            <a:pPr algn="just">
              <a:buNone/>
            </a:pPr>
            <a:endParaRPr lang="en-US" sz="900" dirty="0"/>
          </a:p>
          <a:p>
            <a:pPr algn="just"/>
            <a:r>
              <a:rPr lang="en-US" sz="2800" dirty="0"/>
              <a:t>Another improvement is for stations to abort their transmissions as soon as they detect a collision</a:t>
            </a:r>
          </a:p>
          <a:p>
            <a:pPr algn="just">
              <a:buNone/>
            </a:pPr>
            <a:endParaRPr lang="en-US" sz="800" dirty="0"/>
          </a:p>
          <a:p>
            <a:pPr algn="just"/>
            <a:r>
              <a:rPr lang="en-US" sz="2800" dirty="0"/>
              <a:t>This protocol is widely used on LANs in the MAC </a:t>
            </a:r>
            <a:r>
              <a:rPr lang="en-US" sz="2800" dirty="0" err="1"/>
              <a:t>sublayer</a:t>
            </a:r>
            <a:r>
              <a:rPr lang="en-US" sz="2800" dirty="0"/>
              <a:t> and is known as known as </a:t>
            </a:r>
            <a:r>
              <a:rPr lang="en-US" sz="2800" b="1" dirty="0"/>
              <a:t>CSMA/CD</a:t>
            </a:r>
            <a:r>
              <a:rPr lang="en-US" sz="2800" dirty="0"/>
              <a:t> (</a:t>
            </a:r>
            <a:r>
              <a:rPr lang="en-US" sz="2800" b="1" dirty="0"/>
              <a:t>CSMA with Collision Detection</a:t>
            </a:r>
            <a:r>
              <a:rPr lang="en-US" sz="2800" dirty="0"/>
              <a:t>)</a:t>
            </a:r>
          </a:p>
        </p:txBody>
      </p:sp>
    </p:spTree>
    <p:extLst>
      <p:ext uri="{BB962C8B-B14F-4D97-AF65-F5344CB8AC3E}">
        <p14:creationId xmlns:p14="http://schemas.microsoft.com/office/powerpoint/2010/main" val="39401451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37</a:t>
            </a:fld>
            <a:endParaRPr lang="en-US" dirty="0">
              <a:solidFill>
                <a:srgbClr val="E7DEC9">
                  <a:shade val="50000"/>
                  <a:satMod val="200000"/>
                </a:srgbClr>
              </a:solidFill>
              <a:latin typeface="Gill Sans MT"/>
            </a:endParaRPr>
          </a:p>
        </p:txBody>
      </p:sp>
      <p:sp>
        <p:nvSpPr>
          <p:cNvPr id="6"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600" b="1" dirty="0">
                <a:solidFill>
                  <a:srgbClr val="4F271C">
                    <a:satMod val="130000"/>
                  </a:srgbClr>
                </a:solidFill>
                <a:effectLst>
                  <a:outerShdw blurRad="50000" dist="30000" dir="5400000" algn="tl" rotWithShape="0">
                    <a:srgbClr val="000000">
                      <a:alpha val="30000"/>
                    </a:srgbClr>
                  </a:outerShdw>
                </a:effectLst>
                <a:latin typeface="Gill Sans MT"/>
              </a:rPr>
              <a:t>MAC  PROTOCOLS – CSMA/CD</a:t>
            </a:r>
            <a:endParaRPr lang="en-US" sz="36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
        <p:nvSpPr>
          <p:cNvPr id="7" name="Content Placeholder 2"/>
          <p:cNvSpPr>
            <a:spLocks noGrp="1"/>
          </p:cNvSpPr>
          <p:nvPr>
            <p:ph idx="1"/>
          </p:nvPr>
        </p:nvSpPr>
        <p:spPr>
          <a:xfrm>
            <a:off x="2528456" y="838200"/>
            <a:ext cx="7910945" cy="5715000"/>
          </a:xfrm>
        </p:spPr>
        <p:txBody>
          <a:bodyPr>
            <a:noAutofit/>
          </a:bodyPr>
          <a:lstStyle/>
          <a:p>
            <a:pPr algn="just"/>
            <a:r>
              <a:rPr lang="en-US" sz="2400" dirty="0"/>
              <a:t>On top of the CSMA, the following rules are added to convert it into CSMA/CD:</a:t>
            </a:r>
          </a:p>
          <a:p>
            <a:pPr marL="870966" lvl="1" indent="-514350" algn="just">
              <a:buFont typeface="+mj-lt"/>
              <a:buAutoNum type="arabicPeriod"/>
            </a:pPr>
            <a:r>
              <a:rPr lang="en-US" sz="2400" dirty="0"/>
              <a:t>If a collision is detected during transmission of a packet, the node immediately ceases transmission and it transmits jamming signal for a brief duration to ensure that all stations know that collision has occurred.</a:t>
            </a:r>
          </a:p>
          <a:p>
            <a:pPr marL="870966" lvl="1" indent="-514350" algn="just">
              <a:buNone/>
            </a:pPr>
            <a:endParaRPr lang="en-US" sz="800" dirty="0"/>
          </a:p>
          <a:p>
            <a:pPr marL="870966" lvl="1" indent="-514350" algn="just">
              <a:buNone/>
            </a:pPr>
            <a:r>
              <a:rPr lang="en-US" sz="2400" dirty="0"/>
              <a:t>2.   After transmitting the jamming signal, the node waits for a random amount of time and then transmission is resumed.</a:t>
            </a:r>
          </a:p>
          <a:p>
            <a:pPr algn="just">
              <a:buNone/>
            </a:pPr>
            <a:endParaRPr lang="en-US" sz="800" dirty="0"/>
          </a:p>
          <a:p>
            <a:pPr algn="just"/>
            <a:r>
              <a:rPr lang="en-US" sz="2400" dirty="0"/>
              <a:t>The random delay ensures that the nodes, which were involved in the collision are not likely to have a collision at the time of retransmissions. To achieve stability in the back off scheme, a technique known as </a:t>
            </a:r>
            <a:r>
              <a:rPr lang="en-US" sz="2400" i="1" dirty="0"/>
              <a:t>binary exponential back off is used. </a:t>
            </a:r>
            <a:endParaRPr lang="en-US" sz="2400" dirty="0"/>
          </a:p>
          <a:p>
            <a:pPr algn="just"/>
            <a:endParaRPr lang="en-US" sz="2400" dirty="0"/>
          </a:p>
        </p:txBody>
      </p:sp>
    </p:spTree>
    <p:extLst>
      <p:ext uri="{BB962C8B-B14F-4D97-AF65-F5344CB8AC3E}">
        <p14:creationId xmlns:p14="http://schemas.microsoft.com/office/powerpoint/2010/main" val="11548176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just"/>
            <a:fld id="{5C0DC426-50A1-4074-8ADC-36A189D3A339}" type="slidenum">
              <a:rPr lang="en-US">
                <a:solidFill>
                  <a:srgbClr val="E7DEC9">
                    <a:shade val="50000"/>
                    <a:satMod val="200000"/>
                  </a:srgbClr>
                </a:solidFill>
                <a:latin typeface="Gill Sans MT"/>
              </a:rPr>
              <a:pPr algn="just"/>
              <a:t>38</a:t>
            </a:fld>
            <a:endParaRPr lang="en-US" dirty="0">
              <a:solidFill>
                <a:srgbClr val="E7DEC9">
                  <a:shade val="50000"/>
                  <a:satMod val="200000"/>
                </a:srgbClr>
              </a:solidFill>
              <a:latin typeface="Gill Sans MT"/>
            </a:endParaRPr>
          </a:p>
        </p:txBody>
      </p:sp>
      <p:pic>
        <p:nvPicPr>
          <p:cNvPr id="6" name="Picture 4" descr="4-05"/>
          <p:cNvPicPr>
            <a:picLocks noChangeAspect="1" noChangeArrowheads="1"/>
          </p:cNvPicPr>
          <p:nvPr/>
        </p:nvPicPr>
        <p:blipFill>
          <a:blip r:embed="rId2"/>
          <a:srcRect/>
          <a:stretch>
            <a:fillRect/>
          </a:stretch>
        </p:blipFill>
        <p:spPr bwMode="auto">
          <a:xfrm>
            <a:off x="2563267" y="1551710"/>
            <a:ext cx="8070099" cy="2334490"/>
          </a:xfrm>
          <a:prstGeom prst="rect">
            <a:avLst/>
          </a:prstGeom>
          <a:noFill/>
        </p:spPr>
      </p:pic>
      <p:sp>
        <p:nvSpPr>
          <p:cNvPr id="7"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600" b="1" dirty="0">
                <a:solidFill>
                  <a:srgbClr val="4F271C">
                    <a:satMod val="130000"/>
                  </a:srgbClr>
                </a:solidFill>
                <a:effectLst>
                  <a:outerShdw blurRad="50000" dist="30000" dir="5400000" algn="tl" rotWithShape="0">
                    <a:srgbClr val="000000">
                      <a:alpha val="30000"/>
                    </a:srgbClr>
                  </a:outerShdw>
                </a:effectLst>
                <a:latin typeface="Gill Sans MT"/>
              </a:rPr>
              <a:t>CSMA/CD</a:t>
            </a:r>
            <a:endParaRPr lang="en-US" sz="36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
        <p:nvSpPr>
          <p:cNvPr id="8" name="Content Placeholder 2"/>
          <p:cNvSpPr>
            <a:spLocks noGrp="1"/>
          </p:cNvSpPr>
          <p:nvPr>
            <p:ph idx="1"/>
          </p:nvPr>
        </p:nvSpPr>
        <p:spPr>
          <a:xfrm>
            <a:off x="2528456" y="838200"/>
            <a:ext cx="7987145" cy="838200"/>
          </a:xfrm>
        </p:spPr>
        <p:txBody>
          <a:bodyPr>
            <a:noAutofit/>
          </a:bodyPr>
          <a:lstStyle/>
          <a:p>
            <a:pPr algn="just"/>
            <a:r>
              <a:rPr lang="en-US" sz="2400" dirty="0"/>
              <a:t>CSMA/CD uses the conceptual model shown in figure below</a:t>
            </a:r>
          </a:p>
        </p:txBody>
      </p:sp>
      <p:sp>
        <p:nvSpPr>
          <p:cNvPr id="10" name="Content Placeholder 2"/>
          <p:cNvSpPr txBox="1">
            <a:spLocks/>
          </p:cNvSpPr>
          <p:nvPr/>
        </p:nvSpPr>
        <p:spPr>
          <a:xfrm>
            <a:off x="2528456" y="3886200"/>
            <a:ext cx="7910945" cy="2133600"/>
          </a:xfrm>
          <a:prstGeom prst="rect">
            <a:avLst/>
          </a:prstGeom>
        </p:spPr>
        <p:txBody>
          <a:bodyPr>
            <a:noAutofit/>
          </a:bodyPr>
          <a:lstStyle/>
          <a:p>
            <a:pPr marL="365760" indent="-283464" algn="just">
              <a:spcBef>
                <a:spcPts val="600"/>
              </a:spcBef>
              <a:buClr>
                <a:srgbClr val="3891A7"/>
              </a:buClr>
              <a:buSzPct val="80000"/>
              <a:buFont typeface="Wingdings 2"/>
              <a:buChar char=""/>
              <a:defRPr/>
            </a:pPr>
            <a:r>
              <a:rPr lang="en-US" sz="2400" dirty="0">
                <a:solidFill>
                  <a:prstClr val="black"/>
                </a:solidFill>
                <a:latin typeface="Gill Sans MT"/>
              </a:rPr>
              <a:t>At the point marked t</a:t>
            </a:r>
            <a:r>
              <a:rPr lang="en-US" sz="2400" baseline="-25000" dirty="0">
                <a:solidFill>
                  <a:prstClr val="black"/>
                </a:solidFill>
                <a:latin typeface="Gill Sans MT"/>
              </a:rPr>
              <a:t>0</a:t>
            </a:r>
            <a:r>
              <a:rPr lang="en-US" sz="2400" dirty="0">
                <a:solidFill>
                  <a:prstClr val="black"/>
                </a:solidFill>
                <a:latin typeface="Gill Sans MT"/>
              </a:rPr>
              <a:t>,</a:t>
            </a:r>
            <a:r>
              <a:rPr lang="en-US" sz="2400" i="1" dirty="0">
                <a:solidFill>
                  <a:prstClr val="black"/>
                </a:solidFill>
                <a:latin typeface="Gill Sans MT"/>
              </a:rPr>
              <a:t> </a:t>
            </a:r>
            <a:r>
              <a:rPr lang="en-US" sz="2400" dirty="0">
                <a:solidFill>
                  <a:prstClr val="black"/>
                </a:solidFill>
                <a:latin typeface="Gill Sans MT"/>
              </a:rPr>
              <a:t>a station has finished transmitting its frame. Any other station having a frame to send may now attempt to do so.</a:t>
            </a:r>
          </a:p>
          <a:p>
            <a:pPr marL="365760" indent="-283464" algn="just">
              <a:spcBef>
                <a:spcPts val="600"/>
              </a:spcBef>
              <a:buClr>
                <a:srgbClr val="3891A7"/>
              </a:buClr>
              <a:buSzPct val="80000"/>
              <a:defRPr/>
            </a:pPr>
            <a:endParaRPr lang="en-US" sz="2400" dirty="0">
              <a:solidFill>
                <a:prstClr val="black"/>
              </a:solidFill>
              <a:latin typeface="Gill Sans MT"/>
            </a:endParaRPr>
          </a:p>
          <a:p>
            <a:pPr marL="365760" indent="-283464" algn="just">
              <a:spcBef>
                <a:spcPts val="600"/>
              </a:spcBef>
              <a:buClr>
                <a:srgbClr val="3891A7"/>
              </a:buClr>
              <a:buSzPct val="80000"/>
              <a:buFont typeface="Wingdings 2"/>
              <a:buChar char=""/>
              <a:defRPr/>
            </a:pPr>
            <a:r>
              <a:rPr lang="en-US" sz="2400" dirty="0">
                <a:solidFill>
                  <a:prstClr val="black"/>
                </a:solidFill>
                <a:latin typeface="Gill Sans MT"/>
              </a:rPr>
              <a:t>If two or more stations decide to transmit simultaneously, there will be a collision. </a:t>
            </a:r>
          </a:p>
        </p:txBody>
      </p:sp>
    </p:spTree>
    <p:extLst>
      <p:ext uri="{BB962C8B-B14F-4D97-AF65-F5344CB8AC3E}">
        <p14:creationId xmlns:p14="http://schemas.microsoft.com/office/powerpoint/2010/main" val="15211511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39</a:t>
            </a:fld>
            <a:endParaRPr lang="en-US" dirty="0">
              <a:solidFill>
                <a:srgbClr val="E7DEC9">
                  <a:shade val="50000"/>
                  <a:satMod val="200000"/>
                </a:srgbClr>
              </a:solidFill>
              <a:latin typeface="Gill Sans MT"/>
            </a:endParaRPr>
          </a:p>
        </p:txBody>
      </p:sp>
      <p:sp>
        <p:nvSpPr>
          <p:cNvPr id="6"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600" b="1" dirty="0">
                <a:solidFill>
                  <a:srgbClr val="4F271C">
                    <a:satMod val="130000"/>
                  </a:srgbClr>
                </a:solidFill>
                <a:effectLst>
                  <a:outerShdw blurRad="50000" dist="30000" dir="5400000" algn="tl" rotWithShape="0">
                    <a:srgbClr val="000000">
                      <a:alpha val="30000"/>
                    </a:srgbClr>
                  </a:outerShdw>
                </a:effectLst>
                <a:latin typeface="Gill Sans MT"/>
              </a:rPr>
              <a:t>MAC  PROTOCOLS – CSMA/CD</a:t>
            </a:r>
            <a:endParaRPr lang="en-US" sz="36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
        <p:nvSpPr>
          <p:cNvPr id="7" name="Content Placeholder 2"/>
          <p:cNvSpPr>
            <a:spLocks noGrp="1"/>
          </p:cNvSpPr>
          <p:nvPr>
            <p:ph idx="1"/>
          </p:nvPr>
        </p:nvSpPr>
        <p:spPr>
          <a:xfrm>
            <a:off x="2528456" y="1066800"/>
            <a:ext cx="7910945" cy="4648200"/>
          </a:xfrm>
        </p:spPr>
        <p:txBody>
          <a:bodyPr>
            <a:noAutofit/>
          </a:bodyPr>
          <a:lstStyle/>
          <a:p>
            <a:pPr lvl="0" algn="just"/>
            <a:r>
              <a:rPr lang="en-US" sz="2400" dirty="0"/>
              <a:t>Collisions can be detected by looking at the power or pulse width of the received signal and comparing it to the transmitted signal</a:t>
            </a:r>
          </a:p>
          <a:p>
            <a:pPr algn="just">
              <a:buNone/>
            </a:pPr>
            <a:endParaRPr lang="en-US" sz="2400" dirty="0"/>
          </a:p>
          <a:p>
            <a:pPr algn="just"/>
            <a:r>
              <a:rPr lang="en-US" sz="2400" dirty="0"/>
              <a:t>After a station detects a collision, it aborts its transmission, waits a random period of time, and then tries again, assuming that no other station has started transmitting in the meantime.</a:t>
            </a:r>
          </a:p>
          <a:p>
            <a:pPr algn="just">
              <a:buNone/>
            </a:pPr>
            <a:endParaRPr lang="en-US" sz="2400" dirty="0"/>
          </a:p>
          <a:p>
            <a:pPr algn="just"/>
            <a:r>
              <a:rPr lang="en-US" sz="2400" dirty="0"/>
              <a:t>Therefore, our model for CSMA/CD will consist of alternating contention and transmission periods, with idle periods occurring when all stations are quiet</a:t>
            </a:r>
          </a:p>
        </p:txBody>
      </p:sp>
    </p:spTree>
    <p:extLst>
      <p:ext uri="{BB962C8B-B14F-4D97-AF65-F5344CB8AC3E}">
        <p14:creationId xmlns:p14="http://schemas.microsoft.com/office/powerpoint/2010/main" val="4223356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just"/>
            <a:fld id="{5C0DC426-50A1-4074-8ADC-36A189D3A339}" type="slidenum">
              <a:rPr lang="en-US">
                <a:solidFill>
                  <a:srgbClr val="E7DEC9">
                    <a:shade val="50000"/>
                    <a:satMod val="200000"/>
                  </a:srgbClr>
                </a:solidFill>
                <a:latin typeface="Gill Sans MT"/>
              </a:rPr>
              <a:pPr algn="just"/>
              <a:t>4</a:t>
            </a:fld>
            <a:endParaRPr lang="en-US" dirty="0">
              <a:solidFill>
                <a:srgbClr val="E7DEC9">
                  <a:shade val="50000"/>
                  <a:satMod val="200000"/>
                </a:srgbClr>
              </a:solidFill>
              <a:latin typeface="Gill Sans MT"/>
            </a:endParaRPr>
          </a:p>
        </p:txBody>
      </p:sp>
      <p:sp>
        <p:nvSpPr>
          <p:cNvPr id="6" name="Content Placeholder 2"/>
          <p:cNvSpPr>
            <a:spLocks noGrp="1"/>
          </p:cNvSpPr>
          <p:nvPr>
            <p:ph idx="1"/>
          </p:nvPr>
        </p:nvSpPr>
        <p:spPr>
          <a:xfrm>
            <a:off x="2514600" y="914400"/>
            <a:ext cx="8001000" cy="5562600"/>
          </a:xfrm>
        </p:spPr>
        <p:txBody>
          <a:bodyPr>
            <a:normAutofit/>
          </a:bodyPr>
          <a:lstStyle/>
          <a:p>
            <a:pPr algn="just"/>
            <a:r>
              <a:rPr lang="en-US" sz="2800" dirty="0"/>
              <a:t>The key issues involved here are</a:t>
            </a:r>
          </a:p>
          <a:p>
            <a:pPr algn="just">
              <a:buNone/>
            </a:pPr>
            <a:endParaRPr lang="en-US" sz="2800" dirty="0"/>
          </a:p>
          <a:p>
            <a:pPr lvl="1" algn="just"/>
            <a:r>
              <a:rPr lang="en-US" sz="3200" dirty="0"/>
              <a:t>Whether the control is exercised in a centralized or distributed manner</a:t>
            </a:r>
          </a:p>
          <a:p>
            <a:pPr lvl="1" algn="just">
              <a:buNone/>
            </a:pPr>
            <a:endParaRPr lang="en-US" sz="3200" dirty="0"/>
          </a:p>
          <a:p>
            <a:pPr lvl="1" algn="just"/>
            <a:r>
              <a:rPr lang="en-US" sz="3200" dirty="0"/>
              <a:t>In what manner the control is exercised. It is constrained by the topology and trade off between cost-performance and complexity</a:t>
            </a:r>
          </a:p>
          <a:p>
            <a:pPr algn="just">
              <a:buNone/>
            </a:pPr>
            <a:endParaRPr lang="en-US" dirty="0" smtClean="0"/>
          </a:p>
        </p:txBody>
      </p:sp>
      <p:sp>
        <p:nvSpPr>
          <p:cNvPr id="7"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4000" b="1" dirty="0">
                <a:solidFill>
                  <a:srgbClr val="4F271C">
                    <a:satMod val="130000"/>
                  </a:srgbClr>
                </a:solidFill>
                <a:effectLst>
                  <a:outerShdw blurRad="50000" dist="30000" dir="5400000" algn="tl" rotWithShape="0">
                    <a:srgbClr val="000000">
                      <a:alpha val="30000"/>
                    </a:srgbClr>
                  </a:outerShdw>
                </a:effectLst>
                <a:latin typeface="Gill Sans MT"/>
              </a:rPr>
              <a:t>MAC </a:t>
            </a:r>
            <a:r>
              <a:rPr lang="en-US" sz="4000" b="1" dirty="0" err="1">
                <a:solidFill>
                  <a:srgbClr val="4F271C">
                    <a:satMod val="130000"/>
                  </a:srgbClr>
                </a:solidFill>
                <a:effectLst>
                  <a:outerShdw blurRad="50000" dist="30000" dir="5400000" algn="tl" rotWithShape="0">
                    <a:srgbClr val="000000">
                      <a:alpha val="30000"/>
                    </a:srgbClr>
                  </a:outerShdw>
                </a:effectLst>
                <a:latin typeface="Gill Sans MT"/>
              </a:rPr>
              <a:t>cntd</a:t>
            </a:r>
            <a:r>
              <a:rPr lang="en-US" sz="4000" b="1" dirty="0">
                <a:solidFill>
                  <a:srgbClr val="4F271C">
                    <a:satMod val="130000"/>
                  </a:srgbClr>
                </a:solidFill>
                <a:effectLst>
                  <a:outerShdw blurRad="50000" dist="30000" dir="5400000" algn="tl" rotWithShape="0">
                    <a:srgbClr val="000000">
                      <a:alpha val="30000"/>
                    </a:srgbClr>
                  </a:outerShdw>
                </a:effectLst>
                <a:latin typeface="Gill Sans MT"/>
              </a:rPr>
              <a:t>.. </a:t>
            </a:r>
            <a:endParaRPr lang="en-US" sz="40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Tree>
    <p:extLst>
      <p:ext uri="{BB962C8B-B14F-4D97-AF65-F5344CB8AC3E}">
        <p14:creationId xmlns:p14="http://schemas.microsoft.com/office/powerpoint/2010/main" val="2147090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5</a:t>
            </a:fld>
            <a:endParaRPr lang="en-US" dirty="0">
              <a:solidFill>
                <a:srgbClr val="E7DEC9">
                  <a:shade val="50000"/>
                  <a:satMod val="200000"/>
                </a:srgbClr>
              </a:solidFill>
              <a:latin typeface="Gill Sans MT"/>
            </a:endParaRPr>
          </a:p>
        </p:txBody>
      </p:sp>
      <p:sp>
        <p:nvSpPr>
          <p:cNvPr id="6"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4000" b="1" dirty="0">
                <a:solidFill>
                  <a:srgbClr val="4F271C">
                    <a:satMod val="130000"/>
                  </a:srgbClr>
                </a:solidFill>
                <a:effectLst>
                  <a:outerShdw blurRad="50000" dist="30000" dir="5400000" algn="tl" rotWithShape="0">
                    <a:srgbClr val="000000">
                      <a:alpha val="30000"/>
                    </a:srgbClr>
                  </a:outerShdw>
                </a:effectLst>
                <a:latin typeface="Gill Sans MT"/>
              </a:rPr>
              <a:t>MAC </a:t>
            </a:r>
            <a:r>
              <a:rPr lang="en-US" sz="4000" b="1" dirty="0" err="1">
                <a:solidFill>
                  <a:srgbClr val="4F271C">
                    <a:satMod val="130000"/>
                  </a:srgbClr>
                </a:solidFill>
                <a:effectLst>
                  <a:outerShdw blurRad="50000" dist="30000" dir="5400000" algn="tl" rotWithShape="0">
                    <a:srgbClr val="000000">
                      <a:alpha val="30000"/>
                    </a:srgbClr>
                  </a:outerShdw>
                </a:effectLst>
                <a:latin typeface="Gill Sans MT"/>
              </a:rPr>
              <a:t>cntd</a:t>
            </a:r>
            <a:r>
              <a:rPr lang="en-US" sz="4000" b="1" dirty="0">
                <a:solidFill>
                  <a:srgbClr val="4F271C">
                    <a:satMod val="130000"/>
                  </a:srgbClr>
                </a:solidFill>
                <a:effectLst>
                  <a:outerShdw blurRad="50000" dist="30000" dir="5400000" algn="tl" rotWithShape="0">
                    <a:srgbClr val="000000">
                      <a:alpha val="30000"/>
                    </a:srgbClr>
                  </a:outerShdw>
                </a:effectLst>
                <a:latin typeface="Gill Sans MT"/>
              </a:rPr>
              <a:t>….</a:t>
            </a:r>
            <a:endParaRPr lang="en-US" sz="40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
        <p:nvSpPr>
          <p:cNvPr id="7" name="Content Placeholder 2"/>
          <p:cNvSpPr>
            <a:spLocks noGrp="1"/>
          </p:cNvSpPr>
          <p:nvPr>
            <p:ph idx="1"/>
          </p:nvPr>
        </p:nvSpPr>
        <p:spPr>
          <a:xfrm>
            <a:off x="2514600" y="914400"/>
            <a:ext cx="8001000" cy="5562600"/>
          </a:xfrm>
        </p:spPr>
        <p:txBody>
          <a:bodyPr>
            <a:normAutofit/>
          </a:bodyPr>
          <a:lstStyle/>
          <a:p>
            <a:pPr algn="just"/>
            <a:r>
              <a:rPr lang="en-US" dirty="0" smtClean="0"/>
              <a:t>A centralized scheme has a number of advantages as mentioned below:</a:t>
            </a:r>
          </a:p>
          <a:p>
            <a:pPr lvl="1" algn="just"/>
            <a:r>
              <a:rPr lang="en-US" dirty="0" smtClean="0"/>
              <a:t>Greater control to provide features like priority, overrides, and guaranteed bandwidth.</a:t>
            </a:r>
          </a:p>
          <a:p>
            <a:pPr lvl="1" algn="just"/>
            <a:r>
              <a:rPr lang="en-US" dirty="0" smtClean="0"/>
              <a:t>Simpler logic at each node.</a:t>
            </a:r>
          </a:p>
          <a:p>
            <a:pPr lvl="1" algn="just"/>
            <a:r>
              <a:rPr lang="en-US" dirty="0" smtClean="0"/>
              <a:t>Easy coordination.</a:t>
            </a:r>
          </a:p>
          <a:p>
            <a:pPr algn="just"/>
            <a:r>
              <a:rPr lang="en-US" sz="2800" dirty="0"/>
              <a:t>In a distributed approach all the nodes collectively perform a medium access control function and dynamically decide which node to be granted access. </a:t>
            </a:r>
          </a:p>
          <a:p>
            <a:pPr algn="just"/>
            <a:r>
              <a:rPr lang="en-US" sz="2800" dirty="0"/>
              <a:t>This approach is more reliable than the Centralized </a:t>
            </a:r>
            <a:endParaRPr lang="en-US" dirty="0" smtClean="0"/>
          </a:p>
        </p:txBody>
      </p:sp>
    </p:spTree>
    <p:extLst>
      <p:ext uri="{BB962C8B-B14F-4D97-AF65-F5344CB8AC3E}">
        <p14:creationId xmlns:p14="http://schemas.microsoft.com/office/powerpoint/2010/main" val="972583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6</a:t>
            </a:fld>
            <a:endParaRPr lang="en-US" dirty="0">
              <a:solidFill>
                <a:srgbClr val="E7DEC9">
                  <a:shade val="50000"/>
                  <a:satMod val="200000"/>
                </a:srgbClr>
              </a:solidFill>
              <a:latin typeface="Gill Sans MT"/>
            </a:endParaRPr>
          </a:p>
        </p:txBody>
      </p:sp>
      <p:sp>
        <p:nvSpPr>
          <p:cNvPr id="6"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600" b="1" dirty="0">
                <a:solidFill>
                  <a:srgbClr val="4F271C">
                    <a:satMod val="130000"/>
                  </a:srgbClr>
                </a:solidFill>
                <a:effectLst>
                  <a:outerShdw blurRad="50000" dist="30000" dir="5400000" algn="tl" rotWithShape="0">
                    <a:srgbClr val="000000">
                      <a:alpha val="30000"/>
                    </a:srgbClr>
                  </a:outerShdw>
                </a:effectLst>
                <a:latin typeface="Gill Sans MT"/>
              </a:rPr>
              <a:t>GOALS OF MAC  TECHNIQUES</a:t>
            </a:r>
            <a:endParaRPr lang="en-US" sz="36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
        <p:nvSpPr>
          <p:cNvPr id="8" name="Content Placeholder 7"/>
          <p:cNvSpPr>
            <a:spLocks noGrp="1"/>
          </p:cNvSpPr>
          <p:nvPr>
            <p:ph idx="1"/>
          </p:nvPr>
        </p:nvSpPr>
        <p:spPr>
          <a:xfrm>
            <a:off x="2959608" y="990600"/>
            <a:ext cx="7498080" cy="5638800"/>
          </a:xfrm>
        </p:spPr>
        <p:txBody>
          <a:bodyPr>
            <a:normAutofit fontScale="85000" lnSpcReduction="20000"/>
          </a:bodyPr>
          <a:lstStyle/>
          <a:p>
            <a:pPr algn="just"/>
            <a:r>
              <a:rPr lang="en-US" b="1" dirty="0" smtClean="0"/>
              <a:t>Initialization: </a:t>
            </a:r>
            <a:r>
              <a:rPr lang="en-US" dirty="0" smtClean="0"/>
              <a:t>The technique enables network stations, upon power-up, to enter the state required for operation.</a:t>
            </a:r>
          </a:p>
          <a:p>
            <a:pPr algn="just"/>
            <a:r>
              <a:rPr lang="en-US" b="1" dirty="0" smtClean="0"/>
              <a:t>Fairness: </a:t>
            </a:r>
            <a:r>
              <a:rPr lang="en-US" dirty="0" smtClean="0"/>
              <a:t>The technique should treat each station fairly in terms of the time it is made to wait until it gains entry to the network, access time and the time it is allowed to spend for transmission.</a:t>
            </a:r>
          </a:p>
          <a:p>
            <a:pPr algn="just"/>
            <a:r>
              <a:rPr lang="en-US" b="1" dirty="0" smtClean="0"/>
              <a:t>Priority: </a:t>
            </a:r>
            <a:r>
              <a:rPr lang="en-US" dirty="0" smtClean="0"/>
              <a:t>In managing access and communications time, the technique should be able to give priority to some stations over other stations to facilitate different type of services needed.</a:t>
            </a:r>
          </a:p>
          <a:p>
            <a:pPr algn="just"/>
            <a:r>
              <a:rPr lang="en-US" b="1" dirty="0" smtClean="0"/>
              <a:t>Limitations to one station: </a:t>
            </a:r>
            <a:r>
              <a:rPr lang="en-US" dirty="0" smtClean="0"/>
              <a:t>The techniques should allow transmission by one station at a time.</a:t>
            </a:r>
            <a:endParaRPr lang="en-US" dirty="0"/>
          </a:p>
        </p:txBody>
      </p:sp>
    </p:spTree>
    <p:extLst>
      <p:ext uri="{BB962C8B-B14F-4D97-AF65-F5344CB8AC3E}">
        <p14:creationId xmlns:p14="http://schemas.microsoft.com/office/powerpoint/2010/main" val="1010680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7</a:t>
            </a:fld>
            <a:endParaRPr lang="en-US" dirty="0">
              <a:solidFill>
                <a:srgbClr val="E7DEC9">
                  <a:shade val="50000"/>
                  <a:satMod val="200000"/>
                </a:srgbClr>
              </a:solidFill>
              <a:latin typeface="Gill Sans MT"/>
            </a:endParaRPr>
          </a:p>
        </p:txBody>
      </p:sp>
      <p:sp>
        <p:nvSpPr>
          <p:cNvPr id="6"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600" b="1" dirty="0">
                <a:solidFill>
                  <a:srgbClr val="4F271C">
                    <a:satMod val="130000"/>
                  </a:srgbClr>
                </a:solidFill>
                <a:effectLst>
                  <a:outerShdw blurRad="50000" dist="30000" dir="5400000" algn="tl" rotWithShape="0">
                    <a:srgbClr val="000000">
                      <a:alpha val="30000"/>
                    </a:srgbClr>
                  </a:outerShdw>
                </a:effectLst>
                <a:latin typeface="Gill Sans MT"/>
              </a:rPr>
              <a:t>GOALS OF MAC  TECHNIQUES</a:t>
            </a:r>
            <a:endParaRPr lang="en-US" sz="36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
        <p:nvSpPr>
          <p:cNvPr id="7" name="Content Placeholder 2"/>
          <p:cNvSpPr>
            <a:spLocks noGrp="1"/>
          </p:cNvSpPr>
          <p:nvPr>
            <p:ph idx="1"/>
          </p:nvPr>
        </p:nvSpPr>
        <p:spPr>
          <a:xfrm>
            <a:off x="2528455" y="762000"/>
            <a:ext cx="8001000" cy="5791200"/>
          </a:xfrm>
        </p:spPr>
        <p:txBody>
          <a:bodyPr>
            <a:noAutofit/>
          </a:bodyPr>
          <a:lstStyle/>
          <a:p>
            <a:pPr algn="just"/>
            <a:r>
              <a:rPr lang="en-US" sz="2400" b="1" dirty="0"/>
              <a:t>Receipt: </a:t>
            </a:r>
            <a:r>
              <a:rPr lang="en-US" sz="2400" dirty="0"/>
              <a:t>The technique should ensure that message packets are actually received (no lost packets) and delivered only once (no duplicate packets), and are received in the proper order.</a:t>
            </a:r>
          </a:p>
          <a:p>
            <a:pPr algn="just">
              <a:buNone/>
            </a:pPr>
            <a:endParaRPr lang="en-US" sz="2400" dirty="0"/>
          </a:p>
          <a:p>
            <a:pPr algn="just"/>
            <a:r>
              <a:rPr lang="en-US" sz="2400" b="1" dirty="0"/>
              <a:t>Error Limitation: </a:t>
            </a:r>
            <a:r>
              <a:rPr lang="en-US" sz="2400" dirty="0"/>
              <a:t>The method should be capable of encompassing an appropriate error detection scheme.</a:t>
            </a:r>
          </a:p>
          <a:p>
            <a:pPr algn="just">
              <a:buNone/>
            </a:pPr>
            <a:endParaRPr lang="en-US" sz="2400" dirty="0"/>
          </a:p>
          <a:p>
            <a:pPr algn="just"/>
            <a:r>
              <a:rPr lang="en-US" sz="2400" b="1" dirty="0"/>
              <a:t>Recovery: </a:t>
            </a:r>
            <a:r>
              <a:rPr lang="en-US" sz="2400" dirty="0"/>
              <a:t>If two packets collide (are present on the network at the same time), or if notice of a collision appears, the method should be able to recover, i.e. be able to halt all the transmissions and select one station to retransmit.</a:t>
            </a:r>
          </a:p>
        </p:txBody>
      </p:sp>
    </p:spTree>
    <p:extLst>
      <p:ext uri="{BB962C8B-B14F-4D97-AF65-F5344CB8AC3E}">
        <p14:creationId xmlns:p14="http://schemas.microsoft.com/office/powerpoint/2010/main" val="265092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8</a:t>
            </a:fld>
            <a:endParaRPr lang="en-US" dirty="0">
              <a:solidFill>
                <a:srgbClr val="E7DEC9">
                  <a:shade val="50000"/>
                  <a:satMod val="200000"/>
                </a:srgbClr>
              </a:solidFill>
              <a:latin typeface="Gill Sans MT"/>
            </a:endParaRPr>
          </a:p>
        </p:txBody>
      </p:sp>
      <p:sp>
        <p:nvSpPr>
          <p:cNvPr id="6" name="Rectangle 2"/>
          <p:cNvSpPr txBox="1">
            <a:spLocks noChangeArrowheads="1"/>
          </p:cNvSpPr>
          <p:nvPr/>
        </p:nvSpPr>
        <p:spPr>
          <a:xfrm>
            <a:off x="2514600" y="0"/>
            <a:ext cx="8153400" cy="762000"/>
          </a:xfrm>
          <a:prstGeom prst="rect">
            <a:avLst/>
          </a:prstGeom>
        </p:spPr>
        <p:txBody>
          <a:bodyPr anchor="b">
            <a:noAutofit/>
          </a:bodyPr>
          <a:lstStyle/>
          <a:p>
            <a:pPr algn="just">
              <a:spcBef>
                <a:spcPct val="0"/>
              </a:spcBef>
              <a:defRPr/>
            </a:pPr>
            <a:r>
              <a:rPr lang="en-US" sz="3600" b="1" dirty="0">
                <a:solidFill>
                  <a:srgbClr val="4F271C">
                    <a:satMod val="130000"/>
                  </a:srgbClr>
                </a:solidFill>
                <a:effectLst>
                  <a:outerShdw blurRad="50000" dist="30000" dir="5400000" algn="tl" rotWithShape="0">
                    <a:srgbClr val="000000">
                      <a:alpha val="30000"/>
                    </a:srgbClr>
                  </a:outerShdw>
                </a:effectLst>
                <a:latin typeface="Gill Sans MT"/>
              </a:rPr>
              <a:t>GOALS OF MAC  TECHNIQUES</a:t>
            </a:r>
            <a:endParaRPr lang="en-US" sz="3600" b="1" dirty="0">
              <a:solidFill>
                <a:srgbClr val="4F271C">
                  <a:satMod val="130000"/>
                </a:srgbClr>
              </a:solidFill>
              <a:effectLst>
                <a:outerShdw blurRad="50000" dist="30000" dir="5400000" algn="tl" rotWithShape="0">
                  <a:srgbClr val="000000">
                    <a:alpha val="30000"/>
                  </a:srgbClr>
                </a:outerShdw>
              </a:effectLst>
              <a:latin typeface="Gill Sans MT"/>
            </a:endParaRPr>
          </a:p>
        </p:txBody>
      </p:sp>
      <p:sp>
        <p:nvSpPr>
          <p:cNvPr id="7" name="Content Placeholder 2"/>
          <p:cNvSpPr>
            <a:spLocks noGrp="1"/>
          </p:cNvSpPr>
          <p:nvPr>
            <p:ph idx="1"/>
          </p:nvPr>
        </p:nvSpPr>
        <p:spPr>
          <a:xfrm>
            <a:off x="2542310" y="838200"/>
            <a:ext cx="8001000" cy="4495800"/>
          </a:xfrm>
        </p:spPr>
        <p:txBody>
          <a:bodyPr>
            <a:noAutofit/>
          </a:bodyPr>
          <a:lstStyle/>
          <a:p>
            <a:pPr algn="just"/>
            <a:r>
              <a:rPr lang="en-US" sz="2400" b="1" dirty="0" err="1"/>
              <a:t>Reconfigurability</a:t>
            </a:r>
            <a:r>
              <a:rPr lang="en-US" sz="2400" b="1" dirty="0"/>
              <a:t>: </a:t>
            </a:r>
            <a:r>
              <a:rPr lang="en-US" sz="2400" dirty="0"/>
              <a:t>The technique should enable a network to accommodate the addition or deletion of a station with no more than a noise transient from which the network station can recover.</a:t>
            </a:r>
          </a:p>
          <a:p>
            <a:pPr algn="just">
              <a:buNone/>
            </a:pPr>
            <a:endParaRPr lang="en-US" sz="2400" dirty="0"/>
          </a:p>
          <a:p>
            <a:pPr algn="just"/>
            <a:r>
              <a:rPr lang="en-US" sz="2400" b="1" dirty="0"/>
              <a:t>Compatibility: </a:t>
            </a:r>
            <a:r>
              <a:rPr lang="en-US" sz="2400" dirty="0"/>
              <a:t>The technique should accommodate equipment from all vendors who build to its specification.</a:t>
            </a:r>
          </a:p>
          <a:p>
            <a:pPr algn="just">
              <a:buNone/>
            </a:pPr>
            <a:endParaRPr lang="en-US" sz="2400" dirty="0"/>
          </a:p>
          <a:p>
            <a:pPr algn="just"/>
            <a:r>
              <a:rPr lang="en-US" sz="2400" b="1" dirty="0"/>
              <a:t>Reliability: </a:t>
            </a:r>
            <a:r>
              <a:rPr lang="en-US" sz="2400" dirty="0"/>
              <a:t>The technique should enable a network to confine operating inspite of a failure of one or several stations.</a:t>
            </a:r>
          </a:p>
        </p:txBody>
      </p:sp>
    </p:spTree>
    <p:extLst>
      <p:ext uri="{BB962C8B-B14F-4D97-AF65-F5344CB8AC3E}">
        <p14:creationId xmlns:p14="http://schemas.microsoft.com/office/powerpoint/2010/main" val="3431057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608" y="274638"/>
            <a:ext cx="7498080" cy="868362"/>
          </a:xfrm>
        </p:spPr>
        <p:txBody>
          <a:bodyPr>
            <a:normAutofit fontScale="90000"/>
          </a:bodyPr>
          <a:lstStyle/>
          <a:p>
            <a:r>
              <a:rPr lang="en-US" sz="4400" b="1" dirty="0"/>
              <a:t/>
            </a:r>
            <a:br>
              <a:rPr lang="en-US" sz="4400" b="1" dirty="0"/>
            </a:br>
            <a:r>
              <a:rPr lang="en-US" sz="3600" b="1" dirty="0"/>
              <a:t>CHANNEL ALLOCATION PROBLEM</a:t>
            </a:r>
            <a:r>
              <a:rPr lang="en-US" sz="4400" b="1" dirty="0"/>
              <a:t/>
            </a:r>
            <a:br>
              <a:rPr lang="en-US" sz="4400" b="1" dirty="0"/>
            </a:br>
            <a:endParaRPr lang="en-US" dirty="0"/>
          </a:p>
        </p:txBody>
      </p:sp>
      <p:sp>
        <p:nvSpPr>
          <p:cNvPr id="3" name="Content Placeholder 2"/>
          <p:cNvSpPr>
            <a:spLocks noGrp="1"/>
          </p:cNvSpPr>
          <p:nvPr>
            <p:ph idx="1"/>
          </p:nvPr>
        </p:nvSpPr>
        <p:spPr>
          <a:xfrm>
            <a:off x="2959608" y="1295400"/>
            <a:ext cx="7498080" cy="4953000"/>
          </a:xfrm>
        </p:spPr>
        <p:txBody>
          <a:bodyPr/>
          <a:lstStyle/>
          <a:p>
            <a:r>
              <a:rPr lang="en-US" dirty="0" smtClean="0"/>
              <a:t>How </a:t>
            </a:r>
            <a:r>
              <a:rPr lang="en-US" dirty="0"/>
              <a:t>to allocate a single broadcast </a:t>
            </a:r>
            <a:r>
              <a:rPr lang="en-US" dirty="0" smtClean="0"/>
              <a:t>channel among </a:t>
            </a:r>
            <a:r>
              <a:rPr lang="en-US" dirty="0"/>
              <a:t>competing users. The channel might be a portion of the wireless </a:t>
            </a:r>
            <a:r>
              <a:rPr lang="en-US" dirty="0" smtClean="0"/>
              <a:t>spectrum in </a:t>
            </a:r>
            <a:r>
              <a:rPr lang="en-US" dirty="0"/>
              <a:t>a geographic region, or a single wire or optical fiber to which multiple </a:t>
            </a:r>
            <a:r>
              <a:rPr lang="en-US" dirty="0" smtClean="0"/>
              <a:t>nodes are </a:t>
            </a:r>
            <a:r>
              <a:rPr lang="en-US" dirty="0"/>
              <a:t>connected.</a:t>
            </a:r>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9</a:t>
            </a:fld>
            <a:endParaRPr lang="en-US" dirty="0">
              <a:solidFill>
                <a:srgbClr val="E7DEC9">
                  <a:shade val="50000"/>
                  <a:satMod val="200000"/>
                </a:srgbClr>
              </a:solidFill>
              <a:latin typeface="Gill Sans MT"/>
            </a:endParaRPr>
          </a:p>
        </p:txBody>
      </p:sp>
    </p:spTree>
    <p:extLst>
      <p:ext uri="{BB962C8B-B14F-4D97-AF65-F5344CB8AC3E}">
        <p14:creationId xmlns:p14="http://schemas.microsoft.com/office/powerpoint/2010/main" val="2265775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2016</Words>
  <Application>Microsoft Office PowerPoint</Application>
  <PresentationFormat>Widescreen</PresentationFormat>
  <Paragraphs>205</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Corbel</vt:lpstr>
      <vt:lpstr>Gill Sans MT</vt:lpstr>
      <vt:lpstr>Verdana</vt:lpstr>
      <vt:lpstr>Wingdings 2</vt:lpstr>
      <vt:lpstr>Solstice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CHANNEL ALLOCATION PROBLEM </vt:lpstr>
      <vt:lpstr>PowerPoint Presentation</vt:lpstr>
      <vt:lpstr>PowerPoint Presentation</vt:lpstr>
      <vt:lpstr>PowerPoint Presentation</vt:lpstr>
      <vt:lpstr>PowerPoint Presentation</vt:lpstr>
      <vt:lpstr> MAC  CATEGORIES </vt:lpstr>
      <vt:lpstr>PowerPoint Presentation</vt:lpstr>
      <vt:lpstr>Random Access Protocol</vt:lpstr>
      <vt:lpstr>PowerPoint Presentation</vt:lpstr>
      <vt:lpstr>PowerPoint Presentation</vt:lpstr>
      <vt:lpstr>PowerPoint Presentation</vt:lpstr>
      <vt:lpstr>PURE ALOHA</vt:lpstr>
      <vt:lpstr>PowerPoint Presentation</vt:lpstr>
      <vt:lpstr> PURE ALOHA </vt:lpstr>
      <vt:lpstr>PowerPoint Presentation</vt:lpstr>
      <vt:lpstr>PowerPoint Presentation</vt:lpstr>
      <vt:lpstr>PowerPoint Presentation</vt:lpstr>
      <vt:lpstr>Procedure for pure ALOHA protocol</vt:lpstr>
      <vt:lpstr>PowerPoint Presentation</vt:lpstr>
      <vt:lpstr>PowerPoint Presentation</vt:lpstr>
      <vt:lpstr>Frames in a slotted ALOHA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dc:creator>
  <cp:lastModifiedBy>surya</cp:lastModifiedBy>
  <cp:revision>1</cp:revision>
  <dcterms:created xsi:type="dcterms:W3CDTF">2023-08-31T04:03:35Z</dcterms:created>
  <dcterms:modified xsi:type="dcterms:W3CDTF">2023-08-31T04:04:04Z</dcterms:modified>
</cp:coreProperties>
</file>