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458" r:id="rId3"/>
    <p:sldId id="426" r:id="rId4"/>
    <p:sldId id="460" r:id="rId5"/>
    <p:sldId id="459" r:id="rId6"/>
    <p:sldId id="425" r:id="rId7"/>
    <p:sldId id="330" r:id="rId8"/>
    <p:sldId id="462" r:id="rId9"/>
    <p:sldId id="461" r:id="rId10"/>
    <p:sldId id="427" r:id="rId11"/>
    <p:sldId id="428" r:id="rId12"/>
    <p:sldId id="432" r:id="rId13"/>
    <p:sldId id="438" r:id="rId14"/>
    <p:sldId id="433" r:id="rId15"/>
    <p:sldId id="439" r:id="rId16"/>
    <p:sldId id="434" r:id="rId17"/>
    <p:sldId id="440" r:id="rId18"/>
    <p:sldId id="435" r:id="rId19"/>
    <p:sldId id="436" r:id="rId20"/>
    <p:sldId id="437" r:id="rId21"/>
    <p:sldId id="345" r:id="rId22"/>
    <p:sldId id="429" r:id="rId23"/>
    <p:sldId id="430" r:id="rId24"/>
    <p:sldId id="454" r:id="rId25"/>
    <p:sldId id="441" r:id="rId26"/>
    <p:sldId id="442" r:id="rId27"/>
    <p:sldId id="443" r:id="rId28"/>
    <p:sldId id="444" r:id="rId29"/>
    <p:sldId id="463" r:id="rId30"/>
    <p:sldId id="464" r:id="rId31"/>
    <p:sldId id="465" r:id="rId32"/>
    <p:sldId id="466" r:id="rId33"/>
    <p:sldId id="467" r:id="rId34"/>
    <p:sldId id="468" r:id="rId35"/>
    <p:sldId id="445" r:id="rId36"/>
    <p:sldId id="356" r:id="rId37"/>
    <p:sldId id="358" r:id="rId38"/>
    <p:sldId id="359" r:id="rId39"/>
    <p:sldId id="360" r:id="rId40"/>
    <p:sldId id="362" r:id="rId41"/>
    <p:sldId id="363" r:id="rId42"/>
    <p:sldId id="364" r:id="rId43"/>
    <p:sldId id="365" r:id="rId44"/>
    <p:sldId id="366" r:id="rId45"/>
    <p:sldId id="457" r:id="rId46"/>
    <p:sldId id="455" r:id="rId47"/>
    <p:sldId id="382" r:id="rId48"/>
    <p:sldId id="448" r:id="rId49"/>
    <p:sldId id="447" r:id="rId50"/>
    <p:sldId id="453" r:id="rId51"/>
    <p:sldId id="452" r:id="rId52"/>
    <p:sldId id="449" r:id="rId53"/>
    <p:sldId id="456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5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UNIT-I : Digital Image Fundamentals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A89BBFA-CED7-48A1-9838-8984B5D47545}" type="datetimeFigureOut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5C7FAC-B446-4103-9A05-2642E2336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UNIT-I : Digital Image Fundamentals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57D9D-FE9E-419B-9ED7-DC0DC45DE42D}" type="datetimeFigureOut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CDE5A4-3866-40FD-9F05-43DBD1BA1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70C9C6-6E8E-4BBB-9D31-3F1DE7C163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  <p:sp>
        <p:nvSpPr>
          <p:cNvPr id="91141" name="Header Placeholder 4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UNIT-I : Digital Image Fundamentals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CD6EC-A125-4CA6-939F-97A210AE36E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6BE59F-8921-4542-B594-1559F564EA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796565-AD45-4FE0-9839-4E4391E2D1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036E06-5484-415F-91EB-83465E2406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C4CCC-6957-4065-A3CC-D45AF9D583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56706D-A31B-42CA-8962-CBAFA67A50E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687B1-4889-41D9-BC79-7119CEA65611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2F11B-5EF7-48AA-87BD-E2E79D891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31F5F-6174-40C1-B80F-83A9266A2D83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2A424-ED42-4F6B-ACDE-5C9DB0946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3497-35C5-4EDD-86CC-99BBEFC5CAE3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8FC3C-3F38-46F1-81D8-1BF35DD59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67E2E-BA45-4C4B-9854-754C5D1B8697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7BDEA-B21F-4228-800E-5D008F338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9243C-DA04-4914-9562-71B3FF545174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DD5CE-75D8-4C17-886A-B53B165BA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DC28C-090A-454F-8827-D568F5D26BC9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AF847-A2F7-4E7D-B391-345A43E86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64F34-827E-4C60-88FE-F4B9A6EF23D3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9B036-B302-4EAE-A6F3-34815006D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84ECC-6E72-4D1A-B2A4-29BC9CEF481F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E9FE-2BE6-43C0-9758-5FC2D9584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2CD41-5067-4CB9-BE93-3B0893C76C3D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C146E-6494-44A5-9A73-35FDD7D4E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81849-4C2E-4120-99A4-553F101B7485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02E81-475C-4AAB-BA72-A0BD0EF0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8A43A-D955-41B3-AD3B-4E6476E669C5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CD33A-4E9C-4BC0-8DFD-08BCB9194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2FA568-3216-410A-B0F2-3E14E31DDB17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B.V.SATHISH KUMAR, ECE Department, VTA, Kavali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FEB2DB-DD16-4048-9951-45F7BA8B6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1.png"/><Relationship Id="rId7" Type="http://schemas.openxmlformats.org/officeDocument/2006/relationships/slide" Target="slide2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0.xml"/><Relationship Id="rId10" Type="http://schemas.openxmlformats.org/officeDocument/2006/relationships/slide" Target="slide53.xml"/><Relationship Id="rId4" Type="http://schemas.openxmlformats.org/officeDocument/2006/relationships/slide" Target="slide3.xml"/><Relationship Id="rId9" Type="http://schemas.openxmlformats.org/officeDocument/2006/relationships/slide" Target="slide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Syllabus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723900" y="1869281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Need for Image Compression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 of Redundancy in Images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Compression Models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 of Image Compression Schemes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Various Image Coding Techniques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Compression Standards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 of Quantization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36C5FD-9AED-46C3-B6D9-77161A667E11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73BA2-5AFE-43CF-8E09-DA0583C99A8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5949B1-DBBD-4D74-A562-1BD776799DA3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31F98-BB9C-4360-B145-BA59D2C6D3A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9460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447800" y="874713"/>
            <a:ext cx="7467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Classification of Redundancy in Images</a:t>
            </a: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9467" name="Group 39"/>
          <p:cNvGrpSpPr>
            <a:grpSpLocks/>
          </p:cNvGrpSpPr>
          <p:nvPr/>
        </p:nvGrpSpPr>
        <p:grpSpPr bwMode="auto">
          <a:xfrm>
            <a:off x="228600" y="1601787"/>
            <a:ext cx="8839200" cy="4189489"/>
            <a:chOff x="228600" y="1600993"/>
            <a:chExt cx="8839200" cy="4190283"/>
          </a:xfrm>
        </p:grpSpPr>
        <p:cxnSp>
          <p:nvCxnSpPr>
            <p:cNvPr id="29" name="Straight Arrow Connector 28"/>
            <p:cNvCxnSpPr/>
            <p:nvPr/>
          </p:nvCxnSpPr>
          <p:spPr>
            <a:xfrm rot="5400000">
              <a:off x="1715258" y="3694509"/>
              <a:ext cx="3810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17813" y="2056692"/>
              <a:ext cx="5410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5026776" y="1828843"/>
              <a:ext cx="457287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2589964" y="2284542"/>
              <a:ext cx="45728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8000164" y="2284542"/>
              <a:ext cx="45728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3" name="TextBox 21"/>
            <p:cNvSpPr txBox="1">
              <a:spLocks noChangeArrowheads="1"/>
            </p:cNvSpPr>
            <p:nvPr/>
          </p:nvSpPr>
          <p:spPr bwMode="auto">
            <a:xfrm>
              <a:off x="1676400" y="2571156"/>
              <a:ext cx="2895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Statistical redundancy</a:t>
              </a:r>
            </a:p>
          </p:txBody>
        </p:sp>
        <p:sp>
          <p:nvSpPr>
            <p:cNvPr id="19474" name="TextBox 22"/>
            <p:cNvSpPr txBox="1">
              <a:spLocks noChangeArrowheads="1"/>
            </p:cNvSpPr>
            <p:nvPr/>
          </p:nvSpPr>
          <p:spPr bwMode="auto">
            <a:xfrm>
              <a:off x="5872164" y="2571156"/>
              <a:ext cx="31956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Psycho visual redundancy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905000" y="3504767"/>
              <a:ext cx="3200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2626483" y="3315025"/>
              <a:ext cx="3810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4915658" y="3694509"/>
              <a:ext cx="3810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8" name="TextBox 30"/>
            <p:cNvSpPr txBox="1">
              <a:spLocks noChangeArrowheads="1"/>
            </p:cNvSpPr>
            <p:nvPr/>
          </p:nvSpPr>
          <p:spPr bwMode="auto">
            <a:xfrm>
              <a:off x="609600" y="3962053"/>
              <a:ext cx="297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Interpixel redundancy</a:t>
              </a:r>
            </a:p>
          </p:txBody>
        </p:sp>
        <p:sp>
          <p:nvSpPr>
            <p:cNvPr id="19479" name="TextBox 31"/>
            <p:cNvSpPr txBox="1">
              <a:spLocks noChangeArrowheads="1"/>
            </p:cNvSpPr>
            <p:nvPr/>
          </p:nvSpPr>
          <p:spPr bwMode="auto">
            <a:xfrm>
              <a:off x="4114800" y="3962053"/>
              <a:ext cx="2590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Coding redundancy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295400" y="4781359"/>
              <a:ext cx="3200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1712083" y="4591617"/>
              <a:ext cx="3810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1105658" y="4971101"/>
              <a:ext cx="3810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4306058" y="4971101"/>
              <a:ext cx="3810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84" name="TextBox 36"/>
            <p:cNvSpPr txBox="1">
              <a:spLocks noChangeArrowheads="1"/>
            </p:cNvSpPr>
            <p:nvPr/>
          </p:nvSpPr>
          <p:spPr bwMode="auto">
            <a:xfrm>
              <a:off x="228600" y="5391090"/>
              <a:ext cx="2590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Andalus" pitchFamily="18" charset="-78"/>
                  <a:cs typeface="Andalus" pitchFamily="18" charset="-78"/>
                </a:rPr>
                <a:t>Spatial redundancy</a:t>
              </a:r>
            </a:p>
          </p:txBody>
        </p:sp>
        <p:sp>
          <p:nvSpPr>
            <p:cNvPr id="19485" name="TextBox 37"/>
            <p:cNvSpPr txBox="1">
              <a:spLocks noChangeArrowheads="1"/>
            </p:cNvSpPr>
            <p:nvPr/>
          </p:nvSpPr>
          <p:spPr bwMode="auto">
            <a:xfrm>
              <a:off x="3505200" y="5391090"/>
              <a:ext cx="2817814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ndalus" pitchFamily="18" charset="-78"/>
                  <a:cs typeface="Andalus" pitchFamily="18" charset="-78"/>
                </a:rPr>
                <a:t>Temporal redundancy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5949B1-DBBD-4D74-A562-1BD776799DA3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BE3A-9DD1-44AE-9C5F-5060B177E0A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21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4188" y="1752600"/>
            <a:ext cx="8175625" cy="3810000"/>
          </a:xfrm>
        </p:spPr>
        <p:txBody>
          <a:bodyPr/>
          <a:lstStyle/>
          <a:p>
            <a:pPr marL="265113" indent="-265113" algn="just" eaLnBrk="1" hangingPunct="1">
              <a:lnSpc>
                <a:spcPct val="90000"/>
              </a:lnSpc>
            </a:pPr>
            <a:r>
              <a:rPr lang="en-US" sz="2000" b="1" dirty="0">
                <a:latin typeface="Andalus" pitchFamily="18" charset="-78"/>
                <a:cs typeface="Andalus" pitchFamily="18" charset="-78"/>
              </a:rPr>
              <a:t>Spatial and Temporal redundancy</a:t>
            </a:r>
          </a:p>
          <a:p>
            <a:pPr marL="265113" indent="-265113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   Neighboring pixels in an image are correlated spatially and video </a:t>
            </a:r>
          </a:p>
          <a:p>
            <a:pPr marL="265113" indent="-265113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   sequences are temporally correlated</a:t>
            </a:r>
          </a:p>
          <a:p>
            <a:pPr marL="265113" indent="-265113" algn="just" eaLnBrk="1" hangingPunct="1">
              <a:lnSpc>
                <a:spcPct val="90000"/>
              </a:lnSpc>
            </a:pPr>
            <a:endParaRPr lang="en-US" sz="2000" b="1" dirty="0">
              <a:latin typeface="Andalus" pitchFamily="18" charset="-78"/>
              <a:cs typeface="Andalus" pitchFamily="18" charset="-78"/>
            </a:endParaRPr>
          </a:p>
          <a:p>
            <a:pPr marL="265113" indent="-265113" algn="just" eaLnBrk="1" hangingPunct="1">
              <a:lnSpc>
                <a:spcPct val="90000"/>
              </a:lnSpc>
            </a:pPr>
            <a:r>
              <a:rPr lang="en-US" sz="2000" b="1" dirty="0">
                <a:latin typeface="Andalus" pitchFamily="18" charset="-78"/>
                <a:cs typeface="Andalus" pitchFamily="18" charset="-78"/>
              </a:rPr>
              <a:t>Coding redundancy</a:t>
            </a:r>
          </a:p>
          <a:p>
            <a:pPr marL="265113" indent="-265113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   Most 2-D intensity arrays contain more bits than are needed to represent the intensities</a:t>
            </a:r>
          </a:p>
          <a:p>
            <a:pPr marL="265113" indent="-265113" algn="just"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265113" indent="-265113" algn="just" eaLnBrk="1" hangingPunct="1">
              <a:lnSpc>
                <a:spcPct val="90000"/>
              </a:lnSpc>
            </a:pPr>
            <a:r>
              <a:rPr lang="en-US" sz="2000" b="1" dirty="0">
                <a:latin typeface="Andalus" pitchFamily="18" charset="-78"/>
                <a:cs typeface="Andalus" pitchFamily="18" charset="-78"/>
              </a:rPr>
              <a:t>Psycho visual redundancy</a:t>
            </a:r>
          </a:p>
          <a:p>
            <a:pPr marL="265113" indent="-265113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   Most 2-D intensity arrays contain information that is ignored by the</a:t>
            </a:r>
          </a:p>
          <a:p>
            <a:pPr marL="265113" indent="-265113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   human visual system</a:t>
            </a:r>
          </a:p>
        </p:txBody>
      </p:sp>
      <p:pic>
        <p:nvPicPr>
          <p:cNvPr id="20485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447800" y="874713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Contd…</a:t>
            </a: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2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D289-25C5-49C7-9E18-FBD7E0FFC5A6}" type="datetime1">
              <a:rPr lang="en-US"/>
              <a:pPr/>
              <a:t>10/26/2023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A74D-9D01-44FC-AE9F-68879E76B9DE}" type="slidenum">
              <a:rPr lang="en-US"/>
              <a:pPr/>
              <a:t>12</a:t>
            </a:fld>
            <a:endParaRPr lang="en-US"/>
          </a:p>
        </p:txBody>
      </p:sp>
      <p:pic>
        <p:nvPicPr>
          <p:cNvPr id="10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47800" y="874713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Coding Redundancy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6113" y="1676400"/>
            <a:ext cx="2771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67200"/>
            <a:ext cx="8288337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0425" y="3352800"/>
            <a:ext cx="1400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D289-25C5-49C7-9E18-FBD7E0FFC5A6}" type="datetime1">
              <a:rPr lang="en-US"/>
              <a:pPr/>
              <a:t>10/26/2023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A74D-9D01-44FC-AE9F-68879E76B9DE}" type="slidenum">
              <a:rPr lang="en-US"/>
              <a:pPr/>
              <a:t>13</a:t>
            </a:fld>
            <a:endParaRPr lang="en-US"/>
          </a:p>
        </p:txBody>
      </p:sp>
      <p:pic>
        <p:nvPicPr>
          <p:cNvPr id="8243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1600200"/>
            <a:ext cx="8288337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24327" name="Object 7"/>
          <p:cNvGraphicFramePr>
            <a:graphicFrameLocks noChangeAspect="1"/>
          </p:cNvGraphicFramePr>
          <p:nvPr/>
        </p:nvGraphicFramePr>
        <p:xfrm>
          <a:off x="528638" y="3810000"/>
          <a:ext cx="8201025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65560" imgH="660240" progId="">
                  <p:embed/>
                </p:oleObj>
              </mc:Choice>
              <mc:Fallback>
                <p:oleObj name="Equation" r:id="rId3" imgW="4165560" imgH="660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810000"/>
                        <a:ext cx="8201025" cy="130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8" name="Object 8"/>
          <p:cNvGraphicFramePr>
            <a:graphicFrameLocks noChangeAspect="1"/>
          </p:cNvGraphicFramePr>
          <p:nvPr/>
        </p:nvGraphicFramePr>
        <p:xfrm>
          <a:off x="1917700" y="5029200"/>
          <a:ext cx="28067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200" imgH="583920" progId="">
                  <p:embed/>
                </p:oleObj>
              </mc:Choice>
              <mc:Fallback>
                <p:oleObj name="Equation" r:id="rId5" imgW="1384200" imgH="5839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029200"/>
                        <a:ext cx="2806700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8" descr="DIP3E_book_cov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47800" y="874713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Contd…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5CDC-7740-4B43-A7A0-24060AEC57AE}" type="datetime1">
              <a:rPr lang="en-US"/>
              <a:pPr/>
              <a:t>10/26/2023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7372-8618-4913-B03E-75A042C0D458}" type="slidenum">
              <a:rPr lang="en-US"/>
              <a:pPr/>
              <a:t>14</a:t>
            </a:fld>
            <a:endParaRPr lang="en-US"/>
          </a:p>
        </p:txBody>
      </p:sp>
      <p:pic>
        <p:nvPicPr>
          <p:cNvPr id="8253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581400"/>
            <a:ext cx="5641975" cy="273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47800" y="874713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and Temporal Redundancy</a:t>
            </a:r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676400"/>
            <a:ext cx="2466975" cy="245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25908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5CDC-7740-4B43-A7A0-24060AEC57AE}" type="datetime1">
              <a:rPr lang="en-US"/>
              <a:pPr/>
              <a:t>10/26/2023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7372-8618-4913-B03E-75A042C0D458}" type="slidenum">
              <a:rPr lang="en-US"/>
              <a:pPr/>
              <a:t>15</a:t>
            </a:fld>
            <a:endParaRPr lang="en-US"/>
          </a:p>
        </p:txBody>
      </p:sp>
      <p:pic>
        <p:nvPicPr>
          <p:cNvPr id="8253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0813" y="3265487"/>
            <a:ext cx="6302375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47800" y="874713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Contd…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6002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All 256 intensities are equally probable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The intensity of each line is selected randomly, its pixels are independent of one another in the vertical direction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The pixels along each line are identical, they are maximally correlated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FF13-5655-43BB-8C59-AD2A3C077941}" type="datetime1">
              <a:rPr lang="en-US"/>
              <a:pPr/>
              <a:t>10/26/2023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4510-4BA5-462E-B03A-B49D2D45BCD7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827396" name="Object 4"/>
          <p:cNvGraphicFramePr>
            <a:graphicFrameLocks noChangeAspect="1"/>
          </p:cNvGraphicFramePr>
          <p:nvPr/>
        </p:nvGraphicFramePr>
        <p:xfrm>
          <a:off x="1008857" y="1828800"/>
          <a:ext cx="7126287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6960" imgH="1320480" progId="">
                  <p:embed/>
                </p:oleObj>
              </mc:Choice>
              <mc:Fallback>
                <p:oleObj name="Equation" r:id="rId2" imgW="3936960" imgH="1320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57" y="1828800"/>
                        <a:ext cx="7126287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397" name="Object 5"/>
          <p:cNvGraphicFramePr>
            <a:graphicFrameLocks noChangeAspect="1"/>
          </p:cNvGraphicFramePr>
          <p:nvPr/>
        </p:nvGraphicFramePr>
        <p:xfrm>
          <a:off x="3016250" y="4114800"/>
          <a:ext cx="3111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634680" progId="">
                  <p:embed/>
                </p:oleObj>
              </mc:Choice>
              <mc:Fallback>
                <p:oleObj name="Equation" r:id="rId4" imgW="1587240" imgH="6346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114800"/>
                        <a:ext cx="31115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8" descr="DIP3E_book_cov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47800" y="874713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5CDC-7740-4B43-A7A0-24060AEC57AE}" type="datetime1">
              <a:rPr lang="en-US"/>
              <a:pPr/>
              <a:t>10/26/2023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7372-8618-4913-B03E-75A042C0D458}" type="slidenum">
              <a:rPr lang="en-US"/>
              <a:pPr/>
              <a:t>17</a:t>
            </a:fld>
            <a:endParaRPr lang="en-US"/>
          </a:p>
        </p:txBody>
      </p:sp>
      <p:pic>
        <p:nvPicPr>
          <p:cNvPr id="8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47800" y="874713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Psycho visual Redundancy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313" y="1876424"/>
            <a:ext cx="4143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7A3E-0591-425E-B31A-F303DFF1379C}" type="datetime1">
              <a:rPr lang="en-US"/>
              <a:pPr/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2FBE-45FB-4732-9CC0-3914412A868B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83353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" y="2895600"/>
          <a:ext cx="8566150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11400" imgH="1549080" progId="">
                  <p:embed/>
                </p:oleObj>
              </mc:Choice>
              <mc:Fallback>
                <p:oleObj name="Equation" r:id="rId2" imgW="3911400" imgH="15490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95600"/>
                        <a:ext cx="8566150" cy="339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 descr="DIP3E_book_co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447800" y="874713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Fidelity Criteria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19050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	Objective 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	Subjective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F699-B7D8-4711-9DED-A4EA01134110}" type="datetime1">
              <a:rPr lang="en-US"/>
              <a:pPr/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37D-C00A-4167-84D2-8E7B0425F021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8345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82625" y="2139950"/>
          <a:ext cx="7631113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240" imgH="1600200" progId="">
                  <p:embed/>
                </p:oleObj>
              </mc:Choice>
              <mc:Fallback>
                <p:oleObj name="Equation" r:id="rId2" imgW="3873240" imgH="1600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139950"/>
                        <a:ext cx="7631113" cy="315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 descr="DIP3E_book_co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447800" y="874713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33A9F4-E4D2-4A1A-A5BC-F44EC0017347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E81B7-BC76-4FE3-8324-2F22607A961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20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1828800"/>
            <a:ext cx="8118475" cy="1981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Data storage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Wingdings" pitchFamily="2" charset="2"/>
              <a:buChar char="q"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sz="2400" dirty="0">
                <a:latin typeface="Andalus" pitchFamily="18" charset="-78"/>
                <a:cs typeface="Andalus" pitchFamily="18" charset="-78"/>
              </a:rPr>
              <a:t>Data transmission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6389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74183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Need for Image Compression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35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CDC-8551-47AE-A03D-6BAE2A6B55A4}" type="datetime1">
              <a:rPr lang="en-US"/>
              <a:pPr/>
              <a:t>10/26/2023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AFF5C-1B23-485E-80C3-AB0186850E27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62000" y="3657600"/>
            <a:ext cx="7443787" cy="2051050"/>
            <a:chOff x="252413" y="2292350"/>
            <a:chExt cx="8351837" cy="3306762"/>
          </a:xfrm>
        </p:grpSpPr>
        <p:pic>
          <p:nvPicPr>
            <p:cNvPr id="83558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2413" y="2292350"/>
              <a:ext cx="8351837" cy="2820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35590" name="Text Box 6"/>
            <p:cNvSpPr txBox="1">
              <a:spLocks noChangeArrowheads="1"/>
            </p:cNvSpPr>
            <p:nvPr/>
          </p:nvSpPr>
          <p:spPr bwMode="auto">
            <a:xfrm>
              <a:off x="1084263" y="5232400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RMSE = 5.17</a:t>
              </a:r>
            </a:p>
          </p:txBody>
        </p:sp>
        <p:sp>
          <p:nvSpPr>
            <p:cNvPr id="835591" name="Text Box 7"/>
            <p:cNvSpPr txBox="1">
              <a:spLocks noChangeArrowheads="1"/>
            </p:cNvSpPr>
            <p:nvPr/>
          </p:nvSpPr>
          <p:spPr bwMode="auto">
            <a:xfrm>
              <a:off x="3630613" y="5181600"/>
              <a:ext cx="1638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RMSE = 15.67</a:t>
              </a:r>
            </a:p>
          </p:txBody>
        </p:sp>
        <p:sp>
          <p:nvSpPr>
            <p:cNvPr id="835592" name="Text Box 8"/>
            <p:cNvSpPr txBox="1">
              <a:spLocks noChangeArrowheads="1"/>
            </p:cNvSpPr>
            <p:nvPr/>
          </p:nvSpPr>
          <p:spPr bwMode="auto">
            <a:xfrm>
              <a:off x="6442075" y="5218112"/>
              <a:ext cx="1638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RMSE = 14.17</a:t>
              </a:r>
            </a:p>
          </p:txBody>
        </p:sp>
      </p:grpSp>
      <p:pic>
        <p:nvPicPr>
          <p:cNvPr id="9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47800" y="914400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Contd…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943600"/>
            <a:ext cx="2914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5638800"/>
            <a:ext cx="6477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38513" y="1600200"/>
            <a:ext cx="2300287" cy="201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B1CAA4-05C1-456F-BCB3-B168FCE0F86D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FA779-7044-413A-8E53-0FEE9164232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21508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71135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Models</a:t>
            </a: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15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2790825"/>
            <a:ext cx="80391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8001000" y="17526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1" name="TextBox 20"/>
          <p:cNvSpPr txBox="1">
            <a:spLocks noChangeArrowheads="1"/>
          </p:cNvSpPr>
          <p:nvPr/>
        </p:nvSpPr>
        <p:spPr bwMode="auto">
          <a:xfrm>
            <a:off x="152400" y="137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Verdana" pitchFamily="34" charset="0"/>
            </a:endParaRPr>
          </a:p>
        </p:txBody>
      </p:sp>
      <p:sp>
        <p:nvSpPr>
          <p:cNvPr id="22532" name="TextBox 21"/>
          <p:cNvSpPr txBox="1">
            <a:spLocks noChangeArrowheads="1"/>
          </p:cNvSpPr>
          <p:nvPr/>
        </p:nvSpPr>
        <p:spPr bwMode="auto">
          <a:xfrm>
            <a:off x="0" y="16573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ndalus" pitchFamily="18" charset="-78"/>
                <a:cs typeface="Andalus" pitchFamily="18" charset="-78"/>
              </a:rPr>
              <a:t>f(x,y)</a:t>
            </a:r>
          </a:p>
        </p:txBody>
      </p:sp>
      <p:sp>
        <p:nvSpPr>
          <p:cNvPr id="22533" name="TextBox 22"/>
          <p:cNvSpPr txBox="1">
            <a:spLocks noChangeArrowheads="1"/>
          </p:cNvSpPr>
          <p:nvPr/>
        </p:nvSpPr>
        <p:spPr bwMode="auto">
          <a:xfrm>
            <a:off x="3505200" y="2133600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ndalus" pitchFamily="18" charset="-78"/>
                <a:cs typeface="Andalus" pitchFamily="18" charset="-78"/>
              </a:rPr>
              <a:t>Encoder</a:t>
            </a:r>
          </a:p>
        </p:txBody>
      </p:sp>
      <p:sp>
        <p:nvSpPr>
          <p:cNvPr id="22534" name="TextBox 23"/>
          <p:cNvSpPr txBox="1">
            <a:spLocks noChangeArrowheads="1"/>
          </p:cNvSpPr>
          <p:nvPr/>
        </p:nvSpPr>
        <p:spPr bwMode="auto">
          <a:xfrm>
            <a:off x="2216150" y="3352800"/>
            <a:ext cx="984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ndalus" pitchFamily="18" charset="-78"/>
                <a:cs typeface="Andalus" pitchFamily="18" charset="-78"/>
              </a:rPr>
              <a:t>f^(x,y)</a:t>
            </a:r>
          </a:p>
        </p:txBody>
      </p:sp>
      <p:sp>
        <p:nvSpPr>
          <p:cNvPr id="22535" name="TextBox 24"/>
          <p:cNvSpPr txBox="1">
            <a:spLocks noChangeArrowheads="1"/>
          </p:cNvSpPr>
          <p:nvPr/>
        </p:nvSpPr>
        <p:spPr bwMode="auto">
          <a:xfrm>
            <a:off x="3962400" y="4038600"/>
            <a:ext cx="2057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ndalus" pitchFamily="18" charset="-78"/>
                <a:cs typeface="Andalus" pitchFamily="18" charset="-78"/>
              </a:rPr>
              <a:t>Decoder</a:t>
            </a:r>
            <a:endParaRPr lang="en-US">
              <a:latin typeface="Andalus" pitchFamily="18" charset="-78"/>
              <a:cs typeface="Andalus" pitchFamily="18" charset="-78"/>
            </a:endParaRPr>
          </a:p>
        </p:txBody>
      </p:sp>
      <p:grpSp>
        <p:nvGrpSpPr>
          <p:cNvPr id="22536" name="Group 32"/>
          <p:cNvGrpSpPr>
            <a:grpSpLocks/>
          </p:cNvGrpSpPr>
          <p:nvPr/>
        </p:nvGrpSpPr>
        <p:grpSpPr bwMode="auto">
          <a:xfrm>
            <a:off x="533400" y="4546600"/>
            <a:ext cx="7467600" cy="1625600"/>
            <a:chOff x="838200" y="4038600"/>
            <a:chExt cx="7467600" cy="1625263"/>
          </a:xfrm>
        </p:grpSpPr>
        <p:sp>
          <p:nvSpPr>
            <p:cNvPr id="22572" name="TextBox 25"/>
            <p:cNvSpPr txBox="1">
              <a:spLocks noChangeArrowheads="1"/>
            </p:cNvSpPr>
            <p:nvPr/>
          </p:nvSpPr>
          <p:spPr bwMode="auto">
            <a:xfrm>
              <a:off x="914400" y="4648200"/>
              <a:ext cx="73152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q"/>
              </a:pPr>
              <a:r>
                <a:rPr lang="en-US" sz="2000">
                  <a:latin typeface="Andalus" pitchFamily="18" charset="-78"/>
                  <a:cs typeface="Andalus" pitchFamily="18" charset="-78"/>
                </a:rPr>
                <a:t>   Mapper eliminates inter-pixel redundancy.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2000">
                  <a:latin typeface="Andalus" pitchFamily="18" charset="-78"/>
                  <a:cs typeface="Andalus" pitchFamily="18" charset="-78"/>
                </a:rPr>
                <a:t>   Quantizer eliminates psycho visual redundancy.</a:t>
              </a:r>
            </a:p>
            <a:p>
              <a:pPr>
                <a:buFont typeface="Wingdings" pitchFamily="2" charset="2"/>
                <a:buChar char="q"/>
              </a:pPr>
              <a:r>
                <a:rPr lang="en-US" sz="2000">
                  <a:latin typeface="Andalus" pitchFamily="18" charset="-78"/>
                  <a:cs typeface="Andalus" pitchFamily="18" charset="-78"/>
                </a:rPr>
                <a:t>   Symbol coder eliminates coding redundancy.</a:t>
              </a:r>
            </a:p>
          </p:txBody>
        </p:sp>
        <p:sp>
          <p:nvSpPr>
            <p:cNvPr id="22573" name="TextBox 26"/>
            <p:cNvSpPr txBox="1">
              <a:spLocks noChangeArrowheads="1"/>
            </p:cNvSpPr>
            <p:nvPr/>
          </p:nvSpPr>
          <p:spPr bwMode="auto">
            <a:xfrm>
              <a:off x="838200" y="4038600"/>
              <a:ext cx="74676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latin typeface="Andalus" pitchFamily="18" charset="-78"/>
                  <a:cs typeface="Andalus" pitchFamily="18" charset="-78"/>
                </a:rPr>
                <a:t>Block diagram of general image compression system</a:t>
              </a:r>
            </a:p>
          </p:txBody>
        </p:sp>
      </p:grpSp>
      <p:grpSp>
        <p:nvGrpSpPr>
          <p:cNvPr id="22537" name="Group 31"/>
          <p:cNvGrpSpPr>
            <a:grpSpLocks/>
          </p:cNvGrpSpPr>
          <p:nvPr/>
        </p:nvGrpSpPr>
        <p:grpSpPr bwMode="auto">
          <a:xfrm>
            <a:off x="228600" y="685800"/>
            <a:ext cx="8763000" cy="3276600"/>
            <a:chOff x="0" y="304800"/>
            <a:chExt cx="8763000" cy="3276600"/>
          </a:xfrm>
        </p:grpSpPr>
        <p:sp>
          <p:nvSpPr>
            <p:cNvPr id="2" name="Rectangle 1"/>
            <p:cNvSpPr/>
            <p:nvPr/>
          </p:nvSpPr>
          <p:spPr>
            <a:xfrm>
              <a:off x="685800" y="533400"/>
              <a:ext cx="1905000" cy="990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Andalus" pitchFamily="18" charset="-78"/>
                  <a:cs typeface="Andalus" pitchFamily="18" charset="-78"/>
                </a:rPr>
                <a:t>Mapper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429000" y="533400"/>
              <a:ext cx="1905000" cy="95726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Andalus" pitchFamily="18" charset="-78"/>
                  <a:cs typeface="Andalus" pitchFamily="18" charset="-78"/>
                </a:rPr>
                <a:t>Quantizer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19800" y="609600"/>
              <a:ext cx="19050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Andalus" pitchFamily="18" charset="-78"/>
                  <a:cs typeface="Andalus" pitchFamily="18" charset="-78"/>
                </a:rPr>
                <a:t>Symbol coder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29000" y="2506663"/>
              <a:ext cx="19050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Andalus" pitchFamily="18" charset="-78"/>
                  <a:cs typeface="Andalus" pitchFamily="18" charset="-78"/>
                </a:rPr>
                <a:t>Inverse Mapper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2514600"/>
              <a:ext cx="19050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tx1"/>
                  </a:solidFill>
                  <a:latin typeface="Andalus" pitchFamily="18" charset="-78"/>
                  <a:cs typeface="Andalus" pitchFamily="18" charset="-78"/>
                </a:rPr>
                <a:t>Symbol decoder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0" y="996460"/>
              <a:ext cx="685800" cy="3048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590800" y="990600"/>
              <a:ext cx="914400" cy="228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334000" y="1066800"/>
              <a:ext cx="685800" cy="228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0800000">
              <a:off x="5334000" y="2819400"/>
              <a:ext cx="838200" cy="228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33400" y="304800"/>
              <a:ext cx="7543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-190500" y="10287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3400" y="1752600"/>
              <a:ext cx="746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353300" y="10287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00400" y="2286000"/>
              <a:ext cx="495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552700" y="29337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00400" y="3581400"/>
              <a:ext cx="495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505700" y="29337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 rot="10800000">
              <a:off x="2438400" y="2819399"/>
              <a:ext cx="990600" cy="19811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Curved Left Arrow 27"/>
            <p:cNvSpPr/>
            <p:nvPr/>
          </p:nvSpPr>
          <p:spPr>
            <a:xfrm>
              <a:off x="7924800" y="914400"/>
              <a:ext cx="838200" cy="2133600"/>
            </a:xfrm>
            <a:prstGeom prst="curvedLeftArrow">
              <a:avLst>
                <a:gd name="adj1" fmla="val 12117"/>
                <a:gd name="adj2" fmla="val 43233"/>
                <a:gd name="adj3" fmla="val 43461"/>
              </a:avLst>
            </a:prstGeom>
            <a:solidFill>
              <a:schemeClr val="bg1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Date Placeholder 2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4E769B-0139-4D09-8C5D-81B9DAD4EED7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70A4C-6400-4410-9828-E20461ACF9FA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B1CAA4-05C1-456F-BCB3-B168FCE0F86D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855E6-16EB-4E8D-849E-80E34FD6F60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3556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447800" y="1000125"/>
            <a:ext cx="746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Image Compression Schemes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563" name="TextBox 13"/>
          <p:cNvSpPr txBox="1">
            <a:spLocks noChangeArrowheads="1"/>
          </p:cNvSpPr>
          <p:nvPr/>
        </p:nvSpPr>
        <p:spPr bwMode="auto">
          <a:xfrm>
            <a:off x="304800" y="1676400"/>
            <a:ext cx="8458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	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Loss-less Compression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(or) 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Reversible Compression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There is no information loss, and the image can be reconstructed exactly the same as the original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Applications: Medical imagery</a:t>
            </a: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	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Lossy Compression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(or) 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Irreversible Compression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Information loss is tolerable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Many-to-1 mapping in compression </a:t>
            </a:r>
            <a:r>
              <a:rPr lang="en-US" sz="2000" dirty="0" err="1">
                <a:latin typeface="Andalus" pitchFamily="18" charset="-78"/>
                <a:cs typeface="Andalus" pitchFamily="18" charset="-78"/>
              </a:rPr>
              <a:t>eg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. Quantization</a:t>
            </a:r>
          </a:p>
          <a:p>
            <a:pPr lvl="1" algn="just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Applications: commercial distribution (DVD)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C9A15-EFEC-4A1F-92E3-3CD47BE84786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425D6-6138-4743-8E75-30972EE28A4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51206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71601" y="838200"/>
            <a:ext cx="754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Image Coding Techniques</a:t>
            </a:r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" y="160020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Run length Coding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Bit-plane Coding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Huffman Coding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Arithmetic Coding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LZW Coding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Block Truncation Coding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Block Transform Coding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Predictive Coding</a:t>
            </a:r>
          </a:p>
          <a:p>
            <a:pPr algn="just">
              <a:buFont typeface="Wingdings" pitchFamily="2" charset="2"/>
              <a:buChar char="q"/>
            </a:pP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b="1" dirty="0">
                <a:latin typeface="Andalus" pitchFamily="18" charset="-78"/>
                <a:cs typeface="Andalus" pitchFamily="18" charset="-78"/>
              </a:rPr>
              <a:t>           Shannon-Fano coding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EE0A3C-5B13-43AE-B83E-0C568B0362FA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14B32-405F-40F0-884A-08C004D8EBD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304801" y="1676400"/>
            <a:ext cx="853598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Run-length Encoding, or 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RLE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is a technique used to 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reduce the size of a repeating string of characters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. </a:t>
            </a:r>
          </a:p>
          <a:p>
            <a:pPr marL="342900" indent="-342900" algn="just">
              <a:buFontTx/>
              <a:buAutoNum type="arabicPeriod"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342900" indent="-342900" algn="just">
              <a:buFontTx/>
              <a:buAutoNum type="arabicPeriod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This repeating string is called a </a:t>
            </a:r>
            <a:r>
              <a:rPr lang="en-US" sz="2000" i="1" dirty="0">
                <a:latin typeface="Andalus" pitchFamily="18" charset="-78"/>
                <a:cs typeface="Andalus" pitchFamily="18" charset="-78"/>
              </a:rPr>
              <a:t>run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, typically RLE encodes a run of symbols into two bytes , a 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count 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and a 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symbol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. </a:t>
            </a:r>
          </a:p>
          <a:p>
            <a:pPr marL="342900" indent="-342900" algn="just">
              <a:buFontTx/>
              <a:buAutoNum type="arabicPeriod"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342900" indent="-342900" algn="just">
              <a:buFontTx/>
              <a:buAutoNum type="arabicPeriod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RLE can compress any type of data</a:t>
            </a:r>
          </a:p>
          <a:p>
            <a:pPr marL="342900" indent="-342900" algn="just">
              <a:buFontTx/>
              <a:buAutoNum type="arabicPeriod"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342900" indent="-342900" algn="just">
              <a:buFontTx/>
              <a:buAutoNum type="arabicPeriod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RLE cannot achieve high compression ratios compared to other compression methods</a:t>
            </a:r>
          </a:p>
          <a:p>
            <a:pPr marL="342900" indent="-342900" algn="just"/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342900" indent="-342900" algn="just">
              <a:buFontTx/>
              <a:buAutoNum type="arabicPeriod" startAt="5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It is easy to implement and is quick to execute.</a:t>
            </a:r>
          </a:p>
          <a:p>
            <a:pPr marL="342900" indent="-342900" algn="just">
              <a:buFontTx/>
              <a:buAutoNum type="arabicPeriod" startAt="5"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342900" indent="-342900" algn="just">
              <a:buFontTx/>
              <a:buAutoNum type="arabicPeriod" startAt="5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Run-length encoding is supported by most bitmap file formats such as TIFF, BMP and PCX </a:t>
            </a:r>
          </a:p>
        </p:txBody>
      </p:sp>
      <p:pic>
        <p:nvPicPr>
          <p:cNvPr id="37894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37896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Run length Coding</a:t>
            </a: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846895-CD2F-4B31-A01B-10FF8632AA18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CBA2F-28D6-47BF-B427-F380E9577AC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856067" name="Text Box 3"/>
          <p:cNvSpPr txBox="1">
            <a:spLocks noChangeArrowheads="1"/>
          </p:cNvSpPr>
          <p:nvPr/>
        </p:nvSpPr>
        <p:spPr bwMode="auto">
          <a:xfrm>
            <a:off x="677863" y="1584325"/>
            <a:ext cx="81629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342900" indent="-342900"/>
            <a:r>
              <a:rPr lang="en-US" sz="2400" dirty="0">
                <a:latin typeface="Andalus" pitchFamily="18" charset="-78"/>
                <a:cs typeface="Andalus" pitchFamily="18" charset="-78"/>
              </a:rPr>
              <a:t> WWWWWWWWWWWWBWWWWWWWWWWWWBBBWWWWWWWWWWWWWWWWWWWWWWWWBWWWWWWWWWWWWWW </a:t>
            </a:r>
          </a:p>
          <a:p>
            <a:pPr marL="342900" indent="-342900"/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342900" indent="-342900"/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342900" indent="-342900"/>
            <a:r>
              <a:rPr lang="en-US" sz="2400" dirty="0">
                <a:latin typeface="Andalus" pitchFamily="18" charset="-78"/>
                <a:cs typeface="Andalus" pitchFamily="18" charset="-78"/>
              </a:rPr>
              <a:t>RLE coding:</a:t>
            </a:r>
          </a:p>
          <a:p>
            <a:pPr marL="342900" indent="-342900"/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pPr marL="342900" indent="-342900"/>
            <a:r>
              <a:rPr lang="en-US" sz="2400" dirty="0">
                <a:latin typeface="Andalus" pitchFamily="18" charset="-78"/>
                <a:cs typeface="Andalus" pitchFamily="18" charset="-78"/>
              </a:rPr>
              <a:t>    12W1B12W3B24W1B14W </a:t>
            </a:r>
          </a:p>
        </p:txBody>
      </p:sp>
      <p:pic>
        <p:nvPicPr>
          <p:cNvPr id="39942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39944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7265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Example: Run length Coding</a:t>
            </a: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4979EC-C98F-47F4-AFCC-31A383BD3842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4F9A1-04FF-4D75-B9D4-935F08E11FA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447675" y="1932325"/>
            <a:ext cx="824865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/>
            <a:r>
              <a:rPr lang="en-US" sz="2000" dirty="0">
                <a:latin typeface="Andalus" pitchFamily="18" charset="-78"/>
                <a:cs typeface="Andalus" pitchFamily="18" charset="-78"/>
              </a:rPr>
              <a:t>   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An m-bit gray scale image can be converted into m binary images by bit-plane slicing. These individual images are then encoded using run-length coding.</a:t>
            </a:r>
          </a:p>
          <a:p>
            <a:pPr marL="342900" indent="-342900" algn="just"/>
            <a:endParaRPr lang="en-US" sz="2000" b="1" dirty="0">
              <a:latin typeface="Andalus" pitchFamily="18" charset="-78"/>
              <a:cs typeface="Andalus" pitchFamily="18" charset="-78"/>
            </a:endParaRPr>
          </a:p>
          <a:p>
            <a:pPr marL="342900" indent="-342900" algn="just"/>
            <a:endParaRPr lang="en-US" sz="2000" b="1" dirty="0">
              <a:latin typeface="Andalus" pitchFamily="18" charset="-78"/>
              <a:cs typeface="Andalus" pitchFamily="18" charset="-78"/>
            </a:endParaRPr>
          </a:p>
          <a:p>
            <a:pPr marL="342900" indent="-342900" algn="just">
              <a:buFontTx/>
              <a:buChar char="•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Let I be an image where every pixel value is n-bit long </a:t>
            </a:r>
          </a:p>
          <a:p>
            <a:pPr marL="342900" indent="-342900" algn="just">
              <a:buFontTx/>
              <a:buChar char="•"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342900" indent="-342900" algn="just">
              <a:buFontTx/>
              <a:buChar char="•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Express every pixel in binary using n bits </a:t>
            </a:r>
          </a:p>
          <a:p>
            <a:pPr marL="342900" indent="-342900" algn="just">
              <a:buFontTx/>
              <a:buChar char="•"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342900" indent="-342900" algn="just">
              <a:buFontTx/>
              <a:buChar char="•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Form n binary matrices (called </a:t>
            </a:r>
            <a:r>
              <a:rPr lang="en-US" sz="2000" dirty="0" err="1">
                <a:latin typeface="Andalus" pitchFamily="18" charset="-78"/>
                <a:cs typeface="Andalus" pitchFamily="18" charset="-78"/>
              </a:rPr>
              <a:t>bitplanes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), where the </a:t>
            </a:r>
            <a:r>
              <a:rPr lang="en-US" sz="2000" dirty="0" err="1">
                <a:latin typeface="Andalus" pitchFamily="18" charset="-78"/>
                <a:cs typeface="Andalus" pitchFamily="18" charset="-78"/>
              </a:rPr>
              <a:t>i-th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matrix consists of the </a:t>
            </a:r>
            <a:r>
              <a:rPr lang="en-US" sz="2000" dirty="0" err="1">
                <a:latin typeface="Andalus" pitchFamily="18" charset="-78"/>
                <a:cs typeface="Andalus" pitchFamily="18" charset="-78"/>
              </a:rPr>
              <a:t>i-th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bits of the pixels of I.</a:t>
            </a:r>
          </a:p>
        </p:txBody>
      </p:sp>
      <p:pic>
        <p:nvPicPr>
          <p:cNvPr id="43014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43016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Bit-plane Coding</a:t>
            </a: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EC431F-3FCA-473C-89EE-1FD5C561AB68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43E6F-10BB-493F-B408-64102B097FA8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88169" y="2005548"/>
            <a:ext cx="796766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n-US" sz="2000" b="1" dirty="0">
              <a:latin typeface="Andalus" pitchFamily="18" charset="-78"/>
              <a:cs typeface="Andalus" pitchFamily="18" charset="-78"/>
            </a:endParaRPr>
          </a:p>
          <a:p>
            <a:pPr marL="342900" indent="-342900"/>
            <a:r>
              <a:rPr lang="en-US" sz="2000" dirty="0">
                <a:latin typeface="Andalus" pitchFamily="18" charset="-78"/>
                <a:cs typeface="Andalus" pitchFamily="18" charset="-78"/>
              </a:rPr>
              <a:t>Example: Let I be the following 2x2 image where the pixels are 3 bits long </a:t>
            </a:r>
          </a:p>
          <a:p>
            <a:pPr marL="342900" indent="-342900"/>
            <a:r>
              <a:rPr lang="en-US" sz="2000" dirty="0">
                <a:latin typeface="Andalus" pitchFamily="18" charset="-78"/>
                <a:cs typeface="Andalus" pitchFamily="18" charset="-78"/>
              </a:rPr>
              <a:t>                  101   110</a:t>
            </a:r>
          </a:p>
          <a:p>
            <a:pPr marL="342900" indent="-342900"/>
            <a:r>
              <a:rPr lang="en-US" sz="2000" dirty="0">
                <a:latin typeface="Andalus" pitchFamily="18" charset="-78"/>
                <a:cs typeface="Andalus" pitchFamily="18" charset="-78"/>
              </a:rPr>
              <a:t>                  111   011 </a:t>
            </a:r>
          </a:p>
          <a:p>
            <a:pPr marL="342900" indent="-342900"/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342900" indent="-342900"/>
            <a:r>
              <a:rPr lang="en-US" sz="2000" dirty="0">
                <a:latin typeface="Andalus" pitchFamily="18" charset="-78"/>
                <a:cs typeface="Andalus" pitchFamily="18" charset="-78"/>
              </a:rPr>
              <a:t>The corresponding 3 biplanes are: </a:t>
            </a:r>
          </a:p>
          <a:p>
            <a:pPr marL="342900" indent="-342900"/>
            <a:r>
              <a:rPr lang="en-US" sz="2000" dirty="0">
                <a:latin typeface="Andalus" pitchFamily="18" charset="-78"/>
                <a:cs typeface="Andalus" pitchFamily="18" charset="-78"/>
              </a:rPr>
              <a:t> 1      1            0      1           1      0 </a:t>
            </a:r>
          </a:p>
          <a:p>
            <a:pPr marL="342900" indent="-342900"/>
            <a:r>
              <a:rPr lang="en-US" sz="2000" dirty="0">
                <a:latin typeface="Andalus" pitchFamily="18" charset="-78"/>
                <a:cs typeface="Andalus" pitchFamily="18" charset="-78"/>
              </a:rPr>
              <a:t> 1      0            1      1           1      1 </a:t>
            </a:r>
          </a:p>
          <a:p>
            <a:pPr marL="342900" indent="-342900"/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342900" indent="-342900"/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marL="342900" indent="-342900"/>
            <a:r>
              <a:rPr lang="en-US" sz="2000" dirty="0">
                <a:latin typeface="Andalus" pitchFamily="18" charset="-78"/>
                <a:cs typeface="Andalus" pitchFamily="18" charset="-78"/>
              </a:rPr>
              <a:t>RLE coding:</a:t>
            </a:r>
          </a:p>
          <a:p>
            <a:pPr marL="342900" indent="-342900"/>
            <a:r>
              <a:rPr lang="en-US" sz="2000" dirty="0">
                <a:latin typeface="Andalus" pitchFamily="18" charset="-78"/>
                <a:cs typeface="Andalus" pitchFamily="18" charset="-78"/>
              </a:rPr>
              <a:t>3110	1031	111021</a:t>
            </a:r>
          </a:p>
        </p:txBody>
      </p:sp>
      <p:pic>
        <p:nvPicPr>
          <p:cNvPr id="44038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44040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6503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Bit-plane Coding</a:t>
            </a: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38C90F-770E-4482-A078-FF50CB33161E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13F08-3670-4507-8FBD-2066AE751A8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1032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034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89F36-F5F4-D2DF-97B0-980E59738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4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33A9F4-E4D2-4A1A-A5BC-F44EC0017347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E81B7-BC76-4FE3-8324-2F22607A961F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6389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74183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Need for Image Compression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69164D-FE7C-DA55-1A6A-F159C038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2" y="1771651"/>
            <a:ext cx="8838778" cy="43243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38C90F-770E-4482-A078-FF50CB33161E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13F08-3670-4507-8FBD-2066AE751A8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1032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034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AEE73-6649-0F94-DBE7-B35BA8FAF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58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38C90F-770E-4482-A078-FF50CB33161E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13F08-3670-4507-8FBD-2066AE751A8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1032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034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72E45-FA86-13D8-A4BC-824DE72B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65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38C90F-770E-4482-A078-FF50CB33161E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13F08-3670-4507-8FBD-2066AE751A8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1032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034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ACDB5-E164-6373-8554-BD327F4B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95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38C90F-770E-4482-A078-FF50CB33161E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13F08-3670-4507-8FBD-2066AE751A8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1032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034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12A6B-305A-A5D2-0467-1086E427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36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38C90F-770E-4482-A078-FF50CB33161E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13F08-3670-4507-8FBD-2066AE751A8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1032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034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7B0A9-123F-14F9-1972-EA91D248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3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8C36D4-9F10-4ED4-8E9B-6920CA20C7B2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AF126-76BD-4F45-938C-DC88D4F5D6F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773557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85800" y="1752600"/>
            <a:ext cx="424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Andalus" pitchFamily="18" charset="-78"/>
                <a:cs typeface="Andalus" pitchFamily="18" charset="-78"/>
              </a:rPr>
              <a:t>How to encode a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a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1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a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a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4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?</a:t>
            </a:r>
          </a:p>
        </p:txBody>
      </p:sp>
      <p:pic>
        <p:nvPicPr>
          <p:cNvPr id="27656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2765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Arithmetic Coding</a:t>
            </a:r>
          </a:p>
        </p:txBody>
      </p:sp>
      <p:sp>
        <p:nvSpPr>
          <p:cNvPr id="13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5486400"/>
            <a:ext cx="17907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F801A-E082-451B-AB1B-A366F70C60EA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3AA18-DDB7-4AE4-95C9-424F077B97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4963"/>
            <a:ext cx="77724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1638" y="4878387"/>
            <a:ext cx="4686300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8" descr="DIP3E_book_co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26635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Contd…</a:t>
            </a:r>
          </a:p>
        </p:txBody>
      </p:sp>
      <p:sp>
        <p:nvSpPr>
          <p:cNvPr id="14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5638800"/>
            <a:ext cx="15525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57012-63EB-44C5-9C60-4CE405F2353B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8676" name="Line 2"/>
          <p:cNvSpPr>
            <a:spLocks noChangeShapeType="1"/>
          </p:cNvSpPr>
          <p:nvPr/>
        </p:nvSpPr>
        <p:spPr bwMode="auto">
          <a:xfrm>
            <a:off x="609600" y="2438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Line 3"/>
          <p:cNvSpPr>
            <a:spLocks noChangeShapeType="1"/>
          </p:cNvSpPr>
          <p:nvPr/>
        </p:nvSpPr>
        <p:spPr bwMode="auto">
          <a:xfrm>
            <a:off x="2286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228600" y="2457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1.0</a:t>
            </a:r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2286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647700" y="32067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0.8</a:t>
            </a:r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2286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9"/>
          <p:cNvSpPr>
            <a:spLocks noChangeShapeType="1"/>
          </p:cNvSpPr>
          <p:nvPr/>
        </p:nvSpPr>
        <p:spPr bwMode="auto">
          <a:xfrm>
            <a:off x="2286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628650" y="47307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0.4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685800" y="5562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0.2</a:t>
            </a:r>
          </a:p>
        </p:txBody>
      </p:sp>
      <p:sp>
        <p:nvSpPr>
          <p:cNvPr id="868364" name="Line 12"/>
          <p:cNvSpPr>
            <a:spLocks noChangeShapeType="1"/>
          </p:cNvSpPr>
          <p:nvPr/>
        </p:nvSpPr>
        <p:spPr bwMode="auto">
          <a:xfrm>
            <a:off x="609600" y="4876800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8365" name="Line 13"/>
          <p:cNvSpPr>
            <a:spLocks noChangeShapeType="1"/>
          </p:cNvSpPr>
          <p:nvPr/>
        </p:nvSpPr>
        <p:spPr bwMode="auto">
          <a:xfrm>
            <a:off x="1905000" y="2438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66" name="Line 14"/>
          <p:cNvSpPr>
            <a:spLocks noChangeShapeType="1"/>
          </p:cNvSpPr>
          <p:nvPr/>
        </p:nvSpPr>
        <p:spPr bwMode="auto">
          <a:xfrm>
            <a:off x="15240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67" name="Line 15"/>
          <p:cNvSpPr>
            <a:spLocks noChangeShapeType="1"/>
          </p:cNvSpPr>
          <p:nvPr/>
        </p:nvSpPr>
        <p:spPr bwMode="auto">
          <a:xfrm>
            <a:off x="1524000" y="2457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68" name="Text Box 16"/>
          <p:cNvSpPr txBox="1">
            <a:spLocks noChangeArrowheads="1"/>
          </p:cNvSpPr>
          <p:nvPr/>
        </p:nvSpPr>
        <p:spPr bwMode="auto">
          <a:xfrm>
            <a:off x="1981200" y="24384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0.8</a:t>
            </a:r>
          </a:p>
        </p:txBody>
      </p:sp>
      <p:sp>
        <p:nvSpPr>
          <p:cNvPr id="868369" name="Line 17"/>
          <p:cNvSpPr>
            <a:spLocks noChangeShapeType="1"/>
          </p:cNvSpPr>
          <p:nvPr/>
        </p:nvSpPr>
        <p:spPr bwMode="auto">
          <a:xfrm>
            <a:off x="1524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70" name="Text Box 18"/>
          <p:cNvSpPr txBox="1">
            <a:spLocks noChangeArrowheads="1"/>
          </p:cNvSpPr>
          <p:nvPr/>
        </p:nvSpPr>
        <p:spPr bwMode="auto">
          <a:xfrm>
            <a:off x="1943100" y="32067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0.72</a:t>
            </a:r>
          </a:p>
        </p:txBody>
      </p:sp>
      <p:sp>
        <p:nvSpPr>
          <p:cNvPr id="868371" name="Line 19"/>
          <p:cNvSpPr>
            <a:spLocks noChangeShapeType="1"/>
          </p:cNvSpPr>
          <p:nvPr/>
        </p:nvSpPr>
        <p:spPr bwMode="auto">
          <a:xfrm>
            <a:off x="15240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72" name="Line 20"/>
          <p:cNvSpPr>
            <a:spLocks noChangeShapeType="1"/>
          </p:cNvSpPr>
          <p:nvPr/>
        </p:nvSpPr>
        <p:spPr bwMode="auto">
          <a:xfrm>
            <a:off x="15240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73" name="Text Box 21"/>
          <p:cNvSpPr txBox="1">
            <a:spLocks noChangeArrowheads="1"/>
          </p:cNvSpPr>
          <p:nvPr/>
        </p:nvSpPr>
        <p:spPr bwMode="auto">
          <a:xfrm>
            <a:off x="1924050" y="47307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</a:t>
            </a:r>
          </a:p>
        </p:txBody>
      </p:sp>
      <p:sp>
        <p:nvSpPr>
          <p:cNvPr id="868374" name="Text Box 22"/>
          <p:cNvSpPr txBox="1">
            <a:spLocks noChangeArrowheads="1"/>
          </p:cNvSpPr>
          <p:nvPr/>
        </p:nvSpPr>
        <p:spPr bwMode="auto">
          <a:xfrm>
            <a:off x="1981200" y="5562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0.48</a:t>
            </a:r>
          </a:p>
        </p:txBody>
      </p:sp>
      <p:sp>
        <p:nvSpPr>
          <p:cNvPr id="868375" name="Line 23"/>
          <p:cNvSpPr>
            <a:spLocks noChangeShapeType="1"/>
          </p:cNvSpPr>
          <p:nvPr/>
        </p:nvSpPr>
        <p:spPr bwMode="auto">
          <a:xfrm flipV="1">
            <a:off x="609600" y="2438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8376" name="Text Box 24"/>
          <p:cNvSpPr txBox="1">
            <a:spLocks noChangeArrowheads="1"/>
          </p:cNvSpPr>
          <p:nvPr/>
        </p:nvSpPr>
        <p:spPr bwMode="auto">
          <a:xfrm>
            <a:off x="1981200" y="63690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0.4</a:t>
            </a:r>
          </a:p>
        </p:txBody>
      </p:sp>
      <p:sp>
        <p:nvSpPr>
          <p:cNvPr id="868377" name="Text Box 25"/>
          <p:cNvSpPr txBox="1">
            <a:spLocks noChangeArrowheads="1"/>
          </p:cNvSpPr>
          <p:nvPr/>
        </p:nvSpPr>
        <p:spPr bwMode="auto">
          <a:xfrm>
            <a:off x="609600" y="63246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0.0</a:t>
            </a:r>
          </a:p>
        </p:txBody>
      </p:sp>
      <p:sp>
        <p:nvSpPr>
          <p:cNvPr id="868378" name="Line 26"/>
          <p:cNvSpPr>
            <a:spLocks noChangeShapeType="1"/>
          </p:cNvSpPr>
          <p:nvPr/>
        </p:nvSpPr>
        <p:spPr bwMode="auto">
          <a:xfrm>
            <a:off x="3200400" y="2438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79" name="Line 27"/>
          <p:cNvSpPr>
            <a:spLocks noChangeShapeType="1"/>
          </p:cNvSpPr>
          <p:nvPr/>
        </p:nvSpPr>
        <p:spPr bwMode="auto">
          <a:xfrm>
            <a:off x="28194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80" name="Line 28"/>
          <p:cNvSpPr>
            <a:spLocks noChangeShapeType="1"/>
          </p:cNvSpPr>
          <p:nvPr/>
        </p:nvSpPr>
        <p:spPr bwMode="auto">
          <a:xfrm>
            <a:off x="2819400" y="2457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81" name="Text Box 29"/>
          <p:cNvSpPr txBox="1">
            <a:spLocks noChangeArrowheads="1"/>
          </p:cNvSpPr>
          <p:nvPr/>
        </p:nvSpPr>
        <p:spPr bwMode="auto">
          <a:xfrm>
            <a:off x="3276600" y="24384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0.72</a:t>
            </a:r>
          </a:p>
        </p:txBody>
      </p:sp>
      <p:sp>
        <p:nvSpPr>
          <p:cNvPr id="868382" name="Line 30"/>
          <p:cNvSpPr>
            <a:spLocks noChangeShapeType="1"/>
          </p:cNvSpPr>
          <p:nvPr/>
        </p:nvSpPr>
        <p:spPr bwMode="auto">
          <a:xfrm>
            <a:off x="28194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83" name="Text Box 31"/>
          <p:cNvSpPr txBox="1">
            <a:spLocks noChangeArrowheads="1"/>
          </p:cNvSpPr>
          <p:nvPr/>
        </p:nvSpPr>
        <p:spPr bwMode="auto">
          <a:xfrm>
            <a:off x="3238500" y="3206750"/>
            <a:ext cx="87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0.688</a:t>
            </a:r>
          </a:p>
        </p:txBody>
      </p:sp>
      <p:sp>
        <p:nvSpPr>
          <p:cNvPr id="868384" name="Line 32"/>
          <p:cNvSpPr>
            <a:spLocks noChangeShapeType="1"/>
          </p:cNvSpPr>
          <p:nvPr/>
        </p:nvSpPr>
        <p:spPr bwMode="auto">
          <a:xfrm>
            <a:off x="2819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85" name="Line 33"/>
          <p:cNvSpPr>
            <a:spLocks noChangeShapeType="1"/>
          </p:cNvSpPr>
          <p:nvPr/>
        </p:nvSpPr>
        <p:spPr bwMode="auto">
          <a:xfrm>
            <a:off x="2819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86" name="Text Box 34"/>
          <p:cNvSpPr txBox="1">
            <a:spLocks noChangeArrowheads="1"/>
          </p:cNvSpPr>
          <p:nvPr/>
        </p:nvSpPr>
        <p:spPr bwMode="auto">
          <a:xfrm>
            <a:off x="3219450" y="4730750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0.624</a:t>
            </a:r>
          </a:p>
        </p:txBody>
      </p:sp>
      <p:sp>
        <p:nvSpPr>
          <p:cNvPr id="868387" name="Line 35"/>
          <p:cNvSpPr>
            <a:spLocks noChangeShapeType="1"/>
          </p:cNvSpPr>
          <p:nvPr/>
        </p:nvSpPr>
        <p:spPr bwMode="auto">
          <a:xfrm>
            <a:off x="1905000" y="4876800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8388" name="Line 36"/>
          <p:cNvSpPr>
            <a:spLocks noChangeShapeType="1"/>
          </p:cNvSpPr>
          <p:nvPr/>
        </p:nvSpPr>
        <p:spPr bwMode="auto">
          <a:xfrm flipV="1">
            <a:off x="1943100" y="2438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8389" name="Text Box 37"/>
          <p:cNvSpPr txBox="1">
            <a:spLocks noChangeArrowheads="1"/>
          </p:cNvSpPr>
          <p:nvPr/>
        </p:nvSpPr>
        <p:spPr bwMode="auto">
          <a:xfrm>
            <a:off x="3200400" y="55626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0.592</a:t>
            </a:r>
          </a:p>
        </p:txBody>
      </p:sp>
      <p:sp>
        <p:nvSpPr>
          <p:cNvPr id="868390" name="Line 38"/>
          <p:cNvSpPr>
            <a:spLocks noChangeShapeType="1"/>
          </p:cNvSpPr>
          <p:nvPr/>
        </p:nvSpPr>
        <p:spPr bwMode="auto">
          <a:xfrm>
            <a:off x="4800600" y="2438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91" name="Line 39"/>
          <p:cNvSpPr>
            <a:spLocks noChangeShapeType="1"/>
          </p:cNvSpPr>
          <p:nvPr/>
        </p:nvSpPr>
        <p:spPr bwMode="auto">
          <a:xfrm>
            <a:off x="44958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92" name="Line 40"/>
          <p:cNvSpPr>
            <a:spLocks noChangeShapeType="1"/>
          </p:cNvSpPr>
          <p:nvPr/>
        </p:nvSpPr>
        <p:spPr bwMode="auto">
          <a:xfrm>
            <a:off x="4419600" y="2457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93" name="Text Box 41"/>
          <p:cNvSpPr txBox="1">
            <a:spLocks noChangeArrowheads="1"/>
          </p:cNvSpPr>
          <p:nvPr/>
        </p:nvSpPr>
        <p:spPr bwMode="auto">
          <a:xfrm>
            <a:off x="4876800" y="24384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0.592</a:t>
            </a:r>
          </a:p>
        </p:txBody>
      </p:sp>
      <p:sp>
        <p:nvSpPr>
          <p:cNvPr id="868394" name="Line 42"/>
          <p:cNvSpPr>
            <a:spLocks noChangeShapeType="1"/>
          </p:cNvSpPr>
          <p:nvPr/>
        </p:nvSpPr>
        <p:spPr bwMode="auto">
          <a:xfrm>
            <a:off x="44196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95" name="Text Box 43"/>
          <p:cNvSpPr txBox="1">
            <a:spLocks noChangeArrowheads="1"/>
          </p:cNvSpPr>
          <p:nvPr/>
        </p:nvSpPr>
        <p:spPr bwMode="auto">
          <a:xfrm>
            <a:off x="4800600" y="32004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0.5856</a:t>
            </a:r>
          </a:p>
        </p:txBody>
      </p:sp>
      <p:sp>
        <p:nvSpPr>
          <p:cNvPr id="868396" name="Line 44"/>
          <p:cNvSpPr>
            <a:spLocks noChangeShapeType="1"/>
          </p:cNvSpPr>
          <p:nvPr/>
        </p:nvSpPr>
        <p:spPr bwMode="auto">
          <a:xfrm>
            <a:off x="44196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97" name="Line 45"/>
          <p:cNvSpPr>
            <a:spLocks noChangeShapeType="1"/>
          </p:cNvSpPr>
          <p:nvPr/>
        </p:nvSpPr>
        <p:spPr bwMode="auto">
          <a:xfrm>
            <a:off x="44958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398" name="Text Box 46"/>
          <p:cNvSpPr txBox="1">
            <a:spLocks noChangeArrowheads="1"/>
          </p:cNvSpPr>
          <p:nvPr/>
        </p:nvSpPr>
        <p:spPr bwMode="auto">
          <a:xfrm>
            <a:off x="4724400" y="47244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0.5728</a:t>
            </a:r>
          </a:p>
        </p:txBody>
      </p:sp>
      <p:sp>
        <p:nvSpPr>
          <p:cNvPr id="868399" name="Text Box 47"/>
          <p:cNvSpPr txBox="1">
            <a:spLocks noChangeArrowheads="1"/>
          </p:cNvSpPr>
          <p:nvPr/>
        </p:nvSpPr>
        <p:spPr bwMode="auto">
          <a:xfrm>
            <a:off x="4800600" y="55626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0.5664</a:t>
            </a:r>
          </a:p>
        </p:txBody>
      </p:sp>
      <p:sp>
        <p:nvSpPr>
          <p:cNvPr id="868400" name="Line 48"/>
          <p:cNvSpPr>
            <a:spLocks noChangeShapeType="1"/>
          </p:cNvSpPr>
          <p:nvPr/>
        </p:nvSpPr>
        <p:spPr bwMode="auto">
          <a:xfrm flipV="1">
            <a:off x="3124200" y="655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8401" name="Line 49"/>
          <p:cNvSpPr>
            <a:spLocks noChangeShapeType="1"/>
          </p:cNvSpPr>
          <p:nvPr/>
        </p:nvSpPr>
        <p:spPr bwMode="auto">
          <a:xfrm flipV="1">
            <a:off x="3195638" y="2514600"/>
            <a:ext cx="1528762" cy="318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8402" name="Text Box 50"/>
          <p:cNvSpPr txBox="1">
            <a:spLocks noChangeArrowheads="1"/>
          </p:cNvSpPr>
          <p:nvPr/>
        </p:nvSpPr>
        <p:spPr bwMode="auto">
          <a:xfrm>
            <a:off x="7162800" y="4419600"/>
            <a:ext cx="1752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Therefore, the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message is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a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3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a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3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a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1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a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a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4</a:t>
            </a:r>
            <a:endParaRPr lang="en-US" sz="2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68403" name="Line 51"/>
          <p:cNvSpPr>
            <a:spLocks noChangeShapeType="1"/>
          </p:cNvSpPr>
          <p:nvPr/>
        </p:nvSpPr>
        <p:spPr bwMode="auto">
          <a:xfrm>
            <a:off x="5943600" y="24384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404" name="Line 52"/>
          <p:cNvSpPr>
            <a:spLocks noChangeShapeType="1"/>
          </p:cNvSpPr>
          <p:nvPr/>
        </p:nvSpPr>
        <p:spPr bwMode="auto">
          <a:xfrm>
            <a:off x="5638800" y="655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405" name="Line 53"/>
          <p:cNvSpPr>
            <a:spLocks noChangeShapeType="1"/>
          </p:cNvSpPr>
          <p:nvPr/>
        </p:nvSpPr>
        <p:spPr bwMode="auto">
          <a:xfrm>
            <a:off x="5562600" y="2457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406" name="Text Box 54"/>
          <p:cNvSpPr txBox="1">
            <a:spLocks noChangeArrowheads="1"/>
          </p:cNvSpPr>
          <p:nvPr/>
        </p:nvSpPr>
        <p:spPr bwMode="auto">
          <a:xfrm>
            <a:off x="6019800" y="24384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0.5728</a:t>
            </a:r>
          </a:p>
        </p:txBody>
      </p:sp>
      <p:sp>
        <p:nvSpPr>
          <p:cNvPr id="868407" name="Line 55"/>
          <p:cNvSpPr>
            <a:spLocks noChangeShapeType="1"/>
          </p:cNvSpPr>
          <p:nvPr/>
        </p:nvSpPr>
        <p:spPr bwMode="auto">
          <a:xfrm>
            <a:off x="55626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408" name="Text Box 56"/>
          <p:cNvSpPr txBox="1">
            <a:spLocks noChangeArrowheads="1"/>
          </p:cNvSpPr>
          <p:nvPr/>
        </p:nvSpPr>
        <p:spPr bwMode="auto">
          <a:xfrm>
            <a:off x="5943600" y="32004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0.57152</a:t>
            </a:r>
          </a:p>
        </p:txBody>
      </p:sp>
      <p:sp>
        <p:nvSpPr>
          <p:cNvPr id="868409" name="Line 57"/>
          <p:cNvSpPr>
            <a:spLocks noChangeShapeType="1"/>
          </p:cNvSpPr>
          <p:nvPr/>
        </p:nvSpPr>
        <p:spPr bwMode="auto">
          <a:xfrm>
            <a:off x="55626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410" name="Line 58"/>
          <p:cNvSpPr>
            <a:spLocks noChangeShapeType="1"/>
          </p:cNvSpPr>
          <p:nvPr/>
        </p:nvSpPr>
        <p:spPr bwMode="auto">
          <a:xfrm>
            <a:off x="56388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8411" name="Text Box 59"/>
          <p:cNvSpPr txBox="1">
            <a:spLocks noChangeArrowheads="1"/>
          </p:cNvSpPr>
          <p:nvPr/>
        </p:nvSpPr>
        <p:spPr bwMode="auto">
          <a:xfrm>
            <a:off x="5943600" y="47244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056896</a:t>
            </a:r>
          </a:p>
        </p:txBody>
      </p:sp>
      <p:sp>
        <p:nvSpPr>
          <p:cNvPr id="868412" name="Text Box 60"/>
          <p:cNvSpPr txBox="1">
            <a:spLocks noChangeArrowheads="1"/>
          </p:cNvSpPr>
          <p:nvPr/>
        </p:nvSpPr>
        <p:spPr bwMode="auto">
          <a:xfrm>
            <a:off x="5943600" y="55626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0.56768</a:t>
            </a:r>
          </a:p>
        </p:txBody>
      </p:sp>
      <p:sp>
        <p:nvSpPr>
          <p:cNvPr id="868413" name="Line 61"/>
          <p:cNvSpPr>
            <a:spLocks noChangeShapeType="1"/>
          </p:cNvSpPr>
          <p:nvPr/>
        </p:nvSpPr>
        <p:spPr bwMode="auto">
          <a:xfrm>
            <a:off x="4800600" y="57150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8414" name="Line 62"/>
          <p:cNvSpPr>
            <a:spLocks noChangeShapeType="1"/>
          </p:cNvSpPr>
          <p:nvPr/>
        </p:nvSpPr>
        <p:spPr bwMode="auto">
          <a:xfrm flipV="1">
            <a:off x="4800600" y="2438400"/>
            <a:ext cx="10668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8415" name="Text Box 63"/>
          <p:cNvSpPr txBox="1">
            <a:spLocks noChangeArrowheads="1"/>
          </p:cNvSpPr>
          <p:nvPr/>
        </p:nvSpPr>
        <p:spPr bwMode="auto">
          <a:xfrm>
            <a:off x="609600" y="838200"/>
            <a:ext cx="6400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Decode 0.572. The length of the message is 5.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Since 0.8&gt;code word &gt; 0.4, the first symbol should be a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3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.</a:t>
            </a:r>
          </a:p>
        </p:txBody>
      </p:sp>
      <p:sp>
        <p:nvSpPr>
          <p:cNvPr id="868416" name="Text Box 64"/>
          <p:cNvSpPr txBox="1">
            <a:spLocks noChangeArrowheads="1"/>
          </p:cNvSpPr>
          <p:nvPr/>
        </p:nvSpPr>
        <p:spPr bwMode="auto">
          <a:xfrm>
            <a:off x="3124200" y="652145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</a:t>
            </a:r>
          </a:p>
        </p:txBody>
      </p:sp>
      <p:sp>
        <p:nvSpPr>
          <p:cNvPr id="868417" name="Text Box 65"/>
          <p:cNvSpPr txBox="1">
            <a:spLocks noChangeArrowheads="1"/>
          </p:cNvSpPr>
          <p:nvPr/>
        </p:nvSpPr>
        <p:spPr bwMode="auto">
          <a:xfrm>
            <a:off x="4495800" y="65214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</a:t>
            </a:r>
          </a:p>
        </p:txBody>
      </p:sp>
      <p:sp>
        <p:nvSpPr>
          <p:cNvPr id="868418" name="Text Box 66"/>
          <p:cNvSpPr txBox="1">
            <a:spLocks noChangeArrowheads="1"/>
          </p:cNvSpPr>
          <p:nvPr/>
        </p:nvSpPr>
        <p:spPr bwMode="auto">
          <a:xfrm>
            <a:off x="5715000" y="652145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0.5664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8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4" grpId="0" animBg="1"/>
      <p:bldP spid="868365" grpId="0" animBg="1"/>
      <p:bldP spid="868366" grpId="0" animBg="1"/>
      <p:bldP spid="868367" grpId="0" animBg="1"/>
      <p:bldP spid="868368" grpId="0" autoUpdateAnimBg="0"/>
      <p:bldP spid="868369" grpId="0" animBg="1"/>
      <p:bldP spid="868370" grpId="0" autoUpdateAnimBg="0"/>
      <p:bldP spid="868371" grpId="0" animBg="1"/>
      <p:bldP spid="868372" grpId="0" animBg="1"/>
      <p:bldP spid="868373" grpId="0" autoUpdateAnimBg="0"/>
      <p:bldP spid="868374" grpId="0" autoUpdateAnimBg="0"/>
      <p:bldP spid="868375" grpId="0" animBg="1"/>
      <p:bldP spid="868376" grpId="0" autoUpdateAnimBg="0"/>
      <p:bldP spid="868377" grpId="0" autoUpdateAnimBg="0"/>
      <p:bldP spid="868378" grpId="0" animBg="1"/>
      <p:bldP spid="868379" grpId="0" animBg="1"/>
      <p:bldP spid="868380" grpId="0" animBg="1"/>
      <p:bldP spid="868381" grpId="0" autoUpdateAnimBg="0"/>
      <p:bldP spid="868382" grpId="0" animBg="1"/>
      <p:bldP spid="868383" grpId="0" autoUpdateAnimBg="0"/>
      <p:bldP spid="868384" grpId="0" animBg="1"/>
      <p:bldP spid="868385" grpId="0" animBg="1"/>
      <p:bldP spid="868386" grpId="0" autoUpdateAnimBg="0"/>
      <p:bldP spid="868387" grpId="0" animBg="1"/>
      <p:bldP spid="868388" grpId="0" animBg="1"/>
      <p:bldP spid="868389" grpId="0" autoUpdateAnimBg="0"/>
      <p:bldP spid="868390" grpId="0" animBg="1"/>
      <p:bldP spid="868391" grpId="0" animBg="1"/>
      <p:bldP spid="868392" grpId="0" animBg="1"/>
      <p:bldP spid="868393" grpId="0" autoUpdateAnimBg="0"/>
      <p:bldP spid="868394" grpId="0" animBg="1"/>
      <p:bldP spid="868395" grpId="0" autoUpdateAnimBg="0"/>
      <p:bldP spid="868396" grpId="0" animBg="1"/>
      <p:bldP spid="868397" grpId="0" animBg="1"/>
      <p:bldP spid="868398" grpId="0" autoUpdateAnimBg="0"/>
      <p:bldP spid="868399" grpId="0" autoUpdateAnimBg="0"/>
      <p:bldP spid="868400" grpId="0" animBg="1"/>
      <p:bldP spid="868401" grpId="0" animBg="1"/>
      <p:bldP spid="868402" grpId="0" autoUpdateAnimBg="0"/>
      <p:bldP spid="868403" grpId="0" animBg="1"/>
      <p:bldP spid="868404" grpId="0" animBg="1"/>
      <p:bldP spid="868405" grpId="0" animBg="1"/>
      <p:bldP spid="868406" grpId="0" autoUpdateAnimBg="0"/>
      <p:bldP spid="868407" grpId="0" animBg="1"/>
      <p:bldP spid="868408" grpId="0" autoUpdateAnimBg="0"/>
      <p:bldP spid="868409" grpId="0" animBg="1"/>
      <p:bldP spid="868410" grpId="0" animBg="1"/>
      <p:bldP spid="868411" grpId="0" autoUpdateAnimBg="0"/>
      <p:bldP spid="868412" grpId="0" autoUpdateAnimBg="0"/>
      <p:bldP spid="868413" grpId="0" animBg="1"/>
      <p:bldP spid="868414" grpId="0" animBg="1"/>
      <p:bldP spid="868416" grpId="0" autoUpdateAnimBg="0"/>
      <p:bldP spid="868417" grpId="0" autoUpdateAnimBg="0"/>
      <p:bldP spid="86841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75AD6D-EF7A-4C4B-B4FC-DDB6FB6481B8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6BE88-046C-43D3-B86F-22EE8726528E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382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Char char="-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LZW (Lempel-Ziv-Welch) coding, assigns fixed-length code words to variable length sequences of source symbols, but requires not a priori knowledge</a:t>
            </a:r>
            <a:r>
              <a:rPr lang="en-US" sz="2000" i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of the probability of the source symbols. </a:t>
            </a:r>
          </a:p>
          <a:p>
            <a:pPr algn="just">
              <a:spcBef>
                <a:spcPct val="50000"/>
              </a:spcBef>
              <a:buFontTx/>
              <a:buChar char="-"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algn="just">
              <a:spcBef>
                <a:spcPct val="50000"/>
              </a:spcBef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- LZW is used in:</a:t>
            </a:r>
          </a:p>
          <a:p>
            <a:pPr lvl="1" algn="just"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Andalus" pitchFamily="18" charset="-78"/>
                <a:cs typeface="Andalus" pitchFamily="18" charset="-78"/>
              </a:rPr>
              <a:t>Tagged Image file format (TIFF)</a:t>
            </a:r>
          </a:p>
          <a:p>
            <a:pPr lvl="1" algn="just"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Andalus" pitchFamily="18" charset="-78"/>
                <a:cs typeface="Andalus" pitchFamily="18" charset="-78"/>
              </a:rPr>
              <a:t>Graphic interchange format (GIF)</a:t>
            </a:r>
          </a:p>
          <a:p>
            <a:pPr lvl="1" algn="just"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Andalus" pitchFamily="18" charset="-78"/>
                <a:cs typeface="Andalus" pitchFamily="18" charset="-78"/>
              </a:rPr>
              <a:t>Portable document format (PDF)</a:t>
            </a:r>
          </a:p>
          <a:p>
            <a:pPr lvl="1" algn="just">
              <a:spcBef>
                <a:spcPct val="50000"/>
              </a:spcBef>
            </a:pPr>
            <a:endParaRPr lang="en-US" sz="2000" i="1" dirty="0">
              <a:latin typeface="Andalus" pitchFamily="18" charset="-78"/>
              <a:cs typeface="Andalus" pitchFamily="18" charset="-78"/>
            </a:endParaRPr>
          </a:p>
          <a:p>
            <a:pPr algn="just">
              <a:spcBef>
                <a:spcPct val="50000"/>
              </a:spcBef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- LZW  was formulated in 1984</a:t>
            </a:r>
            <a:endParaRPr lang="en-US" sz="2000" i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9703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29705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Andalus" pitchFamily="18" charset="-78"/>
                <a:cs typeface="Andalus" pitchFamily="18" charset="-78"/>
              </a:rPr>
              <a:t>LZW (Dictionary coding)</a:t>
            </a:r>
          </a:p>
        </p:txBody>
      </p:sp>
      <p:sp>
        <p:nvSpPr>
          <p:cNvPr id="12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1450AB-1F0B-44BE-B2C3-A62CCDD3E946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091D7-E0CA-48E4-9D31-462B0932702F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914400" y="2209800"/>
            <a:ext cx="7535863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Andalus" pitchFamily="18" charset="-78"/>
                <a:cs typeface="Andalus" pitchFamily="18" charset="-78"/>
              </a:rPr>
              <a:t>The Algorithm</a:t>
            </a: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A codebook or “dictionary” containing the source symbols is constructed.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For 8-bit monochrome images, the first 256 words of the dictionary are assigned to the gray levels 0-255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Remaining part of the dictionary is filled with sequences of the gray levels</a:t>
            </a:r>
          </a:p>
        </p:txBody>
      </p:sp>
      <p:pic>
        <p:nvPicPr>
          <p:cNvPr id="30725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Contd…</a:t>
            </a:r>
          </a:p>
        </p:txBody>
      </p:sp>
      <p:sp>
        <p:nvSpPr>
          <p:cNvPr id="10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33A9F4-E4D2-4A1A-A5BC-F44EC0017347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E81B7-BC76-4FE3-8324-2F22607A961F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6389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74183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Need for Image Compression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D2409-1D02-C2FE-EAF0-11FA3248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73" y="1847850"/>
            <a:ext cx="8669415" cy="3868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66D7EF-7A3A-3455-E04F-9D57C0C7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5715000"/>
            <a:ext cx="3657600" cy="4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03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1E3D47-8C52-40A7-8E43-C57CFEAF8705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2B48B-1A40-498E-9224-5E5076015B0A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117600" y="1781175"/>
            <a:ext cx="756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Andalus" pitchFamily="18" charset="-78"/>
                <a:cs typeface="Andalus" pitchFamily="18" charset="-78"/>
              </a:rPr>
              <a:t>Example: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ndalus" pitchFamily="18" charset="-78"/>
                <a:cs typeface="Andalus" pitchFamily="18" charset="-78"/>
              </a:rPr>
              <a:t>39		39		126		126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ndalus" pitchFamily="18" charset="-78"/>
                <a:cs typeface="Andalus" pitchFamily="18" charset="-78"/>
              </a:rPr>
              <a:t>39		39		126		126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ndalus" pitchFamily="18" charset="-78"/>
                <a:cs typeface="Andalus" pitchFamily="18" charset="-78"/>
              </a:rPr>
              <a:t>39		39		126		126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ndalus" pitchFamily="18" charset="-78"/>
                <a:cs typeface="Andalus" pitchFamily="18" charset="-78"/>
              </a:rPr>
              <a:t>39		39		126		126</a:t>
            </a:r>
          </a:p>
        </p:txBody>
      </p:sp>
      <p:pic>
        <p:nvPicPr>
          <p:cNvPr id="32773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Example: LZW Coding</a:t>
            </a:r>
          </a:p>
        </p:txBody>
      </p:sp>
      <p:sp>
        <p:nvSpPr>
          <p:cNvPr id="10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C47C2-1414-43BF-B71F-41704D6F15AB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87236-A703-4105-A36F-195D27515B8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0" y="2022475"/>
            <a:ext cx="7034213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33800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600200" y="914400"/>
            <a:ext cx="5995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Contd…</a:t>
            </a: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64AE70-B433-4D79-BCDB-36F9C9757463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8C450-90E9-4617-B81E-C1935DC7C7E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19446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ndalus" pitchFamily="18" charset="-78"/>
                <a:cs typeface="Andalus" pitchFamily="18" charset="-78"/>
              </a:rPr>
              <a:t>39 39 126 126</a:t>
            </a:r>
          </a:p>
          <a:p>
            <a:r>
              <a:rPr lang="en-US" sz="2000" dirty="0">
                <a:latin typeface="Andalus" pitchFamily="18" charset="-78"/>
                <a:cs typeface="Andalus" pitchFamily="18" charset="-78"/>
              </a:rPr>
              <a:t>39 39 126 126</a:t>
            </a:r>
          </a:p>
          <a:p>
            <a:r>
              <a:rPr lang="en-US" sz="2000" dirty="0">
                <a:latin typeface="Andalus" pitchFamily="18" charset="-78"/>
                <a:cs typeface="Andalus" pitchFamily="18" charset="-78"/>
              </a:rPr>
              <a:t>39 39 126 126</a:t>
            </a:r>
          </a:p>
          <a:p>
            <a:r>
              <a:rPr lang="en-US" sz="2000" dirty="0">
                <a:latin typeface="Andalus" pitchFamily="18" charset="-78"/>
                <a:cs typeface="Andalus" pitchFamily="18" charset="-78"/>
              </a:rPr>
              <a:t>39 39 126 126</a:t>
            </a:r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9950" y="4111625"/>
            <a:ext cx="13176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1150" y="1676400"/>
            <a:ext cx="6078538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8" descr="DIP3E_book_co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34827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Contd…</a:t>
            </a:r>
          </a:p>
        </p:txBody>
      </p:sp>
      <p:sp>
        <p:nvSpPr>
          <p:cNvPr id="14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00596F-4B45-44B3-9D28-08B20516D3AC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063AB-D30C-4483-85F4-738FC81DE09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8343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Let the bit stream received be: </a:t>
            </a:r>
          </a:p>
          <a:p>
            <a:pPr marL="457200" indent="-457200">
              <a:spcBef>
                <a:spcPct val="50000"/>
              </a:spcBef>
              <a:buFontTx/>
              <a:buAutoNum type="arabicPlain" startAt="39"/>
            </a:pPr>
            <a:r>
              <a:rPr lang="en-US" sz="2000" dirty="0">
                <a:latin typeface="Times New Roman" pitchFamily="18" charset="0"/>
              </a:rPr>
              <a:t> 39 126	126	256	258	260	259	257    126				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In LZW, the dictionary which was used for encoding need not be sent with the image. A separate dictionary is built by the decoder, on the “fly”, as it reads the received code words.</a:t>
            </a:r>
          </a:p>
        </p:txBody>
      </p:sp>
      <p:pic>
        <p:nvPicPr>
          <p:cNvPr id="35846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Baskerville Old Face" pitchFamily="18" charset="0"/>
              </a:rPr>
              <a:t>UNIT – IV: </a:t>
            </a:r>
            <a:r>
              <a:rPr lang="en-US" b="1" i="1">
                <a:solidFill>
                  <a:srgbClr val="FF0000"/>
                </a:solidFill>
                <a:latin typeface="Book Antiqua" pitchFamily="18" charset="0"/>
              </a:rPr>
              <a:t>Image Enhancement in the Frequency Domain</a:t>
            </a:r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Decoding LZW</a:t>
            </a: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2768" name="Group 80"/>
          <p:cNvGraphicFramePr>
            <a:graphicFrameLocks noGrp="1"/>
          </p:cNvGraphicFramePr>
          <p:nvPr/>
        </p:nvGraphicFramePr>
        <p:xfrm>
          <a:off x="723900" y="1676400"/>
          <a:ext cx="7696201" cy="4968240"/>
        </p:xfrm>
        <a:graphic>
          <a:graphicData uri="http://schemas.openxmlformats.org/drawingml/2006/table">
            <a:tbl>
              <a:tblPr/>
              <a:tblGrid>
                <a:gridCol w="1540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Recognized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Encoded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pixels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Dic.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Dic. 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39-39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39-126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126-126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39-39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126-39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126-126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39-39-126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39-39-126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126-126-39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7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126-39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39-39-126-126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39-126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126-39-39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39-126-126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6943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44" name="Rectangle 5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36945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46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Contd…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B70B8C-D1CD-491F-871E-0C9E996DC4E8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DC6BB-CE39-400F-8D32-C28100C01285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52231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52233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Block Truncation Coding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B70B8C-D1CD-491F-871E-0C9E996DC4E8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DC6BB-CE39-400F-8D32-C28100C01285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2144712"/>
            <a:ext cx="8464550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8" descr="DIP3E_boo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52233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Block Transform Coding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587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5563" y="5019675"/>
            <a:ext cx="39528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C9A15-EFEC-4A1F-92E3-3CD47BE84786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425D6-6138-4743-8E75-30972EE28A4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120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752600"/>
            <a:ext cx="8229600" cy="3276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ndalus" pitchFamily="18" charset="-78"/>
                <a:cs typeface="Andalus" pitchFamily="18" charset="-78"/>
              </a:rPr>
              <a:t>Example:</a:t>
            </a:r>
          </a:p>
          <a:p>
            <a:pPr algn="ctr" eaLnBrk="1" hangingPunct="1">
              <a:buFont typeface="Arial" charset="0"/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  AAABBCDDDD encoded as A0001123333</a:t>
            </a: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	Lossless Predictive Coding</a:t>
            </a:r>
          </a:p>
          <a:p>
            <a:pPr eaLnBrk="1" hangingPunct="1">
              <a:buNone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	Lossy Predictive Coding</a:t>
            </a:r>
          </a:p>
        </p:txBody>
      </p:sp>
      <p:pic>
        <p:nvPicPr>
          <p:cNvPr id="51206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71601" y="8382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Predictive Coding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C9A15-EFEC-4A1F-92E3-3CD47BE84786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425D6-6138-4743-8E75-30972EE28A43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51206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71601" y="892314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Lossless Predictive Encoder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600" y="2171700"/>
            <a:ext cx="8001000" cy="3695700"/>
            <a:chOff x="609600" y="1752600"/>
            <a:chExt cx="8001000" cy="3695700"/>
          </a:xfrm>
        </p:grpSpPr>
        <p:pic>
          <p:nvPicPr>
            <p:cNvPr id="1587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625" y="1752600"/>
              <a:ext cx="155257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7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600" y="2286000"/>
              <a:ext cx="7658100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727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62475" y="4724400"/>
              <a:ext cx="40481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72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48200" y="3886200"/>
              <a:ext cx="26289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C9A15-EFEC-4A1F-92E3-3CD47BE84786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425D6-6138-4743-8E75-30972EE28A43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51206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71601" y="8382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Lossless Predictive Decoder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95313" y="2324100"/>
            <a:ext cx="7953375" cy="3238500"/>
            <a:chOff x="595313" y="1828800"/>
            <a:chExt cx="7953375" cy="3238500"/>
          </a:xfrm>
        </p:grpSpPr>
        <p:pic>
          <p:nvPicPr>
            <p:cNvPr id="1597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5313" y="2481263"/>
              <a:ext cx="7953375" cy="189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974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6000" y="1828800"/>
              <a:ext cx="15621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05200" y="1828800"/>
              <a:ext cx="155257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10000" y="4343400"/>
              <a:ext cx="40481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33A9F4-E4D2-4A1A-A5BC-F44EC0017347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E81B7-BC76-4FE3-8324-2F22607A961F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6389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74183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Need for Image Compression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7AAAD3-9519-F33E-45CB-97FA5ECE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46299"/>
            <a:ext cx="8686800" cy="38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503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C9A15-EFEC-4A1F-92E3-3CD47BE84786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425D6-6138-4743-8E75-30972EE28A43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51206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71601" y="8382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Lossy Predictive Encoder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6763" y="2443163"/>
            <a:ext cx="7610475" cy="2890837"/>
            <a:chOff x="766763" y="2357438"/>
            <a:chExt cx="7610475" cy="2890837"/>
          </a:xfrm>
        </p:grpSpPr>
        <p:pic>
          <p:nvPicPr>
            <p:cNvPr id="1607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6763" y="2357438"/>
              <a:ext cx="7610475" cy="214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077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86200" y="4572000"/>
              <a:ext cx="15906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0772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28800" y="4495800"/>
              <a:ext cx="1771650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C9A15-EFEC-4A1F-92E3-3CD47BE84786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425D6-6138-4743-8E75-30972EE28A43}" type="slidenum">
              <a:rPr lang="en-US"/>
              <a:pPr>
                <a:defRPr/>
              </a:pPr>
              <a:t>51</a:t>
            </a:fld>
            <a:endParaRPr lang="en-US"/>
          </a:p>
        </p:txBody>
      </p:sp>
      <p:pic>
        <p:nvPicPr>
          <p:cNvPr id="51206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71601" y="8382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Lossy Predictive Decoder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488" y="2295525"/>
            <a:ext cx="8201025" cy="3114675"/>
            <a:chOff x="471488" y="1981200"/>
            <a:chExt cx="8201025" cy="3114675"/>
          </a:xfrm>
        </p:grpSpPr>
        <p:pic>
          <p:nvPicPr>
            <p:cNvPr id="16179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8" y="2643188"/>
              <a:ext cx="8201025" cy="157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179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10000" y="4343400"/>
              <a:ext cx="1771650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96000" y="1981200"/>
              <a:ext cx="15906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C9A15-EFEC-4A1F-92E3-3CD47BE84786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425D6-6138-4743-8E75-30972EE28A43}" type="slidenum">
              <a:rPr lang="en-US"/>
              <a:pPr>
                <a:defRPr/>
              </a:pPr>
              <a:t>52</a:t>
            </a:fld>
            <a:endParaRPr lang="en-US"/>
          </a:p>
        </p:txBody>
      </p:sp>
      <p:pic>
        <p:nvPicPr>
          <p:cNvPr id="51206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71601" y="8382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Image Compression Standards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JPEG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JPEG2000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EC9A15-EFEC-4A1F-92E3-3CD47BE84786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425D6-6138-4743-8E75-30972EE28A43}" type="slidenum">
              <a:rPr lang="en-US"/>
              <a:pPr>
                <a:defRPr/>
              </a:pPr>
              <a:t>53</a:t>
            </a:fld>
            <a:endParaRPr lang="en-US"/>
          </a:p>
        </p:txBody>
      </p:sp>
      <p:pic>
        <p:nvPicPr>
          <p:cNvPr id="51206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VII: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71601" y="8382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Quantization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Scalar Quantization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Mid-tread</a:t>
            </a:r>
          </a:p>
          <a:p>
            <a:pPr lvl="2">
              <a:buFont typeface="Arial" pitchFamily="34" charset="0"/>
              <a:buChar char="•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Mid-rise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	Vector Quantization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>
                <a:latin typeface="Andalus" pitchFamily="18" charset="-78"/>
                <a:cs typeface="Andalus" pitchFamily="18" charset="-78"/>
              </a:rPr>
              <a:t>   “ The  process  by  which  the  image  data  storage  is  minimized  by  reducing  the  data  redundancy  can  be  referred  as  Image  Compression.”</a:t>
            </a:r>
          </a:p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endParaRPr lang="en-US" sz="2000">
              <a:latin typeface="Andalus" pitchFamily="18" charset="-78"/>
              <a:cs typeface="Andalus" pitchFamily="18" charset="-78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000">
              <a:latin typeface="Andalus" pitchFamily="18" charset="-78"/>
              <a:cs typeface="Andalus" pitchFamily="18" charset="-78"/>
            </a:endParaRPr>
          </a:p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just" eaLnBrk="1" hangingPunct="1"/>
            <a:endParaRPr lang="en-US" sz="200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796925" y="2617788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Andalus" pitchFamily="18" charset="-78"/>
                <a:cs typeface="Andalus" pitchFamily="18" charset="-78"/>
              </a:rPr>
              <a:t>DATA = INFORMATION + REDUNDANT DATA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048000" y="3810000"/>
            <a:ext cx="2209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/>
              <a:t>REDUNDANTDATA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7413" name="Oval 3"/>
          <p:cNvSpPr>
            <a:spLocks noChangeArrowheads="1"/>
          </p:cNvSpPr>
          <p:nvPr/>
        </p:nvSpPr>
        <p:spPr bwMode="auto">
          <a:xfrm>
            <a:off x="2403475" y="3127734"/>
            <a:ext cx="3200400" cy="3124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2708275" y="4232275"/>
            <a:ext cx="2590800" cy="1600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713704" y="3525838"/>
            <a:ext cx="2620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dirty="0">
                <a:latin typeface="Andalus" pitchFamily="18" charset="-78"/>
                <a:cs typeface="Andalus" pitchFamily="18" charset="-78"/>
              </a:rPr>
              <a:t>REDUNDANTDATA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98763" y="4857750"/>
            <a:ext cx="251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dirty="0">
                <a:latin typeface="Andalus" pitchFamily="18" charset="-78"/>
                <a:cs typeface="Andalus" pitchFamily="18" charset="-78"/>
              </a:rPr>
              <a:t>INFORMATION</a:t>
            </a:r>
          </a:p>
        </p:txBody>
      </p:sp>
      <p:pic>
        <p:nvPicPr>
          <p:cNvPr id="17417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7419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59959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Image Compression</a:t>
            </a:r>
          </a:p>
        </p:txBody>
      </p:sp>
      <p:sp>
        <p:nvSpPr>
          <p:cNvPr id="20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36C5FD-9AED-46C3-B6D9-77161A667E11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782DC-96A0-4469-AA4D-B284CF1413E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24569-63FE-42B1-A544-38F923CE606C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B74CA-DA83-4B6C-84DA-78270665D115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8437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C2EB69-06A3-3C37-994F-D4E2EDF5A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11968"/>
            <a:ext cx="5638800" cy="44990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517571-B60F-14DF-B523-560CDC143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5486400"/>
            <a:ext cx="3264031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24569-63FE-42B1-A544-38F923CE606C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B74CA-DA83-4B6C-84DA-78270665D115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8437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C2B5B-5C55-0192-9ACC-FE0CF3F9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249"/>
            <a:ext cx="8579272" cy="40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24569-63FE-42B1-A544-38F923CE606C}" type="datetime1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B74CA-DA83-4B6C-84DA-78270665D11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22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600200"/>
            <a:ext cx="8689975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ndalus" pitchFamily="18" charset="-78"/>
                <a:cs typeface="Andalus" pitchFamily="18" charset="-78"/>
              </a:rPr>
              <a:t>Let n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1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and n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denote the number of bits in two representations of the same information, the relative data redundancy R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D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is </a:t>
            </a:r>
          </a:p>
          <a:p>
            <a:pPr eaLnBrk="1" hangingPunct="1"/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          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R</a:t>
            </a:r>
            <a:r>
              <a:rPr lang="en-US" sz="2000" b="1" baseline="-25000" dirty="0">
                <a:latin typeface="Andalus" pitchFamily="18" charset="-78"/>
                <a:cs typeface="Andalus" pitchFamily="18" charset="-78"/>
              </a:rPr>
              <a:t>D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 = 1-1/C</a:t>
            </a:r>
            <a:r>
              <a:rPr lang="en-US" sz="2000" b="1" baseline="-25000" dirty="0">
                <a:latin typeface="Andalus" pitchFamily="18" charset="-78"/>
                <a:cs typeface="Andalus" pitchFamily="18" charset="-78"/>
              </a:rPr>
              <a:t>R		</a:t>
            </a:r>
            <a:r>
              <a:rPr lang="en-US" sz="2400" b="1" baseline="-25000" dirty="0">
                <a:latin typeface="Andalus" pitchFamily="18" charset="-78"/>
                <a:cs typeface="Andalus" pitchFamily="18" charset="-78"/>
              </a:rPr>
              <a:t>(-∞, 1)</a:t>
            </a:r>
            <a:endParaRPr lang="en-US" sz="2000" b="1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Arial" charset="0"/>
              <a:buNone/>
            </a:pPr>
            <a:endParaRPr lang="en-US" sz="2000" b="1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    C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R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is called the compression ratio, defined as</a:t>
            </a: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Arial" charset="0"/>
              <a:buNone/>
            </a:pPr>
            <a:r>
              <a:rPr lang="en-US" sz="2000" b="1" dirty="0">
                <a:latin typeface="Andalus" pitchFamily="18" charset="-78"/>
                <a:cs typeface="Andalus" pitchFamily="18" charset="-78"/>
              </a:rPr>
              <a:t>           C</a:t>
            </a:r>
            <a:r>
              <a:rPr lang="en-US" sz="2000" b="1" baseline="-25000" dirty="0">
                <a:latin typeface="Andalus" pitchFamily="18" charset="-78"/>
                <a:cs typeface="Andalus" pitchFamily="18" charset="-78"/>
              </a:rPr>
              <a:t>R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 = n</a:t>
            </a:r>
            <a:r>
              <a:rPr lang="en-US" sz="2000" b="1" baseline="-25000" dirty="0">
                <a:latin typeface="Andalus" pitchFamily="18" charset="-78"/>
                <a:cs typeface="Andalus" pitchFamily="18" charset="-78"/>
              </a:rPr>
              <a:t>1</a:t>
            </a:r>
            <a:r>
              <a:rPr lang="en-US" sz="2000" b="1" dirty="0">
                <a:latin typeface="Andalus" pitchFamily="18" charset="-78"/>
                <a:cs typeface="Andalus" pitchFamily="18" charset="-78"/>
              </a:rPr>
              <a:t>/ n</a:t>
            </a:r>
            <a:r>
              <a:rPr lang="en-US" sz="2000" b="1" baseline="-25000" dirty="0">
                <a:latin typeface="Andalus" pitchFamily="18" charset="-78"/>
                <a:cs typeface="Andalus" pitchFamily="18" charset="-78"/>
              </a:rPr>
              <a:t>2 			 </a:t>
            </a:r>
            <a:r>
              <a:rPr lang="en-US" sz="2400" b="1" baseline="-25000" dirty="0">
                <a:latin typeface="Andalus" pitchFamily="18" charset="-78"/>
                <a:cs typeface="Andalus" pitchFamily="18" charset="-78"/>
              </a:rPr>
              <a:t>(0, ∞)</a:t>
            </a:r>
            <a:r>
              <a:rPr lang="en-US" sz="2000" b="1" baseline="-25000" dirty="0">
                <a:latin typeface="Andalus" pitchFamily="18" charset="-78"/>
                <a:cs typeface="Andalus" pitchFamily="18" charset="-78"/>
              </a:rPr>
              <a:t> 			</a:t>
            </a:r>
            <a:endParaRPr lang="en-US" sz="2000" b="1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Arial" charset="0"/>
              <a:buNone/>
            </a:pPr>
            <a:endParaRPr lang="en-US" sz="2000" b="1" dirty="0">
              <a:latin typeface="Andalus" pitchFamily="18" charset="-78"/>
              <a:cs typeface="Andalus" pitchFamily="18" charset="-78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Case I: If n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= n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1,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C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R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= 1 and R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D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= 0          no redundant data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Case II: If n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&lt;&lt; n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1,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C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R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     ∞ and R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D    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  1          highly redundant data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Andalus" pitchFamily="18" charset="-78"/>
                <a:cs typeface="Andalus" pitchFamily="18" charset="-78"/>
              </a:rPr>
              <a:t>Case III: If n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2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&gt;&gt; n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1,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C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R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     0 and R</a:t>
            </a:r>
            <a:r>
              <a:rPr lang="en-US" sz="2000" baseline="-25000" dirty="0">
                <a:latin typeface="Andalus" pitchFamily="18" charset="-78"/>
                <a:cs typeface="Andalus" pitchFamily="18" charset="-78"/>
              </a:rPr>
              <a:t>D    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   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∞  </a:t>
            </a:r>
            <a:r>
              <a:rPr lang="en-US" sz="2000" dirty="0">
                <a:latin typeface="Andalus" pitchFamily="18" charset="-78"/>
                <a:cs typeface="Andalus" pitchFamily="18" charset="-78"/>
              </a:rPr>
              <a:t>        contains more data than original</a:t>
            </a: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8437" name="Picture 8" descr="DIP3E_book_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39700"/>
            <a:ext cx="12620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447800" y="2286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UNIT – V: </a:t>
            </a:r>
            <a:r>
              <a:rPr lang="en-US" b="1" i="1" dirty="0">
                <a:solidFill>
                  <a:srgbClr val="FF0000"/>
                </a:solidFill>
                <a:latin typeface="Book Antiqua" pitchFamily="18" charset="0"/>
              </a:rPr>
              <a:t>Image Compression</a:t>
            </a:r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 flipH="1">
            <a:off x="158750" y="1536700"/>
            <a:ext cx="88360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>
            <a:off x="1414463" y="838200"/>
            <a:ext cx="751522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3213" y="874713"/>
            <a:ext cx="63515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ndalus" pitchFamily="18" charset="-78"/>
                <a:cs typeface="Andalus" pitchFamily="18" charset="-78"/>
              </a:rPr>
              <a:t>Relative Data Redundancy</a:t>
            </a:r>
            <a:endParaRPr lang="en-US" sz="4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Date Placeholder 7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36C5FD-9AED-46C3-B6D9-77161A667E11}" type="datetime1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181600" y="5821362"/>
            <a:ext cx="3048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95600" y="5865813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43400" y="586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495800" y="5105400"/>
            <a:ext cx="3048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19400" y="5484813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67200" y="54848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4953000" y="5486400"/>
            <a:ext cx="304800" cy="4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1660</Words>
  <Application>Microsoft Office PowerPoint</Application>
  <PresentationFormat>On-screen Show (4:3)</PresentationFormat>
  <Paragraphs>513</Paragraphs>
  <Slides>53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Andalus</vt:lpstr>
      <vt:lpstr>Arial</vt:lpstr>
      <vt:lpstr>Baskerville Old Face</vt:lpstr>
      <vt:lpstr>Book Antiqua</vt:lpstr>
      <vt:lpstr>Calibri</vt:lpstr>
      <vt:lpstr>Tahoma</vt:lpstr>
      <vt:lpstr>Times New Roman</vt:lpstr>
      <vt:lpstr>Verdana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SATHISH</dc:creator>
  <cp:lastModifiedBy>Dell</cp:lastModifiedBy>
  <cp:revision>381</cp:revision>
  <dcterms:created xsi:type="dcterms:W3CDTF">2014-01-24T04:37:41Z</dcterms:created>
  <dcterms:modified xsi:type="dcterms:W3CDTF">2023-10-26T01:12:59Z</dcterms:modified>
</cp:coreProperties>
</file>