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566" r:id="rId3"/>
    <p:sldId id="257" r:id="rId4"/>
    <p:sldId id="258" r:id="rId5"/>
    <p:sldId id="259" r:id="rId6"/>
    <p:sldId id="270" r:id="rId7"/>
    <p:sldId id="260" r:id="rId8"/>
    <p:sldId id="261" r:id="rId9"/>
    <p:sldId id="262" r:id="rId10"/>
    <p:sldId id="263" r:id="rId11"/>
    <p:sldId id="264" r:id="rId12"/>
    <p:sldId id="265" r:id="rId13"/>
    <p:sldId id="266" r:id="rId14"/>
    <p:sldId id="267"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7EAFA-8CEC-34E1-4DD5-6DC23B97D51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564C38CA-3E66-68ED-790A-E12E9CF7B26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2FFE1F-B683-308C-E228-127FBDF3455A}"/>
              </a:ext>
            </a:extLst>
          </p:cNvPr>
          <p:cNvSpPr>
            <a:spLocks noGrp="1"/>
          </p:cNvSpPr>
          <p:nvPr>
            <p:ph type="dt" sz="half" idx="10"/>
          </p:nvPr>
        </p:nvSpPr>
        <p:spPr/>
        <p:txBody>
          <a:bodyPr/>
          <a:lstStyle/>
          <a:p>
            <a:fld id="{5E87515D-2A84-4C32-A392-6B6A05098E0D}" type="datetimeFigureOut">
              <a:rPr lang="en-IN" smtClean="0"/>
              <a:t>16-07-2023</a:t>
            </a:fld>
            <a:endParaRPr lang="en-IN"/>
          </a:p>
        </p:txBody>
      </p:sp>
      <p:sp>
        <p:nvSpPr>
          <p:cNvPr id="5" name="Footer Placeholder 4">
            <a:extLst>
              <a:ext uri="{FF2B5EF4-FFF2-40B4-BE49-F238E27FC236}">
                <a16:creationId xmlns:a16="http://schemas.microsoft.com/office/drawing/2014/main" id="{BC40D07D-9ACC-589F-B370-FE98AD8D0D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CF4BF7-0F3B-D894-7C35-21002CCFC0DC}"/>
              </a:ext>
            </a:extLst>
          </p:cNvPr>
          <p:cNvSpPr>
            <a:spLocks noGrp="1"/>
          </p:cNvSpPr>
          <p:nvPr>
            <p:ph type="sldNum" sz="quarter" idx="12"/>
          </p:nvPr>
        </p:nvSpPr>
        <p:spPr/>
        <p:txBody>
          <a:bodyPr/>
          <a:lstStyle/>
          <a:p>
            <a:fld id="{EE35F05F-304C-43C9-8543-CC570CFD4020}" type="slidenum">
              <a:rPr lang="en-IN" smtClean="0"/>
              <a:t>‹#›</a:t>
            </a:fld>
            <a:endParaRPr lang="en-IN"/>
          </a:p>
        </p:txBody>
      </p:sp>
    </p:spTree>
    <p:extLst>
      <p:ext uri="{BB962C8B-B14F-4D97-AF65-F5344CB8AC3E}">
        <p14:creationId xmlns:p14="http://schemas.microsoft.com/office/powerpoint/2010/main" val="196871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37AB-AB40-84D7-00C6-91E7FE7308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6171FD-7DA1-6CC0-2FFB-B5989EB792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C4DE1F-2AB9-3E2A-6453-2B1950B8BB8F}"/>
              </a:ext>
            </a:extLst>
          </p:cNvPr>
          <p:cNvSpPr>
            <a:spLocks noGrp="1"/>
          </p:cNvSpPr>
          <p:nvPr>
            <p:ph type="dt" sz="half" idx="10"/>
          </p:nvPr>
        </p:nvSpPr>
        <p:spPr/>
        <p:txBody>
          <a:bodyPr/>
          <a:lstStyle/>
          <a:p>
            <a:fld id="{5E87515D-2A84-4C32-A392-6B6A05098E0D}" type="datetimeFigureOut">
              <a:rPr lang="en-IN" smtClean="0"/>
              <a:t>16-07-2023</a:t>
            </a:fld>
            <a:endParaRPr lang="en-IN"/>
          </a:p>
        </p:txBody>
      </p:sp>
      <p:sp>
        <p:nvSpPr>
          <p:cNvPr id="5" name="Footer Placeholder 4">
            <a:extLst>
              <a:ext uri="{FF2B5EF4-FFF2-40B4-BE49-F238E27FC236}">
                <a16:creationId xmlns:a16="http://schemas.microsoft.com/office/drawing/2014/main" id="{A1D2A391-1F8D-C134-EC42-F36FE3508B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6A10E6-DF88-1143-5EA8-8EAAB9E3CA69}"/>
              </a:ext>
            </a:extLst>
          </p:cNvPr>
          <p:cNvSpPr>
            <a:spLocks noGrp="1"/>
          </p:cNvSpPr>
          <p:nvPr>
            <p:ph type="sldNum" sz="quarter" idx="12"/>
          </p:nvPr>
        </p:nvSpPr>
        <p:spPr/>
        <p:txBody>
          <a:bodyPr/>
          <a:lstStyle/>
          <a:p>
            <a:fld id="{EE35F05F-304C-43C9-8543-CC570CFD4020}" type="slidenum">
              <a:rPr lang="en-IN" smtClean="0"/>
              <a:t>‹#›</a:t>
            </a:fld>
            <a:endParaRPr lang="en-IN"/>
          </a:p>
        </p:txBody>
      </p:sp>
    </p:spTree>
    <p:extLst>
      <p:ext uri="{BB962C8B-B14F-4D97-AF65-F5344CB8AC3E}">
        <p14:creationId xmlns:p14="http://schemas.microsoft.com/office/powerpoint/2010/main" val="2590003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0F1A87-7FFA-2EFF-9E05-48FE8E47AB1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13EB30-B5A7-8709-95BD-9FCF49C4730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BDE4B0-69E2-F922-C140-DA5337A6ECBE}"/>
              </a:ext>
            </a:extLst>
          </p:cNvPr>
          <p:cNvSpPr>
            <a:spLocks noGrp="1"/>
          </p:cNvSpPr>
          <p:nvPr>
            <p:ph type="dt" sz="half" idx="10"/>
          </p:nvPr>
        </p:nvSpPr>
        <p:spPr/>
        <p:txBody>
          <a:bodyPr/>
          <a:lstStyle/>
          <a:p>
            <a:fld id="{5E87515D-2A84-4C32-A392-6B6A05098E0D}" type="datetimeFigureOut">
              <a:rPr lang="en-IN" smtClean="0"/>
              <a:t>16-07-2023</a:t>
            </a:fld>
            <a:endParaRPr lang="en-IN"/>
          </a:p>
        </p:txBody>
      </p:sp>
      <p:sp>
        <p:nvSpPr>
          <p:cNvPr id="5" name="Footer Placeholder 4">
            <a:extLst>
              <a:ext uri="{FF2B5EF4-FFF2-40B4-BE49-F238E27FC236}">
                <a16:creationId xmlns:a16="http://schemas.microsoft.com/office/drawing/2014/main" id="{F072F2B8-F220-D391-AA65-E8C21941E6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9C3007-DC27-9EF4-C4A0-91268EFC9AF1}"/>
              </a:ext>
            </a:extLst>
          </p:cNvPr>
          <p:cNvSpPr>
            <a:spLocks noGrp="1"/>
          </p:cNvSpPr>
          <p:nvPr>
            <p:ph type="sldNum" sz="quarter" idx="12"/>
          </p:nvPr>
        </p:nvSpPr>
        <p:spPr/>
        <p:txBody>
          <a:bodyPr/>
          <a:lstStyle/>
          <a:p>
            <a:fld id="{EE35F05F-304C-43C9-8543-CC570CFD4020}" type="slidenum">
              <a:rPr lang="en-IN" smtClean="0"/>
              <a:t>‹#›</a:t>
            </a:fld>
            <a:endParaRPr lang="en-IN"/>
          </a:p>
        </p:txBody>
      </p:sp>
    </p:spTree>
    <p:extLst>
      <p:ext uri="{BB962C8B-B14F-4D97-AF65-F5344CB8AC3E}">
        <p14:creationId xmlns:p14="http://schemas.microsoft.com/office/powerpoint/2010/main" val="657401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019662"/>
            <a:ext cx="7772400" cy="45704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9084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00685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27A83-1CE1-D50A-1E87-C7960FA414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929F91-F696-0FDE-B4C0-25A4E9F669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C86468-7327-C4D9-012B-4CFF756B3C14}"/>
              </a:ext>
            </a:extLst>
          </p:cNvPr>
          <p:cNvSpPr>
            <a:spLocks noGrp="1"/>
          </p:cNvSpPr>
          <p:nvPr>
            <p:ph type="dt" sz="half" idx="10"/>
          </p:nvPr>
        </p:nvSpPr>
        <p:spPr/>
        <p:txBody>
          <a:bodyPr/>
          <a:lstStyle/>
          <a:p>
            <a:fld id="{5E87515D-2A84-4C32-A392-6B6A05098E0D}" type="datetimeFigureOut">
              <a:rPr lang="en-IN" smtClean="0"/>
              <a:t>16-07-2023</a:t>
            </a:fld>
            <a:endParaRPr lang="en-IN"/>
          </a:p>
        </p:txBody>
      </p:sp>
      <p:sp>
        <p:nvSpPr>
          <p:cNvPr id="5" name="Footer Placeholder 4">
            <a:extLst>
              <a:ext uri="{FF2B5EF4-FFF2-40B4-BE49-F238E27FC236}">
                <a16:creationId xmlns:a16="http://schemas.microsoft.com/office/drawing/2014/main" id="{74FE67B5-C08B-8287-DAD2-EF98418CDD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EB908B-F925-9E99-2ECF-D59E8FF9224B}"/>
              </a:ext>
            </a:extLst>
          </p:cNvPr>
          <p:cNvSpPr>
            <a:spLocks noGrp="1"/>
          </p:cNvSpPr>
          <p:nvPr>
            <p:ph type="sldNum" sz="quarter" idx="12"/>
          </p:nvPr>
        </p:nvSpPr>
        <p:spPr/>
        <p:txBody>
          <a:bodyPr/>
          <a:lstStyle/>
          <a:p>
            <a:fld id="{EE35F05F-304C-43C9-8543-CC570CFD4020}" type="slidenum">
              <a:rPr lang="en-IN" smtClean="0"/>
              <a:t>‹#›</a:t>
            </a:fld>
            <a:endParaRPr lang="en-IN"/>
          </a:p>
        </p:txBody>
      </p:sp>
    </p:spTree>
    <p:extLst>
      <p:ext uri="{BB962C8B-B14F-4D97-AF65-F5344CB8AC3E}">
        <p14:creationId xmlns:p14="http://schemas.microsoft.com/office/powerpoint/2010/main" val="4038941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C8A6-D485-72E9-B73E-D1930A78887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587361-60DF-65A0-C4FE-6A8532464AC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70D5BE-7747-D152-4BDF-9B4F828B13AF}"/>
              </a:ext>
            </a:extLst>
          </p:cNvPr>
          <p:cNvSpPr>
            <a:spLocks noGrp="1"/>
          </p:cNvSpPr>
          <p:nvPr>
            <p:ph type="dt" sz="half" idx="10"/>
          </p:nvPr>
        </p:nvSpPr>
        <p:spPr/>
        <p:txBody>
          <a:bodyPr/>
          <a:lstStyle/>
          <a:p>
            <a:fld id="{5E87515D-2A84-4C32-A392-6B6A05098E0D}" type="datetimeFigureOut">
              <a:rPr lang="en-IN" smtClean="0"/>
              <a:t>16-07-2023</a:t>
            </a:fld>
            <a:endParaRPr lang="en-IN"/>
          </a:p>
        </p:txBody>
      </p:sp>
      <p:sp>
        <p:nvSpPr>
          <p:cNvPr id="5" name="Footer Placeholder 4">
            <a:extLst>
              <a:ext uri="{FF2B5EF4-FFF2-40B4-BE49-F238E27FC236}">
                <a16:creationId xmlns:a16="http://schemas.microsoft.com/office/drawing/2014/main" id="{AA24E6FF-C5D5-1F30-A3F6-A468F29287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B07291-5D85-51CA-9865-370670CEC74D}"/>
              </a:ext>
            </a:extLst>
          </p:cNvPr>
          <p:cNvSpPr>
            <a:spLocks noGrp="1"/>
          </p:cNvSpPr>
          <p:nvPr>
            <p:ph type="sldNum" sz="quarter" idx="12"/>
          </p:nvPr>
        </p:nvSpPr>
        <p:spPr/>
        <p:txBody>
          <a:bodyPr/>
          <a:lstStyle/>
          <a:p>
            <a:fld id="{EE35F05F-304C-43C9-8543-CC570CFD4020}" type="slidenum">
              <a:rPr lang="en-IN" smtClean="0"/>
              <a:t>‹#›</a:t>
            </a:fld>
            <a:endParaRPr lang="en-IN"/>
          </a:p>
        </p:txBody>
      </p:sp>
    </p:spTree>
    <p:extLst>
      <p:ext uri="{BB962C8B-B14F-4D97-AF65-F5344CB8AC3E}">
        <p14:creationId xmlns:p14="http://schemas.microsoft.com/office/powerpoint/2010/main" val="4112276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64052-252E-1F0D-9A60-863599E207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2BB0E1-7F2F-EF5F-E123-BB0960B90C3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7DC549-8DDE-2DEB-E652-FDD03B2550D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814B26-60ED-DC64-62D5-E074A95E76AE}"/>
              </a:ext>
            </a:extLst>
          </p:cNvPr>
          <p:cNvSpPr>
            <a:spLocks noGrp="1"/>
          </p:cNvSpPr>
          <p:nvPr>
            <p:ph type="dt" sz="half" idx="10"/>
          </p:nvPr>
        </p:nvSpPr>
        <p:spPr/>
        <p:txBody>
          <a:bodyPr/>
          <a:lstStyle/>
          <a:p>
            <a:fld id="{5E87515D-2A84-4C32-A392-6B6A05098E0D}" type="datetimeFigureOut">
              <a:rPr lang="en-IN" smtClean="0"/>
              <a:t>16-07-2023</a:t>
            </a:fld>
            <a:endParaRPr lang="en-IN"/>
          </a:p>
        </p:txBody>
      </p:sp>
      <p:sp>
        <p:nvSpPr>
          <p:cNvPr id="6" name="Footer Placeholder 5">
            <a:extLst>
              <a:ext uri="{FF2B5EF4-FFF2-40B4-BE49-F238E27FC236}">
                <a16:creationId xmlns:a16="http://schemas.microsoft.com/office/drawing/2014/main" id="{49D9815E-318A-4110-2C85-4A94E4B222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2D4FB2-60AC-7956-8F0D-CDF3411859E3}"/>
              </a:ext>
            </a:extLst>
          </p:cNvPr>
          <p:cNvSpPr>
            <a:spLocks noGrp="1"/>
          </p:cNvSpPr>
          <p:nvPr>
            <p:ph type="sldNum" sz="quarter" idx="12"/>
          </p:nvPr>
        </p:nvSpPr>
        <p:spPr/>
        <p:txBody>
          <a:bodyPr/>
          <a:lstStyle/>
          <a:p>
            <a:fld id="{EE35F05F-304C-43C9-8543-CC570CFD4020}" type="slidenum">
              <a:rPr lang="en-IN" smtClean="0"/>
              <a:t>‹#›</a:t>
            </a:fld>
            <a:endParaRPr lang="en-IN"/>
          </a:p>
        </p:txBody>
      </p:sp>
    </p:spTree>
    <p:extLst>
      <p:ext uri="{BB962C8B-B14F-4D97-AF65-F5344CB8AC3E}">
        <p14:creationId xmlns:p14="http://schemas.microsoft.com/office/powerpoint/2010/main" val="3840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E7B-C78E-367D-9971-41F69E8F4524}"/>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379E82-AF2B-9D5C-0385-30C0E9F31DF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23C4E68-0479-8A93-E0E5-351DC5A773A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1AA1D6-BC4A-684B-B50F-C337B39EFDE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45B1D73-4F68-3D83-CF07-1AD76B3532F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2280A4-156B-633B-25D6-C3335D4269FE}"/>
              </a:ext>
            </a:extLst>
          </p:cNvPr>
          <p:cNvSpPr>
            <a:spLocks noGrp="1"/>
          </p:cNvSpPr>
          <p:nvPr>
            <p:ph type="dt" sz="half" idx="10"/>
          </p:nvPr>
        </p:nvSpPr>
        <p:spPr/>
        <p:txBody>
          <a:bodyPr/>
          <a:lstStyle/>
          <a:p>
            <a:fld id="{5E87515D-2A84-4C32-A392-6B6A05098E0D}" type="datetimeFigureOut">
              <a:rPr lang="en-IN" smtClean="0"/>
              <a:t>16-07-2023</a:t>
            </a:fld>
            <a:endParaRPr lang="en-IN"/>
          </a:p>
        </p:txBody>
      </p:sp>
      <p:sp>
        <p:nvSpPr>
          <p:cNvPr id="8" name="Footer Placeholder 7">
            <a:extLst>
              <a:ext uri="{FF2B5EF4-FFF2-40B4-BE49-F238E27FC236}">
                <a16:creationId xmlns:a16="http://schemas.microsoft.com/office/drawing/2014/main" id="{5E3F62AB-F9DA-22FA-08A5-758ED7947D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EA458E-30C7-1991-E15B-E7D3959ED7C2}"/>
              </a:ext>
            </a:extLst>
          </p:cNvPr>
          <p:cNvSpPr>
            <a:spLocks noGrp="1"/>
          </p:cNvSpPr>
          <p:nvPr>
            <p:ph type="sldNum" sz="quarter" idx="12"/>
          </p:nvPr>
        </p:nvSpPr>
        <p:spPr/>
        <p:txBody>
          <a:bodyPr/>
          <a:lstStyle/>
          <a:p>
            <a:fld id="{EE35F05F-304C-43C9-8543-CC570CFD4020}" type="slidenum">
              <a:rPr lang="en-IN" smtClean="0"/>
              <a:t>‹#›</a:t>
            </a:fld>
            <a:endParaRPr lang="en-IN"/>
          </a:p>
        </p:txBody>
      </p:sp>
    </p:spTree>
    <p:extLst>
      <p:ext uri="{BB962C8B-B14F-4D97-AF65-F5344CB8AC3E}">
        <p14:creationId xmlns:p14="http://schemas.microsoft.com/office/powerpoint/2010/main" val="3930587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5830B-0EE9-AF47-6D53-C9ADEE4A0A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7F3325-D9DC-143C-584A-38035F26824E}"/>
              </a:ext>
            </a:extLst>
          </p:cNvPr>
          <p:cNvSpPr>
            <a:spLocks noGrp="1"/>
          </p:cNvSpPr>
          <p:nvPr>
            <p:ph type="dt" sz="half" idx="10"/>
          </p:nvPr>
        </p:nvSpPr>
        <p:spPr/>
        <p:txBody>
          <a:bodyPr/>
          <a:lstStyle/>
          <a:p>
            <a:fld id="{5E87515D-2A84-4C32-A392-6B6A05098E0D}" type="datetimeFigureOut">
              <a:rPr lang="en-IN" smtClean="0"/>
              <a:t>16-07-2023</a:t>
            </a:fld>
            <a:endParaRPr lang="en-IN"/>
          </a:p>
        </p:txBody>
      </p:sp>
      <p:sp>
        <p:nvSpPr>
          <p:cNvPr id="4" name="Footer Placeholder 3">
            <a:extLst>
              <a:ext uri="{FF2B5EF4-FFF2-40B4-BE49-F238E27FC236}">
                <a16:creationId xmlns:a16="http://schemas.microsoft.com/office/drawing/2014/main" id="{A5175EEB-86F1-4B67-5C8F-B7EC3DED60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CE7E43-EC91-75CB-6F3A-C08F3E3E4305}"/>
              </a:ext>
            </a:extLst>
          </p:cNvPr>
          <p:cNvSpPr>
            <a:spLocks noGrp="1"/>
          </p:cNvSpPr>
          <p:nvPr>
            <p:ph type="sldNum" sz="quarter" idx="12"/>
          </p:nvPr>
        </p:nvSpPr>
        <p:spPr/>
        <p:txBody>
          <a:bodyPr/>
          <a:lstStyle/>
          <a:p>
            <a:fld id="{EE35F05F-304C-43C9-8543-CC570CFD4020}" type="slidenum">
              <a:rPr lang="en-IN" smtClean="0"/>
              <a:t>‹#›</a:t>
            </a:fld>
            <a:endParaRPr lang="en-IN"/>
          </a:p>
        </p:txBody>
      </p:sp>
    </p:spTree>
    <p:extLst>
      <p:ext uri="{BB962C8B-B14F-4D97-AF65-F5344CB8AC3E}">
        <p14:creationId xmlns:p14="http://schemas.microsoft.com/office/powerpoint/2010/main" val="115305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158E10-5E89-3EEF-31B1-C4617FAA2DD5}"/>
              </a:ext>
            </a:extLst>
          </p:cNvPr>
          <p:cNvSpPr>
            <a:spLocks noGrp="1"/>
          </p:cNvSpPr>
          <p:nvPr>
            <p:ph type="dt" sz="half" idx="10"/>
          </p:nvPr>
        </p:nvSpPr>
        <p:spPr/>
        <p:txBody>
          <a:bodyPr/>
          <a:lstStyle/>
          <a:p>
            <a:fld id="{5E87515D-2A84-4C32-A392-6B6A05098E0D}" type="datetimeFigureOut">
              <a:rPr lang="en-IN" smtClean="0"/>
              <a:t>16-07-2023</a:t>
            </a:fld>
            <a:endParaRPr lang="en-IN"/>
          </a:p>
        </p:txBody>
      </p:sp>
      <p:sp>
        <p:nvSpPr>
          <p:cNvPr id="3" name="Footer Placeholder 2">
            <a:extLst>
              <a:ext uri="{FF2B5EF4-FFF2-40B4-BE49-F238E27FC236}">
                <a16:creationId xmlns:a16="http://schemas.microsoft.com/office/drawing/2014/main" id="{505363F2-7722-8307-F1E9-F318612C4F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4D6071-DF98-9AF6-1F01-B54FBDDEA62F}"/>
              </a:ext>
            </a:extLst>
          </p:cNvPr>
          <p:cNvSpPr>
            <a:spLocks noGrp="1"/>
          </p:cNvSpPr>
          <p:nvPr>
            <p:ph type="sldNum" sz="quarter" idx="12"/>
          </p:nvPr>
        </p:nvSpPr>
        <p:spPr/>
        <p:txBody>
          <a:bodyPr/>
          <a:lstStyle/>
          <a:p>
            <a:fld id="{EE35F05F-304C-43C9-8543-CC570CFD4020}" type="slidenum">
              <a:rPr lang="en-IN" smtClean="0"/>
              <a:t>‹#›</a:t>
            </a:fld>
            <a:endParaRPr lang="en-IN"/>
          </a:p>
        </p:txBody>
      </p:sp>
    </p:spTree>
    <p:extLst>
      <p:ext uri="{BB962C8B-B14F-4D97-AF65-F5344CB8AC3E}">
        <p14:creationId xmlns:p14="http://schemas.microsoft.com/office/powerpoint/2010/main" val="367470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46FA-08F5-EE14-E8E9-8D5ADEB4C0F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4FA2CE-B019-0883-8B55-DF21160DE08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B883AB-B1F8-6026-BDD1-7B09C6AA97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653D1F1-8914-57CA-AFF9-FD74E5E8F82A}"/>
              </a:ext>
            </a:extLst>
          </p:cNvPr>
          <p:cNvSpPr>
            <a:spLocks noGrp="1"/>
          </p:cNvSpPr>
          <p:nvPr>
            <p:ph type="dt" sz="half" idx="10"/>
          </p:nvPr>
        </p:nvSpPr>
        <p:spPr/>
        <p:txBody>
          <a:bodyPr/>
          <a:lstStyle/>
          <a:p>
            <a:fld id="{5E87515D-2A84-4C32-A392-6B6A05098E0D}" type="datetimeFigureOut">
              <a:rPr lang="en-IN" smtClean="0"/>
              <a:t>16-07-2023</a:t>
            </a:fld>
            <a:endParaRPr lang="en-IN"/>
          </a:p>
        </p:txBody>
      </p:sp>
      <p:sp>
        <p:nvSpPr>
          <p:cNvPr id="6" name="Footer Placeholder 5">
            <a:extLst>
              <a:ext uri="{FF2B5EF4-FFF2-40B4-BE49-F238E27FC236}">
                <a16:creationId xmlns:a16="http://schemas.microsoft.com/office/drawing/2014/main" id="{C676D501-1F07-4D79-6244-769D4505F9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9D98A9-9417-53B6-0375-52BBF7C1E616}"/>
              </a:ext>
            </a:extLst>
          </p:cNvPr>
          <p:cNvSpPr>
            <a:spLocks noGrp="1"/>
          </p:cNvSpPr>
          <p:nvPr>
            <p:ph type="sldNum" sz="quarter" idx="12"/>
          </p:nvPr>
        </p:nvSpPr>
        <p:spPr/>
        <p:txBody>
          <a:bodyPr/>
          <a:lstStyle/>
          <a:p>
            <a:fld id="{EE35F05F-304C-43C9-8543-CC570CFD4020}" type="slidenum">
              <a:rPr lang="en-IN" smtClean="0"/>
              <a:t>‹#›</a:t>
            </a:fld>
            <a:endParaRPr lang="en-IN"/>
          </a:p>
        </p:txBody>
      </p:sp>
    </p:spTree>
    <p:extLst>
      <p:ext uri="{BB962C8B-B14F-4D97-AF65-F5344CB8AC3E}">
        <p14:creationId xmlns:p14="http://schemas.microsoft.com/office/powerpoint/2010/main" val="3391040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AB9D-D4F6-65D7-3C5D-72FE106A89B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14CBF2-9DE3-595D-48D3-6A595CD1AD6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2D5330DF-5829-8AB1-7BCA-9C6014F3AB4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014F5F4-7088-7A90-8A44-3DC08EDC8C4A}"/>
              </a:ext>
            </a:extLst>
          </p:cNvPr>
          <p:cNvSpPr>
            <a:spLocks noGrp="1"/>
          </p:cNvSpPr>
          <p:nvPr>
            <p:ph type="dt" sz="half" idx="10"/>
          </p:nvPr>
        </p:nvSpPr>
        <p:spPr/>
        <p:txBody>
          <a:bodyPr/>
          <a:lstStyle/>
          <a:p>
            <a:fld id="{5E87515D-2A84-4C32-A392-6B6A05098E0D}" type="datetimeFigureOut">
              <a:rPr lang="en-IN" smtClean="0"/>
              <a:t>16-07-2023</a:t>
            </a:fld>
            <a:endParaRPr lang="en-IN"/>
          </a:p>
        </p:txBody>
      </p:sp>
      <p:sp>
        <p:nvSpPr>
          <p:cNvPr id="6" name="Footer Placeholder 5">
            <a:extLst>
              <a:ext uri="{FF2B5EF4-FFF2-40B4-BE49-F238E27FC236}">
                <a16:creationId xmlns:a16="http://schemas.microsoft.com/office/drawing/2014/main" id="{A40756A9-79F9-C532-818E-76547642B8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ECAA9B-CD9C-8FFD-07A7-C64397A15C6D}"/>
              </a:ext>
            </a:extLst>
          </p:cNvPr>
          <p:cNvSpPr>
            <a:spLocks noGrp="1"/>
          </p:cNvSpPr>
          <p:nvPr>
            <p:ph type="sldNum" sz="quarter" idx="12"/>
          </p:nvPr>
        </p:nvSpPr>
        <p:spPr/>
        <p:txBody>
          <a:bodyPr/>
          <a:lstStyle/>
          <a:p>
            <a:fld id="{EE35F05F-304C-43C9-8543-CC570CFD4020}" type="slidenum">
              <a:rPr lang="en-IN" smtClean="0"/>
              <a:t>‹#›</a:t>
            </a:fld>
            <a:endParaRPr lang="en-IN"/>
          </a:p>
        </p:txBody>
      </p:sp>
    </p:spTree>
    <p:extLst>
      <p:ext uri="{BB962C8B-B14F-4D97-AF65-F5344CB8AC3E}">
        <p14:creationId xmlns:p14="http://schemas.microsoft.com/office/powerpoint/2010/main" val="78300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DC0B92-3577-EB3E-A0B1-9C720CAFFF0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4C80E3-FF6C-ACC1-E880-5535B917905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5F22E6-7A6B-9F52-6CF0-0EDCDDA9C03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E87515D-2A84-4C32-A392-6B6A05098E0D}" type="datetimeFigureOut">
              <a:rPr lang="en-IN" smtClean="0"/>
              <a:t>16-07-2023</a:t>
            </a:fld>
            <a:endParaRPr lang="en-IN"/>
          </a:p>
        </p:txBody>
      </p:sp>
      <p:sp>
        <p:nvSpPr>
          <p:cNvPr id="5" name="Footer Placeholder 4">
            <a:extLst>
              <a:ext uri="{FF2B5EF4-FFF2-40B4-BE49-F238E27FC236}">
                <a16:creationId xmlns:a16="http://schemas.microsoft.com/office/drawing/2014/main" id="{E5FDC218-A825-9AA4-4E77-61DD29B4C14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3FB56D-3B64-8EB2-7CD9-B12B7C29EF5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35F05F-304C-43C9-8543-CC570CFD4020}" type="slidenum">
              <a:rPr lang="en-IN" smtClean="0"/>
              <a:t>‹#›</a:t>
            </a:fld>
            <a:endParaRPr lang="en-IN"/>
          </a:p>
        </p:txBody>
      </p:sp>
    </p:spTree>
    <p:extLst>
      <p:ext uri="{BB962C8B-B14F-4D97-AF65-F5344CB8AC3E}">
        <p14:creationId xmlns:p14="http://schemas.microsoft.com/office/powerpoint/2010/main" val="2253491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urublogs.wixsite.com/guru" TargetMode="External"/><Relationship Id="rId2" Type="http://schemas.openxmlformats.org/officeDocument/2006/relationships/hyperlink" Target="http://puttuguru.blogspot.in/"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A5D89D-5A3F-5927-DCDC-58666EF8FE33}"/>
              </a:ext>
            </a:extLst>
          </p:cNvPr>
          <p:cNvPicPr>
            <a:picLocks noChangeAspect="1"/>
          </p:cNvPicPr>
          <p:nvPr/>
        </p:nvPicPr>
        <p:blipFill>
          <a:blip r:embed="rId2"/>
          <a:stretch>
            <a:fillRect/>
          </a:stretch>
        </p:blipFill>
        <p:spPr>
          <a:xfrm>
            <a:off x="0" y="0"/>
            <a:ext cx="9144000" cy="6858000"/>
          </a:xfrm>
          <a:prstGeom prst="rect">
            <a:avLst/>
          </a:prstGeom>
        </p:spPr>
      </p:pic>
      <p:pic>
        <p:nvPicPr>
          <p:cNvPr id="6" name="Picture 5">
            <a:extLst>
              <a:ext uri="{FF2B5EF4-FFF2-40B4-BE49-F238E27FC236}">
                <a16:creationId xmlns:a16="http://schemas.microsoft.com/office/drawing/2014/main" id="{60E09161-1813-B671-DF07-CF5456D6F756}"/>
              </a:ext>
            </a:extLst>
          </p:cNvPr>
          <p:cNvPicPr>
            <a:picLocks noChangeAspect="1"/>
          </p:cNvPicPr>
          <p:nvPr/>
        </p:nvPicPr>
        <p:blipFill>
          <a:blip r:embed="rId3"/>
          <a:stretch>
            <a:fillRect/>
          </a:stretch>
        </p:blipFill>
        <p:spPr>
          <a:xfrm>
            <a:off x="0" y="1254034"/>
            <a:ext cx="9144000" cy="5603966"/>
          </a:xfrm>
          <a:prstGeom prst="rect">
            <a:avLst/>
          </a:prstGeom>
        </p:spPr>
      </p:pic>
      <p:sp>
        <p:nvSpPr>
          <p:cNvPr id="7" name="Rectangle 6">
            <a:extLst>
              <a:ext uri="{FF2B5EF4-FFF2-40B4-BE49-F238E27FC236}">
                <a16:creationId xmlns:a16="http://schemas.microsoft.com/office/drawing/2014/main" id="{8F9EABB4-5CE7-70C2-E5F4-48FBACA83B79}"/>
              </a:ext>
            </a:extLst>
          </p:cNvPr>
          <p:cNvSpPr/>
          <p:nvPr/>
        </p:nvSpPr>
        <p:spPr>
          <a:xfrm>
            <a:off x="4119512" y="1381420"/>
            <a:ext cx="4883085" cy="584462"/>
          </a:xfrm>
          <a:prstGeom prst="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latin typeface="Amasis MT Pro Black" panose="02040A04050005020304" pitchFamily="18" charset="0"/>
              </a:rPr>
              <a:t>Puttu Guru Prasad</a:t>
            </a:r>
          </a:p>
        </p:txBody>
      </p:sp>
    </p:spTree>
    <p:extLst>
      <p:ext uri="{BB962C8B-B14F-4D97-AF65-F5344CB8AC3E}">
        <p14:creationId xmlns:p14="http://schemas.microsoft.com/office/powerpoint/2010/main" val="3253097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D480A-20AE-8A54-ECD2-CF05335F78CE}"/>
              </a:ext>
            </a:extLst>
          </p:cNvPr>
          <p:cNvSpPr>
            <a:spLocks noGrp="1"/>
          </p:cNvSpPr>
          <p:nvPr>
            <p:ph type="title"/>
          </p:nvPr>
        </p:nvSpPr>
        <p:spPr/>
        <p:txBody>
          <a:bodyPr>
            <a:normAutofit/>
          </a:bodyPr>
          <a:lstStyle/>
          <a:p>
            <a:pPr algn="ctr"/>
            <a:r>
              <a:rPr lang="en-US" dirty="0">
                <a:solidFill>
                  <a:srgbClr val="FF9900"/>
                </a:solidFill>
                <a:latin typeface="Amasis MT Pro Black" panose="02040A04050005020304" pitchFamily="18" charset="0"/>
              </a:rPr>
              <a:t>ARTICLE 10: CONTINUANCE OF THE RIGHTS OF CITIZENSHIP</a:t>
            </a:r>
            <a:endParaRPr lang="en-IN" dirty="0">
              <a:solidFill>
                <a:srgbClr val="FF9900"/>
              </a:solidFill>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F2B6071A-F7E5-4F29-25F6-5AA0AD9A4A38}"/>
              </a:ext>
            </a:extLst>
          </p:cNvPr>
          <p:cNvSpPr>
            <a:spLocks noGrp="1"/>
          </p:cNvSpPr>
          <p:nvPr>
            <p:ph idx="1"/>
          </p:nvPr>
        </p:nvSpPr>
        <p:spPr/>
        <p:txBody>
          <a:bodyPr>
            <a:normAutofit/>
          </a:bodyPr>
          <a:lstStyle/>
          <a:p>
            <a:pPr algn="just"/>
            <a:r>
              <a:rPr lang="en-US" sz="3200" dirty="0"/>
              <a:t>Every person who is or is deemed to be a citizen of India under any of the foregoing provisions of this Part shall, subject to the provisions of any law that may be made by Parliament, continue to be such citizen.</a:t>
            </a:r>
            <a:endParaRPr lang="en-IN" sz="3200" dirty="0"/>
          </a:p>
        </p:txBody>
      </p:sp>
    </p:spTree>
    <p:extLst>
      <p:ext uri="{BB962C8B-B14F-4D97-AF65-F5344CB8AC3E}">
        <p14:creationId xmlns:p14="http://schemas.microsoft.com/office/powerpoint/2010/main" val="208827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9EDC-BD1D-8FB5-4D89-B27C7BBAE573}"/>
              </a:ext>
            </a:extLst>
          </p:cNvPr>
          <p:cNvSpPr>
            <a:spLocks noGrp="1"/>
          </p:cNvSpPr>
          <p:nvPr>
            <p:ph type="title"/>
          </p:nvPr>
        </p:nvSpPr>
        <p:spPr/>
        <p:txBody>
          <a:bodyPr>
            <a:normAutofit fontScale="90000"/>
          </a:bodyPr>
          <a:lstStyle/>
          <a:p>
            <a:pPr algn="ctr"/>
            <a:r>
              <a:rPr lang="en-US" dirty="0">
                <a:solidFill>
                  <a:srgbClr val="FF9900"/>
                </a:solidFill>
                <a:latin typeface="Amasis MT Pro Black" panose="02040A04050005020304" pitchFamily="18" charset="0"/>
              </a:rPr>
              <a:t>ARTICLE 11: PARLIAMENT TO REGULATE THE RIGHT OF CITIZENSHIP BY LAW</a:t>
            </a:r>
            <a:endParaRPr lang="en-IN" dirty="0">
              <a:solidFill>
                <a:srgbClr val="FF9900"/>
              </a:solidFill>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DE4E17AA-7BD0-A98F-2CE0-4689C50D2332}"/>
              </a:ext>
            </a:extLst>
          </p:cNvPr>
          <p:cNvSpPr>
            <a:spLocks noGrp="1"/>
          </p:cNvSpPr>
          <p:nvPr>
            <p:ph idx="1"/>
          </p:nvPr>
        </p:nvSpPr>
        <p:spPr/>
        <p:txBody>
          <a:bodyPr>
            <a:normAutofit/>
          </a:bodyPr>
          <a:lstStyle/>
          <a:p>
            <a:pPr algn="just"/>
            <a:r>
              <a:rPr lang="en-US" sz="3200" dirty="0"/>
              <a:t>Nothing in the foregoing provisions of this Part shall derogate from the power of Parliament to make any provision with respect to the acquisition and termination of citizenship and all other matters relating to citizenship.</a:t>
            </a:r>
            <a:endParaRPr lang="en-IN" sz="3200" dirty="0"/>
          </a:p>
        </p:txBody>
      </p:sp>
    </p:spTree>
    <p:extLst>
      <p:ext uri="{BB962C8B-B14F-4D97-AF65-F5344CB8AC3E}">
        <p14:creationId xmlns:p14="http://schemas.microsoft.com/office/powerpoint/2010/main" val="3293510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F112C-3758-E12F-0421-D8AA6ADBAA8F}"/>
              </a:ext>
            </a:extLst>
          </p:cNvPr>
          <p:cNvSpPr>
            <a:spLocks noGrp="1"/>
          </p:cNvSpPr>
          <p:nvPr>
            <p:ph type="title"/>
          </p:nvPr>
        </p:nvSpPr>
        <p:spPr>
          <a:xfrm>
            <a:off x="628650" y="0"/>
            <a:ext cx="7886700" cy="1815737"/>
          </a:xfrm>
        </p:spPr>
        <p:txBody>
          <a:bodyPr>
            <a:normAutofit/>
          </a:bodyPr>
          <a:lstStyle/>
          <a:p>
            <a:pPr algn="ctr"/>
            <a:r>
              <a:rPr lang="en-US" sz="5400" b="1" i="0" dirty="0">
                <a:solidFill>
                  <a:srgbClr val="FF9900"/>
                </a:solidFill>
                <a:effectLst/>
                <a:latin typeface="Poppins" panose="00000500000000000000" pitchFamily="2" charset="0"/>
              </a:rPr>
              <a:t>Citizenship Act, 1955</a:t>
            </a:r>
            <a:endParaRPr lang="en-IN" sz="5400" dirty="0">
              <a:solidFill>
                <a:srgbClr val="FF9900"/>
              </a:solidFill>
            </a:endParaRPr>
          </a:p>
        </p:txBody>
      </p:sp>
      <p:sp>
        <p:nvSpPr>
          <p:cNvPr id="3" name="Content Placeholder 2">
            <a:extLst>
              <a:ext uri="{FF2B5EF4-FFF2-40B4-BE49-F238E27FC236}">
                <a16:creationId xmlns:a16="http://schemas.microsoft.com/office/drawing/2014/main" id="{7A1600A8-60BB-48E4-4907-6A241A47E4F6}"/>
              </a:ext>
            </a:extLst>
          </p:cNvPr>
          <p:cNvSpPr>
            <a:spLocks noGrp="1"/>
          </p:cNvSpPr>
          <p:nvPr>
            <p:ph idx="1"/>
          </p:nvPr>
        </p:nvSpPr>
        <p:spPr>
          <a:xfrm>
            <a:off x="628650" y="1358538"/>
            <a:ext cx="7886700" cy="5499462"/>
          </a:xfrm>
        </p:spPr>
        <p:txBody>
          <a:bodyPr>
            <a:normAutofit/>
          </a:bodyPr>
          <a:lstStyle/>
          <a:p>
            <a:pPr algn="l"/>
            <a:r>
              <a:rPr lang="en-US" sz="2800" b="0" i="0" dirty="0">
                <a:solidFill>
                  <a:srgbClr val="444444"/>
                </a:solidFill>
                <a:effectLst/>
                <a:latin typeface="Poppins" panose="00000500000000000000" pitchFamily="2" charset="0"/>
              </a:rPr>
              <a:t>Citizenship of India can be acquired in the following ways:</a:t>
            </a:r>
          </a:p>
          <a:p>
            <a:pPr algn="l">
              <a:buFont typeface="+mj-lt"/>
              <a:buAutoNum type="arabicPeriod"/>
            </a:pPr>
            <a:r>
              <a:rPr lang="en-US" sz="2800" b="0" i="0" dirty="0">
                <a:solidFill>
                  <a:srgbClr val="444444"/>
                </a:solidFill>
                <a:effectLst/>
                <a:latin typeface="Poppins" panose="00000500000000000000" pitchFamily="2" charset="0"/>
              </a:rPr>
              <a:t>Citizenship at the commencement of the Constitution</a:t>
            </a:r>
          </a:p>
          <a:p>
            <a:pPr algn="l">
              <a:buFont typeface="+mj-lt"/>
              <a:buAutoNum type="arabicPeriod"/>
            </a:pPr>
            <a:r>
              <a:rPr lang="en-US" sz="2800" b="0" i="0" dirty="0">
                <a:solidFill>
                  <a:srgbClr val="444444"/>
                </a:solidFill>
                <a:effectLst/>
                <a:latin typeface="Poppins" panose="00000500000000000000" pitchFamily="2" charset="0"/>
              </a:rPr>
              <a:t>Citizenship by birth</a:t>
            </a:r>
          </a:p>
          <a:p>
            <a:pPr algn="l">
              <a:buFont typeface="+mj-lt"/>
              <a:buAutoNum type="arabicPeriod"/>
            </a:pPr>
            <a:r>
              <a:rPr lang="en-US" sz="2800" b="0" i="0" dirty="0">
                <a:solidFill>
                  <a:srgbClr val="444444"/>
                </a:solidFill>
                <a:effectLst/>
                <a:latin typeface="Poppins" panose="00000500000000000000" pitchFamily="2" charset="0"/>
              </a:rPr>
              <a:t>Citizenship by descent</a:t>
            </a:r>
          </a:p>
          <a:p>
            <a:pPr algn="l">
              <a:buFont typeface="+mj-lt"/>
              <a:buAutoNum type="arabicPeriod"/>
            </a:pPr>
            <a:r>
              <a:rPr lang="en-US" sz="2800" b="0" i="0" dirty="0">
                <a:solidFill>
                  <a:srgbClr val="444444"/>
                </a:solidFill>
                <a:effectLst/>
                <a:latin typeface="Poppins" panose="00000500000000000000" pitchFamily="2" charset="0"/>
              </a:rPr>
              <a:t>Citizenship by registration</a:t>
            </a:r>
          </a:p>
          <a:p>
            <a:pPr algn="l">
              <a:buFont typeface="+mj-lt"/>
              <a:buAutoNum type="arabicPeriod"/>
            </a:pPr>
            <a:r>
              <a:rPr lang="en-US" sz="2800" b="0" i="0" dirty="0">
                <a:solidFill>
                  <a:srgbClr val="444444"/>
                </a:solidFill>
                <a:effectLst/>
                <a:latin typeface="Poppins" panose="00000500000000000000" pitchFamily="2" charset="0"/>
              </a:rPr>
              <a:t>Citizenship by naturalization</a:t>
            </a:r>
          </a:p>
          <a:p>
            <a:pPr algn="l">
              <a:buFont typeface="+mj-lt"/>
              <a:buAutoNum type="arabicPeriod"/>
            </a:pPr>
            <a:r>
              <a:rPr lang="en-US" sz="2800" b="0" i="0" dirty="0">
                <a:solidFill>
                  <a:srgbClr val="444444"/>
                </a:solidFill>
                <a:effectLst/>
                <a:latin typeface="Poppins" panose="00000500000000000000" pitchFamily="2" charset="0"/>
              </a:rPr>
              <a:t>By incorporation of territory (by the Government of India)</a:t>
            </a:r>
          </a:p>
          <a:p>
            <a:endParaRPr lang="en-IN" dirty="0"/>
          </a:p>
        </p:txBody>
      </p:sp>
    </p:spTree>
    <p:extLst>
      <p:ext uri="{BB962C8B-B14F-4D97-AF65-F5344CB8AC3E}">
        <p14:creationId xmlns:p14="http://schemas.microsoft.com/office/powerpoint/2010/main" val="2105860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06AB1-7599-CD4E-C853-BA49706ABB79}"/>
              </a:ext>
            </a:extLst>
          </p:cNvPr>
          <p:cNvSpPr>
            <a:spLocks noGrp="1"/>
          </p:cNvSpPr>
          <p:nvPr>
            <p:ph idx="1"/>
          </p:nvPr>
        </p:nvSpPr>
        <p:spPr>
          <a:xfrm>
            <a:off x="628650" y="888274"/>
            <a:ext cx="7886700" cy="5969725"/>
          </a:xfrm>
        </p:spPr>
        <p:txBody>
          <a:bodyPr>
            <a:normAutofit fontScale="92500"/>
          </a:bodyPr>
          <a:lstStyle/>
          <a:p>
            <a:pPr algn="just"/>
            <a:r>
              <a:rPr lang="en-US" sz="2800" dirty="0"/>
              <a:t>People who were domiciled in India as on 26th November 1949 automatically became citizens of India by virtue of citizenship at the commencement of the Constitution.</a:t>
            </a:r>
          </a:p>
          <a:p>
            <a:pPr algn="just"/>
            <a:r>
              <a:rPr lang="en-US" sz="2800" dirty="0"/>
              <a:t>Persons who were born in India on or after 26th January 1950 but before 1st July 1987 are Indian citizens.</a:t>
            </a:r>
          </a:p>
          <a:p>
            <a:pPr algn="just"/>
            <a:r>
              <a:rPr lang="en-US" sz="2800" dirty="0"/>
              <a:t>A person born after 1st July 1987 is an Indian citizen if either of the parents was a citizen of India at the time of birth.</a:t>
            </a:r>
          </a:p>
          <a:p>
            <a:pPr algn="just"/>
            <a:r>
              <a:rPr lang="en-US" sz="2800" dirty="0"/>
              <a:t>Persons born after 3rd December 2004 are Indian citizens if both parents are Indian citizens or if one parent is an Indian citizen and the other is not an illegal migrant at the time of birth.</a:t>
            </a:r>
          </a:p>
          <a:p>
            <a:pPr algn="just"/>
            <a:r>
              <a:rPr lang="en-US" sz="2800" dirty="0"/>
              <a:t>Citizenship by birth is not applicable for children of foreign diplomatic personnel and those of enemy aliens.</a:t>
            </a:r>
          </a:p>
          <a:p>
            <a:endParaRPr lang="en-IN" dirty="0"/>
          </a:p>
        </p:txBody>
      </p:sp>
      <p:sp>
        <p:nvSpPr>
          <p:cNvPr id="4" name="Title 1">
            <a:extLst>
              <a:ext uri="{FF2B5EF4-FFF2-40B4-BE49-F238E27FC236}">
                <a16:creationId xmlns:a16="http://schemas.microsoft.com/office/drawing/2014/main" id="{DDCE2720-11B5-EA61-A2C6-F0973A13C479}"/>
              </a:ext>
            </a:extLst>
          </p:cNvPr>
          <p:cNvSpPr>
            <a:spLocks noGrp="1"/>
          </p:cNvSpPr>
          <p:nvPr>
            <p:ph type="title"/>
          </p:nvPr>
        </p:nvSpPr>
        <p:spPr>
          <a:xfrm>
            <a:off x="0" y="1"/>
            <a:ext cx="9144000" cy="888273"/>
          </a:xfrm>
        </p:spPr>
        <p:txBody>
          <a:bodyPr>
            <a:normAutofit/>
          </a:bodyPr>
          <a:lstStyle/>
          <a:p>
            <a:pPr algn="ctr"/>
            <a:r>
              <a:rPr lang="en-US" sz="5400" b="1" i="0" dirty="0">
                <a:solidFill>
                  <a:srgbClr val="FF9900"/>
                </a:solidFill>
                <a:effectLst/>
                <a:latin typeface="Poppins" panose="00000500000000000000" pitchFamily="2" charset="0"/>
              </a:rPr>
              <a:t>Citizenship Act, 1955</a:t>
            </a:r>
            <a:endParaRPr lang="en-IN" sz="5400" dirty="0">
              <a:solidFill>
                <a:srgbClr val="FF9900"/>
              </a:solidFill>
            </a:endParaRPr>
          </a:p>
        </p:txBody>
      </p:sp>
    </p:spTree>
    <p:extLst>
      <p:ext uri="{BB962C8B-B14F-4D97-AF65-F5344CB8AC3E}">
        <p14:creationId xmlns:p14="http://schemas.microsoft.com/office/powerpoint/2010/main" val="4086058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4EEC-6167-880F-C40D-99B0060397B3}"/>
              </a:ext>
            </a:extLst>
          </p:cNvPr>
          <p:cNvSpPr>
            <a:spLocks noGrp="1"/>
          </p:cNvSpPr>
          <p:nvPr>
            <p:ph type="title"/>
          </p:nvPr>
        </p:nvSpPr>
        <p:spPr>
          <a:xfrm>
            <a:off x="-1" y="0"/>
            <a:ext cx="9143999" cy="1084217"/>
          </a:xfrm>
        </p:spPr>
        <p:txBody>
          <a:bodyPr>
            <a:normAutofit/>
          </a:bodyPr>
          <a:lstStyle/>
          <a:p>
            <a:pPr algn="ctr"/>
            <a:r>
              <a:rPr lang="en-US" sz="2400" dirty="0">
                <a:solidFill>
                  <a:srgbClr val="FF9900"/>
                </a:solidFill>
                <a:latin typeface="Amasis MT Pro Black" panose="02040A04050005020304" pitchFamily="18" charset="0"/>
              </a:rPr>
              <a:t>Termination of Indian Citizenship</a:t>
            </a:r>
            <a:br>
              <a:rPr lang="en-US" sz="2400" dirty="0">
                <a:solidFill>
                  <a:srgbClr val="FF9900"/>
                </a:solidFill>
                <a:latin typeface="Amasis MT Pro Black" panose="02040A04050005020304" pitchFamily="18" charset="0"/>
              </a:rPr>
            </a:br>
            <a:r>
              <a:rPr lang="en-US" sz="2400" dirty="0">
                <a:solidFill>
                  <a:srgbClr val="FF9900"/>
                </a:solidFill>
                <a:latin typeface="Amasis MT Pro Black" panose="02040A04050005020304" pitchFamily="18" charset="0"/>
              </a:rPr>
              <a:t>Termination of citizenship is possible in three ways according to the Act:</a:t>
            </a:r>
            <a:endParaRPr lang="en-IN" sz="2400" dirty="0">
              <a:solidFill>
                <a:srgbClr val="FF9900"/>
              </a:solidFill>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5B8E20B5-12CA-5D57-DD0E-EFBF5EABA688}"/>
              </a:ext>
            </a:extLst>
          </p:cNvPr>
          <p:cNvSpPr>
            <a:spLocks noGrp="1"/>
          </p:cNvSpPr>
          <p:nvPr>
            <p:ph idx="1"/>
          </p:nvPr>
        </p:nvSpPr>
        <p:spPr>
          <a:xfrm>
            <a:off x="0" y="1149531"/>
            <a:ext cx="9144000" cy="5564776"/>
          </a:xfrm>
        </p:spPr>
        <p:txBody>
          <a:bodyPr>
            <a:normAutofit/>
          </a:bodyPr>
          <a:lstStyle/>
          <a:p>
            <a:pPr algn="just">
              <a:buFont typeface="Wingdings" panose="05000000000000000000" pitchFamily="2" charset="2"/>
              <a:buChar char="§"/>
            </a:pPr>
            <a:r>
              <a:rPr lang="en-US" sz="2400" dirty="0">
                <a:latin typeface="Amasis MT Pro Black" panose="02040A04050005020304" pitchFamily="18" charset="0"/>
              </a:rPr>
              <a:t>Renunciation: </a:t>
            </a:r>
            <a:r>
              <a:rPr lang="en-US" sz="2400" dirty="0"/>
              <a:t>If any citizen of India who is also a national of another country renounces his Indian citizenship through a declaration in the prescribed manner, he ceases to be an Indian citizen. When a male person ceases to be a citizen of India, every minor child of his also ceases to be a citizen of India. However, such a child may within one year after attaining full age become an Indian citizen by making a declaration of his intention to resume Indian citizen­ship.</a:t>
            </a:r>
          </a:p>
          <a:p>
            <a:pPr algn="just"/>
            <a:r>
              <a:rPr lang="en-US" sz="2400" dirty="0">
                <a:latin typeface="Amasis MT Pro Black" panose="02040A04050005020304" pitchFamily="18" charset="0"/>
              </a:rPr>
              <a:t>Termination: </a:t>
            </a:r>
            <a:r>
              <a:rPr lang="en-US" sz="2400" dirty="0"/>
              <a:t>Indian citizenship can be terminated if a citizen knowingly or voluntarily adopts the citizenship of any foreign country.</a:t>
            </a:r>
          </a:p>
          <a:p>
            <a:pPr algn="just"/>
            <a:r>
              <a:rPr lang="en-US" sz="2400" dirty="0">
                <a:latin typeface="Amasis MT Pro Black" panose="02040A04050005020304" pitchFamily="18" charset="0"/>
              </a:rPr>
              <a:t>Deprivation: </a:t>
            </a:r>
            <a:r>
              <a:rPr lang="en-US" sz="2400" dirty="0"/>
              <a:t>The government of India can deprive a person of his citizenship in some cases. But this is not applicable to all citizens. It is applicable only in the case of citizens who have acquired the citizenship by registration, naturalization, or only by Article 5 Clause (c) (which is citizenship at commencement for a domicile in India and who has ordinarily been a resident of India for not less than 5 years immediately preceding the commencement of the Constitution).</a:t>
            </a:r>
            <a:endParaRPr lang="en-IN" sz="2400" dirty="0"/>
          </a:p>
        </p:txBody>
      </p:sp>
    </p:spTree>
    <p:extLst>
      <p:ext uri="{BB962C8B-B14F-4D97-AF65-F5344CB8AC3E}">
        <p14:creationId xmlns:p14="http://schemas.microsoft.com/office/powerpoint/2010/main" val="2058355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798A-B0AE-C649-C3B8-BB19209AECDD}"/>
              </a:ext>
            </a:extLst>
          </p:cNvPr>
          <p:cNvSpPr>
            <a:spLocks noGrp="1"/>
          </p:cNvSpPr>
          <p:nvPr>
            <p:ph type="title"/>
          </p:nvPr>
        </p:nvSpPr>
        <p:spPr/>
        <p:txBody>
          <a:bodyPr/>
          <a:lstStyle/>
          <a:p>
            <a:r>
              <a:rPr lang="en-US" dirty="0">
                <a:solidFill>
                  <a:srgbClr val="FF9900"/>
                </a:solidFill>
                <a:latin typeface="Amasis MT Pro Black" panose="02040A04050005020304" pitchFamily="18" charset="0"/>
              </a:rPr>
              <a:t>Persons of Indian Origin (PIO) Card</a:t>
            </a:r>
            <a:endParaRPr lang="en-IN" dirty="0">
              <a:solidFill>
                <a:srgbClr val="FF9900"/>
              </a:solidFill>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BBAC65C6-0536-9021-DA19-8DC2BE0B84B9}"/>
              </a:ext>
            </a:extLst>
          </p:cNvPr>
          <p:cNvSpPr>
            <a:spLocks noGrp="1"/>
          </p:cNvSpPr>
          <p:nvPr>
            <p:ph idx="1"/>
          </p:nvPr>
        </p:nvSpPr>
        <p:spPr/>
        <p:txBody>
          <a:bodyPr>
            <a:normAutofit lnSpcReduction="10000"/>
          </a:bodyPr>
          <a:lstStyle/>
          <a:p>
            <a:pPr algn="just"/>
            <a:r>
              <a:rPr lang="en-US" sz="2800" dirty="0"/>
              <a:t>A person would be eligible for the PIO card if he:</a:t>
            </a:r>
          </a:p>
          <a:p>
            <a:pPr algn="just"/>
            <a:endParaRPr lang="en-US" sz="2800" dirty="0"/>
          </a:p>
          <a:p>
            <a:pPr algn="just"/>
            <a:r>
              <a:rPr lang="en-US" sz="2800" dirty="0"/>
              <a:t>Is a person of Indian origin and is a citizen of any country except Pakistan, Sri Lanka, Nepal, Bangladesh, Bhutan, China or Afghanistan, or</a:t>
            </a:r>
          </a:p>
          <a:p>
            <a:pPr algn="just"/>
            <a:r>
              <a:rPr lang="en-US" sz="2800" dirty="0"/>
              <a:t>Has held an Indian passport at any other time or is the spouse of a citizen of India or a person of Indian origin.</a:t>
            </a:r>
          </a:p>
          <a:p>
            <a:pPr algn="just"/>
            <a:r>
              <a:rPr lang="en-US" sz="2800" dirty="0"/>
              <a:t>PIO cardholders can enter India with the multiple entry feature for fifteen years. They do not need a separate visa.</a:t>
            </a:r>
            <a:endParaRPr lang="en-IN" sz="2800" dirty="0"/>
          </a:p>
        </p:txBody>
      </p:sp>
    </p:spTree>
    <p:extLst>
      <p:ext uri="{BB962C8B-B14F-4D97-AF65-F5344CB8AC3E}">
        <p14:creationId xmlns:p14="http://schemas.microsoft.com/office/powerpoint/2010/main" val="4080199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02BB-D2E4-AEDE-F3F2-EC488791080E}"/>
              </a:ext>
            </a:extLst>
          </p:cNvPr>
          <p:cNvSpPr>
            <a:spLocks noGrp="1"/>
          </p:cNvSpPr>
          <p:nvPr>
            <p:ph type="title"/>
          </p:nvPr>
        </p:nvSpPr>
        <p:spPr>
          <a:xfrm>
            <a:off x="0" y="0"/>
            <a:ext cx="9144000" cy="1045029"/>
          </a:xfrm>
        </p:spPr>
        <p:txBody>
          <a:bodyPr>
            <a:normAutofit/>
          </a:bodyPr>
          <a:lstStyle/>
          <a:p>
            <a:pPr algn="ctr"/>
            <a:r>
              <a:rPr lang="en-US" b="1" i="0" dirty="0">
                <a:solidFill>
                  <a:srgbClr val="FF9900"/>
                </a:solidFill>
                <a:effectLst/>
                <a:latin typeface="Poppins" panose="00000500000000000000" pitchFamily="2" charset="0"/>
              </a:rPr>
              <a:t>Overseas Citizen of India (OCI) Card</a:t>
            </a:r>
            <a:endParaRPr lang="en-IN" dirty="0">
              <a:solidFill>
                <a:srgbClr val="FF9900"/>
              </a:solidFill>
            </a:endParaRPr>
          </a:p>
        </p:txBody>
      </p:sp>
      <p:sp>
        <p:nvSpPr>
          <p:cNvPr id="3" name="Content Placeholder 2">
            <a:extLst>
              <a:ext uri="{FF2B5EF4-FFF2-40B4-BE49-F238E27FC236}">
                <a16:creationId xmlns:a16="http://schemas.microsoft.com/office/drawing/2014/main" id="{2F18D967-A672-36F7-4F32-C17D2B4CEA9E}"/>
              </a:ext>
            </a:extLst>
          </p:cNvPr>
          <p:cNvSpPr>
            <a:spLocks noGrp="1"/>
          </p:cNvSpPr>
          <p:nvPr>
            <p:ph idx="1"/>
          </p:nvPr>
        </p:nvSpPr>
        <p:spPr>
          <a:xfrm>
            <a:off x="628650" y="888274"/>
            <a:ext cx="7886700" cy="5969725"/>
          </a:xfrm>
        </p:spPr>
        <p:txBody>
          <a:bodyPr>
            <a:normAutofit/>
          </a:bodyPr>
          <a:lstStyle/>
          <a:p>
            <a:pPr algn="just"/>
            <a:r>
              <a:rPr lang="en-US" sz="2800" dirty="0"/>
              <a:t>OCI Card is for foreign nationals who were eligible for Indian citizenship on 26th January 1950 or was an Indian citizen on or after that date.</a:t>
            </a:r>
          </a:p>
          <a:p>
            <a:pPr algn="just"/>
            <a:r>
              <a:rPr lang="en-US" sz="2800" dirty="0"/>
              <a:t>Citizens of Pakistan and Bangladesh are not eligible for OCI Card. An OCI cardholder does not have voting rights.</a:t>
            </a:r>
          </a:p>
          <a:p>
            <a:pPr algn="just"/>
            <a:r>
              <a:rPr lang="en-US" sz="2800" dirty="0"/>
              <a:t>OCI is not dual citizenship. OCI cardholders are not Indian citizens.</a:t>
            </a:r>
          </a:p>
          <a:p>
            <a:pPr algn="just"/>
            <a:r>
              <a:rPr lang="en-US" sz="2800" dirty="0"/>
              <a:t>The OCI Card is a multipurpose, multiple-entry lifelong visa for visiting India.</a:t>
            </a:r>
          </a:p>
          <a:p>
            <a:pPr algn="just"/>
            <a:r>
              <a:rPr lang="en-US" sz="2800" dirty="0"/>
              <a:t>Persons with OCI Cards have equal rights as NRIs in terms of financial, educational, and economic matters. But they cannot acquire agricultural land in India.</a:t>
            </a:r>
            <a:endParaRPr lang="en-IN" sz="2800" dirty="0"/>
          </a:p>
        </p:txBody>
      </p:sp>
    </p:spTree>
    <p:extLst>
      <p:ext uri="{BB962C8B-B14F-4D97-AF65-F5344CB8AC3E}">
        <p14:creationId xmlns:p14="http://schemas.microsoft.com/office/powerpoint/2010/main" val="138009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CF74C2-CF47-42BA-B224-7DCB1A200BE4}"/>
              </a:ext>
            </a:extLst>
          </p:cNvPr>
          <p:cNvSpPr/>
          <p:nvPr/>
        </p:nvSpPr>
        <p:spPr>
          <a:xfrm>
            <a:off x="0" y="1"/>
            <a:ext cx="9144000" cy="7078861"/>
          </a:xfrm>
          <a:prstGeom prst="rect">
            <a:avLst/>
          </a:prstGeom>
          <a:solidFill>
            <a:srgbClr val="FFFF00"/>
          </a:solidFill>
        </p:spPr>
        <p:txBody>
          <a:bodyPr wrap="square">
            <a:spAutoFit/>
          </a:bodyPr>
          <a:lstStyle/>
          <a:p>
            <a:pPr algn="ctr"/>
            <a:r>
              <a:rPr lang="en-IN" sz="6000" b="1" i="1" dirty="0">
                <a:solidFill>
                  <a:srgbClr val="0070C0"/>
                </a:solidFill>
                <a:effectLst>
                  <a:outerShdw blurRad="38100" dist="38100" dir="2700000" algn="tl">
                    <a:srgbClr val="000000">
                      <a:alpha val="43137"/>
                    </a:srgbClr>
                  </a:outerShdw>
                </a:effectLst>
                <a:latin typeface="bookman old style, new york, times, serif"/>
              </a:rPr>
              <a:t>Professor &amp; Lawyer</a:t>
            </a:r>
            <a:r>
              <a:rPr lang="en-IN" sz="6000" b="1" dirty="0">
                <a:solidFill>
                  <a:srgbClr val="0070C0"/>
                </a:solidFill>
                <a:effectLst>
                  <a:outerShdw blurRad="38100" dist="38100" dir="2700000" algn="tl">
                    <a:srgbClr val="000000">
                      <a:alpha val="43137"/>
                    </a:srgbClr>
                  </a:outerShdw>
                </a:effectLst>
                <a:latin typeface="bookman old style, new york, times, serif"/>
              </a:rPr>
              <a:t> </a:t>
            </a:r>
            <a:endParaRPr lang="en-IN" sz="6000" b="1" dirty="0">
              <a:solidFill>
                <a:srgbClr val="0070C0"/>
              </a:solidFill>
              <a:effectLst>
                <a:outerShdw blurRad="38100" dist="38100" dir="2700000" algn="tl">
                  <a:srgbClr val="000000">
                    <a:alpha val="43137"/>
                  </a:srgbClr>
                </a:outerShdw>
              </a:effectLst>
              <a:latin typeface="Helvetica" panose="020B0604020202020204" pitchFamily="34" charset="0"/>
            </a:endParaRPr>
          </a:p>
          <a:p>
            <a:pPr algn="ctr"/>
            <a:r>
              <a:rPr lang="en-IN" sz="6000" b="1" i="1" dirty="0">
                <a:solidFill>
                  <a:srgbClr val="C00000"/>
                </a:solidFill>
                <a:effectLst>
                  <a:outerShdw blurRad="38100" dist="38100" dir="2700000" algn="tl">
                    <a:srgbClr val="000000">
                      <a:alpha val="43137"/>
                    </a:srgbClr>
                  </a:outerShdw>
                </a:effectLst>
                <a:latin typeface="Verdana" panose="020B0604030504040204" pitchFamily="34" charset="0"/>
              </a:rPr>
              <a:t>Puttu Guru Prasad</a:t>
            </a:r>
            <a:endParaRPr lang="en-IN" sz="6000" b="1" dirty="0">
              <a:solidFill>
                <a:srgbClr val="C00000"/>
              </a:solidFill>
              <a:effectLst>
                <a:outerShdw blurRad="38100" dist="38100" dir="2700000" algn="tl">
                  <a:srgbClr val="000000">
                    <a:alpha val="43137"/>
                  </a:srgbClr>
                </a:outerShdw>
              </a:effectLst>
              <a:latin typeface="Helvetica" panose="020B0604020202020204" pitchFamily="34" charset="0"/>
            </a:endParaRPr>
          </a:p>
          <a:p>
            <a:pPr algn="ctr"/>
            <a:r>
              <a:rPr lang="en-IN" sz="2000" b="1" i="1" dirty="0">
                <a:solidFill>
                  <a:srgbClr val="000000"/>
                </a:solidFill>
                <a:effectLst>
                  <a:outerShdw blurRad="38100" dist="38100" dir="2700000" algn="tl">
                    <a:srgbClr val="000000">
                      <a:alpha val="43137"/>
                    </a:srgbClr>
                  </a:outerShdw>
                </a:effectLst>
                <a:highlight>
                  <a:srgbClr val="00FFFF"/>
                </a:highlight>
                <a:latin typeface="times new roman, new york, times, serif"/>
              </a:rPr>
              <a:t>B.Com., M.Com., M.Phil., M.B.A., PGDFTM., AP.SET.,</a:t>
            </a:r>
            <a:r>
              <a:rPr lang="en-IN" sz="2000" dirty="0">
                <a:solidFill>
                  <a:srgbClr val="000000"/>
                </a:solidFill>
                <a:effectLst>
                  <a:outerShdw blurRad="38100" dist="38100" dir="2700000" algn="tl">
                    <a:srgbClr val="000000">
                      <a:alpha val="43137"/>
                    </a:srgbClr>
                  </a:outerShdw>
                </a:effectLst>
                <a:highlight>
                  <a:srgbClr val="00FFFF"/>
                </a:highlight>
                <a:latin typeface="Helvetica" panose="020B0604020202020204" pitchFamily="34" charset="0"/>
              </a:rPr>
              <a:t> </a:t>
            </a:r>
            <a:r>
              <a:rPr lang="en-IN" sz="2000" b="1" i="1" dirty="0">
                <a:solidFill>
                  <a:srgbClr val="000000"/>
                </a:solidFill>
                <a:effectLst>
                  <a:outerShdw blurRad="38100" dist="38100" dir="2700000" algn="tl">
                    <a:srgbClr val="000000">
                      <a:alpha val="43137"/>
                    </a:srgbClr>
                  </a:outerShdw>
                </a:effectLst>
                <a:highlight>
                  <a:srgbClr val="00FFFF"/>
                </a:highlight>
                <a:latin typeface="times new roman, new york, times, serif"/>
              </a:rPr>
              <a:t>M.Phil., DRMS., L.L.B., </a:t>
            </a:r>
          </a:p>
          <a:p>
            <a:pPr algn="ctr"/>
            <a:r>
              <a:rPr lang="en-IN" sz="2000" b="1" i="1" dirty="0">
                <a:solidFill>
                  <a:srgbClr val="000000"/>
                </a:solidFill>
                <a:effectLst>
                  <a:outerShdw blurRad="38100" dist="38100" dir="2700000" algn="tl">
                    <a:srgbClr val="000000">
                      <a:alpha val="43137"/>
                    </a:srgbClr>
                  </a:outerShdw>
                </a:effectLst>
                <a:highlight>
                  <a:srgbClr val="00FFFF"/>
                </a:highlight>
                <a:latin typeface="times new roman, new york, times, serif"/>
              </a:rPr>
              <a:t>ICFAI TMF., DIRM., L.L.M.,</a:t>
            </a:r>
            <a:r>
              <a:rPr lang="en-IN" sz="2000" dirty="0">
                <a:solidFill>
                  <a:srgbClr val="000000"/>
                </a:solidFill>
                <a:effectLst>
                  <a:outerShdw blurRad="38100" dist="38100" dir="2700000" algn="tl">
                    <a:srgbClr val="000000">
                      <a:alpha val="43137"/>
                    </a:srgbClr>
                  </a:outerShdw>
                </a:effectLst>
                <a:highlight>
                  <a:srgbClr val="00FFFF"/>
                </a:highlight>
                <a:latin typeface="Helvetica" panose="020B0604020202020204" pitchFamily="34" charset="0"/>
              </a:rPr>
              <a:t> </a:t>
            </a:r>
            <a:r>
              <a:rPr lang="en-IN" sz="2000" b="1" i="1" dirty="0">
                <a:solidFill>
                  <a:srgbClr val="000000"/>
                </a:solidFill>
                <a:effectLst>
                  <a:outerShdw blurRad="38100" dist="38100" dir="2700000" algn="tl">
                    <a:srgbClr val="000000">
                      <a:alpha val="43137"/>
                    </a:srgbClr>
                  </a:outerShdw>
                </a:effectLst>
                <a:highlight>
                  <a:srgbClr val="00FFFF"/>
                </a:highlight>
                <a:latin typeface="times new roman, new york, times, serif"/>
              </a:rPr>
              <a:t>Pre PhD (PhD)from JNTUK.,  Topper</a:t>
            </a:r>
          </a:p>
          <a:p>
            <a:pPr algn="ctr"/>
            <a:r>
              <a:rPr lang="en-IN" sz="2400" b="1" i="1" dirty="0">
                <a:solidFill>
                  <a:srgbClr val="CC00CC"/>
                </a:solidFill>
                <a:latin typeface="Amasis MT Pro Black" panose="02040A04050005020304" pitchFamily="18" charset="0"/>
              </a:rPr>
              <a:t>Domain Topper &amp; 30</a:t>
            </a:r>
            <a:r>
              <a:rPr lang="en-IN" sz="2400" b="1" i="1" baseline="30000" dirty="0">
                <a:solidFill>
                  <a:srgbClr val="CC00CC"/>
                </a:solidFill>
                <a:latin typeface="Amasis MT Pro Black" panose="02040A04050005020304" pitchFamily="18" charset="0"/>
              </a:rPr>
              <a:t>th</a:t>
            </a:r>
            <a:r>
              <a:rPr lang="en-IN" sz="2400" b="1" i="1" dirty="0">
                <a:solidFill>
                  <a:srgbClr val="CC00CC"/>
                </a:solidFill>
                <a:latin typeface="Amasis MT Pro Black" panose="02040A04050005020304" pitchFamily="18" charset="0"/>
              </a:rPr>
              <a:t> Batch Topper at ICFAI -2009 (TMF)</a:t>
            </a:r>
            <a:br>
              <a:rPr lang="en-IN" sz="2400" b="1" i="1" dirty="0">
                <a:solidFill>
                  <a:srgbClr val="CC00CC"/>
                </a:solidFill>
                <a:latin typeface="Amasis MT Pro Black" panose="02040A04050005020304" pitchFamily="18" charset="0"/>
              </a:rPr>
            </a:br>
            <a:r>
              <a:rPr lang="en-IN" sz="2400" b="1" i="1" dirty="0">
                <a:solidFill>
                  <a:srgbClr val="CC00CC"/>
                </a:solidFill>
                <a:latin typeface="Amasis MT Pro Black" panose="02040A04050005020304" pitchFamily="18" charset="0"/>
              </a:rPr>
              <a:t>(TMF) Training for Management Faculty</a:t>
            </a:r>
          </a:p>
          <a:p>
            <a:pPr algn="ctr"/>
            <a:r>
              <a:rPr lang="en-IN" sz="3200" b="1" i="1" dirty="0">
                <a:solidFill>
                  <a:srgbClr val="FFFF00"/>
                </a:solidFill>
                <a:highlight>
                  <a:srgbClr val="800000"/>
                </a:highlight>
                <a:latin typeface="times new roman, new york, times, serif"/>
              </a:rPr>
              <a:t>“Diploma in Psychology from YALE University”</a:t>
            </a:r>
          </a:p>
          <a:p>
            <a:pPr algn="ctr"/>
            <a:r>
              <a:rPr lang="en-IN" sz="2000" b="1" i="1" dirty="0">
                <a:solidFill>
                  <a:srgbClr val="FFFF00"/>
                </a:solidFill>
                <a:effectLst>
                  <a:outerShdw blurRad="38100" dist="38100" dir="2700000" algn="tl">
                    <a:srgbClr val="000000">
                      <a:alpha val="43137"/>
                    </a:srgbClr>
                  </a:outerShdw>
                </a:effectLst>
                <a:highlight>
                  <a:srgbClr val="FF0000"/>
                </a:highlight>
                <a:latin typeface="Bahnschrift" panose="020B0502040204020203" pitchFamily="34" charset="0"/>
              </a:rPr>
              <a:t>MHRDI’s 'Institution's Innovation Council (IICs)Ambassador </a:t>
            </a:r>
            <a:endParaRPr lang="en-IN" sz="2000" b="1" dirty="0">
              <a:solidFill>
                <a:srgbClr val="FFFF00"/>
              </a:solidFill>
              <a:effectLst>
                <a:outerShdw blurRad="38100" dist="38100" dir="2700000" algn="tl">
                  <a:srgbClr val="000000">
                    <a:alpha val="43137"/>
                  </a:srgbClr>
                </a:outerShdw>
              </a:effectLst>
              <a:highlight>
                <a:srgbClr val="FF0000"/>
              </a:highlight>
              <a:latin typeface="Bahnschrift" panose="020B0502040204020203" pitchFamily="34" charset="0"/>
            </a:endParaRPr>
          </a:p>
          <a:p>
            <a:pPr algn="ctr"/>
            <a:r>
              <a:rPr lang="en-IN" sz="2800" b="1" i="1" dirty="0">
                <a:solidFill>
                  <a:srgbClr val="002060"/>
                </a:solidFill>
                <a:latin typeface="Arial" panose="020B0604020202020204" pitchFamily="34" charset="0"/>
              </a:rPr>
              <a:t>NSS Certified Program Officer, (A.U)</a:t>
            </a:r>
          </a:p>
          <a:p>
            <a:pPr algn="ctr"/>
            <a:r>
              <a:rPr lang="en-IN" sz="2800" b="1" i="1" dirty="0">
                <a:solidFill>
                  <a:schemeClr val="accent4">
                    <a:lumMod val="20000"/>
                    <a:lumOff val="80000"/>
                  </a:schemeClr>
                </a:solidFill>
                <a:highlight>
                  <a:srgbClr val="CC00CC"/>
                </a:highlight>
                <a:latin typeface="Arial" panose="020B0604020202020204" pitchFamily="34" charset="0"/>
              </a:rPr>
              <a:t>LL.B Degree Gold Medallist from ANU-2005</a:t>
            </a:r>
          </a:p>
          <a:p>
            <a:pPr algn="ctr"/>
            <a:r>
              <a:rPr lang="en-IN" sz="2800" b="1" i="1" dirty="0">
                <a:solidFill>
                  <a:srgbClr val="9900FF"/>
                </a:solidFill>
                <a:latin typeface="Arial" panose="020B0604020202020204" pitchFamily="34" charset="0"/>
              </a:rPr>
              <a:t>ICFAI UNIVERSITY Trained Senior MBA Faculty</a:t>
            </a:r>
          </a:p>
          <a:p>
            <a:pPr algn="ctr"/>
            <a:r>
              <a:rPr lang="en-IN" sz="2000" b="1" i="1" dirty="0">
                <a:solidFill>
                  <a:srgbClr val="FFFF00"/>
                </a:solidFill>
                <a:highlight>
                  <a:srgbClr val="800080"/>
                </a:highlight>
                <a:latin typeface="Arial" panose="020B0604020202020204" pitchFamily="34" charset="0"/>
              </a:rPr>
              <a:t>Eminent Faculty for Accounts, Business Studies, Economics,</a:t>
            </a:r>
          </a:p>
          <a:p>
            <a:pPr algn="ctr"/>
            <a:r>
              <a:rPr lang="en-IN" sz="2000" b="1" i="1" dirty="0">
                <a:solidFill>
                  <a:srgbClr val="002060"/>
                </a:solidFill>
                <a:latin typeface="Arial" panose="020B0604020202020204" pitchFamily="34" charset="0"/>
              </a:rPr>
              <a:t>Head, Board of Administration &amp; Management Science,</a:t>
            </a:r>
            <a:endParaRPr lang="en-IN" sz="2000" dirty="0">
              <a:solidFill>
                <a:srgbClr val="002060"/>
              </a:solidFill>
              <a:latin typeface="Helvetica" panose="020B0604020202020204" pitchFamily="34" charset="0"/>
            </a:endParaRPr>
          </a:p>
          <a:p>
            <a:pPr algn="ctr"/>
            <a:r>
              <a:rPr lang="en-IN" sz="2000" b="1" i="1" dirty="0">
                <a:solidFill>
                  <a:srgbClr val="FFFF00"/>
                </a:solidFill>
                <a:highlight>
                  <a:srgbClr val="008000"/>
                </a:highlight>
                <a:latin typeface="Arial" panose="020B0604020202020204" pitchFamily="34" charset="0"/>
              </a:rPr>
              <a:t>BHAGAVAD GITA &amp; CLAT &amp; IPMAT Program Coordinator, </a:t>
            </a:r>
            <a:endParaRPr lang="en-IN" sz="1400" dirty="0">
              <a:solidFill>
                <a:srgbClr val="FFFF00"/>
              </a:solidFill>
              <a:highlight>
                <a:srgbClr val="008000"/>
              </a:highlight>
              <a:latin typeface="Helvetica" panose="020B0604020202020204" pitchFamily="34" charset="0"/>
            </a:endParaRPr>
          </a:p>
          <a:p>
            <a:pPr algn="ctr"/>
            <a:r>
              <a:rPr lang="en-IN" sz="2000" b="1" i="1" dirty="0">
                <a:solidFill>
                  <a:srgbClr val="FFFF00"/>
                </a:solidFill>
                <a:highlight>
                  <a:srgbClr val="0000FF"/>
                </a:highlight>
                <a:latin typeface="Verdana" panose="020B0604030504040204" pitchFamily="34" charset="0"/>
              </a:rPr>
              <a:t>Commerce Department, VIVA-VVIT, </a:t>
            </a:r>
            <a:r>
              <a:rPr lang="en-IN" b="1" i="1" dirty="0">
                <a:solidFill>
                  <a:srgbClr val="FFFF00"/>
                </a:solidFill>
                <a:highlight>
                  <a:srgbClr val="0000FF"/>
                </a:highlight>
                <a:latin typeface="Verdana" panose="020B0604030504040204" pitchFamily="34" charset="0"/>
              </a:rPr>
              <a:t>Nambur,</a:t>
            </a:r>
            <a:r>
              <a:rPr lang="en-IN" b="1" i="1" dirty="0">
                <a:highlight>
                  <a:srgbClr val="0000FF"/>
                </a:highlight>
                <a:latin typeface="Verdana" panose="020B0604030504040204" pitchFamily="34" charset="0"/>
              </a:rPr>
              <a:t> </a:t>
            </a:r>
            <a:endParaRPr lang="en-IN" sz="1200" dirty="0">
              <a:highlight>
                <a:srgbClr val="0000FF"/>
              </a:highlight>
              <a:latin typeface="Helvetica" panose="020B0604020202020204" pitchFamily="34" charset="0"/>
            </a:endParaRPr>
          </a:p>
          <a:p>
            <a:pPr algn="ctr"/>
            <a:r>
              <a:rPr lang="en-IN" sz="1200" b="1" i="1" dirty="0">
                <a:solidFill>
                  <a:srgbClr val="002060"/>
                </a:solidFill>
                <a:latin typeface="Arial" panose="020B0604020202020204" pitchFamily="34" charset="0"/>
              </a:rPr>
              <a:t>My Blog: </a:t>
            </a:r>
            <a:r>
              <a:rPr lang="en-IN" sz="1200" b="1" i="1" u="sng" dirty="0">
                <a:solidFill>
                  <a:srgbClr val="002060"/>
                </a:solidFill>
                <a:latin typeface="Arial" panose="020B0604020202020204" pitchFamily="34" charset="0"/>
                <a:hlinkClick r:id="rId2">
                  <a:extLst>
                    <a:ext uri="{A12FA001-AC4F-418D-AE19-62706E023703}">
                      <ahyp:hlinkClr xmlns:ahyp="http://schemas.microsoft.com/office/drawing/2018/hyperlinkcolor" val="tx"/>
                    </a:ext>
                  </a:extLst>
                </a:hlinkClick>
              </a:rPr>
              <a:t>puttuguru.blogspot.in</a:t>
            </a:r>
            <a:r>
              <a:rPr lang="en-IN" sz="1200" b="1" i="1" dirty="0">
                <a:solidFill>
                  <a:srgbClr val="002060"/>
                </a:solidFill>
                <a:latin typeface="Arial" panose="020B0604020202020204" pitchFamily="34" charset="0"/>
              </a:rPr>
              <a:t> My Web Site: </a:t>
            </a:r>
            <a:r>
              <a:rPr lang="en-IN" sz="1200" b="1" u="sng" dirty="0">
                <a:solidFill>
                  <a:srgbClr val="002060"/>
                </a:solidFill>
                <a:latin typeface="Helvetica" panose="020B0604020202020204" pitchFamily="34" charset="0"/>
                <a:hlinkClick r:id="rId3">
                  <a:extLst>
                    <a:ext uri="{A12FA001-AC4F-418D-AE19-62706E023703}">
                      <ahyp:hlinkClr xmlns:ahyp="http://schemas.microsoft.com/office/drawing/2018/hyperlinkcolor" val="tx"/>
                    </a:ext>
                  </a:extLst>
                </a:hlinkClick>
              </a:rPr>
              <a:t>https://gurublogs.wixsite.com/guru</a:t>
            </a:r>
            <a:endParaRPr lang="en-IN" sz="1200" b="1" u="sng" dirty="0">
              <a:solidFill>
                <a:srgbClr val="002060"/>
              </a:solidFill>
              <a:latin typeface="Helvetica" panose="020B0604020202020204" pitchFamily="34" charset="0"/>
            </a:endParaRPr>
          </a:p>
          <a:p>
            <a:pPr algn="ctr"/>
            <a:r>
              <a:rPr lang="en-IN" b="1" i="1" dirty="0">
                <a:solidFill>
                  <a:srgbClr val="002060"/>
                </a:solidFill>
                <a:latin typeface="Verdana" panose="020B0604030504040204" pitchFamily="34" charset="0"/>
              </a:rPr>
              <a:t>93 94 96 98 98</a:t>
            </a:r>
            <a:r>
              <a:rPr lang="en-IN" sz="1200" b="1" i="1" dirty="0">
                <a:solidFill>
                  <a:srgbClr val="002060"/>
                </a:solidFill>
                <a:latin typeface="Verdana" panose="020B0604030504040204" pitchFamily="34" charset="0"/>
              </a:rPr>
              <a:t>, </a:t>
            </a:r>
            <a:r>
              <a:rPr lang="en-IN" b="1" i="1" dirty="0">
                <a:solidFill>
                  <a:srgbClr val="002060"/>
                </a:solidFill>
                <a:latin typeface="Verdana" panose="020B0604030504040204" pitchFamily="34" charset="0"/>
              </a:rPr>
              <a:t>9885 96 36 36,</a:t>
            </a:r>
            <a:r>
              <a:rPr lang="en-IN" sz="1200" dirty="0">
                <a:solidFill>
                  <a:srgbClr val="002060"/>
                </a:solidFill>
                <a:latin typeface="Helvetica" panose="020B0604020202020204" pitchFamily="34" charset="0"/>
              </a:rPr>
              <a:t> </a:t>
            </a:r>
            <a:r>
              <a:rPr lang="en-IN" b="1" i="1" dirty="0">
                <a:solidFill>
                  <a:srgbClr val="002060"/>
                </a:solidFill>
                <a:latin typeface="Verdana" panose="020B0604030504040204" pitchFamily="34" charset="0"/>
              </a:rPr>
              <a:t>807 444 9539,</a:t>
            </a:r>
            <a:endParaRPr lang="en-IN" sz="1000" dirty="0">
              <a:solidFill>
                <a:srgbClr val="002060"/>
              </a:solidFill>
              <a:latin typeface="Helvetica" panose="020B0604020202020204" pitchFamily="34" charset="0"/>
            </a:endParaRPr>
          </a:p>
        </p:txBody>
      </p:sp>
    </p:spTree>
    <p:extLst>
      <p:ext uri="{BB962C8B-B14F-4D97-AF65-F5344CB8AC3E}">
        <p14:creationId xmlns:p14="http://schemas.microsoft.com/office/powerpoint/2010/main" val="301920782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additive="base">
                                        <p:cTn id="4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 calcmode="lin" valueType="num">
                                      <p:cBhvr additive="base">
                                        <p:cTn id="55"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xEl>
                                              <p:pRg st="9" end="9"/>
                                            </p:txEl>
                                          </p:spTgt>
                                        </p:tgtEl>
                                        <p:attrNameLst>
                                          <p:attrName>style.visibility</p:attrName>
                                        </p:attrNameLst>
                                      </p:cBhvr>
                                      <p:to>
                                        <p:strVal val="visible"/>
                                      </p:to>
                                    </p:set>
                                    <p:anim calcmode="lin" valueType="num">
                                      <p:cBhvr additive="base">
                                        <p:cTn id="61"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
                                            <p:txEl>
                                              <p:pRg st="10" end="10"/>
                                            </p:txEl>
                                          </p:spTgt>
                                        </p:tgtEl>
                                        <p:attrNameLst>
                                          <p:attrName>style.visibility</p:attrName>
                                        </p:attrNameLst>
                                      </p:cBhvr>
                                      <p:to>
                                        <p:strVal val="visible"/>
                                      </p:to>
                                    </p:set>
                                    <p:anim calcmode="lin" valueType="num">
                                      <p:cBhvr additive="base">
                                        <p:cTn id="6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
                                            <p:txEl>
                                              <p:pRg st="11" end="11"/>
                                            </p:txEl>
                                          </p:spTgt>
                                        </p:tgtEl>
                                        <p:attrNameLst>
                                          <p:attrName>style.visibility</p:attrName>
                                        </p:attrNameLst>
                                      </p:cBhvr>
                                      <p:to>
                                        <p:strVal val="visible"/>
                                      </p:to>
                                    </p:set>
                                    <p:anim calcmode="lin" valueType="num">
                                      <p:cBhvr additive="base">
                                        <p:cTn id="73"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8">
                                            <p:txEl>
                                              <p:pRg st="12" end="12"/>
                                            </p:txEl>
                                          </p:spTgt>
                                        </p:tgtEl>
                                        <p:attrNameLst>
                                          <p:attrName>style.visibility</p:attrName>
                                        </p:attrNameLst>
                                      </p:cBhvr>
                                      <p:to>
                                        <p:strVal val="visible"/>
                                      </p:to>
                                    </p:set>
                                    <p:anim calcmode="lin" valueType="num">
                                      <p:cBhvr additive="base">
                                        <p:cTn id="79"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8">
                                            <p:txEl>
                                              <p:pRg st="13" end="13"/>
                                            </p:txEl>
                                          </p:spTgt>
                                        </p:tgtEl>
                                        <p:attrNameLst>
                                          <p:attrName>style.visibility</p:attrName>
                                        </p:attrNameLst>
                                      </p:cBhvr>
                                      <p:to>
                                        <p:strVal val="visible"/>
                                      </p:to>
                                    </p:set>
                                    <p:anim calcmode="lin" valueType="num">
                                      <p:cBhvr additive="base">
                                        <p:cTn id="85"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8">
                                            <p:txEl>
                                              <p:pRg st="14" end="14"/>
                                            </p:txEl>
                                          </p:spTgt>
                                        </p:tgtEl>
                                        <p:attrNameLst>
                                          <p:attrName>style.visibility</p:attrName>
                                        </p:attrNameLst>
                                      </p:cBhvr>
                                      <p:to>
                                        <p:strVal val="visible"/>
                                      </p:to>
                                    </p:set>
                                    <p:anim calcmode="lin" valueType="num">
                                      <p:cBhvr additive="base">
                                        <p:cTn id="91"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8">
                                            <p:txEl>
                                              <p:pRg st="15" end="15"/>
                                            </p:txEl>
                                          </p:spTgt>
                                        </p:tgtEl>
                                        <p:attrNameLst>
                                          <p:attrName>style.visibility</p:attrName>
                                        </p:attrNameLst>
                                      </p:cBhvr>
                                      <p:to>
                                        <p:strVal val="visible"/>
                                      </p:to>
                                    </p:set>
                                    <p:anim calcmode="lin" valueType="num">
                                      <p:cBhvr additive="base">
                                        <p:cTn id="97"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8">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E44E-3423-FA20-CDAB-4B0F14F9A5AD}"/>
              </a:ext>
            </a:extLst>
          </p:cNvPr>
          <p:cNvSpPr>
            <a:spLocks noGrp="1"/>
          </p:cNvSpPr>
          <p:nvPr>
            <p:ph type="title"/>
          </p:nvPr>
        </p:nvSpPr>
        <p:spPr>
          <a:xfrm>
            <a:off x="886120" y="622172"/>
            <a:ext cx="7286919" cy="1036948"/>
          </a:xfrm>
        </p:spPr>
        <p:txBody>
          <a:bodyPr>
            <a:normAutofit/>
          </a:bodyPr>
          <a:lstStyle/>
          <a:p>
            <a:pPr algn="ctr"/>
            <a:r>
              <a:rPr lang="en-IN" sz="4400" b="0" i="0" dirty="0">
                <a:solidFill>
                  <a:srgbClr val="FF9900"/>
                </a:solidFill>
                <a:effectLst/>
                <a:latin typeface="Amasis MT Pro Black" panose="02040A04050005020304" pitchFamily="18" charset="0"/>
              </a:rPr>
              <a:t>Citizenship in India </a:t>
            </a:r>
            <a:r>
              <a:rPr lang="en-IN" sz="1800" b="0" i="0" dirty="0">
                <a:solidFill>
                  <a:srgbClr val="FFFFFF"/>
                </a:solidFill>
                <a:effectLst/>
                <a:latin typeface="Poppins" panose="00000500000000000000" pitchFamily="2" charset="0"/>
              </a:rPr>
              <a:t>I</a:t>
            </a:r>
            <a:endParaRPr lang="en-IN" sz="1800" dirty="0"/>
          </a:p>
        </p:txBody>
      </p:sp>
      <p:sp>
        <p:nvSpPr>
          <p:cNvPr id="3" name="Content Placeholder 2">
            <a:extLst>
              <a:ext uri="{FF2B5EF4-FFF2-40B4-BE49-F238E27FC236}">
                <a16:creationId xmlns:a16="http://schemas.microsoft.com/office/drawing/2014/main" id="{F620BBFB-4387-4F27-6255-A26D4EC1C556}"/>
              </a:ext>
            </a:extLst>
          </p:cNvPr>
          <p:cNvSpPr>
            <a:spLocks noGrp="1"/>
          </p:cNvSpPr>
          <p:nvPr>
            <p:ph idx="1"/>
          </p:nvPr>
        </p:nvSpPr>
        <p:spPr>
          <a:xfrm>
            <a:off x="628650" y="1753385"/>
            <a:ext cx="7886700" cy="3867396"/>
          </a:xfrm>
        </p:spPr>
        <p:txBody>
          <a:bodyPr>
            <a:normAutofit/>
          </a:bodyPr>
          <a:lstStyle/>
          <a:p>
            <a:r>
              <a:rPr lang="en-US" sz="2800" dirty="0"/>
              <a:t>Citizenship is the status of a person recognized under law as being a legal member of a sovereign state or belonging to a nation. </a:t>
            </a:r>
          </a:p>
          <a:p>
            <a:r>
              <a:rPr lang="en-US" sz="2800" dirty="0"/>
              <a:t>In India, </a:t>
            </a:r>
            <a:r>
              <a:rPr lang="en-US" sz="2800" b="1" i="1" dirty="0">
                <a:solidFill>
                  <a:srgbClr val="333333"/>
                </a:solidFill>
                <a:effectLst/>
                <a:latin typeface="roboto" panose="02000000000000000000" pitchFamily="2" charset="0"/>
              </a:rPr>
              <a:t>Part II of the Constitution of India (Articles 5-11) deals with the Citizenship of India.</a:t>
            </a:r>
          </a:p>
          <a:p>
            <a:r>
              <a:rPr lang="en-US" sz="2800" dirty="0"/>
              <a:t>The term citizenship entails the enjoyment of full membership in any State in which a citizen has civil and political rights.</a:t>
            </a:r>
            <a:endParaRPr lang="en-IN" sz="2800" dirty="0"/>
          </a:p>
        </p:txBody>
      </p:sp>
    </p:spTree>
    <p:extLst>
      <p:ext uri="{BB962C8B-B14F-4D97-AF65-F5344CB8AC3E}">
        <p14:creationId xmlns:p14="http://schemas.microsoft.com/office/powerpoint/2010/main" val="341218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4D66-B7D3-AD3D-8A46-0FB70F7437AD}"/>
              </a:ext>
            </a:extLst>
          </p:cNvPr>
          <p:cNvSpPr>
            <a:spLocks noGrp="1"/>
          </p:cNvSpPr>
          <p:nvPr>
            <p:ph type="title"/>
          </p:nvPr>
        </p:nvSpPr>
        <p:spPr/>
        <p:txBody>
          <a:bodyPr>
            <a:normAutofit fontScale="90000"/>
          </a:bodyPr>
          <a:lstStyle/>
          <a:p>
            <a:pPr algn="ctr"/>
            <a:r>
              <a:rPr lang="en-US" dirty="0">
                <a:solidFill>
                  <a:srgbClr val="FF9900"/>
                </a:solidFill>
                <a:latin typeface="Amasis MT Pro Black" panose="02040A04050005020304" pitchFamily="18" charset="0"/>
              </a:rPr>
              <a:t>ARTICLE 5 : CITIZENSHIP AT THE COMMENCEMENT OF THE CONSTITUTION</a:t>
            </a:r>
            <a:endParaRPr lang="en-IN" dirty="0">
              <a:solidFill>
                <a:srgbClr val="FF9900"/>
              </a:solidFill>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F8A96666-8BC7-E0D9-26AA-4D6B5FCC1B4B}"/>
              </a:ext>
            </a:extLst>
          </p:cNvPr>
          <p:cNvSpPr>
            <a:spLocks noGrp="1"/>
          </p:cNvSpPr>
          <p:nvPr>
            <p:ph idx="1"/>
          </p:nvPr>
        </p:nvSpPr>
        <p:spPr/>
        <p:txBody>
          <a:bodyPr>
            <a:normAutofit/>
          </a:bodyPr>
          <a:lstStyle/>
          <a:p>
            <a:r>
              <a:rPr lang="en-US" sz="2800" dirty="0"/>
              <a:t>At the commencement of this Constitution, every person who has his domicile in the territory of India and –</a:t>
            </a:r>
          </a:p>
          <a:p>
            <a:r>
              <a:rPr lang="en-US" sz="2800" dirty="0"/>
              <a:t>(a) who was born in the territory of India; or</a:t>
            </a:r>
          </a:p>
          <a:p>
            <a:r>
              <a:rPr lang="en-US" sz="2800" dirty="0"/>
              <a:t>(b) either of whose parents was born in the territory of India; or</a:t>
            </a:r>
          </a:p>
          <a:p>
            <a:r>
              <a:rPr lang="en-US" sz="2800" dirty="0"/>
              <a:t>(c) who has been ordinarily resident in the territory of India for not less than five years immediately preceding such commencement, shall be a citizen of India.</a:t>
            </a:r>
            <a:endParaRPr lang="en-IN" sz="2800" dirty="0"/>
          </a:p>
        </p:txBody>
      </p:sp>
    </p:spTree>
    <p:extLst>
      <p:ext uri="{BB962C8B-B14F-4D97-AF65-F5344CB8AC3E}">
        <p14:creationId xmlns:p14="http://schemas.microsoft.com/office/powerpoint/2010/main" val="2625369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274F-40CC-AC02-E76E-72DFF3B03C41}"/>
              </a:ext>
            </a:extLst>
          </p:cNvPr>
          <p:cNvSpPr>
            <a:spLocks noGrp="1"/>
          </p:cNvSpPr>
          <p:nvPr>
            <p:ph type="title"/>
          </p:nvPr>
        </p:nvSpPr>
        <p:spPr>
          <a:xfrm>
            <a:off x="0" y="0"/>
            <a:ext cx="9144000" cy="1619793"/>
          </a:xfrm>
        </p:spPr>
        <p:txBody>
          <a:bodyPr>
            <a:normAutofit/>
          </a:bodyPr>
          <a:lstStyle/>
          <a:p>
            <a:pPr algn="ctr"/>
            <a:r>
              <a:rPr lang="en-US" sz="2800" dirty="0">
                <a:solidFill>
                  <a:srgbClr val="FF9900"/>
                </a:solidFill>
                <a:latin typeface="Amasis MT Pro Black" panose="02040A04050005020304" pitchFamily="18" charset="0"/>
              </a:rPr>
              <a:t>ARTICLE 6: RIGHTS OF CITIZENSHIP OF CERTAIN PERSONS WHO HAVE MIGRATED TO INDIA FROM PAKISTAN</a:t>
            </a:r>
            <a:endParaRPr lang="en-IN" sz="2800" dirty="0">
              <a:solidFill>
                <a:srgbClr val="FF9900"/>
              </a:solidFill>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5AC84CD2-D0B7-102A-A483-9CAB0CECF8A3}"/>
              </a:ext>
            </a:extLst>
          </p:cNvPr>
          <p:cNvSpPr>
            <a:spLocks noGrp="1"/>
          </p:cNvSpPr>
          <p:nvPr>
            <p:ph idx="1"/>
          </p:nvPr>
        </p:nvSpPr>
        <p:spPr>
          <a:xfrm>
            <a:off x="678730" y="1628415"/>
            <a:ext cx="7833674" cy="4810095"/>
          </a:xfrm>
        </p:spPr>
        <p:txBody>
          <a:bodyPr>
            <a:normAutofit fontScale="92500" lnSpcReduction="20000"/>
          </a:bodyPr>
          <a:lstStyle/>
          <a:p>
            <a:pPr algn="just"/>
            <a:r>
              <a:rPr lang="en-US" sz="3200" dirty="0"/>
              <a:t>Notwithstanding anything in Article 5, a person who has migrated to the territory of India from the territory now included in Pakistan shall be deemed to be a citizen of India at the commencement of this Constitution if –</a:t>
            </a:r>
          </a:p>
          <a:p>
            <a:pPr algn="just"/>
            <a:r>
              <a:rPr lang="en-US" sz="3200" dirty="0"/>
              <a:t>(a) he or either of his parents or any of his grand-parents was born in India as defined in the Government of India Act, 1935 (as originally enacted); and</a:t>
            </a:r>
          </a:p>
          <a:p>
            <a:pPr algn="just"/>
            <a:r>
              <a:rPr lang="en-US" sz="3200" dirty="0"/>
              <a:t>(b)(</a:t>
            </a:r>
            <a:r>
              <a:rPr lang="en-US" sz="3200" dirty="0" err="1"/>
              <a:t>i</a:t>
            </a:r>
            <a:r>
              <a:rPr lang="en-US" sz="3200" dirty="0"/>
              <a:t>) in the case where such person has so migrated before the nineteenth day of July 1948, he has been ordinarily resident in the territory of India since the date of his migration, or</a:t>
            </a:r>
          </a:p>
        </p:txBody>
      </p:sp>
    </p:spTree>
    <p:extLst>
      <p:ext uri="{BB962C8B-B14F-4D97-AF65-F5344CB8AC3E}">
        <p14:creationId xmlns:p14="http://schemas.microsoft.com/office/powerpoint/2010/main" val="169847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A63DEB-0BD1-6427-43AB-7137A8F2B43F}"/>
              </a:ext>
            </a:extLst>
          </p:cNvPr>
          <p:cNvSpPr>
            <a:spLocks noGrp="1"/>
          </p:cNvSpPr>
          <p:nvPr>
            <p:ph idx="1"/>
          </p:nvPr>
        </p:nvSpPr>
        <p:spPr/>
        <p:txBody>
          <a:bodyPr>
            <a:normAutofit lnSpcReduction="10000"/>
          </a:bodyPr>
          <a:lstStyle/>
          <a:p>
            <a:pPr algn="just"/>
            <a:r>
              <a:rPr lang="en-US" sz="2800" dirty="0"/>
              <a:t>(ii) in the case where such a person has so migrated on or after the nineteenth day of July 1948, he has been registered as a citizen of India by an officer appointed on that behalf by the Government of the Dominion of India on an application made by him therefor to such officer before the commencement of this Constitution in the form and manner prescribed by that Government:</a:t>
            </a:r>
          </a:p>
          <a:p>
            <a:pPr algn="just"/>
            <a:r>
              <a:rPr lang="en-US" sz="2800" dirty="0"/>
              <a:t>Provided that no person shall be so registered unless he has been resident in the territory of India for at least six months immediately preceding the date of his application.</a:t>
            </a:r>
            <a:endParaRPr lang="en-IN" sz="2800" dirty="0"/>
          </a:p>
          <a:p>
            <a:pPr marL="0" indent="0">
              <a:buNone/>
            </a:pPr>
            <a:endParaRPr lang="en-IN" dirty="0"/>
          </a:p>
        </p:txBody>
      </p:sp>
      <p:sp>
        <p:nvSpPr>
          <p:cNvPr id="4" name="Title 1">
            <a:extLst>
              <a:ext uri="{FF2B5EF4-FFF2-40B4-BE49-F238E27FC236}">
                <a16:creationId xmlns:a16="http://schemas.microsoft.com/office/drawing/2014/main" id="{4EC4E1F4-9DCE-AAA4-0866-0B0E29870651}"/>
              </a:ext>
            </a:extLst>
          </p:cNvPr>
          <p:cNvSpPr>
            <a:spLocks noGrp="1"/>
          </p:cNvSpPr>
          <p:nvPr>
            <p:ph type="title"/>
          </p:nvPr>
        </p:nvSpPr>
        <p:spPr>
          <a:xfrm>
            <a:off x="628650" y="1"/>
            <a:ext cx="7886700" cy="1690688"/>
          </a:xfrm>
        </p:spPr>
        <p:txBody>
          <a:bodyPr>
            <a:normAutofit/>
          </a:bodyPr>
          <a:lstStyle/>
          <a:p>
            <a:pPr algn="ctr"/>
            <a:r>
              <a:rPr lang="en-US" sz="2800" dirty="0">
                <a:solidFill>
                  <a:srgbClr val="FF9900"/>
                </a:solidFill>
                <a:latin typeface="Amasis MT Pro Black" panose="02040A04050005020304" pitchFamily="18" charset="0"/>
              </a:rPr>
              <a:t>ARTICLE 6: RIGHTS OF CITIZENSHIP OF CERTAIN PERSONS WHO HAVE MIGRATED TO INDIA FROM PAKISTAN</a:t>
            </a:r>
            <a:endParaRPr lang="en-IN" sz="2800" dirty="0">
              <a:solidFill>
                <a:srgbClr val="FF9900"/>
              </a:solidFill>
              <a:latin typeface="Amasis MT Pro Black" panose="02040A04050005020304" pitchFamily="18" charset="0"/>
            </a:endParaRPr>
          </a:p>
        </p:txBody>
      </p:sp>
    </p:spTree>
    <p:extLst>
      <p:ext uri="{BB962C8B-B14F-4D97-AF65-F5344CB8AC3E}">
        <p14:creationId xmlns:p14="http://schemas.microsoft.com/office/powerpoint/2010/main" val="4070983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DE536-60A4-30EE-39B0-169841288A6D}"/>
              </a:ext>
            </a:extLst>
          </p:cNvPr>
          <p:cNvSpPr>
            <a:spLocks noGrp="1"/>
          </p:cNvSpPr>
          <p:nvPr>
            <p:ph type="title"/>
          </p:nvPr>
        </p:nvSpPr>
        <p:spPr>
          <a:xfrm>
            <a:off x="628650" y="-638"/>
            <a:ext cx="7886700" cy="954227"/>
          </a:xfrm>
        </p:spPr>
        <p:txBody>
          <a:bodyPr>
            <a:normAutofit/>
          </a:bodyPr>
          <a:lstStyle/>
          <a:p>
            <a:pPr algn="ctr"/>
            <a:r>
              <a:rPr lang="en-US" sz="2400" dirty="0">
                <a:solidFill>
                  <a:srgbClr val="FF9900"/>
                </a:solidFill>
                <a:latin typeface="Amasis MT Pro Black" panose="02040A04050005020304" pitchFamily="18" charset="0"/>
              </a:rPr>
              <a:t>ARTICLE 7: RIGHTS OF CITIZENSHIP OF CERTAIN MIGRANTS TO PAKISTAN</a:t>
            </a:r>
            <a:endParaRPr lang="en-IN" sz="2400" dirty="0">
              <a:solidFill>
                <a:srgbClr val="FF9900"/>
              </a:solidFill>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BE0484C4-18A2-7158-0D89-720A9A5C6B03}"/>
              </a:ext>
            </a:extLst>
          </p:cNvPr>
          <p:cNvSpPr>
            <a:spLocks noGrp="1"/>
          </p:cNvSpPr>
          <p:nvPr>
            <p:ph idx="1"/>
          </p:nvPr>
        </p:nvSpPr>
        <p:spPr>
          <a:xfrm>
            <a:off x="628650" y="953590"/>
            <a:ext cx="7886700" cy="5904410"/>
          </a:xfrm>
        </p:spPr>
        <p:txBody>
          <a:bodyPr>
            <a:normAutofit lnSpcReduction="10000"/>
          </a:bodyPr>
          <a:lstStyle/>
          <a:p>
            <a:pPr algn="just"/>
            <a:r>
              <a:rPr lang="en-US" sz="2800" dirty="0"/>
              <a:t>Notwithstanding anything in articles 5 and 6, a person who has after the first day of March 1947, migrated from the territory of India to the territory now included in Pakistan shall not be deemed to be a citizen of India:</a:t>
            </a:r>
          </a:p>
          <a:p>
            <a:pPr algn="just"/>
            <a:r>
              <a:rPr lang="en-US" sz="2800" dirty="0"/>
              <a:t>Provided that nothing in this article shall apply to a person who, after having so migrated to the territory now included in Pakistan, </a:t>
            </a:r>
          </a:p>
          <a:p>
            <a:pPr algn="just"/>
            <a:r>
              <a:rPr lang="en-US" sz="2800" dirty="0"/>
              <a:t>has returned to the territory of India under a permit for resettlement or permanent return issued by or under the authority of any law </a:t>
            </a:r>
          </a:p>
          <a:p>
            <a:pPr algn="just"/>
            <a:r>
              <a:rPr lang="en-US" sz="2800" dirty="0"/>
              <a:t>and every such person shall for the purposes of clause (b) of Article 6 be deemed to have migrated to the territory of India after the nineteenth day of July 1948.</a:t>
            </a:r>
            <a:endParaRPr lang="en-IN" sz="2800" dirty="0"/>
          </a:p>
        </p:txBody>
      </p:sp>
    </p:spTree>
    <p:extLst>
      <p:ext uri="{BB962C8B-B14F-4D97-AF65-F5344CB8AC3E}">
        <p14:creationId xmlns:p14="http://schemas.microsoft.com/office/powerpoint/2010/main" val="2875138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B039-2654-1CD3-D74D-3516EAABECC9}"/>
              </a:ext>
            </a:extLst>
          </p:cNvPr>
          <p:cNvSpPr>
            <a:spLocks noGrp="1"/>
          </p:cNvSpPr>
          <p:nvPr>
            <p:ph type="title"/>
          </p:nvPr>
        </p:nvSpPr>
        <p:spPr>
          <a:xfrm>
            <a:off x="0" y="1"/>
            <a:ext cx="9144000" cy="822960"/>
          </a:xfrm>
        </p:spPr>
        <p:txBody>
          <a:bodyPr>
            <a:normAutofit/>
          </a:bodyPr>
          <a:lstStyle/>
          <a:p>
            <a:pPr algn="ctr"/>
            <a:r>
              <a:rPr lang="en-US" sz="2400" dirty="0">
                <a:solidFill>
                  <a:srgbClr val="FF9900"/>
                </a:solidFill>
                <a:latin typeface="Amasis MT Pro Black" panose="02040A04050005020304" pitchFamily="18" charset="0"/>
              </a:rPr>
              <a:t>ARTICLE 8: RIGHTS OF CITIZENSHIP OF CERTAIN PERSONS OF INDIAN ORIGIN RESIDING OUTSIDE INDIA</a:t>
            </a:r>
            <a:endParaRPr lang="en-IN" sz="2400" dirty="0">
              <a:solidFill>
                <a:srgbClr val="FF9900"/>
              </a:solidFill>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A7BE9CD2-BB9F-6173-7410-8FA6E48DBDB7}"/>
              </a:ext>
            </a:extLst>
          </p:cNvPr>
          <p:cNvSpPr>
            <a:spLocks noGrp="1"/>
          </p:cNvSpPr>
          <p:nvPr>
            <p:ph idx="1"/>
          </p:nvPr>
        </p:nvSpPr>
        <p:spPr>
          <a:xfrm>
            <a:off x="-1" y="822961"/>
            <a:ext cx="9143999" cy="6035038"/>
          </a:xfrm>
        </p:spPr>
        <p:txBody>
          <a:bodyPr>
            <a:normAutofit fontScale="92500" lnSpcReduction="10000"/>
          </a:bodyPr>
          <a:lstStyle/>
          <a:p>
            <a:pPr algn="just"/>
            <a:r>
              <a:rPr lang="en-US" sz="3200" dirty="0"/>
              <a:t>Notwithstanding anything in Article 5, any person who or either of whose parents or any of whose grandparents was born in India as defined in the Government of India Act, 1935 (as originally enacted), </a:t>
            </a:r>
          </a:p>
          <a:p>
            <a:pPr algn="just"/>
            <a:r>
              <a:rPr lang="en-US" sz="3200" dirty="0"/>
              <a:t>and who is ordinarily residing in any country outside India as so defined shall be deemed to be a citizen of India if he has been registered as a citizen of India by the diplomatic or consular representative of India </a:t>
            </a:r>
          </a:p>
          <a:p>
            <a:pPr algn="just"/>
            <a:r>
              <a:rPr lang="en-US" sz="3200" dirty="0"/>
              <a:t>in the country where he is for the time being residing on an application made by him therefor to such diplomatic or consular representative, </a:t>
            </a:r>
          </a:p>
          <a:p>
            <a:pPr algn="just"/>
            <a:r>
              <a:rPr lang="en-US" sz="3200" dirty="0"/>
              <a:t>whether before or after the commencement of this Constitution, in the form and manner prescribed by the Government of the Dominion of India or the Government of India.</a:t>
            </a:r>
            <a:endParaRPr lang="en-IN" sz="3200" dirty="0"/>
          </a:p>
        </p:txBody>
      </p:sp>
    </p:spTree>
    <p:extLst>
      <p:ext uri="{BB962C8B-B14F-4D97-AF65-F5344CB8AC3E}">
        <p14:creationId xmlns:p14="http://schemas.microsoft.com/office/powerpoint/2010/main" val="1671388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CD80-EF94-B69C-6173-342B68042FA1}"/>
              </a:ext>
            </a:extLst>
          </p:cNvPr>
          <p:cNvSpPr>
            <a:spLocks noGrp="1"/>
          </p:cNvSpPr>
          <p:nvPr>
            <p:ph type="title"/>
          </p:nvPr>
        </p:nvSpPr>
        <p:spPr/>
        <p:txBody>
          <a:bodyPr>
            <a:normAutofit fontScale="90000"/>
          </a:bodyPr>
          <a:lstStyle/>
          <a:p>
            <a:pPr algn="ctr"/>
            <a:r>
              <a:rPr lang="en-US" dirty="0">
                <a:solidFill>
                  <a:srgbClr val="FF9900"/>
                </a:solidFill>
                <a:latin typeface="Amasis MT Pro Black" panose="02040A04050005020304" pitchFamily="18" charset="0"/>
              </a:rPr>
              <a:t>ARTICLE 9: PERSONS VOLUNTARILY ACQUIRING CITIZENSHIP OF A FOREIGN STATE NOT TO BE CITIZENS</a:t>
            </a:r>
            <a:endParaRPr lang="en-IN" dirty="0">
              <a:solidFill>
                <a:srgbClr val="FF9900"/>
              </a:solidFill>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05CFBC15-1157-387D-5D6F-727BBD61CD12}"/>
              </a:ext>
            </a:extLst>
          </p:cNvPr>
          <p:cNvSpPr>
            <a:spLocks noGrp="1"/>
          </p:cNvSpPr>
          <p:nvPr>
            <p:ph idx="1"/>
          </p:nvPr>
        </p:nvSpPr>
        <p:spPr/>
        <p:txBody>
          <a:bodyPr>
            <a:normAutofit/>
          </a:bodyPr>
          <a:lstStyle/>
          <a:p>
            <a:pPr algn="just"/>
            <a:r>
              <a:rPr lang="en-US" sz="3200" dirty="0"/>
              <a:t>No person shall be a citizen of India by virtue of article 5 or be deemed to be a citizen of India by virtue of article 6 or article 8 if he has voluntarily acquired the citizenship of any foreign State.</a:t>
            </a:r>
            <a:endParaRPr lang="en-IN" sz="3200" dirty="0"/>
          </a:p>
        </p:txBody>
      </p:sp>
    </p:spTree>
    <p:extLst>
      <p:ext uri="{BB962C8B-B14F-4D97-AF65-F5344CB8AC3E}">
        <p14:creationId xmlns:p14="http://schemas.microsoft.com/office/powerpoint/2010/main" val="1735823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1660</Words>
  <Application>Microsoft Office PowerPoint</Application>
  <PresentationFormat>On-screen Show (4:3)</PresentationFormat>
  <Paragraphs>79</Paragraphs>
  <Slides>16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Amasis MT Pro Black</vt:lpstr>
      <vt:lpstr>Arial</vt:lpstr>
      <vt:lpstr>Bahnschrift</vt:lpstr>
      <vt:lpstr>bookman old style, new york, times, serif</vt:lpstr>
      <vt:lpstr>Calibri</vt:lpstr>
      <vt:lpstr>Calibri Light</vt:lpstr>
      <vt:lpstr>Helvetica</vt:lpstr>
      <vt:lpstr>Poppins</vt:lpstr>
      <vt:lpstr>roboto</vt:lpstr>
      <vt:lpstr>times new roman, new york, times, serif</vt:lpstr>
      <vt:lpstr>Verdana</vt:lpstr>
      <vt:lpstr>Wingdings</vt:lpstr>
      <vt:lpstr>Office Theme</vt:lpstr>
      <vt:lpstr>PowerPoint Presentation</vt:lpstr>
      <vt:lpstr>PowerPoint Presentation</vt:lpstr>
      <vt:lpstr>Citizenship in India I</vt:lpstr>
      <vt:lpstr>ARTICLE 5 : CITIZENSHIP AT THE COMMENCEMENT OF THE CONSTITUTION</vt:lpstr>
      <vt:lpstr>ARTICLE 6: RIGHTS OF CITIZENSHIP OF CERTAIN PERSONS WHO HAVE MIGRATED TO INDIA FROM PAKISTAN</vt:lpstr>
      <vt:lpstr>ARTICLE 6: RIGHTS OF CITIZENSHIP OF CERTAIN PERSONS WHO HAVE MIGRATED TO INDIA FROM PAKISTAN</vt:lpstr>
      <vt:lpstr>ARTICLE 7: RIGHTS OF CITIZENSHIP OF CERTAIN MIGRANTS TO PAKISTAN</vt:lpstr>
      <vt:lpstr>ARTICLE 8: RIGHTS OF CITIZENSHIP OF CERTAIN PERSONS OF INDIAN ORIGIN RESIDING OUTSIDE INDIA</vt:lpstr>
      <vt:lpstr>ARTICLE 9: PERSONS VOLUNTARILY ACQUIRING CITIZENSHIP OF A FOREIGN STATE NOT TO BE CITIZENS</vt:lpstr>
      <vt:lpstr>ARTICLE 10: CONTINUANCE OF THE RIGHTS OF CITIZENSHIP</vt:lpstr>
      <vt:lpstr>ARTICLE 11: PARLIAMENT TO REGULATE THE RIGHT OF CITIZENSHIP BY LAW</vt:lpstr>
      <vt:lpstr>Citizenship Act, 1955</vt:lpstr>
      <vt:lpstr>Citizenship Act, 1955</vt:lpstr>
      <vt:lpstr>Termination of Indian Citizenship Termination of citizenship is possible in three ways according to the Act:</vt:lpstr>
      <vt:lpstr>Persons of Indian Origin (PIO) Card</vt:lpstr>
      <vt:lpstr>Overseas Citizen of India (OCI) Card</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Puttu Guruprasad</dc:creator>
  <cp:lastModifiedBy>Puttu Guruprasad</cp:lastModifiedBy>
  <cp:revision>2</cp:revision>
  <dcterms:created xsi:type="dcterms:W3CDTF">2023-07-16T12:31:40Z</dcterms:created>
  <dcterms:modified xsi:type="dcterms:W3CDTF">2023-07-16T13:19:56Z</dcterms:modified>
</cp:coreProperties>
</file>