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566" r:id="rId3"/>
    <p:sldId id="567" r:id="rId4"/>
    <p:sldId id="568" r:id="rId5"/>
    <p:sldId id="569" r:id="rId6"/>
    <p:sldId id="570" r:id="rId7"/>
    <p:sldId id="571" r:id="rId8"/>
    <p:sldId id="572" r:id="rId9"/>
    <p:sldId id="573" r:id="rId10"/>
    <p:sldId id="41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D6E2-81B5-1A88-9212-29981C1A5E5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638B1B9-ACCD-6553-1237-DA9483422E4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D5A9AA-0C90-B8E4-1494-64B0EE8EED36}"/>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5" name="Footer Placeholder 4">
            <a:extLst>
              <a:ext uri="{FF2B5EF4-FFF2-40B4-BE49-F238E27FC236}">
                <a16:creationId xmlns:a16="http://schemas.microsoft.com/office/drawing/2014/main" id="{30D5E2E6-876F-6C10-131B-4A3F5A5A6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37606-37B7-F43E-C693-4D106CBBC7EA}"/>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392657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FBB7-7BAE-59CA-5F68-628F3F20FC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5B1070-8A88-E701-ABDE-D6A605B6A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F32D3-D784-F048-55ED-C755CE658A93}"/>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5" name="Footer Placeholder 4">
            <a:extLst>
              <a:ext uri="{FF2B5EF4-FFF2-40B4-BE49-F238E27FC236}">
                <a16:creationId xmlns:a16="http://schemas.microsoft.com/office/drawing/2014/main" id="{BB9082AC-23C3-E308-229C-3CB07AE9A6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2D1E95-D586-05FA-B4E6-5F89E82AD22B}"/>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98668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64418-D977-C3C1-C566-C85FB7F9EAD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D153DB-CCE3-8563-E083-EAB8FF0B459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D12A8-9896-AD60-BD1D-58E98196872E}"/>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5" name="Footer Placeholder 4">
            <a:extLst>
              <a:ext uri="{FF2B5EF4-FFF2-40B4-BE49-F238E27FC236}">
                <a16:creationId xmlns:a16="http://schemas.microsoft.com/office/drawing/2014/main" id="{AAF814B1-1958-E003-B16E-3BF7E4DF9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14745-E70F-E4C6-0822-D6EA4F2D842A}"/>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29567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019662"/>
            <a:ext cx="7772400" cy="45704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9084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9486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30F2-A9B6-35CF-C3FD-07F79EF15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E815E7-A9F7-0452-CCA4-182FE494BC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F776D-B538-B21F-C9EB-D7551AE6E782}"/>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5" name="Footer Placeholder 4">
            <a:extLst>
              <a:ext uri="{FF2B5EF4-FFF2-40B4-BE49-F238E27FC236}">
                <a16:creationId xmlns:a16="http://schemas.microsoft.com/office/drawing/2014/main" id="{9EEBEB19-9C66-238F-AC55-CD693F5DF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150BC-70E9-8BC9-2599-A77988AA3610}"/>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159478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590C-F127-0E96-388C-EF473713A35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66953A-3431-54D1-3DF9-0539AE18313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78C875-689E-AC86-AB25-9BB9B9926ADB}"/>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5" name="Footer Placeholder 4">
            <a:extLst>
              <a:ext uri="{FF2B5EF4-FFF2-40B4-BE49-F238E27FC236}">
                <a16:creationId xmlns:a16="http://schemas.microsoft.com/office/drawing/2014/main" id="{03B6C028-DDCD-B3BC-F36C-334E98528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57212-CB0D-B96B-0C44-42E838371915}"/>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45547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7E6-0AC2-7FD5-505C-1A3BEEB511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BE9090-AC48-E4C8-2C7A-AD99E301C48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CA2875-C43D-71CE-B19A-25B00695C3F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A8DF47-6A54-BCB5-FDCD-0940B837AA2A}"/>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6" name="Footer Placeholder 5">
            <a:extLst>
              <a:ext uri="{FF2B5EF4-FFF2-40B4-BE49-F238E27FC236}">
                <a16:creationId xmlns:a16="http://schemas.microsoft.com/office/drawing/2014/main" id="{DF89EC47-A098-CD7F-1F77-435673CC33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230E05-B173-3F2F-B957-1E814E8414C1}"/>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183179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42B7-BBC9-EE46-3E01-4EFB4FBE4DB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2BE643-153A-9B3F-9069-C6D3BEFF02B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F5DA7-0746-77EC-FB77-2E15FF5605E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A13A2E-4088-C756-7F7A-F21CA385A0F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DF66B-F0D4-F239-792A-1CCD8B5C5A6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579B55-1694-92D5-FE66-3B2287C31496}"/>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8" name="Footer Placeholder 7">
            <a:extLst>
              <a:ext uri="{FF2B5EF4-FFF2-40B4-BE49-F238E27FC236}">
                <a16:creationId xmlns:a16="http://schemas.microsoft.com/office/drawing/2014/main" id="{0B7F4716-2B17-1455-1A61-F9C0AA58A0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57C02F-2834-DB7D-285C-7D271953E86E}"/>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28311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8229-ED19-4E8D-E04C-5DD5D7D4FD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B2E666-3B0C-979A-F907-481A3E94308E}"/>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4" name="Footer Placeholder 3">
            <a:extLst>
              <a:ext uri="{FF2B5EF4-FFF2-40B4-BE49-F238E27FC236}">
                <a16:creationId xmlns:a16="http://schemas.microsoft.com/office/drawing/2014/main" id="{409AAC0F-A106-2A8B-267C-ABA8742CE5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A00894-71E7-8E95-A909-49B966AC3F1F}"/>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167056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227727-9483-9801-2E53-11297DA049E2}"/>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3" name="Footer Placeholder 2">
            <a:extLst>
              <a:ext uri="{FF2B5EF4-FFF2-40B4-BE49-F238E27FC236}">
                <a16:creationId xmlns:a16="http://schemas.microsoft.com/office/drawing/2014/main" id="{FD60E313-1FF8-8ACB-5B74-12F69BB1ED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93C75-7587-200E-D9CA-F17037B00523}"/>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133543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0870-E149-387B-17A4-055EB485DEC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9F6FE0-827A-57C4-A96B-865F5DEECF4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9F357D-6BCC-AA7C-11F7-7E6D8E06F71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C9E2DCA-C93D-F374-1A31-D8EF746C52C0}"/>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6" name="Footer Placeholder 5">
            <a:extLst>
              <a:ext uri="{FF2B5EF4-FFF2-40B4-BE49-F238E27FC236}">
                <a16:creationId xmlns:a16="http://schemas.microsoft.com/office/drawing/2014/main" id="{941DC56D-6B38-0529-626B-80C46DDDD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CAE226-F05A-CD51-9932-AA727BD465E2}"/>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13198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0434-8895-4B5C-54B8-2087BC26D37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34C386-E3E5-C5F9-A862-3D74E8D6AC2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A6D684F-DE9D-27AD-436A-F015B27B07C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E16A14-CDF9-98A0-CE8D-841AD3DE4F4D}"/>
              </a:ext>
            </a:extLst>
          </p:cNvPr>
          <p:cNvSpPr>
            <a:spLocks noGrp="1"/>
          </p:cNvSpPr>
          <p:nvPr>
            <p:ph type="dt" sz="half" idx="10"/>
          </p:nvPr>
        </p:nvSpPr>
        <p:spPr/>
        <p:txBody>
          <a:bodyPr/>
          <a:lstStyle/>
          <a:p>
            <a:fld id="{C53F3A45-69DF-40AE-BC03-E19609095F59}" type="datetimeFigureOut">
              <a:rPr lang="en-IN" smtClean="0"/>
              <a:t>23-07-2023</a:t>
            </a:fld>
            <a:endParaRPr lang="en-IN"/>
          </a:p>
        </p:txBody>
      </p:sp>
      <p:sp>
        <p:nvSpPr>
          <p:cNvPr id="6" name="Footer Placeholder 5">
            <a:extLst>
              <a:ext uri="{FF2B5EF4-FFF2-40B4-BE49-F238E27FC236}">
                <a16:creationId xmlns:a16="http://schemas.microsoft.com/office/drawing/2014/main" id="{D62B52FD-2CE1-41F1-7890-0ABA62FCA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EA5D72-524C-ED3C-97AA-61B7B6AF4788}"/>
              </a:ext>
            </a:extLst>
          </p:cNvPr>
          <p:cNvSpPr>
            <a:spLocks noGrp="1"/>
          </p:cNvSpPr>
          <p:nvPr>
            <p:ph type="sldNum" sz="quarter" idx="12"/>
          </p:nvPr>
        </p:nvSpPr>
        <p:spPr/>
        <p:txBody>
          <a:bodyPr/>
          <a:lstStyle/>
          <a:p>
            <a:fld id="{F082035A-BB10-410D-BC12-178DF95ABC1A}" type="slidenum">
              <a:rPr lang="en-IN" smtClean="0"/>
              <a:t>‹#›</a:t>
            </a:fld>
            <a:endParaRPr lang="en-IN"/>
          </a:p>
        </p:txBody>
      </p:sp>
    </p:spTree>
    <p:extLst>
      <p:ext uri="{BB962C8B-B14F-4D97-AF65-F5344CB8AC3E}">
        <p14:creationId xmlns:p14="http://schemas.microsoft.com/office/powerpoint/2010/main" val="280753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DD2A7-8345-D46E-45C4-EE82FF5B274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37692C-EDE8-A5DB-368E-CC1BEFF5316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DBA70-D93A-46F5-4EE1-2FFFFB37DEE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3F3A45-69DF-40AE-BC03-E19609095F59}" type="datetimeFigureOut">
              <a:rPr lang="en-IN" smtClean="0"/>
              <a:t>23-07-2023</a:t>
            </a:fld>
            <a:endParaRPr lang="en-IN"/>
          </a:p>
        </p:txBody>
      </p:sp>
      <p:sp>
        <p:nvSpPr>
          <p:cNvPr id="5" name="Footer Placeholder 4">
            <a:extLst>
              <a:ext uri="{FF2B5EF4-FFF2-40B4-BE49-F238E27FC236}">
                <a16:creationId xmlns:a16="http://schemas.microsoft.com/office/drawing/2014/main" id="{3C8CDB6A-0EF0-AF80-173F-670FD5BE145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FC672B-D9E9-13A4-AA80-6C0DBF4C40C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82035A-BB10-410D-BC12-178DF95ABC1A}" type="slidenum">
              <a:rPr lang="en-IN" smtClean="0"/>
              <a:t>‹#›</a:t>
            </a:fld>
            <a:endParaRPr lang="en-IN"/>
          </a:p>
        </p:txBody>
      </p:sp>
    </p:spTree>
    <p:extLst>
      <p:ext uri="{BB962C8B-B14F-4D97-AF65-F5344CB8AC3E}">
        <p14:creationId xmlns:p14="http://schemas.microsoft.com/office/powerpoint/2010/main" val="868427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rublogs.wixsite.com/guru" TargetMode="External"/><Relationship Id="rId2" Type="http://schemas.openxmlformats.org/officeDocument/2006/relationships/hyperlink" Target="http://puttuguru.blogspot.in/"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94CE18-B2BB-D121-5031-B0FDE7F145C0}"/>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92412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DC5D86-1D20-4754-B92A-3504735F503E}"/>
              </a:ext>
            </a:extLst>
          </p:cNvPr>
          <p:cNvPicPr>
            <a:picLocks noChangeAspect="1"/>
          </p:cNvPicPr>
          <p:nvPr/>
        </p:nvPicPr>
        <p:blipFill>
          <a:blip r:embed="rId2"/>
          <a:stretch>
            <a:fillRect/>
          </a:stretch>
        </p:blipFill>
        <p:spPr>
          <a:xfrm>
            <a:off x="-10403" y="0"/>
            <a:ext cx="9154403" cy="6011413"/>
          </a:xfrm>
          <a:prstGeom prst="rect">
            <a:avLst/>
          </a:prstGeom>
        </p:spPr>
      </p:pic>
      <p:sp>
        <p:nvSpPr>
          <p:cNvPr id="3" name="TextBox 2">
            <a:extLst>
              <a:ext uri="{FF2B5EF4-FFF2-40B4-BE49-F238E27FC236}">
                <a16:creationId xmlns:a16="http://schemas.microsoft.com/office/drawing/2014/main" id="{6E20C6BC-9201-0348-AC18-5EDCEC90AFD7}"/>
              </a:ext>
            </a:extLst>
          </p:cNvPr>
          <p:cNvSpPr txBox="1"/>
          <p:nvPr/>
        </p:nvSpPr>
        <p:spPr>
          <a:xfrm>
            <a:off x="1143001" y="5269377"/>
            <a:ext cx="6858000" cy="1477328"/>
          </a:xfrm>
          <a:prstGeom prst="rect">
            <a:avLst/>
          </a:prstGeom>
          <a:noFill/>
        </p:spPr>
        <p:txBody>
          <a:bodyPr wrap="square">
            <a:spAutoFit/>
          </a:bodyPr>
          <a:lstStyle/>
          <a:p>
            <a:pPr algn="ctr">
              <a:defRPr/>
            </a:pPr>
            <a:r>
              <a:rPr lang="en-IN" sz="4500" b="1" i="1" dirty="0">
                <a:solidFill>
                  <a:srgbClr val="FFFF00"/>
                </a:solidFill>
                <a:effectLst>
                  <a:outerShdw blurRad="38100" dist="38100" dir="2700000" algn="tl">
                    <a:srgbClr val="000000">
                      <a:alpha val="43137"/>
                    </a:srgbClr>
                  </a:outerShdw>
                </a:effectLst>
                <a:latin typeface="bookman old style, new york, times, serif"/>
              </a:rPr>
              <a:t>Professor &amp; Lawyer</a:t>
            </a:r>
            <a:r>
              <a:rPr lang="en-IN" sz="4500" b="1" dirty="0">
                <a:solidFill>
                  <a:srgbClr val="FFFF00"/>
                </a:solidFill>
                <a:effectLst>
                  <a:outerShdw blurRad="38100" dist="38100" dir="2700000" algn="tl">
                    <a:srgbClr val="000000">
                      <a:alpha val="43137"/>
                    </a:srgbClr>
                  </a:outerShdw>
                </a:effectLst>
                <a:latin typeface="bookman old style, new york, times, serif"/>
              </a:rPr>
              <a:t> </a:t>
            </a:r>
            <a:endParaRPr lang="en-IN" sz="4500" b="1" dirty="0">
              <a:solidFill>
                <a:srgbClr val="FFFF00"/>
              </a:solidFill>
              <a:effectLst>
                <a:outerShdw blurRad="38100" dist="38100" dir="2700000" algn="tl">
                  <a:srgbClr val="000000">
                    <a:alpha val="43137"/>
                  </a:srgbClr>
                </a:outerShdw>
              </a:effectLst>
              <a:latin typeface="Helvetica" panose="020B0604020202020204" pitchFamily="34" charset="0"/>
            </a:endParaRPr>
          </a:p>
          <a:p>
            <a:pPr algn="ctr">
              <a:defRPr/>
            </a:pPr>
            <a:r>
              <a:rPr lang="en-IN" sz="4500" b="1" i="1" dirty="0">
                <a:solidFill>
                  <a:srgbClr val="C00000"/>
                </a:solidFill>
                <a:effectLst>
                  <a:outerShdw blurRad="38100" dist="38100" dir="2700000" algn="tl">
                    <a:srgbClr val="000000">
                      <a:alpha val="43137"/>
                    </a:srgbClr>
                  </a:outerShdw>
                </a:effectLst>
                <a:latin typeface="Verdana" panose="020B0604030504040204" pitchFamily="34" charset="0"/>
              </a:rPr>
              <a:t>Puttu Guru Prasad</a:t>
            </a:r>
            <a:endParaRPr lang="en-IN" sz="4500" b="1" dirty="0">
              <a:solidFill>
                <a:srgbClr val="C00000"/>
              </a:solidFill>
              <a:effectLst>
                <a:outerShdw blurRad="38100" dist="38100" dir="2700000" algn="tl">
                  <a:srgbClr val="000000">
                    <a:alpha val="43137"/>
                  </a:srgbClr>
                </a:outerShdw>
              </a:effectLst>
              <a:latin typeface="Helvetica" panose="020B0604020202020204" pitchFamily="34" charset="0"/>
            </a:endParaRPr>
          </a:p>
        </p:txBody>
      </p:sp>
    </p:spTree>
    <p:extLst>
      <p:ext uri="{BB962C8B-B14F-4D97-AF65-F5344CB8AC3E}">
        <p14:creationId xmlns:p14="http://schemas.microsoft.com/office/powerpoint/2010/main" val="246481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CF74C2-CF47-42BA-B224-7DCB1A200BE4}"/>
              </a:ext>
            </a:extLst>
          </p:cNvPr>
          <p:cNvSpPr/>
          <p:nvPr/>
        </p:nvSpPr>
        <p:spPr>
          <a:xfrm>
            <a:off x="0" y="1"/>
            <a:ext cx="9144000" cy="7448193"/>
          </a:xfrm>
          <a:prstGeom prst="rect">
            <a:avLst/>
          </a:prstGeom>
          <a:solidFill>
            <a:srgbClr val="FFFF00"/>
          </a:solidFill>
        </p:spPr>
        <p:txBody>
          <a:bodyPr wrap="square">
            <a:spAutoFit/>
          </a:bodyPr>
          <a:lstStyle/>
          <a:p>
            <a:pPr algn="ctr"/>
            <a:r>
              <a:rPr lang="en-IN" sz="6000" b="1" i="1" dirty="0">
                <a:solidFill>
                  <a:srgbClr val="0070C0"/>
                </a:solidFill>
                <a:effectLst>
                  <a:outerShdw blurRad="38100" dist="38100" dir="2700000" algn="tl">
                    <a:srgbClr val="000000">
                      <a:alpha val="43137"/>
                    </a:srgbClr>
                  </a:outerShdw>
                </a:effectLst>
                <a:latin typeface="bookman old style, new york, times, serif"/>
              </a:rPr>
              <a:t>Professor &amp; Lawyer</a:t>
            </a:r>
            <a:r>
              <a:rPr lang="en-IN" sz="6000" b="1" dirty="0">
                <a:solidFill>
                  <a:srgbClr val="0070C0"/>
                </a:solidFill>
                <a:effectLst>
                  <a:outerShdw blurRad="38100" dist="38100" dir="2700000" algn="tl">
                    <a:srgbClr val="000000">
                      <a:alpha val="43137"/>
                    </a:srgbClr>
                  </a:outerShdw>
                </a:effectLst>
                <a:latin typeface="bookman old style, new york, times, serif"/>
              </a:rPr>
              <a:t> </a:t>
            </a:r>
            <a:endParaRPr lang="en-IN" sz="6000" b="1" dirty="0">
              <a:solidFill>
                <a:srgbClr val="0070C0"/>
              </a:solidFill>
              <a:effectLst>
                <a:outerShdw blurRad="38100" dist="38100" dir="2700000" algn="tl">
                  <a:srgbClr val="000000">
                    <a:alpha val="43137"/>
                  </a:srgbClr>
                </a:outerShdw>
              </a:effectLst>
              <a:latin typeface="Helvetica" panose="020B0604020202020204" pitchFamily="34" charset="0"/>
            </a:endParaRPr>
          </a:p>
          <a:p>
            <a:pPr algn="ctr"/>
            <a:r>
              <a:rPr lang="en-IN" sz="6000" b="1" i="1" dirty="0">
                <a:solidFill>
                  <a:srgbClr val="C00000"/>
                </a:solidFill>
                <a:effectLst>
                  <a:outerShdw blurRad="38100" dist="38100" dir="2700000" algn="tl">
                    <a:srgbClr val="000000">
                      <a:alpha val="43137"/>
                    </a:srgbClr>
                  </a:outerShdw>
                </a:effectLst>
                <a:latin typeface="Verdana" panose="020B0604030504040204" pitchFamily="34" charset="0"/>
              </a:rPr>
              <a:t>Puttu Guru Prasad</a:t>
            </a:r>
            <a:endParaRPr lang="en-IN" sz="6000" b="1" dirty="0">
              <a:solidFill>
                <a:srgbClr val="C00000"/>
              </a:solidFill>
              <a:effectLst>
                <a:outerShdw blurRad="38100" dist="38100" dir="2700000" algn="tl">
                  <a:srgbClr val="000000">
                    <a:alpha val="43137"/>
                  </a:srgbClr>
                </a:outerShdw>
              </a:effectLst>
              <a:latin typeface="Helvetica" panose="020B0604020202020204" pitchFamily="34" charset="0"/>
            </a:endParaRPr>
          </a:p>
          <a:p>
            <a:pPr algn="ctr"/>
            <a:r>
              <a:rPr lang="en-IN" sz="2000" b="1" i="1" dirty="0">
                <a:solidFill>
                  <a:srgbClr val="000000"/>
                </a:solidFill>
                <a:effectLst>
                  <a:outerShdw blurRad="38100" dist="38100" dir="2700000" algn="tl">
                    <a:srgbClr val="000000">
                      <a:alpha val="43137"/>
                    </a:srgbClr>
                  </a:outerShdw>
                </a:effectLst>
                <a:highlight>
                  <a:srgbClr val="00FFFF"/>
                </a:highlight>
                <a:latin typeface="times new roman, new york, times, serif"/>
              </a:rPr>
              <a:t>B.Com., M.Com., M.Phil., M.B.A., PGDFTM., AP.SET.,</a:t>
            </a:r>
            <a:r>
              <a:rPr lang="en-IN" sz="2000" dirty="0">
                <a:solidFill>
                  <a:srgbClr val="000000"/>
                </a:solidFill>
                <a:effectLst>
                  <a:outerShdw blurRad="38100" dist="38100" dir="2700000" algn="tl">
                    <a:srgbClr val="000000">
                      <a:alpha val="43137"/>
                    </a:srgbClr>
                  </a:outerShdw>
                </a:effectLst>
                <a:highlight>
                  <a:srgbClr val="00FFFF"/>
                </a:highlight>
                <a:latin typeface="Helvetica" panose="020B0604020202020204" pitchFamily="34" charset="0"/>
              </a:rPr>
              <a:t> </a:t>
            </a:r>
            <a:r>
              <a:rPr lang="en-IN" sz="2000" b="1" i="1" dirty="0">
                <a:solidFill>
                  <a:srgbClr val="000000"/>
                </a:solidFill>
                <a:effectLst>
                  <a:outerShdw blurRad="38100" dist="38100" dir="2700000" algn="tl">
                    <a:srgbClr val="000000">
                      <a:alpha val="43137"/>
                    </a:srgbClr>
                  </a:outerShdw>
                </a:effectLst>
                <a:highlight>
                  <a:srgbClr val="00FFFF"/>
                </a:highlight>
                <a:latin typeface="times new roman, new york, times, serif"/>
              </a:rPr>
              <a:t>M.Phil., DRMS., L.L.B., </a:t>
            </a:r>
          </a:p>
          <a:p>
            <a:pPr algn="ctr"/>
            <a:r>
              <a:rPr lang="en-IN" sz="2000" b="1" i="1" dirty="0">
                <a:solidFill>
                  <a:srgbClr val="000000"/>
                </a:solidFill>
                <a:effectLst>
                  <a:outerShdw blurRad="38100" dist="38100" dir="2700000" algn="tl">
                    <a:srgbClr val="000000">
                      <a:alpha val="43137"/>
                    </a:srgbClr>
                  </a:outerShdw>
                </a:effectLst>
                <a:highlight>
                  <a:srgbClr val="00FFFF"/>
                </a:highlight>
                <a:latin typeface="times new roman, new york, times, serif"/>
              </a:rPr>
              <a:t>ICFAI TMF., DIRM., L.L.M.,</a:t>
            </a:r>
            <a:r>
              <a:rPr lang="en-IN" sz="2000" dirty="0">
                <a:solidFill>
                  <a:srgbClr val="000000"/>
                </a:solidFill>
                <a:effectLst>
                  <a:outerShdw blurRad="38100" dist="38100" dir="2700000" algn="tl">
                    <a:srgbClr val="000000">
                      <a:alpha val="43137"/>
                    </a:srgbClr>
                  </a:outerShdw>
                </a:effectLst>
                <a:highlight>
                  <a:srgbClr val="00FFFF"/>
                </a:highlight>
                <a:latin typeface="Helvetica" panose="020B0604020202020204" pitchFamily="34" charset="0"/>
              </a:rPr>
              <a:t> </a:t>
            </a:r>
            <a:r>
              <a:rPr lang="en-IN" sz="2000" b="1" i="1" dirty="0">
                <a:solidFill>
                  <a:srgbClr val="000000"/>
                </a:solidFill>
                <a:effectLst>
                  <a:outerShdw blurRad="38100" dist="38100" dir="2700000" algn="tl">
                    <a:srgbClr val="000000">
                      <a:alpha val="43137"/>
                    </a:srgbClr>
                  </a:outerShdw>
                </a:effectLst>
                <a:highlight>
                  <a:srgbClr val="00FFFF"/>
                </a:highlight>
                <a:latin typeface="times new roman, new york, times, serif"/>
              </a:rPr>
              <a:t>Pre PhD (PhD)from JNTUK.,  Topper</a:t>
            </a:r>
          </a:p>
          <a:p>
            <a:pPr algn="ctr"/>
            <a:r>
              <a:rPr lang="en-IN" sz="2400" b="1" i="1" dirty="0">
                <a:solidFill>
                  <a:srgbClr val="CC00CC"/>
                </a:solidFill>
                <a:latin typeface="Amasis MT Pro Black" panose="02040A04050005020304" pitchFamily="18" charset="0"/>
              </a:rPr>
              <a:t>Domain Topper &amp; 30</a:t>
            </a:r>
            <a:r>
              <a:rPr lang="en-IN" sz="2400" b="1" i="1" baseline="30000" dirty="0">
                <a:solidFill>
                  <a:srgbClr val="CC00CC"/>
                </a:solidFill>
                <a:latin typeface="Amasis MT Pro Black" panose="02040A04050005020304" pitchFamily="18" charset="0"/>
              </a:rPr>
              <a:t>th</a:t>
            </a:r>
            <a:r>
              <a:rPr lang="en-IN" sz="2400" b="1" i="1" dirty="0">
                <a:solidFill>
                  <a:srgbClr val="CC00CC"/>
                </a:solidFill>
                <a:latin typeface="Amasis MT Pro Black" panose="02040A04050005020304" pitchFamily="18" charset="0"/>
              </a:rPr>
              <a:t> Batch Topper at ICFAI -2009 (TMF)</a:t>
            </a:r>
            <a:br>
              <a:rPr lang="en-IN" sz="2400" b="1" i="1" dirty="0">
                <a:solidFill>
                  <a:srgbClr val="CC00CC"/>
                </a:solidFill>
                <a:latin typeface="Amasis MT Pro Black" panose="02040A04050005020304" pitchFamily="18" charset="0"/>
              </a:rPr>
            </a:br>
            <a:r>
              <a:rPr lang="en-IN" sz="2400" b="1" i="1" dirty="0">
                <a:solidFill>
                  <a:srgbClr val="CC00CC"/>
                </a:solidFill>
                <a:latin typeface="Amasis MT Pro Black" panose="02040A04050005020304" pitchFamily="18" charset="0"/>
              </a:rPr>
              <a:t>(TMF) Training for Management Faculty</a:t>
            </a:r>
            <a:endParaRPr lang="te-IN" sz="2400" b="1" i="1" dirty="0">
              <a:solidFill>
                <a:srgbClr val="CC00CC"/>
              </a:solidFill>
              <a:latin typeface="Amasis MT Pro Black" panose="02040A04050005020304" pitchFamily="18" charset="0"/>
            </a:endParaRPr>
          </a:p>
          <a:p>
            <a:pPr algn="ctr"/>
            <a:r>
              <a:rPr lang="en-IN" sz="2400" b="1" i="1" dirty="0">
                <a:solidFill>
                  <a:srgbClr val="CC00CC"/>
                </a:solidFill>
                <a:highlight>
                  <a:srgbClr val="00FFFF"/>
                </a:highlight>
                <a:latin typeface="Amasis MT Pro Black" panose="02040A04050005020304" pitchFamily="18" charset="0"/>
              </a:rPr>
              <a:t>LL.M Degree from ANU with First Class &amp; Distinction</a:t>
            </a:r>
          </a:p>
          <a:p>
            <a:pPr algn="ctr"/>
            <a:r>
              <a:rPr lang="en-IN" sz="3200" b="1" i="1" dirty="0">
                <a:solidFill>
                  <a:srgbClr val="FFFF00"/>
                </a:solidFill>
                <a:highlight>
                  <a:srgbClr val="800000"/>
                </a:highlight>
                <a:latin typeface="times new roman, new york, times, serif"/>
              </a:rPr>
              <a:t>“Diploma in Psychology from YALE University”</a:t>
            </a:r>
          </a:p>
          <a:p>
            <a:pPr algn="ctr"/>
            <a:r>
              <a:rPr lang="en-IN" sz="2000" b="1" i="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rPr>
              <a:t>MHRDI’s 'Institution's Innovation Council (IICs)Ambassador </a:t>
            </a:r>
            <a:endParaRPr lang="en-IN" sz="2000" b="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endParaRPr>
          </a:p>
          <a:p>
            <a:pPr algn="ctr"/>
            <a:r>
              <a:rPr lang="en-IN" sz="2800" b="1" i="1" dirty="0">
                <a:solidFill>
                  <a:srgbClr val="002060"/>
                </a:solidFill>
                <a:latin typeface="Arial" panose="020B0604020202020204" pitchFamily="34" charset="0"/>
              </a:rPr>
              <a:t>NSS Certified Program Officer, (A.U)</a:t>
            </a:r>
          </a:p>
          <a:p>
            <a:pPr algn="ctr"/>
            <a:r>
              <a:rPr lang="en-IN" sz="2800" b="1" i="1" dirty="0">
                <a:solidFill>
                  <a:schemeClr val="accent4">
                    <a:lumMod val="20000"/>
                    <a:lumOff val="80000"/>
                  </a:schemeClr>
                </a:solidFill>
                <a:highlight>
                  <a:srgbClr val="CC00CC"/>
                </a:highlight>
                <a:latin typeface="Arial" panose="020B0604020202020204" pitchFamily="34" charset="0"/>
              </a:rPr>
              <a:t>LL.B Degree Gold Medallist from ANU-2005</a:t>
            </a:r>
          </a:p>
          <a:p>
            <a:pPr algn="ctr"/>
            <a:r>
              <a:rPr lang="en-IN" sz="2800" b="1" i="1" dirty="0">
                <a:solidFill>
                  <a:srgbClr val="9900FF"/>
                </a:solidFill>
                <a:latin typeface="Arial" panose="020B0604020202020204" pitchFamily="34" charset="0"/>
              </a:rPr>
              <a:t>ICFAI UNIVERSITY Trained Senior MBA Faculty</a:t>
            </a:r>
          </a:p>
          <a:p>
            <a:pPr algn="ctr"/>
            <a:r>
              <a:rPr lang="en-IN" sz="2000" b="1" i="1" dirty="0">
                <a:solidFill>
                  <a:srgbClr val="FFFF00"/>
                </a:solidFill>
                <a:highlight>
                  <a:srgbClr val="800080"/>
                </a:highlight>
                <a:latin typeface="Arial" panose="020B0604020202020204" pitchFamily="34" charset="0"/>
              </a:rPr>
              <a:t>Eminent Faculty for Accounts, Business Studies, Economics,</a:t>
            </a:r>
          </a:p>
          <a:p>
            <a:pPr algn="ctr"/>
            <a:r>
              <a:rPr lang="en-IN" sz="2000" b="1" i="1" dirty="0">
                <a:solidFill>
                  <a:srgbClr val="002060"/>
                </a:solidFill>
                <a:latin typeface="Arial" panose="020B0604020202020204" pitchFamily="34" charset="0"/>
              </a:rPr>
              <a:t>Head, Board of Administration &amp; Management Science,</a:t>
            </a:r>
            <a:endParaRPr lang="en-IN" sz="2000" dirty="0">
              <a:solidFill>
                <a:srgbClr val="002060"/>
              </a:solidFill>
              <a:latin typeface="Helvetica" panose="020B0604020202020204" pitchFamily="34" charset="0"/>
            </a:endParaRPr>
          </a:p>
          <a:p>
            <a:pPr algn="ctr"/>
            <a:r>
              <a:rPr lang="en-IN" sz="2000" b="1" i="1" dirty="0">
                <a:solidFill>
                  <a:srgbClr val="FFFF00"/>
                </a:solidFill>
                <a:highlight>
                  <a:srgbClr val="008000"/>
                </a:highlight>
                <a:latin typeface="Arial" panose="020B0604020202020204" pitchFamily="34" charset="0"/>
              </a:rPr>
              <a:t>BHAGAVAD GITA &amp; CLAT &amp; IPMAT Program Coordinator, </a:t>
            </a:r>
            <a:endParaRPr lang="en-IN" sz="1400" dirty="0">
              <a:solidFill>
                <a:srgbClr val="FFFF00"/>
              </a:solidFill>
              <a:highlight>
                <a:srgbClr val="008000"/>
              </a:highlight>
              <a:latin typeface="Helvetica" panose="020B0604020202020204" pitchFamily="34" charset="0"/>
            </a:endParaRPr>
          </a:p>
          <a:p>
            <a:pPr algn="ctr"/>
            <a:r>
              <a:rPr lang="en-IN" sz="2000" b="1" i="1" dirty="0">
                <a:solidFill>
                  <a:srgbClr val="FFFF00"/>
                </a:solidFill>
                <a:highlight>
                  <a:srgbClr val="0000FF"/>
                </a:highlight>
                <a:latin typeface="Verdana" panose="020B0604030504040204" pitchFamily="34" charset="0"/>
              </a:rPr>
              <a:t>Commerce Department, VIVA-VVIT, </a:t>
            </a:r>
            <a:r>
              <a:rPr lang="en-IN" b="1" i="1" dirty="0">
                <a:solidFill>
                  <a:srgbClr val="FFFF00"/>
                </a:solidFill>
                <a:highlight>
                  <a:srgbClr val="0000FF"/>
                </a:highlight>
                <a:latin typeface="Verdana" panose="020B0604030504040204" pitchFamily="34" charset="0"/>
              </a:rPr>
              <a:t>Nambur,</a:t>
            </a:r>
            <a:r>
              <a:rPr lang="en-IN" b="1" i="1" dirty="0">
                <a:highlight>
                  <a:srgbClr val="0000FF"/>
                </a:highlight>
                <a:latin typeface="Verdana" panose="020B0604030504040204" pitchFamily="34" charset="0"/>
              </a:rPr>
              <a:t> </a:t>
            </a:r>
            <a:endParaRPr lang="en-IN" sz="1200" dirty="0">
              <a:highlight>
                <a:srgbClr val="0000FF"/>
              </a:highlight>
              <a:latin typeface="Helvetica" panose="020B0604020202020204" pitchFamily="34" charset="0"/>
            </a:endParaRPr>
          </a:p>
          <a:p>
            <a:pPr algn="ctr"/>
            <a:r>
              <a:rPr lang="en-IN" sz="1200" b="1" i="1" dirty="0">
                <a:solidFill>
                  <a:srgbClr val="002060"/>
                </a:solidFill>
                <a:latin typeface="Arial" panose="020B0604020202020204" pitchFamily="34" charset="0"/>
              </a:rPr>
              <a:t>My Blog: </a:t>
            </a:r>
            <a:r>
              <a:rPr lang="en-IN" sz="1200" b="1" i="1" u="sng" dirty="0">
                <a:solidFill>
                  <a:srgbClr val="002060"/>
                </a:solidFill>
                <a:latin typeface="Arial" panose="020B0604020202020204" pitchFamily="34" charset="0"/>
                <a:hlinkClick r:id="rId2">
                  <a:extLst>
                    <a:ext uri="{A12FA001-AC4F-418D-AE19-62706E023703}">
                      <ahyp:hlinkClr xmlns:ahyp="http://schemas.microsoft.com/office/drawing/2018/hyperlinkcolor" val="tx"/>
                    </a:ext>
                  </a:extLst>
                </a:hlinkClick>
              </a:rPr>
              <a:t>puttuguru.blogspot.in</a:t>
            </a:r>
            <a:r>
              <a:rPr lang="en-IN" sz="1200" b="1" i="1" dirty="0">
                <a:solidFill>
                  <a:srgbClr val="002060"/>
                </a:solidFill>
                <a:latin typeface="Arial" panose="020B0604020202020204" pitchFamily="34" charset="0"/>
              </a:rPr>
              <a:t> My Web Site: </a:t>
            </a:r>
            <a:r>
              <a:rPr lang="en-IN" sz="1200" b="1" u="sng" dirty="0">
                <a:solidFill>
                  <a:srgbClr val="002060"/>
                </a:solidFill>
                <a:latin typeface="Helvetica" panose="020B0604020202020204" pitchFamily="34" charset="0"/>
                <a:hlinkClick r:id="rId3">
                  <a:extLst>
                    <a:ext uri="{A12FA001-AC4F-418D-AE19-62706E023703}">
                      <ahyp:hlinkClr xmlns:ahyp="http://schemas.microsoft.com/office/drawing/2018/hyperlinkcolor" val="tx"/>
                    </a:ext>
                  </a:extLst>
                </a:hlinkClick>
              </a:rPr>
              <a:t>https://gurublogs.wixsite.com/guru</a:t>
            </a:r>
            <a:endParaRPr lang="en-IN" sz="1200" b="1" u="sng" dirty="0">
              <a:solidFill>
                <a:srgbClr val="002060"/>
              </a:solidFill>
              <a:latin typeface="Helvetica" panose="020B0604020202020204" pitchFamily="34" charset="0"/>
            </a:endParaRPr>
          </a:p>
          <a:p>
            <a:pPr algn="ctr"/>
            <a:r>
              <a:rPr lang="en-IN" b="1" i="1" dirty="0">
                <a:solidFill>
                  <a:srgbClr val="002060"/>
                </a:solidFill>
                <a:latin typeface="Verdana" panose="020B0604030504040204" pitchFamily="34" charset="0"/>
              </a:rPr>
              <a:t>93 94 96 98 98</a:t>
            </a:r>
            <a:r>
              <a:rPr lang="en-IN" sz="1200" b="1" i="1" dirty="0">
                <a:solidFill>
                  <a:srgbClr val="002060"/>
                </a:solidFill>
                <a:latin typeface="Verdana" panose="020B0604030504040204" pitchFamily="34" charset="0"/>
              </a:rPr>
              <a:t>, </a:t>
            </a:r>
            <a:r>
              <a:rPr lang="en-IN" b="1" i="1" dirty="0">
                <a:solidFill>
                  <a:srgbClr val="002060"/>
                </a:solidFill>
                <a:latin typeface="Verdana" panose="020B0604030504040204" pitchFamily="34" charset="0"/>
              </a:rPr>
              <a:t>9885 96 36 36,</a:t>
            </a:r>
            <a:r>
              <a:rPr lang="en-IN" sz="1200" dirty="0">
                <a:solidFill>
                  <a:srgbClr val="002060"/>
                </a:solidFill>
                <a:latin typeface="Helvetica" panose="020B0604020202020204" pitchFamily="34" charset="0"/>
              </a:rPr>
              <a:t> </a:t>
            </a:r>
            <a:r>
              <a:rPr lang="en-IN" b="1" i="1" dirty="0">
                <a:solidFill>
                  <a:srgbClr val="002060"/>
                </a:solidFill>
                <a:latin typeface="Verdana" panose="020B0604030504040204" pitchFamily="34" charset="0"/>
              </a:rPr>
              <a:t>807 444 9539,</a:t>
            </a:r>
            <a:endParaRPr lang="en-IN" sz="1000" dirty="0">
              <a:solidFill>
                <a:srgbClr val="002060"/>
              </a:solidFill>
              <a:latin typeface="Helvetica" panose="020B0604020202020204" pitchFamily="34" charset="0"/>
            </a:endParaRPr>
          </a:p>
        </p:txBody>
      </p:sp>
    </p:spTree>
    <p:extLst>
      <p:ext uri="{BB962C8B-B14F-4D97-AF65-F5344CB8AC3E}">
        <p14:creationId xmlns:p14="http://schemas.microsoft.com/office/powerpoint/2010/main" val="30192078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 calcmode="lin" valueType="num">
                                      <p:cBhvr additive="base">
                                        <p:cTn id="6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0" end="10"/>
                                            </p:txEl>
                                          </p:spTgt>
                                        </p:tgtEl>
                                        <p:attrNameLst>
                                          <p:attrName>style.visibility</p:attrName>
                                        </p:attrNameLst>
                                      </p:cBhvr>
                                      <p:to>
                                        <p:strVal val="visible"/>
                                      </p:to>
                                    </p:set>
                                    <p:anim calcmode="lin" valueType="num">
                                      <p:cBhvr additive="base">
                                        <p:cTn id="6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1" end="11"/>
                                            </p:txEl>
                                          </p:spTgt>
                                        </p:tgtEl>
                                        <p:attrNameLst>
                                          <p:attrName>style.visibility</p:attrName>
                                        </p:attrNameLst>
                                      </p:cBhvr>
                                      <p:to>
                                        <p:strVal val="visible"/>
                                      </p:to>
                                    </p:set>
                                    <p:anim calcmode="lin" valueType="num">
                                      <p:cBhvr additive="base">
                                        <p:cTn id="7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2" end="12"/>
                                            </p:txEl>
                                          </p:spTgt>
                                        </p:tgtEl>
                                        <p:attrNameLst>
                                          <p:attrName>style.visibility</p:attrName>
                                        </p:attrNameLst>
                                      </p:cBhvr>
                                      <p:to>
                                        <p:strVal val="visible"/>
                                      </p:to>
                                    </p:set>
                                    <p:anim calcmode="lin" valueType="num">
                                      <p:cBhvr additive="base">
                                        <p:cTn id="7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3" end="13"/>
                                            </p:txEl>
                                          </p:spTgt>
                                        </p:tgtEl>
                                        <p:attrNameLst>
                                          <p:attrName>style.visibility</p:attrName>
                                        </p:attrNameLst>
                                      </p:cBhvr>
                                      <p:to>
                                        <p:strVal val="visible"/>
                                      </p:to>
                                    </p:set>
                                    <p:anim calcmode="lin" valueType="num">
                                      <p:cBhvr additive="base">
                                        <p:cTn id="85"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xEl>
                                              <p:pRg st="14" end="14"/>
                                            </p:txEl>
                                          </p:spTgt>
                                        </p:tgtEl>
                                        <p:attrNameLst>
                                          <p:attrName>style.visibility</p:attrName>
                                        </p:attrNameLst>
                                      </p:cBhvr>
                                      <p:to>
                                        <p:strVal val="visible"/>
                                      </p:to>
                                    </p:set>
                                    <p:anim calcmode="lin" valueType="num">
                                      <p:cBhvr additive="base">
                                        <p:cTn id="91"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8">
                                            <p:txEl>
                                              <p:pRg st="15" end="15"/>
                                            </p:txEl>
                                          </p:spTgt>
                                        </p:tgtEl>
                                        <p:attrNameLst>
                                          <p:attrName>style.visibility</p:attrName>
                                        </p:attrNameLst>
                                      </p:cBhvr>
                                      <p:to>
                                        <p:strVal val="visible"/>
                                      </p:to>
                                    </p:set>
                                    <p:anim calcmode="lin" valueType="num">
                                      <p:cBhvr additive="base">
                                        <p:cTn id="97"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8">
                                            <p:txEl>
                                              <p:pRg st="16" end="16"/>
                                            </p:txEl>
                                          </p:spTgt>
                                        </p:tgtEl>
                                        <p:attrNameLst>
                                          <p:attrName>style.visibility</p:attrName>
                                        </p:attrNameLst>
                                      </p:cBhvr>
                                      <p:to>
                                        <p:strVal val="visible"/>
                                      </p:to>
                                    </p:set>
                                    <p:anim calcmode="lin" valueType="num">
                                      <p:cBhvr additive="base">
                                        <p:cTn id="103"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0767-D057-8AB8-90CC-B69236D52BED}"/>
              </a:ext>
            </a:extLst>
          </p:cNvPr>
          <p:cNvSpPr>
            <a:spLocks noGrp="1"/>
          </p:cNvSpPr>
          <p:nvPr>
            <p:ph type="ctrTitle"/>
          </p:nvPr>
        </p:nvSpPr>
        <p:spPr>
          <a:xfrm>
            <a:off x="0" y="112000"/>
            <a:ext cx="9144000" cy="457048"/>
          </a:xfrm>
        </p:spPr>
        <p:txBody>
          <a:bodyPr/>
          <a:lstStyle/>
          <a:p>
            <a:pPr algn="ctr"/>
            <a:r>
              <a:rPr lang="en-US" dirty="0">
                <a:latin typeface="Amasis MT Pro Black" panose="02040A04050005020304" pitchFamily="18" charset="0"/>
              </a:rPr>
              <a:t>Constitutional Development of India</a:t>
            </a:r>
            <a:endParaRPr lang="en-IN" dirty="0">
              <a:latin typeface="Amasis MT Pro Black" panose="02040A04050005020304" pitchFamily="18" charset="0"/>
            </a:endParaRPr>
          </a:p>
        </p:txBody>
      </p:sp>
      <p:sp>
        <p:nvSpPr>
          <p:cNvPr id="3" name="Subtitle 2">
            <a:extLst>
              <a:ext uri="{FF2B5EF4-FFF2-40B4-BE49-F238E27FC236}">
                <a16:creationId xmlns:a16="http://schemas.microsoft.com/office/drawing/2014/main" id="{72C2B617-BD5C-FC26-AD97-0A0CB7BA1F5D}"/>
              </a:ext>
            </a:extLst>
          </p:cNvPr>
          <p:cNvSpPr>
            <a:spLocks noGrp="1"/>
          </p:cNvSpPr>
          <p:nvPr>
            <p:ph type="subTitle" idx="4"/>
          </p:nvPr>
        </p:nvSpPr>
        <p:spPr>
          <a:xfrm>
            <a:off x="377072" y="1078426"/>
            <a:ext cx="8389855" cy="5953425"/>
          </a:xfrm>
        </p:spPr>
        <p:txBody>
          <a:bodyPr/>
          <a:lstStyle/>
          <a:p>
            <a:r>
              <a:rPr lang="en-US" sz="2800" dirty="0"/>
              <a:t>The origin and growth of the Indian Constitution have its roots in Indian history during the British period. </a:t>
            </a:r>
          </a:p>
          <a:p>
            <a:r>
              <a:rPr lang="en-US" sz="2800" dirty="0"/>
              <a:t>From 1773 onwards, various Acts were passed by the British Government for the governance of India. </a:t>
            </a:r>
          </a:p>
          <a:p>
            <a:r>
              <a:rPr lang="en-US" sz="2800" dirty="0"/>
              <a:t>None of them, however, satisfied Indian aspirations mainly because they were imposed by the alien rulers.</a:t>
            </a:r>
          </a:p>
          <a:p>
            <a:r>
              <a:rPr lang="en-US" sz="2800" dirty="0"/>
              <a:t>The period of historical British Constitutional experiments in India can be divided into two phases:</a:t>
            </a:r>
          </a:p>
          <a:p>
            <a:r>
              <a:rPr lang="en-US" sz="2800" b="1" dirty="0"/>
              <a:t>1.	Phase 1- Constitutional experiment during the rule of the East India Company (1773-1857)</a:t>
            </a:r>
          </a:p>
          <a:p>
            <a:r>
              <a:rPr lang="en-US" sz="2800" b="1" dirty="0"/>
              <a:t>2.	Phase 2 – Constitutional experiments under the British Crown (1857-1947)</a:t>
            </a:r>
          </a:p>
          <a:p>
            <a:endParaRPr lang="en-US" dirty="0"/>
          </a:p>
          <a:p>
            <a:endParaRPr lang="en-IN" dirty="0"/>
          </a:p>
        </p:txBody>
      </p:sp>
    </p:spTree>
    <p:extLst>
      <p:ext uri="{BB962C8B-B14F-4D97-AF65-F5344CB8AC3E}">
        <p14:creationId xmlns:p14="http://schemas.microsoft.com/office/powerpoint/2010/main" val="306903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91D6-C85A-0CF8-2D50-16D9BF655880}"/>
              </a:ext>
            </a:extLst>
          </p:cNvPr>
          <p:cNvSpPr>
            <a:spLocks noGrp="1"/>
          </p:cNvSpPr>
          <p:nvPr>
            <p:ph type="ctrTitle"/>
          </p:nvPr>
        </p:nvSpPr>
        <p:spPr>
          <a:xfrm>
            <a:off x="0" y="45215"/>
            <a:ext cx="9144000" cy="276999"/>
          </a:xfrm>
        </p:spPr>
        <p:txBody>
          <a:bodyPr/>
          <a:lstStyle/>
          <a:p>
            <a:pPr algn="ctr"/>
            <a:r>
              <a:rPr lang="en-US" sz="2000" dirty="0">
                <a:latin typeface="Amasis MT Pro Black" panose="02040A04050005020304" pitchFamily="18" charset="0"/>
              </a:rPr>
              <a:t>Constitutional Development – East India Company Rule (1773 – 1857)</a:t>
            </a:r>
            <a:endParaRPr lang="en-IN" sz="2000" dirty="0">
              <a:latin typeface="Amasis MT Pro Black" panose="02040A04050005020304" pitchFamily="18" charset="0"/>
            </a:endParaRPr>
          </a:p>
        </p:txBody>
      </p:sp>
      <p:sp>
        <p:nvSpPr>
          <p:cNvPr id="3" name="Subtitle 2">
            <a:extLst>
              <a:ext uri="{FF2B5EF4-FFF2-40B4-BE49-F238E27FC236}">
                <a16:creationId xmlns:a16="http://schemas.microsoft.com/office/drawing/2014/main" id="{A4D6ADAD-CB5C-EE4F-64E4-382E5CC84CA9}"/>
              </a:ext>
            </a:extLst>
          </p:cNvPr>
          <p:cNvSpPr>
            <a:spLocks noGrp="1"/>
          </p:cNvSpPr>
          <p:nvPr>
            <p:ph type="subTitle" idx="4"/>
          </p:nvPr>
        </p:nvSpPr>
        <p:spPr>
          <a:xfrm>
            <a:off x="0" y="484536"/>
            <a:ext cx="9144000" cy="6449971"/>
          </a:xfrm>
        </p:spPr>
        <p:txBody>
          <a:bodyPr/>
          <a:lstStyle/>
          <a:p>
            <a:r>
              <a:rPr lang="en-US" sz="1800" dirty="0"/>
              <a:t>From 1757 to 1857, 5 major laws were created to regulate the functioning of British East India Company and to help them rule over India. The details of these 5 Acts are mentioned below.</a:t>
            </a:r>
          </a:p>
          <a:p>
            <a:r>
              <a:rPr lang="en-US" dirty="0">
                <a:latin typeface="Amasis MT Pro Black" panose="02040A04050005020304" pitchFamily="18" charset="0"/>
              </a:rPr>
              <a:t>Regulating Act of 1773</a:t>
            </a:r>
          </a:p>
          <a:p>
            <a:r>
              <a:rPr lang="en-US" sz="2000" dirty="0"/>
              <a:t>The process of Centralization in India was initiated through the Regulating Act of 1773.</a:t>
            </a:r>
          </a:p>
          <a:p>
            <a:r>
              <a:rPr lang="en-US" dirty="0"/>
              <a:t>1.	This is the first Act passed by the British Parliament to control and regulate the affairs of the East India Company in India.</a:t>
            </a:r>
          </a:p>
          <a:p>
            <a:r>
              <a:rPr lang="en-US" dirty="0"/>
              <a:t>2.	As per this Act, the Governor of Bengal was made the Governor-General.</a:t>
            </a:r>
          </a:p>
          <a:p>
            <a:r>
              <a:rPr lang="en-US" dirty="0"/>
              <a:t>3.	Warren Hastings was the first Governor-General of India.</a:t>
            </a:r>
          </a:p>
          <a:p>
            <a:r>
              <a:rPr lang="en-US" sz="1800" dirty="0"/>
              <a:t>4.	This Act made Governors of Bombay and Madras subordinate to the Governor of Bengal.</a:t>
            </a:r>
          </a:p>
          <a:p>
            <a:r>
              <a:rPr lang="en-US" dirty="0"/>
              <a:t>5.	The Governor-General was given the power to make rules and regulations.</a:t>
            </a:r>
          </a:p>
          <a:p>
            <a:r>
              <a:rPr lang="en-US" dirty="0"/>
              <a:t>6.	The Governor-General was assisted by a Council of 4 members.</a:t>
            </a:r>
          </a:p>
          <a:p>
            <a:r>
              <a:rPr lang="en-US" dirty="0"/>
              <a:t>7.	The number of Directors in the Company was fixed at 4.</a:t>
            </a:r>
          </a:p>
          <a:p>
            <a:r>
              <a:rPr lang="en-US" sz="2000" dirty="0"/>
              <a:t>8.	The Governor-General had to follow the orders of the Directors of the Company.</a:t>
            </a:r>
          </a:p>
          <a:p>
            <a:r>
              <a:rPr lang="en-US" dirty="0"/>
              <a:t>9.	Revenue of the company should be reported by The Court of Directors, who were the governing body of the company</a:t>
            </a:r>
          </a:p>
          <a:p>
            <a:r>
              <a:rPr lang="en-US" sz="1600" dirty="0"/>
              <a:t>10.	A Supreme Court was established at Calcutta in 1774, as per the provisions of Regulating Act 1773.</a:t>
            </a:r>
          </a:p>
          <a:p>
            <a:r>
              <a:rPr lang="en-US" dirty="0"/>
              <a:t>11.	The Supreme Court had a Chief Justice and 3 Assistant Judges.</a:t>
            </a:r>
          </a:p>
          <a:p>
            <a:endParaRPr lang="en-IN" dirty="0"/>
          </a:p>
        </p:txBody>
      </p:sp>
    </p:spTree>
    <p:extLst>
      <p:ext uri="{BB962C8B-B14F-4D97-AF65-F5344CB8AC3E}">
        <p14:creationId xmlns:p14="http://schemas.microsoft.com/office/powerpoint/2010/main" val="105482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18B1-0181-5B69-F441-2CA1C08D5CF5}"/>
              </a:ext>
            </a:extLst>
          </p:cNvPr>
          <p:cNvSpPr>
            <a:spLocks noGrp="1"/>
          </p:cNvSpPr>
          <p:nvPr>
            <p:ph type="ctrTitle"/>
          </p:nvPr>
        </p:nvSpPr>
        <p:spPr>
          <a:xfrm>
            <a:off x="0" y="9514"/>
            <a:ext cx="9144000" cy="801188"/>
          </a:xfrm>
        </p:spPr>
        <p:txBody>
          <a:bodyPr/>
          <a:lstStyle/>
          <a:p>
            <a:pPr algn="ctr">
              <a:lnSpc>
                <a:spcPts val="2100"/>
              </a:lnSpc>
              <a:spcBef>
                <a:spcPts val="1500"/>
              </a:spcBef>
              <a:spcAft>
                <a:spcPts val="750"/>
              </a:spcAft>
            </a:pPr>
            <a:r>
              <a:rPr lang="en-IN" sz="3600" b="1" kern="0" dirty="0">
                <a:solidFill>
                  <a:srgbClr val="444444"/>
                </a:solidFill>
                <a:effectLst/>
                <a:latin typeface="Poppins" panose="00000500000000000000" pitchFamily="2" charset="0"/>
                <a:ea typeface="Times New Roman" panose="02020603050405020304" pitchFamily="18" charset="0"/>
                <a:cs typeface="Gautami" panose="020B0502040204020203" pitchFamily="34" charset="0"/>
              </a:rPr>
              <a:t>Pitts India Act of 1784</a:t>
            </a:r>
            <a:endParaRPr lang="en-IN" dirty="0"/>
          </a:p>
        </p:txBody>
      </p:sp>
      <p:sp>
        <p:nvSpPr>
          <p:cNvPr id="3" name="Subtitle 2">
            <a:extLst>
              <a:ext uri="{FF2B5EF4-FFF2-40B4-BE49-F238E27FC236}">
                <a16:creationId xmlns:a16="http://schemas.microsoft.com/office/drawing/2014/main" id="{751FD7AB-607F-E78A-458C-A515E44340B8}"/>
              </a:ext>
            </a:extLst>
          </p:cNvPr>
          <p:cNvSpPr>
            <a:spLocks noGrp="1"/>
          </p:cNvSpPr>
          <p:nvPr>
            <p:ph type="subTitle" idx="4"/>
          </p:nvPr>
        </p:nvSpPr>
        <p:spPr>
          <a:xfrm>
            <a:off x="631595" y="927597"/>
            <a:ext cx="7937369" cy="5559984"/>
          </a:xfrm>
        </p:spPr>
        <p:txBody>
          <a:bodyPr/>
          <a:lstStyle/>
          <a:p>
            <a:r>
              <a:rPr lang="en-US" sz="2400" dirty="0"/>
              <a:t>In the Constitutional history of India, this Act brought in many significant changes.</a:t>
            </a:r>
          </a:p>
          <a:p>
            <a:r>
              <a:rPr lang="en-US" sz="2400" dirty="0"/>
              <a:t>1.	As per this Act of 1784, the territories of East India Company was called as the “British Possessions in India”</a:t>
            </a:r>
          </a:p>
          <a:p>
            <a:r>
              <a:rPr lang="en-US" sz="2400" dirty="0"/>
              <a:t>2.	As per this Act, a joint Government of British India run by the Crown and Company was established. The government had the ultimate power and authority.</a:t>
            </a:r>
          </a:p>
          <a:p>
            <a:r>
              <a:rPr lang="en-US" sz="2400" dirty="0"/>
              <a:t>3.	A Court of Directors was formed for Commercial Operations and 6 member Board of Control were appointed for Political affairs as per provisions of Pitts India Act 1784.</a:t>
            </a:r>
          </a:p>
          <a:p>
            <a:r>
              <a:rPr lang="en-US" sz="2400" dirty="0"/>
              <a:t>4.	Governor General’s Council was reduced from 4 members to 3 members.</a:t>
            </a:r>
          </a:p>
          <a:p>
            <a:r>
              <a:rPr lang="en-US" sz="2400" dirty="0"/>
              <a:t>5.	Governors Councils were established in Bombay and Madras.</a:t>
            </a:r>
          </a:p>
          <a:p>
            <a:endParaRPr lang="en-IN" dirty="0"/>
          </a:p>
        </p:txBody>
      </p:sp>
    </p:spTree>
    <p:extLst>
      <p:ext uri="{BB962C8B-B14F-4D97-AF65-F5344CB8AC3E}">
        <p14:creationId xmlns:p14="http://schemas.microsoft.com/office/powerpoint/2010/main" val="423427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CBD061-F3EE-26B0-DB3D-F3E5AF020CA3}"/>
              </a:ext>
            </a:extLst>
          </p:cNvPr>
          <p:cNvSpPr txBox="1"/>
          <p:nvPr/>
        </p:nvSpPr>
        <p:spPr>
          <a:xfrm>
            <a:off x="0" y="13378"/>
            <a:ext cx="9144000" cy="6832640"/>
          </a:xfrm>
          <a:prstGeom prst="rect">
            <a:avLst/>
          </a:prstGeom>
          <a:noFill/>
        </p:spPr>
        <p:txBody>
          <a:bodyPr wrap="square">
            <a:spAutoFit/>
          </a:bodyPr>
          <a:lstStyle/>
          <a:p>
            <a:r>
              <a:rPr lang="en-US" sz="2000" dirty="0">
                <a:latin typeface="Amasis MT Pro Black" panose="02040A04050005020304" pitchFamily="18" charset="0"/>
              </a:rPr>
              <a:t>Charter Act of 1813</a:t>
            </a:r>
          </a:p>
          <a:p>
            <a:r>
              <a:rPr lang="en-US" sz="2000" dirty="0"/>
              <a:t>1.	</a:t>
            </a:r>
            <a:r>
              <a:rPr lang="en-US" dirty="0"/>
              <a:t>It brought an end to the monopoly of East India Company, over trade with India.</a:t>
            </a:r>
            <a:endParaRPr lang="en-US" sz="2000" dirty="0"/>
          </a:p>
          <a:p>
            <a:r>
              <a:rPr lang="en-US" sz="2000" dirty="0"/>
              <a:t>2.	</a:t>
            </a:r>
            <a:r>
              <a:rPr lang="en-US" dirty="0"/>
              <a:t>Trade with India was opened for all British Citizens with the exception of Tea Trade.</a:t>
            </a:r>
            <a:endParaRPr lang="en-US" sz="2000" dirty="0"/>
          </a:p>
          <a:p>
            <a:r>
              <a:rPr lang="en-US" sz="2000" dirty="0">
                <a:latin typeface="Amasis MT Pro Black" panose="02040A04050005020304" pitchFamily="18" charset="0"/>
              </a:rPr>
              <a:t>Charter Act of 1833</a:t>
            </a:r>
          </a:p>
          <a:p>
            <a:r>
              <a:rPr lang="en-US" sz="2000" dirty="0"/>
              <a:t>1.	Governor-General of Bengal became the Governor-General of India.</a:t>
            </a:r>
          </a:p>
          <a:p>
            <a:r>
              <a:rPr lang="en-US" sz="2000" dirty="0"/>
              <a:t>2.	Lord William Bentick was the 1st Governor-General of India.</a:t>
            </a:r>
          </a:p>
          <a:p>
            <a:r>
              <a:rPr lang="en-US" sz="2000" dirty="0"/>
              <a:t>3.	</a:t>
            </a:r>
            <a:r>
              <a:rPr lang="en-US" dirty="0"/>
              <a:t>East India Company ended as a mere administrative body, it was no longer a commercial body.</a:t>
            </a:r>
          </a:p>
          <a:p>
            <a:r>
              <a:rPr lang="en-US" sz="2000" dirty="0"/>
              <a:t>4.	The Governor-General was given full control over revenue, civil and military.</a:t>
            </a:r>
          </a:p>
          <a:p>
            <a:r>
              <a:rPr lang="en-US" sz="2000" dirty="0"/>
              <a:t>5.	Charter Act of 1833 was the final step in the Process of Centralization in India, a process that began with the Regulating Act of 1773.</a:t>
            </a:r>
          </a:p>
          <a:p>
            <a:r>
              <a:rPr lang="en-US" sz="2000" dirty="0">
                <a:latin typeface="Amasis MT Pro Black" panose="02040A04050005020304" pitchFamily="18" charset="0"/>
              </a:rPr>
              <a:t>Charter Act of 1853</a:t>
            </a:r>
          </a:p>
          <a:p>
            <a:r>
              <a:rPr lang="en-US" sz="2000" dirty="0"/>
              <a:t>1.	Civil Service Examination was introduced. It was a competitive examination for recruitment into the civil services.</a:t>
            </a:r>
          </a:p>
          <a:p>
            <a:r>
              <a:rPr lang="en-US" sz="2000" dirty="0"/>
              <a:t>2.	Executive and Legislative functions of the Governor-General were separated.</a:t>
            </a:r>
          </a:p>
          <a:p>
            <a:r>
              <a:rPr lang="en-US" sz="2000" dirty="0"/>
              <a:t>3.	This Act provided for the addition of 6 new members to the Legislative Council, 4 members were appointed by Provisional Governments of Bengal, Bombay, Madras and Agra.</a:t>
            </a:r>
          </a:p>
          <a:p>
            <a:r>
              <a:rPr lang="en-US" sz="2000" dirty="0"/>
              <a:t>4.	As per provisions of Charter Act of 1853 Governor General’s Legislative Council came to be known as the Central Legislative Council. </a:t>
            </a:r>
          </a:p>
          <a:p>
            <a:r>
              <a:rPr lang="en-US" sz="2000" dirty="0"/>
              <a:t>5.	The Central Legislative Council started functioning as a Mini-Parliament. It adopted the same procedures of the British Parliament.</a:t>
            </a:r>
          </a:p>
        </p:txBody>
      </p:sp>
    </p:spTree>
    <p:extLst>
      <p:ext uri="{BB962C8B-B14F-4D97-AF65-F5344CB8AC3E}">
        <p14:creationId xmlns:p14="http://schemas.microsoft.com/office/powerpoint/2010/main" val="12787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DF4F-04E4-C9A2-257A-267EBE21A5B2}"/>
              </a:ext>
            </a:extLst>
          </p:cNvPr>
          <p:cNvSpPr>
            <a:spLocks noGrp="1"/>
          </p:cNvSpPr>
          <p:nvPr>
            <p:ph type="ctrTitle"/>
          </p:nvPr>
        </p:nvSpPr>
        <p:spPr>
          <a:xfrm>
            <a:off x="0" y="11895"/>
            <a:ext cx="9144000" cy="775597"/>
          </a:xfrm>
        </p:spPr>
        <p:txBody>
          <a:bodyPr/>
          <a:lstStyle/>
          <a:p>
            <a:pPr algn="ctr"/>
            <a:r>
              <a:rPr lang="en-US" sz="2800" b="1" dirty="0">
                <a:latin typeface="Amasis MT Pro Black" panose="02040A04050005020304" pitchFamily="18" charset="0"/>
              </a:rPr>
              <a:t>Constitutional Development – Rule under the British Crown (1857-1947)</a:t>
            </a:r>
            <a:endParaRPr lang="en-IN" sz="2800" b="1" dirty="0">
              <a:latin typeface="Amasis MT Pro Black" panose="02040A04050005020304" pitchFamily="18" charset="0"/>
            </a:endParaRPr>
          </a:p>
        </p:txBody>
      </p:sp>
      <p:sp>
        <p:nvSpPr>
          <p:cNvPr id="3" name="Subtitle 2">
            <a:extLst>
              <a:ext uri="{FF2B5EF4-FFF2-40B4-BE49-F238E27FC236}">
                <a16:creationId xmlns:a16="http://schemas.microsoft.com/office/drawing/2014/main" id="{BF5B487E-D515-AB81-A4F3-8734D33348D0}"/>
              </a:ext>
            </a:extLst>
          </p:cNvPr>
          <p:cNvSpPr>
            <a:spLocks noGrp="1"/>
          </p:cNvSpPr>
          <p:nvPr>
            <p:ph type="subTitle" idx="4"/>
          </p:nvPr>
        </p:nvSpPr>
        <p:spPr>
          <a:xfrm>
            <a:off x="197963" y="1252570"/>
            <a:ext cx="8682086" cy="4950586"/>
          </a:xfrm>
        </p:spPr>
        <p:txBody>
          <a:bodyPr/>
          <a:lstStyle/>
          <a:p>
            <a:r>
              <a:rPr lang="en-US" sz="2800" dirty="0">
                <a:latin typeface="Amasis MT Pro Black" panose="02040A04050005020304" pitchFamily="18" charset="0"/>
              </a:rPr>
              <a:t>Government of India Act of 1858</a:t>
            </a:r>
          </a:p>
          <a:p>
            <a:r>
              <a:rPr lang="en-US" sz="2400" dirty="0"/>
              <a:t>1.	Government of India Act of 1858 passed by British Parliament, brought an end to the rule of East India Company. The powers were transferred to the British Crown.</a:t>
            </a:r>
          </a:p>
          <a:p>
            <a:r>
              <a:rPr lang="en-US" sz="2400" dirty="0"/>
              <a:t>2.	The Secretary of State for India was given the powers and duties of the former Court of Directors. He Controlled the Indian Administration through the Viceroy of India.</a:t>
            </a:r>
          </a:p>
          <a:p>
            <a:r>
              <a:rPr lang="en-US" sz="2400" dirty="0"/>
              <a:t>3.	The Secretary of State for India was assisted by the Council of India. This Council had 15 members. The Council was an advisory body.</a:t>
            </a:r>
          </a:p>
          <a:p>
            <a:r>
              <a:rPr lang="en-US" sz="2400" dirty="0"/>
              <a:t>4.	Governor-General of India was made the Viceroy of India.</a:t>
            </a:r>
          </a:p>
          <a:p>
            <a:r>
              <a:rPr lang="en-US" sz="2400" dirty="0"/>
              <a:t>5.	Lord Canning was the 1st Viceroy of India.</a:t>
            </a:r>
          </a:p>
          <a:p>
            <a:endParaRPr lang="en-IN" dirty="0"/>
          </a:p>
        </p:txBody>
      </p:sp>
    </p:spTree>
    <p:extLst>
      <p:ext uri="{BB962C8B-B14F-4D97-AF65-F5344CB8AC3E}">
        <p14:creationId xmlns:p14="http://schemas.microsoft.com/office/powerpoint/2010/main" val="251340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1831DB-5A42-857F-9306-7AB359A331FD}"/>
              </a:ext>
            </a:extLst>
          </p:cNvPr>
          <p:cNvSpPr txBox="1"/>
          <p:nvPr/>
        </p:nvSpPr>
        <p:spPr>
          <a:xfrm>
            <a:off x="0" y="10607"/>
            <a:ext cx="9144000" cy="68634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Amasis MT Pro Black" panose="02040A04050005020304" pitchFamily="18" charset="0"/>
              </a:rPr>
              <a:t>Indian Council Act of 1861</a:t>
            </a:r>
            <a:br>
              <a:rPr lang="en-US" sz="2400" dirty="0">
                <a:latin typeface="Amasis MT Pro Black" panose="02040A04050005020304" pitchFamily="18" charset="0"/>
              </a:rPr>
            </a:br>
            <a:r>
              <a:rPr lang="en-US" sz="2400" dirty="0">
                <a:latin typeface="Amasis MT Pro Black" panose="02040A04050005020304" pitchFamily="18" charset="0"/>
              </a:rPr>
              <a:t>Indian </a:t>
            </a:r>
            <a:r>
              <a:rPr kumimoji="0" lang="en-US" sz="2400" b="0" i="0" u="none" strike="noStrike" kern="1200" cap="none" spc="0" normalizeH="0" baseline="0" noProof="0" dirty="0">
                <a:ln>
                  <a:noFill/>
                </a:ln>
                <a:solidFill>
                  <a:prstClr val="black"/>
                </a:solidFill>
                <a:effectLst/>
                <a:uLnTx/>
                <a:uFillTx/>
                <a:latin typeface="Amasis MT Pro Black" panose="02040A04050005020304" pitchFamily="18" charset="0"/>
                <a:ea typeface="+mn-ea"/>
                <a:cs typeface="+mn-cs"/>
              </a:rPr>
              <a:t>Council Act of 1892.</a:t>
            </a:r>
            <a:endParaRPr lang="en-US" dirty="0">
              <a:latin typeface="Amasis MT Pro Black" panose="02040A04050005020304" pitchFamily="18" charset="0"/>
            </a:endParaRPr>
          </a:p>
          <a:p>
            <a:r>
              <a:rPr lang="en-US" dirty="0"/>
              <a:t>1.	Indians were nominated as non-official members for the 1st time in the Legislative Council of Viceroy.</a:t>
            </a:r>
          </a:p>
          <a:p>
            <a:r>
              <a:rPr lang="en-US" dirty="0"/>
              <a:t>2.	Legislative Councils were established in Provinces and Centre.</a:t>
            </a:r>
          </a:p>
          <a:p>
            <a:r>
              <a:rPr lang="en-US" dirty="0"/>
              <a:t>3.	Legislative powers of the Provinces of Bombay and Madras were restored.</a:t>
            </a:r>
          </a:p>
          <a:p>
            <a:r>
              <a:rPr lang="en-US" dirty="0"/>
              <a:t>4.	Legislative Councils were started in the Provinces of Punjab, North-Western Frontier Province (NWFP), Bengal.</a:t>
            </a:r>
          </a:p>
          <a:p>
            <a:r>
              <a:rPr lang="en-US" dirty="0"/>
              <a:t>1.	The size of the Legislative Council was increased.</a:t>
            </a:r>
          </a:p>
          <a:p>
            <a:r>
              <a:rPr lang="en-US" dirty="0"/>
              <a:t>2.	The Legislative Council was given more power, they had the power to deliberate on the Budget and could pose questions to the Executive.</a:t>
            </a:r>
          </a:p>
          <a:p>
            <a:r>
              <a:rPr lang="en-US" dirty="0"/>
              <a:t>3.	Indirect elections were introduced for the 1st time.</a:t>
            </a:r>
          </a:p>
          <a:p>
            <a:pPr algn="ctr"/>
            <a:r>
              <a:rPr lang="en-US" dirty="0"/>
              <a:t>4.	The Principal of Representation was introduced as per provisions given in the Indian </a:t>
            </a:r>
            <a:r>
              <a:rPr lang="en-US" dirty="0">
                <a:latin typeface="Amasis MT Pro Black" panose="02040A04050005020304" pitchFamily="18" charset="0"/>
              </a:rPr>
              <a:t>Councils Act, 1909 –  Morley Minto Reforms</a:t>
            </a:r>
          </a:p>
          <a:p>
            <a:r>
              <a:rPr lang="en-US" sz="2000" dirty="0"/>
              <a:t>1.	Indian Councils Act of 1909 is commonly known as Morley Minto Reforms.</a:t>
            </a:r>
          </a:p>
          <a:p>
            <a:r>
              <a:rPr lang="en-US" sz="2000" dirty="0"/>
              <a:t>2.	For the 1st time, Direct elections were introduced for the Legislative Councils.</a:t>
            </a:r>
          </a:p>
          <a:p>
            <a:r>
              <a:rPr lang="en-US" sz="2000" dirty="0"/>
              <a:t>3.	The Central Legislative Council was renamed as the Imperial Legislative Council.</a:t>
            </a:r>
          </a:p>
          <a:p>
            <a:r>
              <a:rPr lang="en-US" sz="2000" dirty="0"/>
              <a:t>4.	The Communal representation system was introduced by giving separate electorate. It was a system where seats were reserved only for Muslims and only Muslims would be polled.</a:t>
            </a:r>
          </a:p>
          <a:p>
            <a:r>
              <a:rPr lang="en-US" sz="2000" dirty="0"/>
              <a:t>5.	For the first time, Indians were appointed to the Executive Council of Viceroy. Satyendra Sinha was the law member.</a:t>
            </a:r>
          </a:p>
        </p:txBody>
      </p:sp>
    </p:spTree>
    <p:extLst>
      <p:ext uri="{BB962C8B-B14F-4D97-AF65-F5344CB8AC3E}">
        <p14:creationId xmlns:p14="http://schemas.microsoft.com/office/powerpoint/2010/main" val="34505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A771-04DB-946A-975F-169D3A8F0AC1}"/>
              </a:ext>
            </a:extLst>
          </p:cNvPr>
          <p:cNvSpPr>
            <a:spLocks noGrp="1"/>
          </p:cNvSpPr>
          <p:nvPr>
            <p:ph type="ctrTitle"/>
          </p:nvPr>
        </p:nvSpPr>
        <p:spPr>
          <a:xfrm>
            <a:off x="0" y="-26291"/>
            <a:ext cx="9144000" cy="775597"/>
          </a:xfrm>
        </p:spPr>
        <p:txBody>
          <a:bodyPr/>
          <a:lstStyle/>
          <a:p>
            <a:pPr algn="ctr"/>
            <a:r>
              <a:rPr lang="en-US" sz="2800" dirty="0">
                <a:latin typeface="Amasis MT Pro Black" panose="02040A04050005020304" pitchFamily="18" charset="0"/>
              </a:rPr>
              <a:t>Government of India Act, 1919 – Montagu Chelmsford Reforms</a:t>
            </a:r>
            <a:endParaRPr lang="en-IN" sz="2800" dirty="0">
              <a:latin typeface="Amasis MT Pro Black" panose="02040A04050005020304" pitchFamily="18" charset="0"/>
            </a:endParaRPr>
          </a:p>
        </p:txBody>
      </p:sp>
      <p:sp>
        <p:nvSpPr>
          <p:cNvPr id="3" name="Subtitle 2">
            <a:extLst>
              <a:ext uri="{FF2B5EF4-FFF2-40B4-BE49-F238E27FC236}">
                <a16:creationId xmlns:a16="http://schemas.microsoft.com/office/drawing/2014/main" id="{9FB46B20-E0C4-CE79-EEB0-6BAD7083754D}"/>
              </a:ext>
            </a:extLst>
          </p:cNvPr>
          <p:cNvSpPr>
            <a:spLocks noGrp="1"/>
          </p:cNvSpPr>
          <p:nvPr>
            <p:ph type="subTitle" idx="4"/>
          </p:nvPr>
        </p:nvSpPr>
        <p:spPr>
          <a:xfrm>
            <a:off x="0" y="821800"/>
            <a:ext cx="9144000" cy="6056017"/>
          </a:xfrm>
        </p:spPr>
        <p:txBody>
          <a:bodyPr/>
          <a:lstStyle/>
          <a:p>
            <a:r>
              <a:rPr lang="en-US" dirty="0"/>
              <a:t>1.	Government of India Act, 1919 was also known as the Montagu Chelmsford reforms.</a:t>
            </a:r>
          </a:p>
          <a:p>
            <a:r>
              <a:rPr lang="en-US" dirty="0"/>
              <a:t>2.	Bicameralism was introduced for the 1st time.</a:t>
            </a:r>
          </a:p>
          <a:p>
            <a:r>
              <a:rPr lang="en-US" dirty="0"/>
              <a:t>3.	Provincial and Central Subjects were separated.</a:t>
            </a:r>
          </a:p>
          <a:p>
            <a:r>
              <a:rPr lang="en-US" dirty="0"/>
              <a:t>4.	Dyarchy, a scheme of Dual Governance was introduced in the Provincial Subjects, it was divided into Reserved and Transferred. The transferred list included agriculture, health, education, and supervision of the local government. The Transferred list was given to the Government of Ministers answerable to the Provincial Council. The reserved list included communications, foreign affairs, and defense; this transferred list was under the control of the Viceroy.</a:t>
            </a:r>
          </a:p>
          <a:p>
            <a:r>
              <a:rPr lang="en-US" dirty="0"/>
              <a:t>5.	Out of 6 members in the Viceroy’s Executive Council, 3 of them were Indians.</a:t>
            </a:r>
          </a:p>
          <a:p>
            <a:r>
              <a:rPr lang="en-US" dirty="0"/>
              <a:t>6.	The Act provided provisions for the establishment of the Public Service Commission in India for the first time.</a:t>
            </a:r>
          </a:p>
          <a:p>
            <a:r>
              <a:rPr lang="en-US" dirty="0"/>
              <a:t>7.	Communal Representation extended to Christians, Anglo-Indians, and Sikhs.</a:t>
            </a:r>
          </a:p>
          <a:p>
            <a:r>
              <a:rPr lang="en-US" dirty="0"/>
              <a:t>8.	The franchise was given to a limited population which was based on people who had taxable income, had property, and paid land revenue of Rs 3000.</a:t>
            </a:r>
          </a:p>
          <a:p>
            <a:r>
              <a:rPr lang="en-US" dirty="0"/>
              <a:t>9.	Montagu Chelmsford Reforms made provision for setting up a statutory commission at the end of 10 years to look into the working of the Government.</a:t>
            </a:r>
          </a:p>
        </p:txBody>
      </p:sp>
    </p:spTree>
    <p:extLst>
      <p:ext uri="{BB962C8B-B14F-4D97-AF65-F5344CB8AC3E}">
        <p14:creationId xmlns:p14="http://schemas.microsoft.com/office/powerpoint/2010/main" val="3358709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1626</Words>
  <Application>Microsoft Office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Amasis MT Pro Black</vt:lpstr>
      <vt:lpstr>Arial</vt:lpstr>
      <vt:lpstr>Bahnschrift</vt:lpstr>
      <vt:lpstr>bookman old style, new york, times, serif</vt:lpstr>
      <vt:lpstr>Calibri</vt:lpstr>
      <vt:lpstr>Calibri Light</vt:lpstr>
      <vt:lpstr>Helvetica</vt:lpstr>
      <vt:lpstr>Poppins</vt:lpstr>
      <vt:lpstr>times new roman, new york, times, serif</vt:lpstr>
      <vt:lpstr>Verdana</vt:lpstr>
      <vt:lpstr>Office Theme</vt:lpstr>
      <vt:lpstr>PowerPoint Presentation</vt:lpstr>
      <vt:lpstr>PowerPoint Presentation</vt:lpstr>
      <vt:lpstr>Constitutional Development of India</vt:lpstr>
      <vt:lpstr>Constitutional Development – East India Company Rule (1773 – 1857)</vt:lpstr>
      <vt:lpstr>Pitts India Act of 1784</vt:lpstr>
      <vt:lpstr>PowerPoint Presentation</vt:lpstr>
      <vt:lpstr>Constitutional Development – Rule under the British Crown (1857-1947)</vt:lpstr>
      <vt:lpstr>PowerPoint Presentation</vt:lpstr>
      <vt:lpstr>Government of India Act, 1919 – Montagu Chelmsford Reforms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Puttu Guruprasad</dc:creator>
  <cp:lastModifiedBy>Puttu Guruprasad</cp:lastModifiedBy>
  <cp:revision>5</cp:revision>
  <dcterms:created xsi:type="dcterms:W3CDTF">2023-07-19T10:43:34Z</dcterms:created>
  <dcterms:modified xsi:type="dcterms:W3CDTF">2023-07-23T14:10:47Z</dcterms:modified>
</cp:coreProperties>
</file>