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20"/>
  </p:notesMasterIdLst>
  <p:sldIdLst>
    <p:sldId id="300" r:id="rId2"/>
    <p:sldId id="256" r:id="rId3"/>
    <p:sldId id="299" r:id="rId4"/>
    <p:sldId id="284" r:id="rId5"/>
    <p:sldId id="287" r:id="rId6"/>
    <p:sldId id="286" r:id="rId7"/>
    <p:sldId id="260" r:id="rId8"/>
    <p:sldId id="288" r:id="rId9"/>
    <p:sldId id="289" r:id="rId10"/>
    <p:sldId id="290" r:id="rId11"/>
    <p:sldId id="291" r:id="rId12"/>
    <p:sldId id="292" r:id="rId13"/>
    <p:sldId id="293" r:id="rId14"/>
    <p:sldId id="294" r:id="rId15"/>
    <p:sldId id="295" r:id="rId16"/>
    <p:sldId id="296" r:id="rId17"/>
    <p:sldId id="297" r:id="rId18"/>
    <p:sldId id="29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94660"/>
  </p:normalViewPr>
  <p:slideViewPr>
    <p:cSldViewPr>
      <p:cViewPr varScale="1">
        <p:scale>
          <a:sx n="81" d="100"/>
          <a:sy n="81" d="100"/>
        </p:scale>
        <p:origin x="1459"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330198-8B24-4427-BF94-287306E5342A}" type="datetimeFigureOut">
              <a:rPr lang="en-IN" smtClean="0"/>
              <a:t>23-07-2023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F1A177-32E4-420A-A370-137A734427C6}" type="slidenum">
              <a:rPr lang="en-IN" smtClean="0"/>
              <a:t>‹#›</a:t>
            </a:fld>
            <a:endParaRPr lang="en-IN"/>
          </a:p>
        </p:txBody>
      </p:sp>
    </p:spTree>
    <p:extLst>
      <p:ext uri="{BB962C8B-B14F-4D97-AF65-F5344CB8AC3E}">
        <p14:creationId xmlns:p14="http://schemas.microsoft.com/office/powerpoint/2010/main" val="2687797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738EA48-30F3-4525-9F33-B3F556455F19}" type="datetimeFigureOut">
              <a:rPr lang="en-IN" smtClean="0"/>
              <a:t>23-07-2023</a:t>
            </a:fld>
            <a:endParaRPr lang="en-IN"/>
          </a:p>
        </p:txBody>
      </p:sp>
      <p:sp>
        <p:nvSpPr>
          <p:cNvPr id="5" name="Footer Placeholder 4"/>
          <p:cNvSpPr>
            <a:spLocks noGrp="1"/>
          </p:cNvSpPr>
          <p:nvPr>
            <p:ph type="ftr" sz="quarter" idx="11"/>
          </p:nvPr>
        </p:nvSpPr>
        <p:spPr>
          <a:xfrm>
            <a:off x="3623733" y="6117336"/>
            <a:ext cx="3609438" cy="365125"/>
          </a:xfrm>
        </p:spPr>
        <p:txBody>
          <a:bodyPr/>
          <a:lstStyle/>
          <a:p>
            <a:endParaRPr lang="en-IN"/>
          </a:p>
        </p:txBody>
      </p:sp>
      <p:sp>
        <p:nvSpPr>
          <p:cNvPr id="6" name="Slide Number Placeholder 5"/>
          <p:cNvSpPr>
            <a:spLocks noGrp="1"/>
          </p:cNvSpPr>
          <p:nvPr>
            <p:ph type="sldNum" sz="quarter" idx="12"/>
          </p:nvPr>
        </p:nvSpPr>
        <p:spPr>
          <a:xfrm>
            <a:off x="8275320" y="6117336"/>
            <a:ext cx="411480" cy="365125"/>
          </a:xfrm>
        </p:spPr>
        <p:txBody>
          <a:bodyPr/>
          <a:lstStyle/>
          <a:p>
            <a:fld id="{4755B532-6991-40ED-B08E-5D1C06CA4E93}" type="slidenum">
              <a:rPr lang="en-IN" smtClean="0"/>
              <a:t>‹#›</a:t>
            </a:fld>
            <a:endParaRPr lang="en-IN"/>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99948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8EA48-30F3-4525-9F33-B3F556455F19}"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55B532-6991-40ED-B08E-5D1C06CA4E93}" type="slidenum">
              <a:rPr lang="en-IN" smtClean="0"/>
              <a:t>‹#›</a:t>
            </a:fld>
            <a:endParaRPr lang="en-IN"/>
          </a:p>
        </p:txBody>
      </p:sp>
    </p:spTree>
    <p:extLst>
      <p:ext uri="{BB962C8B-B14F-4D97-AF65-F5344CB8AC3E}">
        <p14:creationId xmlns:p14="http://schemas.microsoft.com/office/powerpoint/2010/main" val="2126963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8EA48-30F3-4525-9F33-B3F556455F19}"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5B532-6991-40ED-B08E-5D1C06CA4E93}" type="slidenum">
              <a:rPr lang="en-IN" smtClean="0"/>
              <a:t>‹#›</a:t>
            </a:fld>
            <a:endParaRPr lang="en-IN"/>
          </a:p>
        </p:txBody>
      </p:sp>
    </p:spTree>
    <p:extLst>
      <p:ext uri="{BB962C8B-B14F-4D97-AF65-F5344CB8AC3E}">
        <p14:creationId xmlns:p14="http://schemas.microsoft.com/office/powerpoint/2010/main" val="3075193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8EA48-30F3-4525-9F33-B3F556455F19}"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5B532-6991-40ED-B08E-5D1C06CA4E93}" type="slidenum">
              <a:rPr lang="en-IN" smtClean="0"/>
              <a:t>‹#›</a:t>
            </a:fld>
            <a:endParaRPr lang="en-IN"/>
          </a:p>
        </p:txBody>
      </p:sp>
    </p:spTree>
    <p:extLst>
      <p:ext uri="{BB962C8B-B14F-4D97-AF65-F5344CB8AC3E}">
        <p14:creationId xmlns:p14="http://schemas.microsoft.com/office/powerpoint/2010/main" val="1552712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8EA48-30F3-4525-9F33-B3F556455F19}"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5B532-6991-40ED-B08E-5D1C06CA4E93}" type="slidenum">
              <a:rPr lang="en-IN" smtClean="0"/>
              <a:t>‹#›</a:t>
            </a:fld>
            <a:endParaRPr lang="en-IN"/>
          </a:p>
        </p:txBody>
      </p:sp>
    </p:spTree>
    <p:extLst>
      <p:ext uri="{BB962C8B-B14F-4D97-AF65-F5344CB8AC3E}">
        <p14:creationId xmlns:p14="http://schemas.microsoft.com/office/powerpoint/2010/main" val="2260967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8EA48-30F3-4525-9F33-B3F556455F19}"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5B532-6991-40ED-B08E-5D1C06CA4E93}" type="slidenum">
              <a:rPr lang="en-IN" smtClean="0"/>
              <a:t>‹#›</a:t>
            </a:fld>
            <a:endParaRPr lang="en-IN"/>
          </a:p>
        </p:txBody>
      </p:sp>
    </p:spTree>
    <p:extLst>
      <p:ext uri="{BB962C8B-B14F-4D97-AF65-F5344CB8AC3E}">
        <p14:creationId xmlns:p14="http://schemas.microsoft.com/office/powerpoint/2010/main" val="2375353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8EA48-30F3-4525-9F33-B3F556455F19}"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5B532-6991-40ED-B08E-5D1C06CA4E93}" type="slidenum">
              <a:rPr lang="en-IN" smtClean="0"/>
              <a:t>‹#›</a:t>
            </a:fld>
            <a:endParaRPr lang="en-IN"/>
          </a:p>
        </p:txBody>
      </p:sp>
    </p:spTree>
    <p:extLst>
      <p:ext uri="{BB962C8B-B14F-4D97-AF65-F5344CB8AC3E}">
        <p14:creationId xmlns:p14="http://schemas.microsoft.com/office/powerpoint/2010/main" val="1114772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8EA48-30F3-4525-9F33-B3F556455F19}"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5B532-6991-40ED-B08E-5D1C06CA4E93}" type="slidenum">
              <a:rPr lang="en-IN" smtClean="0"/>
              <a:t>‹#›</a:t>
            </a:fld>
            <a:endParaRPr lang="en-IN"/>
          </a:p>
        </p:txBody>
      </p:sp>
    </p:spTree>
    <p:extLst>
      <p:ext uri="{BB962C8B-B14F-4D97-AF65-F5344CB8AC3E}">
        <p14:creationId xmlns:p14="http://schemas.microsoft.com/office/powerpoint/2010/main" val="3997720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8EA48-30F3-4525-9F33-B3F556455F19}"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5B532-6991-40ED-B08E-5D1C06CA4E93}" type="slidenum">
              <a:rPr lang="en-IN" smtClean="0"/>
              <a:t>‹#›</a:t>
            </a:fld>
            <a:endParaRPr lang="en-IN"/>
          </a:p>
        </p:txBody>
      </p:sp>
    </p:spTree>
    <p:extLst>
      <p:ext uri="{BB962C8B-B14F-4D97-AF65-F5344CB8AC3E}">
        <p14:creationId xmlns:p14="http://schemas.microsoft.com/office/powerpoint/2010/main" val="352472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738EA48-30F3-4525-9F33-B3F556455F19}" type="datetimeFigureOut">
              <a:rPr lang="en-IN" smtClean="0"/>
              <a:t>23-07-2023</a:t>
            </a:fld>
            <a:endParaRPr lang="en-IN"/>
          </a:p>
        </p:txBody>
      </p:sp>
      <p:sp>
        <p:nvSpPr>
          <p:cNvPr id="5" name="Footer Placeholder 4"/>
          <p:cNvSpPr>
            <a:spLocks noGrp="1"/>
          </p:cNvSpPr>
          <p:nvPr>
            <p:ph type="ftr" sz="quarter" idx="11"/>
          </p:nvPr>
        </p:nvSpPr>
        <p:spPr>
          <a:xfrm>
            <a:off x="1972647" y="6108173"/>
            <a:ext cx="5314517" cy="365125"/>
          </a:xfrm>
        </p:spPr>
        <p:txBody>
          <a:bodyPr/>
          <a:lstStyle/>
          <a:p>
            <a:endParaRPr lang="en-IN"/>
          </a:p>
        </p:txBody>
      </p:sp>
      <p:sp>
        <p:nvSpPr>
          <p:cNvPr id="6" name="Slide Number Placeholder 5"/>
          <p:cNvSpPr>
            <a:spLocks noGrp="1"/>
          </p:cNvSpPr>
          <p:nvPr>
            <p:ph type="sldNum" sz="quarter" idx="12"/>
          </p:nvPr>
        </p:nvSpPr>
        <p:spPr>
          <a:xfrm>
            <a:off x="8258967" y="6108173"/>
            <a:ext cx="427833" cy="365125"/>
          </a:xfrm>
        </p:spPr>
        <p:txBody>
          <a:bodyPr/>
          <a:lstStyle/>
          <a:p>
            <a:fld id="{4755B532-6991-40ED-B08E-5D1C06CA4E93}" type="slidenum">
              <a:rPr lang="en-IN" smtClean="0"/>
              <a:t>‹#›</a:t>
            </a:fld>
            <a:endParaRPr lang="en-IN"/>
          </a:p>
        </p:txBody>
      </p:sp>
    </p:spTree>
    <p:extLst>
      <p:ext uri="{BB962C8B-B14F-4D97-AF65-F5344CB8AC3E}">
        <p14:creationId xmlns:p14="http://schemas.microsoft.com/office/powerpoint/2010/main" val="164448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8EA48-30F3-4525-9F33-B3F556455F19}"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273317" y="6116070"/>
            <a:ext cx="413483" cy="365125"/>
          </a:xfrm>
        </p:spPr>
        <p:txBody>
          <a:bodyPr/>
          <a:lstStyle/>
          <a:p>
            <a:fld id="{4755B532-6991-40ED-B08E-5D1C06CA4E93}" type="slidenum">
              <a:rPr lang="en-IN" smtClean="0"/>
              <a:t>‹#›</a:t>
            </a:fld>
            <a:endParaRPr lang="en-IN"/>
          </a:p>
        </p:txBody>
      </p:sp>
    </p:spTree>
    <p:extLst>
      <p:ext uri="{BB962C8B-B14F-4D97-AF65-F5344CB8AC3E}">
        <p14:creationId xmlns:p14="http://schemas.microsoft.com/office/powerpoint/2010/main" val="2475513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38EA48-30F3-4525-9F33-B3F556455F19}"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55B532-6991-40ED-B08E-5D1C06CA4E93}" type="slidenum">
              <a:rPr lang="en-IN" smtClean="0"/>
              <a:t>‹#›</a:t>
            </a:fld>
            <a:endParaRPr lang="en-IN"/>
          </a:p>
        </p:txBody>
      </p:sp>
    </p:spTree>
    <p:extLst>
      <p:ext uri="{BB962C8B-B14F-4D97-AF65-F5344CB8AC3E}">
        <p14:creationId xmlns:p14="http://schemas.microsoft.com/office/powerpoint/2010/main" val="1403019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38EA48-30F3-4525-9F33-B3F556455F19}" type="datetimeFigureOut">
              <a:rPr lang="en-IN" smtClean="0"/>
              <a:t>23-07-2023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55B532-6991-40ED-B08E-5D1C06CA4E93}" type="slidenum">
              <a:rPr lang="en-IN" smtClean="0"/>
              <a:t>‹#›</a:t>
            </a:fld>
            <a:endParaRPr lang="en-IN"/>
          </a:p>
        </p:txBody>
      </p:sp>
    </p:spTree>
    <p:extLst>
      <p:ext uri="{BB962C8B-B14F-4D97-AF65-F5344CB8AC3E}">
        <p14:creationId xmlns:p14="http://schemas.microsoft.com/office/powerpoint/2010/main" val="230860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38EA48-30F3-4525-9F33-B3F556455F19}" type="datetimeFigureOut">
              <a:rPr lang="en-IN" smtClean="0"/>
              <a:t>23-07-2023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55B532-6991-40ED-B08E-5D1C06CA4E93}" type="slidenum">
              <a:rPr lang="en-IN" smtClean="0"/>
              <a:t>‹#›</a:t>
            </a:fld>
            <a:endParaRPr lang="en-IN"/>
          </a:p>
        </p:txBody>
      </p:sp>
    </p:spTree>
    <p:extLst>
      <p:ext uri="{BB962C8B-B14F-4D97-AF65-F5344CB8AC3E}">
        <p14:creationId xmlns:p14="http://schemas.microsoft.com/office/powerpoint/2010/main" val="1016476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8EA48-30F3-4525-9F33-B3F556455F19}" type="datetimeFigureOut">
              <a:rPr lang="en-IN" smtClean="0"/>
              <a:t>23-07-2023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55B532-6991-40ED-B08E-5D1C06CA4E93}" type="slidenum">
              <a:rPr lang="en-IN" smtClean="0"/>
              <a:t>‹#›</a:t>
            </a:fld>
            <a:endParaRPr lang="en-IN"/>
          </a:p>
        </p:txBody>
      </p:sp>
    </p:spTree>
    <p:extLst>
      <p:ext uri="{BB962C8B-B14F-4D97-AF65-F5344CB8AC3E}">
        <p14:creationId xmlns:p14="http://schemas.microsoft.com/office/powerpoint/2010/main" val="3165053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8EA48-30F3-4525-9F33-B3F556455F19}"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55B532-6991-40ED-B08E-5D1C06CA4E93}" type="slidenum">
              <a:rPr lang="en-IN" smtClean="0"/>
              <a:t>‹#›</a:t>
            </a:fld>
            <a:endParaRPr lang="en-IN"/>
          </a:p>
        </p:txBody>
      </p:sp>
    </p:spTree>
    <p:extLst>
      <p:ext uri="{BB962C8B-B14F-4D97-AF65-F5344CB8AC3E}">
        <p14:creationId xmlns:p14="http://schemas.microsoft.com/office/powerpoint/2010/main" val="1764830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8EA48-30F3-4525-9F33-B3F556455F19}"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55B532-6991-40ED-B08E-5D1C06CA4E93}" type="slidenum">
              <a:rPr lang="en-IN" smtClean="0"/>
              <a:t>‹#›</a:t>
            </a:fld>
            <a:endParaRPr lang="en-IN"/>
          </a:p>
        </p:txBody>
      </p:sp>
    </p:spTree>
    <p:extLst>
      <p:ext uri="{BB962C8B-B14F-4D97-AF65-F5344CB8AC3E}">
        <p14:creationId xmlns:p14="http://schemas.microsoft.com/office/powerpoint/2010/main" val="118794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38EA48-30F3-4525-9F33-B3F556455F19}" type="datetimeFigureOut">
              <a:rPr lang="en-IN" smtClean="0"/>
              <a:t>23-07-2023</a:t>
            </a:fld>
            <a:endParaRPr lang="en-IN"/>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55B532-6991-40ED-B08E-5D1C06CA4E93}" type="slidenum">
              <a:rPr lang="en-IN" smtClean="0"/>
              <a:t>‹#›</a:t>
            </a:fld>
            <a:endParaRPr lang="en-IN"/>
          </a:p>
        </p:txBody>
      </p:sp>
    </p:spTree>
    <p:extLst>
      <p:ext uri="{BB962C8B-B14F-4D97-AF65-F5344CB8AC3E}">
        <p14:creationId xmlns:p14="http://schemas.microsoft.com/office/powerpoint/2010/main" val="171863121"/>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urublogs.wixsite.com/guru" TargetMode="External"/><Relationship Id="rId2" Type="http://schemas.openxmlformats.org/officeDocument/2006/relationships/hyperlink" Target="http://puttuguru.blogspot.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stitutional Significance and Criticism of DPSP">
            <a:extLst>
              <a:ext uri="{FF2B5EF4-FFF2-40B4-BE49-F238E27FC236}">
                <a16:creationId xmlns:a16="http://schemas.microsoft.com/office/drawing/2014/main" id="{9CFDD11E-EDFF-1F20-7A82-9FDF65B60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78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Socialistic Principles</a:t>
            </a:r>
            <a:endParaRPr lang="en-IN" dirty="0"/>
          </a:p>
        </p:txBody>
      </p:sp>
      <p:sp>
        <p:nvSpPr>
          <p:cNvPr id="2" name="Content Placeholder 1"/>
          <p:cNvSpPr>
            <a:spLocks noGrp="1"/>
          </p:cNvSpPr>
          <p:nvPr>
            <p:ph idx="1"/>
          </p:nvPr>
        </p:nvSpPr>
        <p:spPr/>
        <p:txBody>
          <a:bodyPr/>
          <a:lstStyle/>
          <a:p>
            <a:pPr algn="just"/>
            <a:r>
              <a:rPr lang="en-US" sz="2400" dirty="0">
                <a:solidFill>
                  <a:srgbClr val="00B0F0"/>
                </a:solidFill>
              </a:rPr>
              <a:t>Article 47</a:t>
            </a:r>
          </a:p>
          <a:p>
            <a:pPr marL="0" indent="0" algn="just">
              <a:buNone/>
            </a:pPr>
            <a:r>
              <a:rPr lang="en-US" dirty="0"/>
              <a:t>	The directive principles commit the State to raise the level of nutrition and the standard of living and to improve public health, particularly by prohibiting intoxicating drinks and drugs injurious to health except for medicinal purposes. </a:t>
            </a:r>
            <a:endParaRPr lang="en-IN" dirty="0"/>
          </a:p>
        </p:txBody>
      </p:sp>
    </p:spTree>
    <p:extLst>
      <p:ext uri="{BB962C8B-B14F-4D97-AF65-F5344CB8AC3E}">
        <p14:creationId xmlns:p14="http://schemas.microsoft.com/office/powerpoint/2010/main" val="40703753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err="1"/>
              <a:t>Gandhian</a:t>
            </a:r>
            <a:r>
              <a:rPr lang="en-IN" b="1" dirty="0"/>
              <a:t> Principles</a:t>
            </a:r>
            <a:endParaRPr lang="en-IN" dirty="0"/>
          </a:p>
        </p:txBody>
      </p:sp>
      <p:sp>
        <p:nvSpPr>
          <p:cNvPr id="2" name="Content Placeholder 1"/>
          <p:cNvSpPr>
            <a:spLocks noGrp="1"/>
          </p:cNvSpPr>
          <p:nvPr>
            <p:ph idx="1"/>
          </p:nvPr>
        </p:nvSpPr>
        <p:spPr/>
        <p:txBody>
          <a:bodyPr/>
          <a:lstStyle/>
          <a:p>
            <a:pPr algn="just"/>
            <a:endParaRPr lang="en-US" b="1" dirty="0"/>
          </a:p>
          <a:p>
            <a:pPr algn="just"/>
            <a:r>
              <a:rPr lang="en-US" b="1" dirty="0"/>
              <a:t>Definition</a:t>
            </a:r>
            <a:r>
              <a:rPr lang="en-US" dirty="0"/>
              <a:t>: These principles are based on </a:t>
            </a:r>
            <a:r>
              <a:rPr lang="en-US" dirty="0" err="1"/>
              <a:t>Gandhian</a:t>
            </a:r>
            <a:r>
              <a:rPr lang="en-US" dirty="0"/>
              <a:t> ideology used to represent the </a:t>
            </a:r>
            <a:r>
              <a:rPr lang="en-US" dirty="0" err="1"/>
              <a:t>programme</a:t>
            </a:r>
            <a:r>
              <a:rPr lang="en-US" dirty="0"/>
              <a:t> of reconstruction enunciated by Gandhi during the national movement. Under various articles, they direct the state to:</a:t>
            </a:r>
            <a:endParaRPr lang="en-IN" dirty="0"/>
          </a:p>
        </p:txBody>
      </p:sp>
    </p:spTree>
    <p:extLst>
      <p:ext uri="{BB962C8B-B14F-4D97-AF65-F5344CB8AC3E}">
        <p14:creationId xmlns:p14="http://schemas.microsoft.com/office/powerpoint/2010/main" val="38490768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err="1"/>
              <a:t>Gandhian</a:t>
            </a:r>
            <a:r>
              <a:rPr lang="en-IN" b="1" dirty="0"/>
              <a:t> Principles</a:t>
            </a:r>
            <a:endParaRPr lang="en-IN" dirty="0"/>
          </a:p>
        </p:txBody>
      </p:sp>
      <p:sp>
        <p:nvSpPr>
          <p:cNvPr id="2" name="Content Placeholder 1"/>
          <p:cNvSpPr>
            <a:spLocks noGrp="1"/>
          </p:cNvSpPr>
          <p:nvPr>
            <p:ph idx="1"/>
          </p:nvPr>
        </p:nvSpPr>
        <p:spPr/>
        <p:txBody>
          <a:bodyPr>
            <a:normAutofit lnSpcReduction="10000"/>
          </a:bodyPr>
          <a:lstStyle/>
          <a:p>
            <a:r>
              <a:rPr lang="en-US" sz="2400" dirty="0">
                <a:solidFill>
                  <a:srgbClr val="00B0F0"/>
                </a:solidFill>
              </a:rPr>
              <a:t>Article 40</a:t>
            </a:r>
          </a:p>
          <a:p>
            <a:pPr marL="0" indent="0">
              <a:buNone/>
            </a:pPr>
            <a:r>
              <a:rPr lang="en-US" dirty="0"/>
              <a:t>	</a:t>
            </a:r>
            <a:r>
              <a:rPr lang="en-US" dirty="0" err="1"/>
              <a:t>Organise</a:t>
            </a:r>
            <a:r>
              <a:rPr lang="en-US" dirty="0"/>
              <a:t> village panchayats and endow them with necessary powers and authority to enable them to function as units of self-government</a:t>
            </a:r>
          </a:p>
          <a:p>
            <a:endParaRPr lang="en-US" dirty="0"/>
          </a:p>
          <a:p>
            <a:r>
              <a:rPr lang="en-US" sz="2400" dirty="0">
                <a:solidFill>
                  <a:srgbClr val="00B0F0"/>
                </a:solidFill>
              </a:rPr>
              <a:t>Article 43</a:t>
            </a:r>
          </a:p>
          <a:p>
            <a:pPr marL="0" indent="0">
              <a:buNone/>
            </a:pPr>
            <a:r>
              <a:rPr lang="en-US" dirty="0"/>
              <a:t>	Promote cottage industries on an individual or co-operation basis in rural areas</a:t>
            </a:r>
            <a:endParaRPr lang="en-IN" dirty="0"/>
          </a:p>
        </p:txBody>
      </p:sp>
    </p:spTree>
    <p:extLst>
      <p:ext uri="{BB962C8B-B14F-4D97-AF65-F5344CB8AC3E}">
        <p14:creationId xmlns:p14="http://schemas.microsoft.com/office/powerpoint/2010/main" val="33409814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err="1"/>
              <a:t>Gandhian</a:t>
            </a:r>
            <a:r>
              <a:rPr lang="en-IN" b="1" dirty="0"/>
              <a:t> Principles</a:t>
            </a:r>
            <a:endParaRPr lang="en-IN" dirty="0"/>
          </a:p>
        </p:txBody>
      </p:sp>
      <p:sp>
        <p:nvSpPr>
          <p:cNvPr id="2" name="Content Placeholder 1"/>
          <p:cNvSpPr>
            <a:spLocks noGrp="1"/>
          </p:cNvSpPr>
          <p:nvPr>
            <p:ph idx="1"/>
          </p:nvPr>
        </p:nvSpPr>
        <p:spPr/>
        <p:txBody>
          <a:bodyPr>
            <a:normAutofit fontScale="92500" lnSpcReduction="20000"/>
          </a:bodyPr>
          <a:lstStyle/>
          <a:p>
            <a:r>
              <a:rPr lang="en-US" sz="2400" dirty="0">
                <a:solidFill>
                  <a:srgbClr val="00B0F0"/>
                </a:solidFill>
              </a:rPr>
              <a:t>Article 43B</a:t>
            </a:r>
          </a:p>
          <a:p>
            <a:pPr marL="0" indent="0">
              <a:buNone/>
            </a:pPr>
            <a:r>
              <a:rPr lang="en-US" dirty="0"/>
              <a:t>		Promote voluntary formation, autonomous functioning, democratic control and professional management of co-operative societies</a:t>
            </a:r>
          </a:p>
          <a:p>
            <a:endParaRPr lang="en-US" dirty="0"/>
          </a:p>
          <a:p>
            <a:r>
              <a:rPr lang="en-US" sz="2400" dirty="0">
                <a:solidFill>
                  <a:srgbClr val="00B0F0"/>
                </a:solidFill>
              </a:rPr>
              <a:t>Article 46</a:t>
            </a:r>
          </a:p>
          <a:p>
            <a:pPr marL="0" indent="0">
              <a:buNone/>
            </a:pPr>
            <a:r>
              <a:rPr lang="en-US" dirty="0"/>
              <a:t>		Promote the educational and economic interests of SCs, STs, and other weaker sections of the society and to protect them from social injustice and exploitation</a:t>
            </a:r>
            <a:endParaRPr lang="en-IN" dirty="0"/>
          </a:p>
        </p:txBody>
      </p:sp>
    </p:spTree>
    <p:extLst>
      <p:ext uri="{BB962C8B-B14F-4D97-AF65-F5344CB8AC3E}">
        <p14:creationId xmlns:p14="http://schemas.microsoft.com/office/powerpoint/2010/main" val="31675394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err="1"/>
              <a:t>Gandhian</a:t>
            </a:r>
            <a:r>
              <a:rPr lang="en-IN" b="1" dirty="0"/>
              <a:t> Principles</a:t>
            </a:r>
            <a:endParaRPr lang="en-IN" dirty="0"/>
          </a:p>
        </p:txBody>
      </p:sp>
      <p:sp>
        <p:nvSpPr>
          <p:cNvPr id="2" name="Content Placeholder 1"/>
          <p:cNvSpPr>
            <a:spLocks noGrp="1"/>
          </p:cNvSpPr>
          <p:nvPr>
            <p:ph idx="1"/>
          </p:nvPr>
        </p:nvSpPr>
        <p:spPr/>
        <p:txBody>
          <a:bodyPr/>
          <a:lstStyle/>
          <a:p>
            <a:r>
              <a:rPr lang="en-US" sz="2400" dirty="0">
                <a:solidFill>
                  <a:srgbClr val="00B0F0"/>
                </a:solidFill>
              </a:rPr>
              <a:t>Article 47</a:t>
            </a:r>
          </a:p>
          <a:p>
            <a:pPr marL="0" indent="0">
              <a:buNone/>
            </a:pPr>
            <a:r>
              <a:rPr lang="en-US" dirty="0"/>
              <a:t>		Prohibit the consumption of intoxicating drinks and drugs which are injurious to health</a:t>
            </a:r>
          </a:p>
          <a:p>
            <a:endParaRPr lang="en-US" dirty="0"/>
          </a:p>
          <a:p>
            <a:r>
              <a:rPr lang="en-US" sz="2400" dirty="0">
                <a:solidFill>
                  <a:srgbClr val="00B0F0"/>
                </a:solidFill>
              </a:rPr>
              <a:t>Article 48</a:t>
            </a:r>
          </a:p>
          <a:p>
            <a:pPr marL="0" indent="0">
              <a:buNone/>
            </a:pPr>
            <a:r>
              <a:rPr lang="en-US" dirty="0"/>
              <a:t>		Prohibit the slaughter of cows, calves and other milch and draught cattle and to improve their breeds</a:t>
            </a:r>
            <a:endParaRPr lang="en-IN" dirty="0"/>
          </a:p>
        </p:txBody>
      </p:sp>
    </p:spTree>
    <p:extLst>
      <p:ext uri="{BB962C8B-B14F-4D97-AF65-F5344CB8AC3E}">
        <p14:creationId xmlns:p14="http://schemas.microsoft.com/office/powerpoint/2010/main" val="20818249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b="1" dirty="0"/>
              <a:t>Liberal-Intellectual Principles</a:t>
            </a:r>
            <a:endParaRPr lang="en-IN" sz="4000" dirty="0"/>
          </a:p>
        </p:txBody>
      </p:sp>
      <p:sp>
        <p:nvSpPr>
          <p:cNvPr id="2" name="Content Placeholder 1"/>
          <p:cNvSpPr>
            <a:spLocks noGrp="1"/>
          </p:cNvSpPr>
          <p:nvPr>
            <p:ph idx="1"/>
          </p:nvPr>
        </p:nvSpPr>
        <p:spPr/>
        <p:txBody>
          <a:bodyPr/>
          <a:lstStyle/>
          <a:p>
            <a:r>
              <a:rPr lang="en-US" dirty="0"/>
              <a:t>These principles reflect the ideology of liberalism. Under various articles, they direct the state to:</a:t>
            </a:r>
          </a:p>
          <a:p>
            <a:endParaRPr lang="en-US" dirty="0"/>
          </a:p>
          <a:p>
            <a:r>
              <a:rPr lang="en-US" sz="2400" dirty="0">
                <a:solidFill>
                  <a:srgbClr val="00B0F0"/>
                </a:solidFill>
              </a:rPr>
              <a:t>Article 44</a:t>
            </a:r>
          </a:p>
          <a:p>
            <a:pPr marL="0" indent="0">
              <a:buNone/>
            </a:pPr>
            <a:r>
              <a:rPr lang="en-US" dirty="0"/>
              <a:t>	Secure for all citizens a uniform civil code throughout the country</a:t>
            </a:r>
            <a:endParaRPr lang="en-IN" dirty="0"/>
          </a:p>
        </p:txBody>
      </p:sp>
    </p:spTree>
    <p:extLst>
      <p:ext uri="{BB962C8B-B14F-4D97-AF65-F5344CB8AC3E}">
        <p14:creationId xmlns:p14="http://schemas.microsoft.com/office/powerpoint/2010/main" val="24821160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b="1" dirty="0"/>
              <a:t>Liberal-Intellectual Principles</a:t>
            </a:r>
            <a:endParaRPr lang="en-IN" sz="4000" dirty="0"/>
          </a:p>
        </p:txBody>
      </p:sp>
      <p:sp>
        <p:nvSpPr>
          <p:cNvPr id="2" name="Content Placeholder 1"/>
          <p:cNvSpPr>
            <a:spLocks noGrp="1"/>
          </p:cNvSpPr>
          <p:nvPr>
            <p:ph idx="1"/>
          </p:nvPr>
        </p:nvSpPr>
        <p:spPr/>
        <p:txBody>
          <a:bodyPr/>
          <a:lstStyle/>
          <a:p>
            <a:r>
              <a:rPr lang="en-US" sz="2400" dirty="0">
                <a:solidFill>
                  <a:srgbClr val="00B0F0"/>
                </a:solidFill>
              </a:rPr>
              <a:t>Article 45</a:t>
            </a:r>
          </a:p>
          <a:p>
            <a:pPr marL="0" indent="0">
              <a:buNone/>
            </a:pPr>
            <a:r>
              <a:rPr lang="en-US" dirty="0"/>
              <a:t>		Provide early childhood care and education for all children until they complete the age of six years.</a:t>
            </a:r>
          </a:p>
          <a:p>
            <a:endParaRPr lang="en-US" dirty="0"/>
          </a:p>
          <a:p>
            <a:r>
              <a:rPr lang="en-US" sz="2400" dirty="0">
                <a:solidFill>
                  <a:srgbClr val="00B0F0"/>
                </a:solidFill>
              </a:rPr>
              <a:t>Article 48</a:t>
            </a:r>
          </a:p>
          <a:p>
            <a:pPr marL="0" indent="0">
              <a:buNone/>
            </a:pPr>
            <a:r>
              <a:rPr lang="en-US" dirty="0"/>
              <a:t>	</a:t>
            </a:r>
            <a:r>
              <a:rPr lang="en-US" dirty="0" err="1"/>
              <a:t>Organise</a:t>
            </a:r>
            <a:r>
              <a:rPr lang="en-US" dirty="0"/>
              <a:t> agriculture and animal husbandry on modern and scientific lines</a:t>
            </a:r>
            <a:endParaRPr lang="en-IN" dirty="0"/>
          </a:p>
        </p:txBody>
      </p:sp>
    </p:spTree>
    <p:extLst>
      <p:ext uri="{BB962C8B-B14F-4D97-AF65-F5344CB8AC3E}">
        <p14:creationId xmlns:p14="http://schemas.microsoft.com/office/powerpoint/2010/main" val="4220938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b="1" dirty="0"/>
              <a:t>Liberal-Intellectual Principles</a:t>
            </a:r>
            <a:endParaRPr lang="en-IN" sz="4000" dirty="0"/>
          </a:p>
        </p:txBody>
      </p:sp>
      <p:sp>
        <p:nvSpPr>
          <p:cNvPr id="2" name="Content Placeholder 1"/>
          <p:cNvSpPr>
            <a:spLocks noGrp="1"/>
          </p:cNvSpPr>
          <p:nvPr>
            <p:ph idx="1"/>
          </p:nvPr>
        </p:nvSpPr>
        <p:spPr/>
        <p:txBody>
          <a:bodyPr>
            <a:normAutofit lnSpcReduction="10000"/>
          </a:bodyPr>
          <a:lstStyle/>
          <a:p>
            <a:r>
              <a:rPr lang="en-US" sz="2400" dirty="0">
                <a:solidFill>
                  <a:srgbClr val="00B0F0"/>
                </a:solidFill>
              </a:rPr>
              <a:t>Article 48A</a:t>
            </a:r>
          </a:p>
          <a:p>
            <a:pPr marL="0" indent="0">
              <a:buNone/>
            </a:pPr>
            <a:r>
              <a:rPr lang="en-US" dirty="0"/>
              <a:t>		To protect and improve the environment and to safeguard forests and wildlife</a:t>
            </a:r>
          </a:p>
          <a:p>
            <a:endParaRPr lang="en-US" dirty="0"/>
          </a:p>
          <a:p>
            <a:r>
              <a:rPr lang="en-US" sz="2400" dirty="0">
                <a:solidFill>
                  <a:srgbClr val="00B0F0"/>
                </a:solidFill>
              </a:rPr>
              <a:t>Article 49</a:t>
            </a:r>
          </a:p>
          <a:p>
            <a:pPr marL="0" indent="0">
              <a:buNone/>
            </a:pPr>
            <a:r>
              <a:rPr lang="en-US" dirty="0"/>
              <a:t>		Protect monuments, places and objects of artistic or historic interest which are declared to be of national importance</a:t>
            </a:r>
            <a:endParaRPr lang="en-IN" dirty="0"/>
          </a:p>
        </p:txBody>
      </p:sp>
    </p:spTree>
    <p:extLst>
      <p:ext uri="{BB962C8B-B14F-4D97-AF65-F5344CB8AC3E}">
        <p14:creationId xmlns:p14="http://schemas.microsoft.com/office/powerpoint/2010/main" val="15192395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2400" dirty="0">
                <a:solidFill>
                  <a:srgbClr val="00B0F0"/>
                </a:solidFill>
              </a:rPr>
              <a:t>Article 50</a:t>
            </a:r>
          </a:p>
          <a:p>
            <a:pPr marL="0" indent="0">
              <a:buNone/>
            </a:pPr>
            <a:r>
              <a:rPr lang="en-US" dirty="0"/>
              <a:t>		Separate the judiciary from the executive in the public services of the State</a:t>
            </a:r>
          </a:p>
          <a:p>
            <a:r>
              <a:rPr lang="en-US" sz="2400" dirty="0">
                <a:solidFill>
                  <a:srgbClr val="00B0F0"/>
                </a:solidFill>
              </a:rPr>
              <a:t>Article 51</a:t>
            </a:r>
          </a:p>
          <a:p>
            <a:pPr>
              <a:buFont typeface="Wingdings" panose="05000000000000000000" pitchFamily="2" charset="2"/>
              <a:buChar char="§"/>
            </a:pPr>
            <a:r>
              <a:rPr lang="en-US" dirty="0"/>
              <a:t>Promote international peace and security and maintain just and </a:t>
            </a:r>
            <a:r>
              <a:rPr lang="en-US" dirty="0" err="1"/>
              <a:t>honourable</a:t>
            </a:r>
            <a:r>
              <a:rPr lang="en-US" dirty="0"/>
              <a:t> relations between nations</a:t>
            </a:r>
          </a:p>
          <a:p>
            <a:pPr>
              <a:buFont typeface="Wingdings" panose="05000000000000000000" pitchFamily="2" charset="2"/>
              <a:buChar char="§"/>
            </a:pPr>
            <a:r>
              <a:rPr lang="en-US" dirty="0"/>
              <a:t>Foster respect for international law and treaty obligations</a:t>
            </a:r>
          </a:p>
          <a:p>
            <a:pPr>
              <a:buFont typeface="Wingdings" panose="05000000000000000000" pitchFamily="2" charset="2"/>
              <a:buChar char="§"/>
            </a:pPr>
            <a:r>
              <a:rPr lang="en-US" dirty="0"/>
              <a:t>Encourage settlement of international disputes by arbitration</a:t>
            </a:r>
          </a:p>
          <a:p>
            <a:endParaRPr lang="en-IN" dirty="0"/>
          </a:p>
        </p:txBody>
      </p:sp>
      <p:sp>
        <p:nvSpPr>
          <p:cNvPr id="4" name="Title 2">
            <a:extLst>
              <a:ext uri="{FF2B5EF4-FFF2-40B4-BE49-F238E27FC236}">
                <a16:creationId xmlns:a16="http://schemas.microsoft.com/office/drawing/2014/main" id="{4C8AACEA-1638-7BFB-C428-3B1810F7CFF9}"/>
              </a:ext>
            </a:extLst>
          </p:cNvPr>
          <p:cNvSpPr>
            <a:spLocks noGrp="1"/>
          </p:cNvSpPr>
          <p:nvPr>
            <p:ph type="title"/>
          </p:nvPr>
        </p:nvSpPr>
        <p:spPr>
          <a:xfrm>
            <a:off x="982663" y="457200"/>
            <a:ext cx="7704137" cy="1981200"/>
          </a:xfrm>
        </p:spPr>
        <p:txBody>
          <a:bodyPr>
            <a:normAutofit/>
          </a:bodyPr>
          <a:lstStyle/>
          <a:p>
            <a:r>
              <a:rPr lang="en-IN" sz="4000" b="1" dirty="0"/>
              <a:t>Liberal-Intellectual Principles</a:t>
            </a:r>
            <a:endParaRPr lang="en-IN" sz="4000" dirty="0"/>
          </a:p>
        </p:txBody>
      </p:sp>
    </p:spTree>
    <p:extLst>
      <p:ext uri="{BB962C8B-B14F-4D97-AF65-F5344CB8AC3E}">
        <p14:creationId xmlns:p14="http://schemas.microsoft.com/office/powerpoint/2010/main" val="20633149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79712" y="0"/>
            <a:ext cx="6707089" cy="6858000"/>
          </a:xfrm>
        </p:spPr>
        <p:txBody>
          <a:bodyPr>
            <a:normAutofit/>
          </a:bodyPr>
          <a:lstStyle/>
          <a:p>
            <a:pPr algn="ctr"/>
            <a:r>
              <a:rPr kumimoji="0" lang="en-US" sz="8800" b="1" i="0" u="none" strike="noStrike" kern="1200" cap="none" spc="0" normalizeH="0" baseline="0" noProof="0" dirty="0">
                <a:ln>
                  <a:noFill/>
                </a:ln>
                <a:solidFill>
                  <a:prstClr val="black"/>
                </a:solidFill>
                <a:effectLst/>
                <a:uLnTx/>
                <a:uFillTx/>
                <a:latin typeface="Amasis MT Pro Black" panose="02040A04050005020304" pitchFamily="18" charset="0"/>
              </a:rPr>
              <a:t>Directive Principles of State Policy of India</a:t>
            </a:r>
            <a:r>
              <a:rPr kumimoji="0" lang="en-US" sz="8800" b="0" i="0" u="none" strike="noStrike" kern="1200" cap="none" spc="0" normalizeH="0" baseline="0" noProof="0" dirty="0">
                <a:ln>
                  <a:noFill/>
                </a:ln>
                <a:solidFill>
                  <a:prstClr val="black"/>
                </a:solidFill>
                <a:effectLst/>
                <a:uLnTx/>
                <a:uFillTx/>
                <a:latin typeface="Amasis MT Pro Black" panose="02040A04050005020304" pitchFamily="18" charset="0"/>
              </a:rPr>
              <a:t> </a:t>
            </a:r>
            <a:endParaRPr lang="en-IN" sz="8000" dirty="0">
              <a:latin typeface="Amasis MT Pro Black" panose="02040A04050005020304" pitchFamily="18" charset="0"/>
            </a:endParaRPr>
          </a:p>
        </p:txBody>
      </p:sp>
    </p:spTree>
    <p:extLst>
      <p:ext uri="{BB962C8B-B14F-4D97-AF65-F5344CB8AC3E}">
        <p14:creationId xmlns:p14="http://schemas.microsoft.com/office/powerpoint/2010/main" val="354412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24C1C0-CFC3-7A44-D8A8-1AAC91EC3DCA}"/>
              </a:ext>
            </a:extLst>
          </p:cNvPr>
          <p:cNvSpPr txBox="1"/>
          <p:nvPr/>
        </p:nvSpPr>
        <p:spPr>
          <a:xfrm>
            <a:off x="0" y="14272"/>
            <a:ext cx="9144000" cy="687111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6000" b="1" i="1" u="none" strike="noStrike" kern="1200" cap="none" spc="0" normalizeH="0" baseline="0" noProof="0" dirty="0">
                <a:ln>
                  <a:noFill/>
                </a:ln>
                <a:solidFill>
                  <a:schemeClr val="accent6"/>
                </a:solidFill>
                <a:effectLst>
                  <a:outerShdw blurRad="38100" dist="38100" dir="2700000" algn="tl">
                    <a:srgbClr val="000000">
                      <a:alpha val="43137"/>
                    </a:srgbClr>
                  </a:outerShdw>
                </a:effectLst>
                <a:highlight>
                  <a:srgbClr val="00FFFF"/>
                </a:highlight>
                <a:uLnTx/>
                <a:uFillTx/>
                <a:latin typeface="bookman old style, new york, times, serif"/>
                <a:ea typeface="+mn-ea"/>
                <a:cs typeface="+mn-cs"/>
              </a:rPr>
              <a:t>P</a:t>
            </a:r>
            <a:r>
              <a:rPr kumimoji="0" lang="en-IN" sz="6000" b="1" i="1" u="none" strike="noStrike" kern="1200" cap="none" spc="0" normalizeH="0" baseline="0" noProof="0" dirty="0">
                <a:ln>
                  <a:noFill/>
                </a:ln>
                <a:solidFill>
                  <a:schemeClr val="accent6"/>
                </a:solidFill>
                <a:effectLst>
                  <a:outerShdw blurRad="38100" dist="38100" dir="2700000" algn="tl">
                    <a:srgbClr val="000000">
                      <a:alpha val="43137"/>
                    </a:srgbClr>
                  </a:outerShdw>
                </a:effectLst>
                <a:uLnTx/>
                <a:uFillTx/>
                <a:latin typeface="bookman old style, new york, times, serif"/>
                <a:ea typeface="+mn-ea"/>
                <a:cs typeface="+mn-cs"/>
              </a:rPr>
              <a:t>rofessor &amp; Lawyer</a:t>
            </a:r>
            <a:r>
              <a:rPr kumimoji="0" lang="en-IN" sz="6000" b="1" i="0" u="none" strike="noStrike" kern="1200" cap="none" spc="0" normalizeH="0" baseline="0" noProof="0" dirty="0">
                <a:ln>
                  <a:noFill/>
                </a:ln>
                <a:solidFill>
                  <a:schemeClr val="accent6"/>
                </a:solidFill>
                <a:effectLst>
                  <a:outerShdw blurRad="38100" dist="38100" dir="2700000" algn="tl">
                    <a:srgbClr val="000000">
                      <a:alpha val="43137"/>
                    </a:srgbClr>
                  </a:outerShdw>
                </a:effectLst>
                <a:uLnTx/>
                <a:uFillTx/>
                <a:latin typeface="bookman old style, new york, times, serif"/>
                <a:ea typeface="+mn-ea"/>
                <a:cs typeface="+mn-cs"/>
              </a:rPr>
              <a:t> </a:t>
            </a:r>
            <a:endParaRPr kumimoji="0" lang="en-IN" sz="6000" b="1" i="0" u="none" strike="noStrike" kern="1200" cap="none" spc="0" normalizeH="0" baseline="0" noProof="0" dirty="0">
              <a:ln>
                <a:noFill/>
              </a:ln>
              <a:solidFill>
                <a:schemeClr val="accent6"/>
              </a:solidFill>
              <a:effectLst>
                <a:outerShdw blurRad="38100" dist="38100" dir="2700000" algn="tl">
                  <a:srgbClr val="000000">
                    <a:alpha val="43137"/>
                  </a:srgbClr>
                </a:outerShdw>
              </a:effectLst>
              <a:uLnTx/>
              <a:uFillTx/>
              <a:latin typeface="Helvetica" panose="020B0604020202020204" pitchFamily="34"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6000" b="1" i="1"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Verdana" panose="020B0604030504040204" pitchFamily="34" charset="0"/>
                <a:ea typeface="+mn-ea"/>
                <a:cs typeface="+mn-cs"/>
              </a:rPr>
              <a:t>Puttu Guru Prasad</a:t>
            </a:r>
            <a:endParaRPr kumimoji="0" lang="en-IN" sz="60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Helvetica" panose="020B0604020202020204" pitchFamily="34"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1" i="1" u="none" strike="noStrike" kern="1200" cap="none" spc="0" normalizeH="0" baseline="0" noProof="0" dirty="0">
                <a:ln>
                  <a:noFill/>
                </a:ln>
                <a:solidFill>
                  <a:srgbClr val="000000"/>
                </a:solidFill>
                <a:effectLst>
                  <a:outerShdw blurRad="38100" dist="38100" dir="2700000" algn="tl">
                    <a:srgbClr val="000000">
                      <a:alpha val="43137"/>
                    </a:srgbClr>
                  </a:outerShdw>
                </a:effectLst>
                <a:highlight>
                  <a:srgbClr val="FFFF00"/>
                </a:highlight>
                <a:uLnTx/>
                <a:uFillTx/>
                <a:latin typeface="times new roman, new york, times, serif"/>
                <a:ea typeface="+mn-ea"/>
                <a:cs typeface="+mn-cs"/>
              </a:rPr>
              <a:t>B.Com., M.Com., M.Phil., M.B.A., PGDFTM., AP.SET.,</a:t>
            </a:r>
            <a:r>
              <a:rPr kumimoji="0" lang="en-IN" sz="2800" b="0" i="0" u="none" strike="noStrike" kern="1200" cap="none" spc="0" normalizeH="0" baseline="0" noProof="0" dirty="0">
                <a:ln>
                  <a:noFill/>
                </a:ln>
                <a:solidFill>
                  <a:srgbClr val="000000"/>
                </a:solidFill>
                <a:effectLst>
                  <a:outerShdw blurRad="38100" dist="38100" dir="2700000" algn="tl">
                    <a:srgbClr val="000000">
                      <a:alpha val="43137"/>
                    </a:srgbClr>
                  </a:outerShdw>
                </a:effectLst>
                <a:highlight>
                  <a:srgbClr val="FFFF00"/>
                </a:highlight>
                <a:uLnTx/>
                <a:uFillTx/>
                <a:latin typeface="Helvetica" panose="020B0604020202020204" pitchFamily="34" charset="0"/>
                <a:ea typeface="+mn-ea"/>
                <a:cs typeface="+mn-cs"/>
              </a:rPr>
              <a:t> </a:t>
            </a:r>
            <a:r>
              <a:rPr kumimoji="0" lang="en-IN" sz="2800" b="1" i="1" u="none" strike="noStrike" kern="1200" cap="none" spc="0" normalizeH="0" baseline="0" noProof="0" dirty="0">
                <a:ln>
                  <a:noFill/>
                </a:ln>
                <a:solidFill>
                  <a:srgbClr val="000000"/>
                </a:solidFill>
                <a:effectLst>
                  <a:outerShdw blurRad="38100" dist="38100" dir="2700000" algn="tl">
                    <a:srgbClr val="000000">
                      <a:alpha val="43137"/>
                    </a:srgbClr>
                  </a:outerShdw>
                </a:effectLst>
                <a:highlight>
                  <a:srgbClr val="FFFF00"/>
                </a:highlight>
                <a:uLnTx/>
                <a:uFillTx/>
                <a:latin typeface="times new roman, new york, times, serif"/>
                <a:ea typeface="+mn-ea"/>
                <a:cs typeface="+mn-cs"/>
              </a:rPr>
              <a:t>M.Phil., DRMS., </a:t>
            </a:r>
            <a:r>
              <a:rPr kumimoji="0" lang="en-IN" sz="2800" b="1" i="1" u="none" strike="noStrike" kern="1200" cap="none" spc="0" normalizeH="0" baseline="0" noProof="0" dirty="0">
                <a:ln>
                  <a:noFill/>
                </a:ln>
                <a:solidFill>
                  <a:srgbClr val="000000"/>
                </a:solidFill>
                <a:effectLst>
                  <a:outerShdw blurRad="38100" dist="38100" dir="2700000" algn="tl">
                    <a:srgbClr val="000000">
                      <a:alpha val="43137"/>
                    </a:srgbClr>
                  </a:outerShdw>
                </a:effectLst>
                <a:highlight>
                  <a:srgbClr val="00FFFF"/>
                </a:highlight>
                <a:uLnTx/>
                <a:uFillTx/>
                <a:latin typeface="times new roman, new york, times, serif"/>
                <a:ea typeface="+mn-ea"/>
                <a:cs typeface="+mn-cs"/>
              </a:rPr>
              <a:t>L.L.B., </a:t>
            </a:r>
            <a:r>
              <a:rPr kumimoji="0" lang="en-IN" sz="2800" b="1" i="1" u="none" strike="noStrike" kern="1200" cap="none" spc="0" normalizeH="0" baseline="0" noProof="0" dirty="0">
                <a:ln>
                  <a:noFill/>
                </a:ln>
                <a:solidFill>
                  <a:srgbClr val="000000"/>
                </a:solidFill>
                <a:effectLst>
                  <a:outerShdw blurRad="38100" dist="38100" dir="2700000" algn="tl">
                    <a:srgbClr val="000000">
                      <a:alpha val="43137"/>
                    </a:srgbClr>
                  </a:outerShdw>
                </a:effectLst>
                <a:highlight>
                  <a:srgbClr val="FFFF00"/>
                </a:highlight>
                <a:uLnTx/>
                <a:uFillTx/>
                <a:latin typeface="times new roman, new york, times, serif"/>
                <a:ea typeface="+mn-ea"/>
                <a:cs typeface="+mn-cs"/>
              </a:rPr>
              <a:t>ICFAI TMF., DIRM., </a:t>
            </a:r>
            <a:r>
              <a:rPr kumimoji="0" lang="en-IN" sz="2800" b="1" i="1" u="none" strike="noStrike" kern="1200" cap="none" spc="0" normalizeH="0" baseline="0" noProof="0" dirty="0">
                <a:ln>
                  <a:noFill/>
                </a:ln>
                <a:solidFill>
                  <a:srgbClr val="000000"/>
                </a:solidFill>
                <a:effectLst>
                  <a:outerShdw blurRad="38100" dist="38100" dir="2700000" algn="tl">
                    <a:srgbClr val="000000">
                      <a:alpha val="43137"/>
                    </a:srgbClr>
                  </a:outerShdw>
                </a:effectLst>
                <a:highlight>
                  <a:srgbClr val="00FFFF"/>
                </a:highlight>
                <a:uLnTx/>
                <a:uFillTx/>
                <a:latin typeface="times new roman, new york, times, serif"/>
                <a:ea typeface="+mn-ea"/>
                <a:cs typeface="+mn-cs"/>
              </a:rPr>
              <a:t>L.L.M.,</a:t>
            </a:r>
            <a:r>
              <a:rPr kumimoji="0" lang="en-IN" sz="2800" b="0" i="0" u="none" strike="noStrike" kern="1200" cap="none" spc="0" normalizeH="0" baseline="0" noProof="0" dirty="0">
                <a:ln>
                  <a:noFill/>
                </a:ln>
                <a:solidFill>
                  <a:srgbClr val="000000"/>
                </a:solidFill>
                <a:effectLst>
                  <a:outerShdw blurRad="38100" dist="38100" dir="2700000" algn="tl">
                    <a:srgbClr val="000000">
                      <a:alpha val="43137"/>
                    </a:srgbClr>
                  </a:outerShdw>
                </a:effectLst>
                <a:highlight>
                  <a:srgbClr val="00FFFF"/>
                </a:highlight>
                <a:uLnTx/>
                <a:uFillTx/>
                <a:latin typeface="Helvetica" panose="020B0604020202020204" pitchFamily="34" charset="0"/>
                <a:ea typeface="+mn-ea"/>
                <a:cs typeface="+mn-cs"/>
              </a:rPr>
              <a:t> </a:t>
            </a:r>
            <a:r>
              <a:rPr kumimoji="0" lang="en-IN" sz="2800" b="1" i="1" u="none" strike="noStrike" kern="1200" cap="none" spc="0" normalizeH="0" baseline="0" noProof="0" dirty="0">
                <a:ln>
                  <a:noFill/>
                </a:ln>
                <a:solidFill>
                  <a:srgbClr val="000000"/>
                </a:solidFill>
                <a:effectLst>
                  <a:outerShdw blurRad="38100" dist="38100" dir="2700000" algn="tl">
                    <a:srgbClr val="000000">
                      <a:alpha val="43137"/>
                    </a:srgbClr>
                  </a:outerShdw>
                </a:effectLst>
                <a:highlight>
                  <a:srgbClr val="FFFF00"/>
                </a:highlight>
                <a:uLnTx/>
                <a:uFillTx/>
                <a:latin typeface="times new roman, new york, times, serif"/>
                <a:ea typeface="+mn-ea"/>
                <a:cs typeface="+mn-cs"/>
              </a:rPr>
              <a:t>Pre PhD (PhD)from JNTUK.,  Topper</a:t>
            </a:r>
            <a:br>
              <a:rPr kumimoji="0" lang="en-IN" sz="1350" b="1" i="1" u="none" strike="noStrike" kern="1200" cap="none" spc="0" normalizeH="0" baseline="0" noProof="0" dirty="0">
                <a:ln>
                  <a:noFill/>
                </a:ln>
                <a:solidFill>
                  <a:srgbClr val="000000"/>
                </a:solidFill>
                <a:effectLst>
                  <a:outerShdw blurRad="38100" dist="38100" dir="2700000" algn="tl">
                    <a:srgbClr val="000000">
                      <a:alpha val="43137"/>
                    </a:srgbClr>
                  </a:outerShdw>
                </a:effectLst>
                <a:highlight>
                  <a:srgbClr val="FFFF00"/>
                </a:highlight>
                <a:uLnTx/>
                <a:uFillTx/>
                <a:latin typeface="times new roman, new york, times, serif"/>
                <a:ea typeface="+mn-ea"/>
                <a:cs typeface="+mn-cs"/>
              </a:rPr>
            </a:br>
            <a:r>
              <a:rPr kumimoji="0" lang="en-IN" sz="1800" b="1" i="1" u="none" strike="noStrike" kern="1200" cap="none" spc="0" normalizeH="0" baseline="0" noProof="0" dirty="0">
                <a:ln>
                  <a:noFill/>
                </a:ln>
                <a:solidFill>
                  <a:srgbClr val="FFC000">
                    <a:lumMod val="20000"/>
                    <a:lumOff val="80000"/>
                  </a:srgbClr>
                </a:solidFill>
                <a:effectLst>
                  <a:outerShdw blurRad="38100" dist="38100" dir="2700000" algn="tl">
                    <a:srgbClr val="000000">
                      <a:alpha val="43137"/>
                    </a:srgbClr>
                  </a:outerShdw>
                </a:effectLst>
                <a:highlight>
                  <a:srgbClr val="CC00CC"/>
                </a:highlight>
                <a:uLnTx/>
                <a:uFillTx/>
                <a:latin typeface="times new roman, new york, times, serif"/>
                <a:ea typeface="+mn-ea"/>
                <a:cs typeface="+mn-cs"/>
              </a:rPr>
              <a:t>Domain Topper &amp; 30</a:t>
            </a:r>
            <a:r>
              <a:rPr kumimoji="0" lang="en-IN" sz="1800" b="1" i="1" u="none" strike="noStrike" kern="1200" cap="none" spc="0" normalizeH="0" baseline="30000" noProof="0" dirty="0">
                <a:ln>
                  <a:noFill/>
                </a:ln>
                <a:solidFill>
                  <a:srgbClr val="FFC000">
                    <a:lumMod val="20000"/>
                    <a:lumOff val="80000"/>
                  </a:srgbClr>
                </a:solidFill>
                <a:effectLst>
                  <a:outerShdw blurRad="38100" dist="38100" dir="2700000" algn="tl">
                    <a:srgbClr val="000000">
                      <a:alpha val="43137"/>
                    </a:srgbClr>
                  </a:outerShdw>
                </a:effectLst>
                <a:highlight>
                  <a:srgbClr val="CC00CC"/>
                </a:highlight>
                <a:uLnTx/>
                <a:uFillTx/>
                <a:latin typeface="times new roman, new york, times, serif"/>
                <a:ea typeface="+mn-ea"/>
                <a:cs typeface="+mn-cs"/>
              </a:rPr>
              <a:t>th</a:t>
            </a:r>
            <a:r>
              <a:rPr kumimoji="0" lang="en-IN" sz="1800" b="1" i="1" u="none" strike="noStrike" kern="1200" cap="none" spc="0" normalizeH="0" baseline="0" noProof="0" dirty="0">
                <a:ln>
                  <a:noFill/>
                </a:ln>
                <a:solidFill>
                  <a:srgbClr val="FFC000">
                    <a:lumMod val="20000"/>
                    <a:lumOff val="80000"/>
                  </a:srgbClr>
                </a:solidFill>
                <a:effectLst>
                  <a:outerShdw blurRad="38100" dist="38100" dir="2700000" algn="tl">
                    <a:srgbClr val="000000">
                      <a:alpha val="43137"/>
                    </a:srgbClr>
                  </a:outerShdw>
                </a:effectLst>
                <a:highlight>
                  <a:srgbClr val="CC00CC"/>
                </a:highlight>
                <a:uLnTx/>
                <a:uFillTx/>
                <a:latin typeface="times new roman, new york, times, serif"/>
                <a:ea typeface="+mn-ea"/>
                <a:cs typeface="+mn-cs"/>
              </a:rPr>
              <a:t> Batch Topper at ICFAI -2009 Training for Management Faculty</a:t>
            </a:r>
            <a:endParaRPr kumimoji="0" lang="en-IN" sz="1350" b="1" i="1" u="none" strike="noStrike" kern="1200" cap="none" spc="0" normalizeH="0" baseline="0" noProof="0" dirty="0">
              <a:ln>
                <a:noFill/>
              </a:ln>
              <a:solidFill>
                <a:srgbClr val="FFC000">
                  <a:lumMod val="20000"/>
                  <a:lumOff val="80000"/>
                </a:srgbClr>
              </a:solidFill>
              <a:effectLst>
                <a:outerShdw blurRad="38100" dist="38100" dir="2700000" algn="tl">
                  <a:srgbClr val="000000">
                    <a:alpha val="43137"/>
                  </a:srgbClr>
                </a:outerShdw>
              </a:effectLst>
              <a:highlight>
                <a:srgbClr val="CC00CC"/>
              </a:highlight>
              <a:uLnTx/>
              <a:uFillTx/>
              <a:latin typeface="times new roman, new york, times, serif"/>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prstClr val="white"/>
                </a:solidFill>
                <a:effectLst/>
                <a:highlight>
                  <a:srgbClr val="800000"/>
                </a:highlight>
                <a:uLnTx/>
                <a:uFillTx/>
                <a:latin typeface="times new roman, new york, times, serif"/>
                <a:ea typeface="+mn-ea"/>
                <a:cs typeface="+mn-cs"/>
              </a:rPr>
              <a:t>“Diploma in Psychology from YALE University”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1" i="1" u="none" strike="noStrike" kern="1200" cap="none" spc="0" normalizeH="0" baseline="0" noProof="0" dirty="0">
                <a:ln>
                  <a:noFill/>
                </a:ln>
                <a:solidFill>
                  <a:srgbClr val="FFFF00"/>
                </a:solidFill>
                <a:effectLst>
                  <a:outerShdw blurRad="38100" dist="38100" dir="2700000" algn="tl">
                    <a:srgbClr val="000000">
                      <a:alpha val="43137"/>
                    </a:srgbClr>
                  </a:outerShdw>
                </a:effectLst>
                <a:highlight>
                  <a:srgbClr val="FF0000"/>
                </a:highlight>
                <a:uLnTx/>
                <a:uFillTx/>
                <a:latin typeface="Bahnschrift" panose="020B0502040204020203" pitchFamily="34" charset="0"/>
                <a:ea typeface="+mn-ea"/>
                <a:cs typeface="+mn-cs"/>
              </a:rPr>
              <a:t>MHRDI’s 'Institution's Innovation Council (IICs)Ambassador </a:t>
            </a:r>
            <a:endParaRPr kumimoji="0" lang="en-IN"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highlight>
                <a:srgbClr val="FF0000"/>
              </a:highlight>
              <a:uLnTx/>
              <a:uFillTx/>
              <a:latin typeface="Bahnschrift" panose="020B0502040204020203" pitchFamily="34"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rgbClr val="002060"/>
                </a:solidFill>
                <a:effectLst/>
                <a:uLnTx/>
                <a:uFillTx/>
                <a:latin typeface="Arial" panose="020B0604020202020204" pitchFamily="34" charset="0"/>
                <a:ea typeface="+mn-ea"/>
                <a:cs typeface="+mn-cs"/>
              </a:rPr>
              <a:t>NSS Certified Program Officer, (A.U)</a:t>
            </a:r>
            <a:br>
              <a:rPr kumimoji="0" lang="en-IN" sz="2400" b="1" i="1" u="none" strike="noStrike" kern="1200" cap="none" spc="0" normalizeH="0" baseline="0" noProof="0" dirty="0">
                <a:ln>
                  <a:noFill/>
                </a:ln>
                <a:solidFill>
                  <a:srgbClr val="002060"/>
                </a:solidFill>
                <a:effectLst/>
                <a:uLnTx/>
                <a:uFillTx/>
                <a:latin typeface="Arial" panose="020B0604020202020204" pitchFamily="34" charset="0"/>
                <a:ea typeface="+mn-ea"/>
                <a:cs typeface="+mn-cs"/>
              </a:rPr>
            </a:br>
            <a:r>
              <a:rPr kumimoji="0" lang="en-IN" sz="2400" b="1" i="1" u="none" strike="noStrike" kern="1200" cap="none" spc="0" normalizeH="0" baseline="0" noProof="0" dirty="0">
                <a:ln>
                  <a:noFill/>
                </a:ln>
                <a:solidFill>
                  <a:srgbClr val="9900FF"/>
                </a:solidFill>
                <a:effectLst/>
                <a:uLnTx/>
                <a:uFillTx/>
                <a:latin typeface="Arial" panose="020B0604020202020204" pitchFamily="34" charset="0"/>
                <a:ea typeface="+mn-ea"/>
                <a:cs typeface="+mn-cs"/>
              </a:rPr>
              <a:t>ICFAI UNIVERSITY Trained Senior Faculty</a:t>
            </a:r>
            <a:endParaRPr kumimoji="0" lang="en-IN" sz="2400" b="0" i="0" u="none" strike="noStrike" kern="1200" cap="none" spc="0" normalizeH="0" baseline="0" noProof="0" dirty="0">
              <a:ln>
                <a:noFill/>
              </a:ln>
              <a:solidFill>
                <a:srgbClr val="9900FF"/>
              </a:solidFill>
              <a:effectLst/>
              <a:uLnTx/>
              <a:uFillTx/>
              <a:latin typeface="Helvetica" panose="020B0604020202020204" pitchFamily="34"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1" i="1" u="none" strike="noStrike" kern="1200" cap="none" spc="0" normalizeH="0" baseline="0" noProof="0" dirty="0">
                <a:ln>
                  <a:noFill/>
                </a:ln>
                <a:solidFill>
                  <a:prstClr val="white"/>
                </a:solidFill>
                <a:effectLst/>
                <a:highlight>
                  <a:srgbClr val="800080"/>
                </a:highlight>
                <a:uLnTx/>
                <a:uFillTx/>
                <a:latin typeface="Arial" panose="020B0604020202020204" pitchFamily="34" charset="0"/>
                <a:ea typeface="+mn-ea"/>
                <a:cs typeface="+mn-cs"/>
              </a:rPr>
              <a:t>Senior Faculty for Business Studies, Economics, Accounts </a:t>
            </a:r>
            <a:endParaRPr kumimoji="0" lang="en-IN" sz="1350" b="0" i="0" u="none" strike="noStrike" kern="1200" cap="none" spc="0" normalizeH="0" baseline="0" noProof="0" dirty="0">
              <a:ln>
                <a:noFill/>
              </a:ln>
              <a:solidFill>
                <a:prstClr val="white"/>
              </a:solidFill>
              <a:effectLst/>
              <a:highlight>
                <a:srgbClr val="800080"/>
              </a:highlight>
              <a:uLnTx/>
              <a:uFillTx/>
              <a:latin typeface="Helvetica" panose="020B0604020202020204" pitchFamily="34"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1" i="1" u="none" strike="noStrike" kern="1200" cap="none" spc="0" normalizeH="0" baseline="0" noProof="0" dirty="0">
                <a:ln>
                  <a:noFill/>
                </a:ln>
                <a:solidFill>
                  <a:srgbClr val="002060"/>
                </a:solidFill>
                <a:effectLst/>
                <a:uLnTx/>
                <a:uFillTx/>
                <a:latin typeface="Arial" panose="020B0604020202020204" pitchFamily="34" charset="0"/>
                <a:ea typeface="+mn-ea"/>
                <a:cs typeface="+mn-cs"/>
              </a:rPr>
              <a:t>Head, Board of Administration &amp; Management Science,</a:t>
            </a:r>
            <a:endParaRPr kumimoji="0" lang="en-IN" sz="1800" b="0" i="0" u="none" strike="noStrike" kern="1200" cap="none" spc="0" normalizeH="0" baseline="0" noProof="0" dirty="0">
              <a:ln>
                <a:noFill/>
              </a:ln>
              <a:solidFill>
                <a:srgbClr val="002060"/>
              </a:solidFill>
              <a:effectLst/>
              <a:uLnTx/>
              <a:uFillTx/>
              <a:latin typeface="Helvetica" panose="020B0604020202020204" pitchFamily="34"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prstClr val="white"/>
                </a:solidFill>
                <a:effectLst/>
                <a:highlight>
                  <a:srgbClr val="008000"/>
                </a:highlight>
                <a:uLnTx/>
                <a:uFillTx/>
                <a:latin typeface="Arial" panose="020B0604020202020204" pitchFamily="34" charset="0"/>
                <a:ea typeface="+mn-ea"/>
                <a:cs typeface="+mn-cs"/>
              </a:rPr>
              <a:t>BHAGAVAD GITA &amp; CLAT &amp; IPMAT Program Coordinator, </a:t>
            </a:r>
            <a:endParaRPr kumimoji="0" lang="en-IN" sz="1600" b="0" i="0" u="none" strike="noStrike" kern="1200" cap="none" spc="0" normalizeH="0" baseline="0" noProof="0" dirty="0">
              <a:ln>
                <a:noFill/>
              </a:ln>
              <a:solidFill>
                <a:prstClr val="white"/>
              </a:solidFill>
              <a:effectLst/>
              <a:highlight>
                <a:srgbClr val="008000"/>
              </a:highlight>
              <a:uLnTx/>
              <a:uFillTx/>
              <a:latin typeface="Helvetica" panose="020B0604020202020204" pitchFamily="34"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100" b="1" i="1" u="none" strike="noStrike" kern="1200" cap="none" spc="0" normalizeH="0" baseline="0" noProof="0" dirty="0">
                <a:ln>
                  <a:noFill/>
                </a:ln>
                <a:solidFill>
                  <a:prstClr val="white"/>
                </a:solidFill>
                <a:effectLst/>
                <a:highlight>
                  <a:srgbClr val="0000FF"/>
                </a:highlight>
                <a:uLnTx/>
                <a:uFillTx/>
                <a:latin typeface="Verdana" panose="020B0604030504040204" pitchFamily="34" charset="0"/>
                <a:ea typeface="+mn-ea"/>
                <a:cs typeface="+mn-cs"/>
              </a:rPr>
              <a:t>Commerce Department, VIVA-VVIT, </a:t>
            </a:r>
            <a:r>
              <a:rPr kumimoji="0" lang="en-IN" sz="1800" b="1" i="1" u="none" strike="noStrike" kern="1200" cap="none" spc="0" normalizeH="0" baseline="0" noProof="0" dirty="0">
                <a:ln>
                  <a:noFill/>
                </a:ln>
                <a:solidFill>
                  <a:prstClr val="white"/>
                </a:solidFill>
                <a:effectLst/>
                <a:highlight>
                  <a:srgbClr val="0000FF"/>
                </a:highlight>
                <a:uLnTx/>
                <a:uFillTx/>
                <a:latin typeface="Verdana" panose="020B0604030504040204" pitchFamily="34" charset="0"/>
                <a:ea typeface="+mn-ea"/>
                <a:cs typeface="+mn-cs"/>
              </a:rPr>
              <a:t>Nambur, </a:t>
            </a:r>
            <a:endParaRPr kumimoji="0" lang="en-IN" sz="1350" b="0" i="0" u="none" strike="noStrike" kern="1200" cap="none" spc="0" normalizeH="0" baseline="0" noProof="0" dirty="0">
              <a:ln>
                <a:noFill/>
              </a:ln>
              <a:solidFill>
                <a:prstClr val="white"/>
              </a:solidFill>
              <a:effectLst/>
              <a:highlight>
                <a:srgbClr val="0000FF"/>
              </a:highlight>
              <a:uLnTx/>
              <a:uFillTx/>
              <a:latin typeface="Helvetica" panose="020B0604020202020204" pitchFamily="34"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600" b="1" i="1" u="none" strike="noStrike" kern="1200" cap="none" spc="0" normalizeH="0" baseline="0" noProof="0" dirty="0">
                <a:ln>
                  <a:noFill/>
                </a:ln>
                <a:solidFill>
                  <a:srgbClr val="002060"/>
                </a:solidFill>
                <a:effectLst/>
                <a:uLnTx/>
                <a:uFillTx/>
                <a:latin typeface="Arial" panose="020B0604020202020204" pitchFamily="34" charset="0"/>
                <a:ea typeface="+mn-ea"/>
                <a:cs typeface="+mn-cs"/>
              </a:rPr>
              <a:t>My Blog: </a:t>
            </a:r>
            <a:r>
              <a:rPr kumimoji="0" lang="en-IN" sz="1600" b="1" i="1" u="sng" strike="noStrike" kern="1200" cap="none" spc="0" normalizeH="0" baseline="0" noProof="0" dirty="0">
                <a:ln>
                  <a:noFill/>
                </a:ln>
                <a:solidFill>
                  <a:srgbClr val="002060"/>
                </a:solidFill>
                <a:effectLst/>
                <a:uLnTx/>
                <a:uFillTx/>
                <a:latin typeface="Arial" panose="020B0604020202020204" pitchFamily="34" charset="0"/>
                <a:ea typeface="+mn-ea"/>
                <a:cs typeface="+mn-cs"/>
                <a:hlinkClick r:id="rId2">
                  <a:extLst>
                    <a:ext uri="{A12FA001-AC4F-418D-AE19-62706E023703}">
                      <ahyp:hlinkClr xmlns:ahyp="http://schemas.microsoft.com/office/drawing/2018/hyperlinkcolor" val="tx"/>
                    </a:ext>
                  </a:extLst>
                </a:hlinkClick>
              </a:rPr>
              <a:t>puttuguru.blogspot.in</a:t>
            </a:r>
            <a:r>
              <a:rPr kumimoji="0" lang="en-IN" sz="1600" b="1" i="1" u="none" strike="noStrike" kern="1200" cap="none" spc="0" normalizeH="0" baseline="0" noProof="0" dirty="0">
                <a:ln>
                  <a:noFill/>
                </a:ln>
                <a:solidFill>
                  <a:srgbClr val="002060"/>
                </a:solidFill>
                <a:effectLst/>
                <a:uLnTx/>
                <a:uFillTx/>
                <a:latin typeface="Arial" panose="020B0604020202020204" pitchFamily="34" charset="0"/>
                <a:ea typeface="+mn-ea"/>
                <a:cs typeface="+mn-cs"/>
              </a:rPr>
              <a:t> </a:t>
            </a:r>
            <a:endParaRPr kumimoji="0" lang="en-IN" sz="1600" b="0" i="0" u="none" strike="noStrike" kern="1200" cap="none" spc="0" normalizeH="0" baseline="0" noProof="0" dirty="0">
              <a:ln>
                <a:noFill/>
              </a:ln>
              <a:solidFill>
                <a:srgbClr val="002060"/>
              </a:solidFill>
              <a:effectLst/>
              <a:uLnTx/>
              <a:uFillTx/>
              <a:latin typeface="Helvetica" panose="020B0604020202020204" pitchFamily="34"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350" b="1" i="1" u="none" strike="noStrike" kern="1200" cap="none" spc="0" normalizeH="0" baseline="0" noProof="0" dirty="0">
                <a:ln>
                  <a:noFill/>
                </a:ln>
                <a:solidFill>
                  <a:srgbClr val="002060"/>
                </a:solidFill>
                <a:effectLst/>
                <a:uLnTx/>
                <a:uFillTx/>
                <a:latin typeface="Arial" panose="020B0604020202020204" pitchFamily="34" charset="0"/>
                <a:ea typeface="+mn-ea"/>
                <a:cs typeface="+mn-cs"/>
              </a:rPr>
              <a:t>My Web Site: </a:t>
            </a:r>
            <a:r>
              <a:rPr kumimoji="0" lang="en-IN" sz="1350" b="1" i="0" u="sng" strike="noStrike" kern="1200" cap="none" spc="0" normalizeH="0" baseline="0" noProof="0" dirty="0">
                <a:ln>
                  <a:noFill/>
                </a:ln>
                <a:solidFill>
                  <a:srgbClr val="002060"/>
                </a:solidFill>
                <a:effectLst/>
                <a:uLnTx/>
                <a:uFillTx/>
                <a:latin typeface="Helvetica" panose="020B0604020202020204" pitchFamily="34" charset="0"/>
                <a:ea typeface="+mn-ea"/>
                <a:cs typeface="+mn-cs"/>
                <a:hlinkClick r:id="rId3">
                  <a:extLst>
                    <a:ext uri="{A12FA001-AC4F-418D-AE19-62706E023703}">
                      <ahyp:hlinkClr xmlns:ahyp="http://schemas.microsoft.com/office/drawing/2018/hyperlinkcolor" val="tx"/>
                    </a:ext>
                  </a:extLst>
                </a:hlinkClick>
              </a:rPr>
              <a:t>https://gurublogs.wixsite.com/guru</a:t>
            </a:r>
            <a:endParaRPr kumimoji="0" lang="en-IN" sz="1350" b="0" i="0" u="none" strike="noStrike" kern="1200" cap="none" spc="0" normalizeH="0" baseline="0" noProof="0" dirty="0">
              <a:ln>
                <a:noFill/>
              </a:ln>
              <a:solidFill>
                <a:srgbClr val="002060"/>
              </a:solidFill>
              <a:effectLst/>
              <a:uLnTx/>
              <a:uFillTx/>
              <a:latin typeface="Helvetica" panose="020B0604020202020204" pitchFamily="34"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1" i="1" u="none" strike="noStrike" kern="1200" cap="none" spc="0" normalizeH="0" baseline="0" noProof="0" dirty="0">
                <a:ln>
                  <a:noFill/>
                </a:ln>
                <a:solidFill>
                  <a:srgbClr val="002060"/>
                </a:solidFill>
                <a:effectLst/>
                <a:uLnTx/>
                <a:uFillTx/>
                <a:latin typeface="Verdana" panose="020B0604030504040204" pitchFamily="34" charset="0"/>
                <a:ea typeface="+mn-ea"/>
                <a:cs typeface="+mn-cs"/>
              </a:rPr>
              <a:t>93 94 96 98 98</a:t>
            </a:r>
            <a:r>
              <a:rPr kumimoji="0" lang="en-IN" sz="1350" b="1" i="1" u="none" strike="noStrike" kern="1200" cap="none" spc="0" normalizeH="0" baseline="0" noProof="0" dirty="0">
                <a:ln>
                  <a:noFill/>
                </a:ln>
                <a:solidFill>
                  <a:srgbClr val="002060"/>
                </a:solidFill>
                <a:effectLst/>
                <a:uLnTx/>
                <a:uFillTx/>
                <a:latin typeface="Verdana" panose="020B0604030504040204" pitchFamily="34" charset="0"/>
                <a:ea typeface="+mn-ea"/>
                <a:cs typeface="+mn-cs"/>
              </a:rPr>
              <a:t>, </a:t>
            </a:r>
            <a:r>
              <a:rPr kumimoji="0" lang="en-IN" sz="1800" b="1" i="1" u="none" strike="noStrike" kern="1200" cap="none" spc="0" normalizeH="0" baseline="0" noProof="0" dirty="0">
                <a:ln>
                  <a:noFill/>
                </a:ln>
                <a:solidFill>
                  <a:srgbClr val="002060"/>
                </a:solidFill>
                <a:effectLst/>
                <a:uLnTx/>
                <a:uFillTx/>
                <a:latin typeface="Verdana" panose="020B0604030504040204" pitchFamily="34" charset="0"/>
                <a:ea typeface="+mn-ea"/>
                <a:cs typeface="+mn-cs"/>
              </a:rPr>
              <a:t>9885 96 36 36,</a:t>
            </a:r>
            <a:r>
              <a:rPr kumimoji="0" lang="en-IN" sz="1350" b="0" i="0" u="none" strike="noStrike" kern="1200" cap="none" spc="0" normalizeH="0" baseline="0" noProof="0" dirty="0">
                <a:ln>
                  <a:noFill/>
                </a:ln>
                <a:solidFill>
                  <a:srgbClr val="002060"/>
                </a:solidFill>
                <a:effectLst/>
                <a:uLnTx/>
                <a:uFillTx/>
                <a:latin typeface="Helvetica" panose="020B0604020202020204" pitchFamily="34" charset="0"/>
                <a:ea typeface="+mn-ea"/>
                <a:cs typeface="+mn-cs"/>
              </a:rPr>
              <a:t> </a:t>
            </a:r>
            <a:r>
              <a:rPr kumimoji="0" lang="en-IN" sz="1800" b="1" i="1" u="none" strike="noStrike" kern="1200" cap="none" spc="0" normalizeH="0" baseline="0" noProof="0" dirty="0">
                <a:ln>
                  <a:noFill/>
                </a:ln>
                <a:solidFill>
                  <a:srgbClr val="002060"/>
                </a:solidFill>
                <a:effectLst/>
                <a:uLnTx/>
                <a:uFillTx/>
                <a:latin typeface="Verdana" panose="020B0604030504040204" pitchFamily="34" charset="0"/>
                <a:ea typeface="+mn-ea"/>
                <a:cs typeface="+mn-cs"/>
              </a:rPr>
              <a:t>807 444 9539,</a:t>
            </a:r>
            <a:endParaRPr kumimoji="0" lang="en-IN" sz="893" b="0" i="0" u="none" strike="noStrike" kern="1200" cap="none" spc="0" normalizeH="0" baseline="0" noProof="0" dirty="0">
              <a:ln>
                <a:noFill/>
              </a:ln>
              <a:solidFill>
                <a:srgbClr val="002060"/>
              </a:solidFill>
              <a:effectLst/>
              <a:uLnTx/>
              <a:uFillTx/>
              <a:latin typeface="Helvetica" panose="020B0604020202020204" pitchFamily="34" charset="0"/>
              <a:ea typeface="+mn-ea"/>
              <a:cs typeface="+mn-cs"/>
            </a:endParaRPr>
          </a:p>
        </p:txBody>
      </p:sp>
    </p:spTree>
    <p:extLst>
      <p:ext uri="{BB962C8B-B14F-4D97-AF65-F5344CB8AC3E}">
        <p14:creationId xmlns:p14="http://schemas.microsoft.com/office/powerpoint/2010/main" val="27027489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8568952" cy="6001643"/>
          </a:xfrm>
          <a:prstGeom prst="rect">
            <a:avLst/>
          </a:prstGeom>
        </p:spPr>
        <p:txBody>
          <a:bodyPr wrap="square">
            <a:spAutoFit/>
          </a:bodyPr>
          <a:lstStyle/>
          <a:p>
            <a:pPr marL="342900" indent="-342900" algn="just">
              <a:buFont typeface="Arial" pitchFamily="34" charset="0"/>
              <a:buChar char="•"/>
            </a:pPr>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Directive Principles of State Policy of India</a:t>
            </a:r>
            <a:r>
              <a:rPr lang="en-US" sz="2400" dirty="0">
                <a:latin typeface="Arial" panose="020B0604020202020204" pitchFamily="34" charset="0"/>
                <a:cs typeface="Arial" panose="020B0604020202020204" pitchFamily="34" charset="0"/>
              </a:rPr>
              <a:t> are the guidelines or 15 principles given to the federal institutes governing the State of India, to be kept in citation while framing laws and policies. </a:t>
            </a:r>
          </a:p>
          <a:p>
            <a:pPr algn="just"/>
            <a:endParaRPr lang="en-US" sz="2400" dirty="0">
              <a:latin typeface="Arial" panose="020B0604020202020204" pitchFamily="34" charset="0"/>
              <a:cs typeface="Arial" panose="020B0604020202020204" pitchFamily="34" charset="0"/>
            </a:endParaRPr>
          </a:p>
          <a:p>
            <a:pPr marL="342900" indent="-342900" algn="just">
              <a:buFont typeface="Arial" pitchFamily="34" charset="0"/>
              <a:buChar char="•"/>
            </a:pPr>
            <a:r>
              <a:rPr lang="en-US" sz="2400" dirty="0">
                <a:latin typeface="Arial" panose="020B0604020202020204" pitchFamily="34" charset="0"/>
                <a:cs typeface="Arial" panose="020B0604020202020204" pitchFamily="34" charset="0"/>
              </a:rPr>
              <a:t>These provisions, contained in Part IV of the Constitution of India, are not enforceable by any court, but the principles laid down therein are considered in the governance of the country, making it the duty of the State to apply these principles in making laws to establish a just society in the country. </a:t>
            </a:r>
          </a:p>
          <a:p>
            <a:pPr algn="just"/>
            <a:endParaRPr lang="en-US" sz="2400" dirty="0">
              <a:latin typeface="Arial" panose="020B0604020202020204" pitchFamily="34" charset="0"/>
              <a:cs typeface="Arial" panose="020B0604020202020204" pitchFamily="34" charset="0"/>
            </a:endParaRPr>
          </a:p>
          <a:p>
            <a:pPr marL="342900" indent="-342900" algn="just">
              <a:buFont typeface="Arial" pitchFamily="34" charset="0"/>
              <a:buChar char="•"/>
            </a:pPr>
            <a:r>
              <a:rPr lang="en-US" sz="2400" dirty="0">
                <a:latin typeface="Arial" panose="020B0604020202020204" pitchFamily="34" charset="0"/>
                <a:cs typeface="Arial" panose="020B0604020202020204" pitchFamily="34" charset="0"/>
              </a:rPr>
              <a:t>The principles have been inspired by the Directive Principles given in the Constitution of Ireland which are related to social justice, economic welfare, foreign policy, and legal and administrative matters.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31328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1287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Socialistic Principles</a:t>
            </a:r>
            <a:br>
              <a:rPr lang="en-US" dirty="0"/>
            </a:br>
            <a:endParaRPr lang="en-IN" dirty="0"/>
          </a:p>
        </p:txBody>
      </p:sp>
      <p:sp>
        <p:nvSpPr>
          <p:cNvPr id="2" name="Content Placeholder 1"/>
          <p:cNvSpPr>
            <a:spLocks noGrp="1"/>
          </p:cNvSpPr>
          <p:nvPr>
            <p:ph idx="1"/>
          </p:nvPr>
        </p:nvSpPr>
        <p:spPr/>
        <p:txBody>
          <a:bodyPr>
            <a:normAutofit fontScale="92500" lnSpcReduction="20000"/>
          </a:bodyPr>
          <a:lstStyle/>
          <a:p>
            <a:pPr algn="just"/>
            <a:r>
              <a:rPr lang="en-US" dirty="0"/>
              <a:t>These types of Directive principles of State Policy reflect the ideology of socialism</a:t>
            </a:r>
          </a:p>
          <a:p>
            <a:pPr algn="just"/>
            <a:r>
              <a:rPr lang="en-US" dirty="0"/>
              <a:t>They aim at providing social and economic justice, and set the path towards welfare state.</a:t>
            </a:r>
          </a:p>
          <a:p>
            <a:pPr algn="just"/>
            <a:r>
              <a:rPr lang="en-US" dirty="0">
                <a:solidFill>
                  <a:srgbClr val="00B0F0"/>
                </a:solidFill>
              </a:rPr>
              <a:t>Article 38 </a:t>
            </a:r>
            <a:r>
              <a:rPr lang="en-US" dirty="0"/>
              <a:t>promote the welfare of the people by </a:t>
            </a:r>
          </a:p>
          <a:p>
            <a:pPr marL="514350" indent="-514350" algn="just">
              <a:buFont typeface="+mj-lt"/>
              <a:buAutoNum type="romanLcPeriod"/>
            </a:pPr>
            <a:r>
              <a:rPr lang="en-US" dirty="0"/>
              <a:t>Securing a social order by justice- social, economic and political</a:t>
            </a:r>
          </a:p>
          <a:p>
            <a:pPr marL="514350" indent="-514350" algn="just">
              <a:buFont typeface="+mj-lt"/>
              <a:buAutoNum type="romanLcPeriod"/>
            </a:pPr>
            <a:r>
              <a:rPr lang="en-US" dirty="0"/>
              <a:t>Minimizing inequalities in income, status, facilities and opportunities</a:t>
            </a:r>
            <a:endParaRPr lang="en-IN" dirty="0"/>
          </a:p>
        </p:txBody>
      </p:sp>
    </p:spTree>
    <p:extLst>
      <p:ext uri="{BB962C8B-B14F-4D97-AF65-F5344CB8AC3E}">
        <p14:creationId xmlns:p14="http://schemas.microsoft.com/office/powerpoint/2010/main" val="19158449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Socialistic Principles</a:t>
            </a:r>
            <a:br>
              <a:rPr lang="en-US" dirty="0"/>
            </a:br>
            <a:endParaRPr lang="en-IN" dirty="0"/>
          </a:p>
        </p:txBody>
      </p:sp>
      <p:sp>
        <p:nvSpPr>
          <p:cNvPr id="3" name="Rectangle 2"/>
          <p:cNvSpPr/>
          <p:nvPr/>
        </p:nvSpPr>
        <p:spPr>
          <a:xfrm>
            <a:off x="1475656" y="1859340"/>
            <a:ext cx="6048672" cy="923330"/>
          </a:xfrm>
          <a:prstGeom prst="rect">
            <a:avLst/>
          </a:prstGeom>
        </p:spPr>
        <p:txBody>
          <a:bodyPr wrap="square">
            <a:spAutoFit/>
          </a:bodyPr>
          <a:lstStyle/>
          <a:p>
            <a:endParaRPr lang="en-IN" dirty="0"/>
          </a:p>
          <a:p>
            <a:r>
              <a:rPr lang="en-IN" dirty="0"/>
              <a:t> </a:t>
            </a:r>
          </a:p>
          <a:p>
            <a:pPr algn="just"/>
            <a:endParaRPr lang="en-IN" dirty="0"/>
          </a:p>
        </p:txBody>
      </p:sp>
      <p:sp>
        <p:nvSpPr>
          <p:cNvPr id="4" name="Content Placeholder 1"/>
          <p:cNvSpPr txBox="1">
            <a:spLocks/>
          </p:cNvSpPr>
          <p:nvPr/>
        </p:nvSpPr>
        <p:spPr>
          <a:xfrm>
            <a:off x="699247" y="2248347"/>
            <a:ext cx="7745505" cy="3877815"/>
          </a:xfrm>
          <a:prstGeom prst="rect">
            <a:avLst/>
          </a:prstGeom>
        </p:spPr>
        <p:txBody>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lgn="just"/>
            <a:r>
              <a:rPr lang="en-US" dirty="0">
                <a:solidFill>
                  <a:srgbClr val="00B0F0"/>
                </a:solidFill>
              </a:rPr>
              <a:t>Article 39 </a:t>
            </a:r>
            <a:r>
              <a:rPr lang="en-US" dirty="0"/>
              <a:t>secure</a:t>
            </a:r>
          </a:p>
          <a:p>
            <a:pPr marL="514350" indent="-514350" algn="just">
              <a:buFont typeface="+mj-lt"/>
              <a:buAutoNum type="romanLcPeriod"/>
            </a:pPr>
            <a:r>
              <a:rPr lang="en-US" dirty="0"/>
              <a:t>Adequate means of livelihood for all citizen</a:t>
            </a:r>
          </a:p>
          <a:p>
            <a:pPr marL="514350" indent="-514350" algn="just">
              <a:buFont typeface="+mj-lt"/>
              <a:buAutoNum type="romanLcPeriod"/>
            </a:pPr>
            <a:r>
              <a:rPr lang="en-US" dirty="0"/>
              <a:t>Equitable distribution of resources for the common good</a:t>
            </a:r>
          </a:p>
          <a:p>
            <a:pPr marL="514350" indent="-514350" algn="just">
              <a:buFont typeface="+mj-lt"/>
              <a:buAutoNum type="romanLcPeriod"/>
            </a:pPr>
            <a:r>
              <a:rPr lang="en-US" dirty="0"/>
              <a:t>Prevention of concentration of wealth and means of production</a:t>
            </a:r>
          </a:p>
          <a:p>
            <a:pPr marL="514350" indent="-514350" algn="just">
              <a:buFont typeface="+mj-lt"/>
              <a:buAutoNum type="romanLcPeriod"/>
            </a:pPr>
            <a:r>
              <a:rPr lang="en-US" dirty="0"/>
              <a:t>Equal pay for equal work</a:t>
            </a:r>
          </a:p>
          <a:p>
            <a:pPr marL="514350" indent="-514350" algn="just">
              <a:buFont typeface="+mj-lt"/>
              <a:buAutoNum type="romanLcPeriod"/>
            </a:pPr>
            <a:r>
              <a:rPr lang="en-US" dirty="0"/>
              <a:t>Preservation of the health and strength of workers and children against forcible abuse</a:t>
            </a:r>
            <a:endParaRPr lang="en-IN" dirty="0"/>
          </a:p>
        </p:txBody>
      </p:sp>
    </p:spTree>
    <p:extLst>
      <p:ext uri="{BB962C8B-B14F-4D97-AF65-F5344CB8AC3E}">
        <p14:creationId xmlns:p14="http://schemas.microsoft.com/office/powerpoint/2010/main" val="40141304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Socialistic Principles</a:t>
            </a:r>
            <a:endParaRPr lang="en-IN" dirty="0"/>
          </a:p>
        </p:txBody>
      </p:sp>
      <p:sp>
        <p:nvSpPr>
          <p:cNvPr id="2" name="Content Placeholder 1"/>
          <p:cNvSpPr>
            <a:spLocks noGrp="1"/>
          </p:cNvSpPr>
          <p:nvPr>
            <p:ph idx="1"/>
          </p:nvPr>
        </p:nvSpPr>
        <p:spPr/>
        <p:txBody>
          <a:bodyPr>
            <a:normAutofit fontScale="70000" lnSpcReduction="20000"/>
          </a:bodyPr>
          <a:lstStyle/>
          <a:p>
            <a:pPr algn="just"/>
            <a:r>
              <a:rPr lang="en-US" sz="2600" dirty="0">
                <a:solidFill>
                  <a:srgbClr val="00B0F0"/>
                </a:solidFill>
              </a:rPr>
              <a:t>Article 39A</a:t>
            </a:r>
          </a:p>
          <a:p>
            <a:pPr marL="0" indent="0" algn="just">
              <a:buNone/>
            </a:pPr>
            <a:r>
              <a:rPr lang="en-US" dirty="0"/>
              <a:t>	The State shall provide free legal aid to ensure that equal opportunities for securing justice is ensured to all, and is not denied by reason of economic or other disabilities. </a:t>
            </a:r>
          </a:p>
          <a:p>
            <a:pPr algn="just"/>
            <a:r>
              <a:rPr lang="en-US" sz="2600" dirty="0">
                <a:solidFill>
                  <a:srgbClr val="00B0F0"/>
                </a:solidFill>
              </a:rPr>
              <a:t>Article 41</a:t>
            </a:r>
          </a:p>
          <a:p>
            <a:pPr marL="0" indent="0" algn="just">
              <a:buNone/>
            </a:pPr>
            <a:r>
              <a:rPr lang="en-US" dirty="0"/>
              <a:t>  	The State shall </a:t>
            </a:r>
            <a:r>
              <a:rPr lang="en-US" dirty="0" err="1"/>
              <a:t>endeavour</a:t>
            </a:r>
            <a:r>
              <a:rPr lang="en-US" dirty="0"/>
              <a:t> to provide the right to work, to education and to public assistance in cases of unemployment, old age, sickness and disablement, within the limits of economic capacity. </a:t>
            </a:r>
          </a:p>
          <a:p>
            <a:pPr algn="just"/>
            <a:r>
              <a:rPr lang="en-US" sz="2800" dirty="0">
                <a:solidFill>
                  <a:srgbClr val="00B0F0"/>
                </a:solidFill>
              </a:rPr>
              <a:t>Article 42</a:t>
            </a:r>
            <a:endParaRPr lang="en-IN" sz="2800" dirty="0">
              <a:solidFill>
                <a:srgbClr val="00B0F0"/>
              </a:solidFill>
            </a:endParaRPr>
          </a:p>
          <a:p>
            <a:pPr marL="0" indent="0" algn="just">
              <a:buNone/>
            </a:pPr>
            <a:r>
              <a:rPr lang="en-US" dirty="0"/>
              <a:t>	The State shall provide for just and humane conditions of work and maternity relief. </a:t>
            </a:r>
            <a:endParaRPr lang="en-IN" dirty="0"/>
          </a:p>
        </p:txBody>
      </p:sp>
    </p:spTree>
    <p:extLst>
      <p:ext uri="{BB962C8B-B14F-4D97-AF65-F5344CB8AC3E}">
        <p14:creationId xmlns:p14="http://schemas.microsoft.com/office/powerpoint/2010/main" val="35541268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Socialistic Principles</a:t>
            </a:r>
            <a:endParaRPr lang="en-IN" dirty="0"/>
          </a:p>
        </p:txBody>
      </p:sp>
      <p:sp>
        <p:nvSpPr>
          <p:cNvPr id="2" name="Content Placeholder 1"/>
          <p:cNvSpPr>
            <a:spLocks noGrp="1"/>
          </p:cNvSpPr>
          <p:nvPr>
            <p:ph idx="1"/>
          </p:nvPr>
        </p:nvSpPr>
        <p:spPr/>
        <p:txBody>
          <a:bodyPr>
            <a:normAutofit fontScale="92500"/>
          </a:bodyPr>
          <a:lstStyle/>
          <a:p>
            <a:pPr algn="just"/>
            <a:r>
              <a:rPr lang="en-US" sz="2400" dirty="0">
                <a:solidFill>
                  <a:srgbClr val="00B0F0"/>
                </a:solidFill>
              </a:rPr>
              <a:t>Article 43</a:t>
            </a:r>
          </a:p>
          <a:p>
            <a:pPr marL="0" indent="0" algn="just">
              <a:buNone/>
            </a:pPr>
            <a:r>
              <a:rPr lang="en-US" dirty="0"/>
              <a:t>	The State should also ensure living wage and proper working conditions for workers, with full enjoyment of leisure and social and cultural activities. Also, the promotion of cottage industries in rural areas is one of the obligations of the State.  </a:t>
            </a:r>
          </a:p>
          <a:p>
            <a:pPr algn="just"/>
            <a:r>
              <a:rPr lang="en-US" sz="2400" dirty="0">
                <a:solidFill>
                  <a:srgbClr val="00B0F0"/>
                </a:solidFill>
              </a:rPr>
              <a:t>Article 43A</a:t>
            </a:r>
            <a:endParaRPr lang="en-IN" sz="2400" dirty="0">
              <a:solidFill>
                <a:srgbClr val="00B0F0"/>
              </a:solidFill>
            </a:endParaRPr>
          </a:p>
          <a:p>
            <a:pPr marL="0" indent="0" algn="just">
              <a:buNone/>
            </a:pPr>
            <a:r>
              <a:rPr lang="en-US" dirty="0"/>
              <a:t>	The State shall take steps to promote their participation in management of industrial undertakings.</a:t>
            </a:r>
            <a:endParaRPr lang="en-IN" dirty="0"/>
          </a:p>
        </p:txBody>
      </p:sp>
    </p:spTree>
    <p:extLst>
      <p:ext uri="{BB962C8B-B14F-4D97-AF65-F5344CB8AC3E}">
        <p14:creationId xmlns:p14="http://schemas.microsoft.com/office/powerpoint/2010/main" val="11738196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735</TotalTime>
  <Words>961</Words>
  <Application>Microsoft Office PowerPoint</Application>
  <PresentationFormat>On-screen Show (4:3)</PresentationFormat>
  <Paragraphs>94</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Amasis MT Pro Black</vt:lpstr>
      <vt:lpstr>Arial</vt:lpstr>
      <vt:lpstr>Bahnschrift</vt:lpstr>
      <vt:lpstr>bookman old style, new york, times, serif</vt:lpstr>
      <vt:lpstr>Calibri</vt:lpstr>
      <vt:lpstr>Corbel</vt:lpstr>
      <vt:lpstr>Helvetica</vt:lpstr>
      <vt:lpstr>times new roman, new york, times, serif</vt:lpstr>
      <vt:lpstr>Verdana</vt:lpstr>
      <vt:lpstr>Wingdings</vt:lpstr>
      <vt:lpstr>Parallax</vt:lpstr>
      <vt:lpstr>PowerPoint Presentation</vt:lpstr>
      <vt:lpstr>PowerPoint Presentation</vt:lpstr>
      <vt:lpstr>PowerPoint Presentation</vt:lpstr>
      <vt:lpstr>PowerPoint Presentation</vt:lpstr>
      <vt:lpstr>PowerPoint Presentation</vt:lpstr>
      <vt:lpstr>Socialistic Principles </vt:lpstr>
      <vt:lpstr>Socialistic Principles </vt:lpstr>
      <vt:lpstr>Socialistic Principles</vt:lpstr>
      <vt:lpstr>Socialistic Principles</vt:lpstr>
      <vt:lpstr>Socialistic Principles</vt:lpstr>
      <vt:lpstr>Gandhian Principles</vt:lpstr>
      <vt:lpstr>Gandhian Principles</vt:lpstr>
      <vt:lpstr>Gandhian Principles</vt:lpstr>
      <vt:lpstr>Gandhian Principles</vt:lpstr>
      <vt:lpstr>Liberal-Intellectual Principles</vt:lpstr>
      <vt:lpstr>Liberal-Intellectual Principles</vt:lpstr>
      <vt:lpstr>Liberal-Intellectual Principles</vt:lpstr>
      <vt:lpstr>Liberal-Intellectual Principles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Puttu Guruprasad</cp:lastModifiedBy>
  <cp:revision>126</cp:revision>
  <dcterms:created xsi:type="dcterms:W3CDTF">2021-01-03T17:44:08Z</dcterms:created>
  <dcterms:modified xsi:type="dcterms:W3CDTF">2023-07-23T14:11:15Z</dcterms:modified>
</cp:coreProperties>
</file>