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60" r:id="rId3"/>
    <p:sldId id="258" r:id="rId4"/>
    <p:sldId id="302" r:id="rId5"/>
    <p:sldId id="303" r:id="rId6"/>
    <p:sldId id="279" r:id="rId7"/>
    <p:sldId id="259" r:id="rId8"/>
    <p:sldId id="269" r:id="rId9"/>
    <p:sldId id="301" r:id="rId10"/>
    <p:sldId id="264" r:id="rId11"/>
    <p:sldId id="263" r:id="rId12"/>
    <p:sldId id="262" r:id="rId13"/>
    <p:sldId id="277" r:id="rId14"/>
  </p:sldIdLst>
  <p:sldSz cx="9144000" cy="5143500" type="screen16x9"/>
  <p:notesSz cx="6858000" cy="9144000"/>
  <p:embeddedFontLst>
    <p:embeddedFont>
      <p:font typeface="Montserrat"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A9861-7CC8-4321-9C37-271736B9359F}">
  <a:tblStyle styleId="{932A9861-7CC8-4321-9C37-271736B935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356"/>
  </p:normalViewPr>
  <p:slideViewPr>
    <p:cSldViewPr snapToGrid="0" snapToObjects="1">
      <p:cViewPr varScale="1">
        <p:scale>
          <a:sx n="139" d="100"/>
          <a:sy n="139" d="100"/>
        </p:scale>
        <p:origin x="17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3daf6a34a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3daf6a34a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408f92c8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408f92c8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Thus we predicted the </a:t>
            </a:r>
            <a:r>
              <a:rPr lang="en-US" dirty="0" err="1"/>
              <a:t>tumour</a:t>
            </a:r>
            <a:r>
              <a:rPr lang="en-US" dirty="0"/>
              <a:t> using multiple models and found which works the best for our data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41b5fc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641b5fc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daf6a34a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daf6a34a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daf6a34a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daf6a34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perform </a:t>
            </a:r>
            <a:r>
              <a:rPr lang="en-US" dirty="0" err="1"/>
              <a:t>feautire</a:t>
            </a:r>
            <a:r>
              <a:rPr lang="en-US" dirty="0"/>
              <a:t> extraction over </a:t>
            </a:r>
            <a:r>
              <a:rPr lang="en-US" dirty="0" err="1"/>
              <a:t>feauture</a:t>
            </a:r>
            <a:r>
              <a:rPr lang="en-US" dirty="0"/>
              <a:t> extraction as we need all the data attributes</a:t>
            </a:r>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100" b="0" i="0" u="none" strike="noStrike" cap="none" dirty="0">
                <a:solidFill>
                  <a:srgbClr val="000000"/>
                </a:solidFill>
                <a:effectLst/>
                <a:latin typeface="Arial"/>
                <a:ea typeface="Arial"/>
                <a:cs typeface="Arial"/>
                <a:sym typeface="Arial"/>
              </a:rPr>
              <a:t>For our dataset, based on the correlation matrix (Figure 3), values above 0.7 indicate a high correlation between each two features which will bias the result. In this situation, principal component analysis needs to be performed. </a:t>
            </a:r>
            <a:endParaRPr lang="en-IN" dirty="0"/>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100" b="0" i="0" u="none" strike="noStrike" cap="none" dirty="0">
                <a:solidFill>
                  <a:srgbClr val="000000"/>
                </a:solidFill>
                <a:effectLst/>
                <a:latin typeface="Arial"/>
                <a:ea typeface="Arial"/>
                <a:cs typeface="Arial"/>
                <a:sym typeface="Arial"/>
              </a:rPr>
              <a:t>Subsequently, we use these 6 components as our new features to build the model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IN" sz="1100" b="0" i="0" u="none" strike="noStrike" cap="none" dirty="0">
              <a:solidFill>
                <a:srgbClr val="000000"/>
              </a:solidFill>
              <a:effectLst/>
              <a:latin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100" b="0" i="0" u="none" strike="noStrike" cap="none" dirty="0">
                <a:solidFill>
                  <a:srgbClr val="000000"/>
                </a:solidFill>
                <a:effectLst/>
                <a:latin typeface="Arial"/>
                <a:cs typeface="Arial"/>
                <a:sym typeface="Arial"/>
              </a:rPr>
              <a:t>We use filter method here and not embedded methods as dataset is small </a:t>
            </a:r>
            <a:endParaRPr lang="en-IN" dirty="0"/>
          </a:p>
          <a:p>
            <a:endParaRPr lang="en-US" dirty="0"/>
          </a:p>
        </p:txBody>
      </p:sp>
    </p:spTree>
    <p:extLst>
      <p:ext uri="{BB962C8B-B14F-4D97-AF65-F5344CB8AC3E}">
        <p14:creationId xmlns:p14="http://schemas.microsoft.com/office/powerpoint/2010/main" val="200489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408f92c8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408f92c8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3daf6a34a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3daf6a34a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707171786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70717178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 </a:t>
            </a:r>
            <a:r>
              <a:rPr lang="en-US" sz="1100" dirty="0"/>
              <a:t>is an ensemble classifier that consists of many decision trees and outputs the class that is the mode of the class's output by individual trees. – bagging – majority voting</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KNN – grouping clusters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Adaboost</a:t>
            </a:r>
            <a:r>
              <a:rPr lang="en-US" dirty="0"/>
              <a:t> - </a:t>
            </a:r>
            <a:r>
              <a:rPr lang="en-US" sz="1100" dirty="0">
                <a:ea typeface="ＭＳ Ｐゴシック" pitchFamily="34" charset="-128"/>
              </a:rPr>
              <a:t>We adaptively weigh each data case. - </a:t>
            </a:r>
            <a:r>
              <a:rPr lang="en-US" altLang="ja-JP" dirty="0">
                <a:ea typeface="ＭＳ Ｐゴシック" pitchFamily="34" charset="-128"/>
              </a:rPr>
              <a:t>Weighted Voting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dirty="0">
                <a:ea typeface="ＭＳ Ｐゴシック" pitchFamily="34" charset="-128"/>
              </a:rPr>
              <a:t>SVM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ea typeface="ＭＳ Ｐゴシック" pitchFamily="34" charset="-128"/>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07171786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07171786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 </a:t>
            </a:r>
            <a:r>
              <a:rPr lang="en-IN" b="1" dirty="0"/>
              <a:t>soft voting</a:t>
            </a:r>
            <a:r>
              <a:rPr lang="en-IN" dirty="0"/>
              <a:t>, every individual classifier provides a probability value that a specific data point belongs to a particular target class. The predictions are weighted by the classifier's importance and summed up. Then the target label with the greatest sum of weighted probabilities wins the vote.</a:t>
            </a:r>
            <a:endParaRPr dirty="0"/>
          </a:p>
        </p:txBody>
      </p:sp>
    </p:spTree>
    <p:extLst>
      <p:ext uri="{BB962C8B-B14F-4D97-AF65-F5344CB8AC3E}">
        <p14:creationId xmlns:p14="http://schemas.microsoft.com/office/powerpoint/2010/main" val="411205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daf6a34a_3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daf6a34a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a:solidFill>
                  <a:srgbClr val="000000"/>
                </a:solidFill>
                <a:effectLst/>
                <a:latin typeface="Arial"/>
                <a:ea typeface="Arial"/>
                <a:cs typeface="Arial"/>
                <a:sym typeface="Arial"/>
              </a:rPr>
              <a:t>If on a small percentage of the population, let's say one percent have this disease, if the model shows they are healthy all the time, then it is right on 99 percent of the data points. So the model is 99 percent accurate but zero percent useful.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Precesion</a:t>
            </a:r>
            <a:r>
              <a:rPr lang="en-US" dirty="0"/>
              <a:t> and recall deals with true positives and false positives this over </a:t>
            </a:r>
            <a:r>
              <a:rPr lang="en-US" dirty="0" err="1"/>
              <a:t>comin</a:t>
            </a:r>
            <a:r>
              <a:rPr lang="en-US" dirty="0"/>
              <a:t> the problem of accuracy in imbalanced data.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a:solidFill>
                  <a:srgbClr val="000000"/>
                </a:solidFill>
                <a:effectLst/>
                <a:latin typeface="Arial"/>
                <a:ea typeface="Arial"/>
                <a:cs typeface="Arial"/>
                <a:sym typeface="Arial"/>
              </a:rPr>
              <a:t>Unfortunately, precision and recall are by nature are indirectly [</a:t>
            </a:r>
            <a:r>
              <a:rPr lang="en-IN" sz="1100" b="0" i="0" u="none" strike="noStrike" cap="none" dirty="0" err="1">
                <a:solidFill>
                  <a:srgbClr val="000000"/>
                </a:solidFill>
                <a:effectLst/>
                <a:latin typeface="Arial"/>
                <a:ea typeface="Arial"/>
                <a:cs typeface="Arial"/>
                <a:sym typeface="Arial"/>
              </a:rPr>
              <a:t>roprtional</a:t>
            </a:r>
            <a:r>
              <a:rPr lang="en-IN" sz="1100" b="0" i="0" u="none" strike="noStrike" cap="none" dirty="0">
                <a:solidFill>
                  <a:srgbClr val="000000"/>
                </a:solidFill>
                <a:effectLst/>
                <a:latin typeface="Arial"/>
                <a:ea typeface="Arial"/>
                <a:cs typeface="Arial"/>
                <a:sym typeface="Arial"/>
              </a:rPr>
              <a:t>. That is, improving precision typically reduces recall, and vice versa.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a:solidFill>
                  <a:srgbClr val="000000"/>
                </a:solidFill>
                <a:effectLst/>
                <a:latin typeface="Arial"/>
                <a:ea typeface="Arial"/>
                <a:cs typeface="Arial"/>
                <a:sym typeface="Arial"/>
              </a:rPr>
              <a:t>Hence we merge them and use the F1 score.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a:solidFill>
                  <a:srgbClr val="000000"/>
                </a:solidFill>
                <a:effectLst/>
                <a:latin typeface="Arial"/>
                <a:ea typeface="Arial"/>
                <a:cs typeface="Arial"/>
                <a:sym typeface="Arial"/>
              </a:rPr>
              <a:t>ROC provides a simple way to summarize all the confusion matrix. Where we plot true positive in x axis and false positive in y axis.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87075" y="781525"/>
            <a:ext cx="34371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3600"/>
              <a:buNone/>
              <a:defRPr sz="3600"/>
            </a:lvl1pPr>
            <a:lvl2pPr lvl="1">
              <a:lnSpc>
                <a:spcPct val="80000"/>
              </a:lnSpc>
              <a:spcBef>
                <a:spcPts val="0"/>
              </a:spcBef>
              <a:spcAft>
                <a:spcPts val="0"/>
              </a:spcAft>
              <a:buSzPts val="3600"/>
              <a:buNone/>
              <a:defRPr sz="3600"/>
            </a:lvl2pPr>
            <a:lvl3pPr lvl="2">
              <a:lnSpc>
                <a:spcPct val="80000"/>
              </a:lnSpc>
              <a:spcBef>
                <a:spcPts val="0"/>
              </a:spcBef>
              <a:spcAft>
                <a:spcPts val="0"/>
              </a:spcAft>
              <a:buSzPts val="3600"/>
              <a:buNone/>
              <a:defRPr sz="3600"/>
            </a:lvl3pPr>
            <a:lvl4pPr lvl="3">
              <a:lnSpc>
                <a:spcPct val="80000"/>
              </a:lnSpc>
              <a:spcBef>
                <a:spcPts val="0"/>
              </a:spcBef>
              <a:spcAft>
                <a:spcPts val="0"/>
              </a:spcAft>
              <a:buSzPts val="3600"/>
              <a:buNone/>
              <a:defRPr sz="3600"/>
            </a:lvl4pPr>
            <a:lvl5pPr lvl="4">
              <a:lnSpc>
                <a:spcPct val="80000"/>
              </a:lnSpc>
              <a:spcBef>
                <a:spcPts val="0"/>
              </a:spcBef>
              <a:spcAft>
                <a:spcPts val="0"/>
              </a:spcAft>
              <a:buSzPts val="3600"/>
              <a:buNone/>
              <a:defRPr sz="3600"/>
            </a:lvl5pPr>
            <a:lvl6pPr lvl="5">
              <a:lnSpc>
                <a:spcPct val="80000"/>
              </a:lnSpc>
              <a:spcBef>
                <a:spcPts val="0"/>
              </a:spcBef>
              <a:spcAft>
                <a:spcPts val="0"/>
              </a:spcAft>
              <a:buSzPts val="3600"/>
              <a:buNone/>
              <a:defRPr sz="3600"/>
            </a:lvl6pPr>
            <a:lvl7pPr lvl="6">
              <a:lnSpc>
                <a:spcPct val="80000"/>
              </a:lnSpc>
              <a:spcBef>
                <a:spcPts val="0"/>
              </a:spcBef>
              <a:spcAft>
                <a:spcPts val="0"/>
              </a:spcAft>
              <a:buSzPts val="3600"/>
              <a:buNone/>
              <a:defRPr sz="3600"/>
            </a:lvl7pPr>
            <a:lvl8pPr lvl="7">
              <a:lnSpc>
                <a:spcPct val="80000"/>
              </a:lnSpc>
              <a:spcBef>
                <a:spcPts val="0"/>
              </a:spcBef>
              <a:spcAft>
                <a:spcPts val="0"/>
              </a:spcAft>
              <a:buSzPts val="3600"/>
              <a:buNone/>
              <a:defRPr sz="3600"/>
            </a:lvl8pPr>
            <a:lvl9pPr lvl="8">
              <a:lnSpc>
                <a:spcPct val="80000"/>
              </a:lnSpc>
              <a:spcBef>
                <a:spcPts val="0"/>
              </a:spcBef>
              <a:spcAft>
                <a:spcPts val="0"/>
              </a:spcAft>
              <a:buSzPts val="3600"/>
              <a:buNone/>
              <a:defRPr sz="3600"/>
            </a:lvl9pPr>
          </a:lstStyle>
          <a:p>
            <a:endParaRPr/>
          </a:p>
        </p:txBody>
      </p:sp>
      <p:sp>
        <p:nvSpPr>
          <p:cNvPr id="10" name="Google Shape;10;p2"/>
          <p:cNvSpPr txBox="1">
            <a:spLocks noGrp="1"/>
          </p:cNvSpPr>
          <p:nvPr>
            <p:ph type="subTitle" idx="1"/>
          </p:nvPr>
        </p:nvSpPr>
        <p:spPr>
          <a:xfrm>
            <a:off x="4987075" y="2834125"/>
            <a:ext cx="25146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
  <p:cSld name="TITLE_AND_BODY_1_1_1">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22"/>
          <p:cNvSpPr txBox="1">
            <a:spLocks noGrp="1"/>
          </p:cNvSpPr>
          <p:nvPr>
            <p:ph type="title" idx="2"/>
          </p:nvPr>
        </p:nvSpPr>
        <p:spPr>
          <a:xfrm>
            <a:off x="1454388" y="25839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8" name="Google Shape;118;p22"/>
          <p:cNvSpPr txBox="1">
            <a:spLocks noGrp="1"/>
          </p:cNvSpPr>
          <p:nvPr>
            <p:ph type="subTitle" idx="1"/>
          </p:nvPr>
        </p:nvSpPr>
        <p:spPr>
          <a:xfrm>
            <a:off x="1454388" y="29161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9" name="Google Shape;119;p22"/>
          <p:cNvSpPr txBox="1">
            <a:spLocks noGrp="1"/>
          </p:cNvSpPr>
          <p:nvPr>
            <p:ph type="title" idx="3"/>
          </p:nvPr>
        </p:nvSpPr>
        <p:spPr>
          <a:xfrm>
            <a:off x="5196323" y="25839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20" name="Google Shape;120;p22"/>
          <p:cNvSpPr txBox="1">
            <a:spLocks noGrp="1"/>
          </p:cNvSpPr>
          <p:nvPr>
            <p:ph type="subTitle" idx="4"/>
          </p:nvPr>
        </p:nvSpPr>
        <p:spPr>
          <a:xfrm>
            <a:off x="5196323" y="29161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21" name="Google Shape;121;p22"/>
          <p:cNvSpPr txBox="1">
            <a:spLocks noGrp="1"/>
          </p:cNvSpPr>
          <p:nvPr>
            <p:ph type="title" idx="5" hasCustomPrompt="1"/>
          </p:nvPr>
        </p:nvSpPr>
        <p:spPr>
          <a:xfrm>
            <a:off x="1853100" y="18686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2" name="Google Shape;122;p22"/>
          <p:cNvSpPr txBox="1">
            <a:spLocks noGrp="1"/>
          </p:cNvSpPr>
          <p:nvPr>
            <p:ph type="title" idx="6" hasCustomPrompt="1"/>
          </p:nvPr>
        </p:nvSpPr>
        <p:spPr>
          <a:xfrm>
            <a:off x="5595025" y="18686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TITLE_AND_BODY_1_1_1_1">
    <p:spTree>
      <p:nvGrpSpPr>
        <p:cNvPr id="1" name="Shape 13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818250" y="1345650"/>
            <a:ext cx="2808000" cy="2904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8" name="Google Shape;28;p7"/>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417700" y="1859620"/>
            <a:ext cx="4308600" cy="11223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40" name="Google Shape;40;p11"/>
          <p:cNvSpPr txBox="1">
            <a:spLocks noGrp="1"/>
          </p:cNvSpPr>
          <p:nvPr>
            <p:ph type="subTitle" idx="1"/>
          </p:nvPr>
        </p:nvSpPr>
        <p:spPr>
          <a:xfrm>
            <a:off x="2799450" y="3211100"/>
            <a:ext cx="3545100" cy="6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1" name="Google Shape;41;p11"/>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3"/>
          <p:cNvSpPr txBox="1">
            <a:spLocks noGrp="1"/>
          </p:cNvSpPr>
          <p:nvPr>
            <p:ph type="title" idx="2" hasCustomPrompt="1"/>
          </p:nvPr>
        </p:nvSpPr>
        <p:spPr>
          <a:xfrm>
            <a:off x="848400"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6" name="Google Shape;46;p13"/>
          <p:cNvSpPr txBox="1">
            <a:spLocks noGrp="1"/>
          </p:cNvSpPr>
          <p:nvPr>
            <p:ph type="title" idx="3"/>
          </p:nvPr>
        </p:nvSpPr>
        <p:spPr>
          <a:xfrm>
            <a:off x="848400"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7" name="Google Shape;47;p13"/>
          <p:cNvSpPr txBox="1">
            <a:spLocks noGrp="1"/>
          </p:cNvSpPr>
          <p:nvPr>
            <p:ph type="subTitle" idx="1"/>
          </p:nvPr>
        </p:nvSpPr>
        <p:spPr>
          <a:xfrm>
            <a:off x="848400"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8" name="Google Shape;48;p13"/>
          <p:cNvSpPr txBox="1">
            <a:spLocks noGrp="1"/>
          </p:cNvSpPr>
          <p:nvPr>
            <p:ph type="title" idx="4" hasCustomPrompt="1"/>
          </p:nvPr>
        </p:nvSpPr>
        <p:spPr>
          <a:xfrm>
            <a:off x="2765499"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9" name="Google Shape;49;p13"/>
          <p:cNvSpPr txBox="1">
            <a:spLocks noGrp="1"/>
          </p:cNvSpPr>
          <p:nvPr>
            <p:ph type="title" idx="5"/>
          </p:nvPr>
        </p:nvSpPr>
        <p:spPr>
          <a:xfrm>
            <a:off x="2765499"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0" name="Google Shape;50;p13"/>
          <p:cNvSpPr txBox="1">
            <a:spLocks noGrp="1"/>
          </p:cNvSpPr>
          <p:nvPr>
            <p:ph type="subTitle" idx="6"/>
          </p:nvPr>
        </p:nvSpPr>
        <p:spPr>
          <a:xfrm>
            <a:off x="2765499"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1" name="Google Shape;51;p13"/>
          <p:cNvSpPr txBox="1">
            <a:spLocks noGrp="1"/>
          </p:cNvSpPr>
          <p:nvPr>
            <p:ph type="title" idx="7" hasCustomPrompt="1"/>
          </p:nvPr>
        </p:nvSpPr>
        <p:spPr>
          <a:xfrm>
            <a:off x="4682598"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2" name="Google Shape;52;p13"/>
          <p:cNvSpPr txBox="1">
            <a:spLocks noGrp="1"/>
          </p:cNvSpPr>
          <p:nvPr>
            <p:ph type="title" idx="8"/>
          </p:nvPr>
        </p:nvSpPr>
        <p:spPr>
          <a:xfrm>
            <a:off x="4682598"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3" name="Google Shape;53;p13"/>
          <p:cNvSpPr txBox="1">
            <a:spLocks noGrp="1"/>
          </p:cNvSpPr>
          <p:nvPr>
            <p:ph type="subTitle" idx="9"/>
          </p:nvPr>
        </p:nvSpPr>
        <p:spPr>
          <a:xfrm>
            <a:off x="4682598"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4" name="Google Shape;54;p13"/>
          <p:cNvSpPr txBox="1">
            <a:spLocks noGrp="1"/>
          </p:cNvSpPr>
          <p:nvPr>
            <p:ph type="title" idx="13" hasCustomPrompt="1"/>
          </p:nvPr>
        </p:nvSpPr>
        <p:spPr>
          <a:xfrm>
            <a:off x="6599697"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5" name="Google Shape;55;p13"/>
          <p:cNvSpPr txBox="1">
            <a:spLocks noGrp="1"/>
          </p:cNvSpPr>
          <p:nvPr>
            <p:ph type="title" idx="14"/>
          </p:nvPr>
        </p:nvSpPr>
        <p:spPr>
          <a:xfrm>
            <a:off x="6599697"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6" name="Google Shape;56;p13"/>
          <p:cNvSpPr txBox="1">
            <a:spLocks noGrp="1"/>
          </p:cNvSpPr>
          <p:nvPr>
            <p:ph type="subTitle" idx="15"/>
          </p:nvPr>
        </p:nvSpPr>
        <p:spPr>
          <a:xfrm>
            <a:off x="6599697"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APTION_ONLY_1">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5786451" y="3831950"/>
            <a:ext cx="2522400" cy="710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b="0"/>
            </a:lvl1pPr>
            <a:lvl2pPr lvl="1" algn="r" rtl="0">
              <a:spcBef>
                <a:spcPts val="0"/>
              </a:spcBef>
              <a:spcAft>
                <a:spcPts val="0"/>
              </a:spcAft>
              <a:buClr>
                <a:schemeClr val="accent1"/>
              </a:buClr>
              <a:buSzPts val="1400"/>
              <a:buNone/>
              <a:defRPr sz="1400">
                <a:solidFill>
                  <a:schemeClr val="accent1"/>
                </a:solidFill>
              </a:defRPr>
            </a:lvl2pPr>
            <a:lvl3pPr lvl="2" algn="r" rtl="0">
              <a:spcBef>
                <a:spcPts val="0"/>
              </a:spcBef>
              <a:spcAft>
                <a:spcPts val="0"/>
              </a:spcAft>
              <a:buClr>
                <a:schemeClr val="accent1"/>
              </a:buClr>
              <a:buSzPts val="1400"/>
              <a:buNone/>
              <a:defRPr sz="1400">
                <a:solidFill>
                  <a:schemeClr val="accent1"/>
                </a:solidFill>
              </a:defRPr>
            </a:lvl3pPr>
            <a:lvl4pPr lvl="3" algn="r" rtl="0">
              <a:spcBef>
                <a:spcPts val="0"/>
              </a:spcBef>
              <a:spcAft>
                <a:spcPts val="0"/>
              </a:spcAft>
              <a:buClr>
                <a:schemeClr val="accent1"/>
              </a:buClr>
              <a:buSzPts val="1400"/>
              <a:buNone/>
              <a:defRPr sz="1400">
                <a:solidFill>
                  <a:schemeClr val="accent1"/>
                </a:solidFill>
              </a:defRPr>
            </a:lvl4pPr>
            <a:lvl5pPr lvl="4" algn="r" rtl="0">
              <a:spcBef>
                <a:spcPts val="0"/>
              </a:spcBef>
              <a:spcAft>
                <a:spcPts val="0"/>
              </a:spcAft>
              <a:buClr>
                <a:schemeClr val="accent1"/>
              </a:buClr>
              <a:buSzPts val="1400"/>
              <a:buNone/>
              <a:defRPr sz="1400">
                <a:solidFill>
                  <a:schemeClr val="accent1"/>
                </a:solidFill>
              </a:defRPr>
            </a:lvl5pPr>
            <a:lvl6pPr lvl="5" algn="r" rtl="0">
              <a:spcBef>
                <a:spcPts val="0"/>
              </a:spcBef>
              <a:spcAft>
                <a:spcPts val="0"/>
              </a:spcAft>
              <a:buClr>
                <a:schemeClr val="accent1"/>
              </a:buClr>
              <a:buSzPts val="1400"/>
              <a:buNone/>
              <a:defRPr sz="1400">
                <a:solidFill>
                  <a:schemeClr val="accent1"/>
                </a:solidFill>
              </a:defRPr>
            </a:lvl6pPr>
            <a:lvl7pPr lvl="6" algn="r" rtl="0">
              <a:spcBef>
                <a:spcPts val="0"/>
              </a:spcBef>
              <a:spcAft>
                <a:spcPts val="0"/>
              </a:spcAft>
              <a:buClr>
                <a:schemeClr val="accent1"/>
              </a:buClr>
              <a:buSzPts val="1400"/>
              <a:buNone/>
              <a:defRPr sz="1400">
                <a:solidFill>
                  <a:schemeClr val="accent1"/>
                </a:solidFill>
              </a:defRPr>
            </a:lvl7pPr>
            <a:lvl8pPr lvl="7" algn="r" rtl="0">
              <a:spcBef>
                <a:spcPts val="0"/>
              </a:spcBef>
              <a:spcAft>
                <a:spcPts val="0"/>
              </a:spcAft>
              <a:buClr>
                <a:schemeClr val="accent1"/>
              </a:buClr>
              <a:buSzPts val="1400"/>
              <a:buNone/>
              <a:defRPr sz="1400">
                <a:solidFill>
                  <a:schemeClr val="accent1"/>
                </a:solidFill>
              </a:defRPr>
            </a:lvl8pPr>
            <a:lvl9pPr lvl="8" algn="r" rtl="0">
              <a:spcBef>
                <a:spcPts val="0"/>
              </a:spcBef>
              <a:spcAft>
                <a:spcPts val="0"/>
              </a:spcAft>
              <a:buClr>
                <a:schemeClr val="accent1"/>
              </a:buClr>
              <a:buSzPts val="1400"/>
              <a:buNone/>
              <a:defRPr sz="1400">
                <a:solidFill>
                  <a:schemeClr val="accent1"/>
                </a:solidFill>
              </a:defRPr>
            </a:lvl9pPr>
          </a:lstStyle>
          <a:p>
            <a:endParaRPr/>
          </a:p>
        </p:txBody>
      </p:sp>
      <p:sp>
        <p:nvSpPr>
          <p:cNvPr id="59" name="Google Shape;59;p14"/>
          <p:cNvSpPr txBox="1">
            <a:spLocks noGrp="1"/>
          </p:cNvSpPr>
          <p:nvPr>
            <p:ph type="title" idx="2"/>
          </p:nvPr>
        </p:nvSpPr>
        <p:spPr>
          <a:xfrm>
            <a:off x="818250" y="459775"/>
            <a:ext cx="4579200" cy="24579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ext">
  <p:cSld name="SECTION_TITLE_AND_DESCRIPTION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2674202" y="1469300"/>
            <a:ext cx="3795600" cy="1482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800"/>
              <a:buNone/>
              <a:defRPr sz="4800"/>
            </a:lvl1pPr>
            <a:lvl2pPr lvl="1" algn="ctr" rtl="0">
              <a:lnSpc>
                <a:spcPct val="80000"/>
              </a:lnSpc>
              <a:spcBef>
                <a:spcPts val="0"/>
              </a:spcBef>
              <a:spcAft>
                <a:spcPts val="0"/>
              </a:spcAft>
              <a:buClr>
                <a:schemeClr val="accent1"/>
              </a:buClr>
              <a:buSzPts val="4800"/>
              <a:buNone/>
              <a:defRPr sz="4800">
                <a:solidFill>
                  <a:schemeClr val="accent1"/>
                </a:solidFill>
              </a:defRPr>
            </a:lvl2pPr>
            <a:lvl3pPr lvl="2" algn="ctr" rtl="0">
              <a:lnSpc>
                <a:spcPct val="80000"/>
              </a:lnSpc>
              <a:spcBef>
                <a:spcPts val="0"/>
              </a:spcBef>
              <a:spcAft>
                <a:spcPts val="0"/>
              </a:spcAft>
              <a:buClr>
                <a:schemeClr val="accent1"/>
              </a:buClr>
              <a:buSzPts val="4800"/>
              <a:buNone/>
              <a:defRPr sz="4800">
                <a:solidFill>
                  <a:schemeClr val="accent1"/>
                </a:solidFill>
              </a:defRPr>
            </a:lvl3pPr>
            <a:lvl4pPr lvl="3" algn="ctr" rtl="0">
              <a:lnSpc>
                <a:spcPct val="80000"/>
              </a:lnSpc>
              <a:spcBef>
                <a:spcPts val="0"/>
              </a:spcBef>
              <a:spcAft>
                <a:spcPts val="0"/>
              </a:spcAft>
              <a:buClr>
                <a:schemeClr val="accent1"/>
              </a:buClr>
              <a:buSzPts val="4800"/>
              <a:buNone/>
              <a:defRPr sz="4800">
                <a:solidFill>
                  <a:schemeClr val="accent1"/>
                </a:solidFill>
              </a:defRPr>
            </a:lvl4pPr>
            <a:lvl5pPr lvl="4" algn="ctr" rtl="0">
              <a:lnSpc>
                <a:spcPct val="80000"/>
              </a:lnSpc>
              <a:spcBef>
                <a:spcPts val="0"/>
              </a:spcBef>
              <a:spcAft>
                <a:spcPts val="0"/>
              </a:spcAft>
              <a:buClr>
                <a:schemeClr val="accent1"/>
              </a:buClr>
              <a:buSzPts val="4800"/>
              <a:buNone/>
              <a:defRPr sz="4800">
                <a:solidFill>
                  <a:schemeClr val="accent1"/>
                </a:solidFill>
              </a:defRPr>
            </a:lvl5pPr>
            <a:lvl6pPr lvl="5" algn="ctr" rtl="0">
              <a:lnSpc>
                <a:spcPct val="80000"/>
              </a:lnSpc>
              <a:spcBef>
                <a:spcPts val="0"/>
              </a:spcBef>
              <a:spcAft>
                <a:spcPts val="0"/>
              </a:spcAft>
              <a:buClr>
                <a:schemeClr val="accent1"/>
              </a:buClr>
              <a:buSzPts val="4800"/>
              <a:buNone/>
              <a:defRPr sz="4800">
                <a:solidFill>
                  <a:schemeClr val="accent1"/>
                </a:solidFill>
              </a:defRPr>
            </a:lvl6pPr>
            <a:lvl7pPr lvl="6" algn="ctr" rtl="0">
              <a:lnSpc>
                <a:spcPct val="80000"/>
              </a:lnSpc>
              <a:spcBef>
                <a:spcPts val="0"/>
              </a:spcBef>
              <a:spcAft>
                <a:spcPts val="0"/>
              </a:spcAft>
              <a:buClr>
                <a:schemeClr val="accent1"/>
              </a:buClr>
              <a:buSzPts val="4800"/>
              <a:buNone/>
              <a:defRPr sz="4800">
                <a:solidFill>
                  <a:schemeClr val="accent1"/>
                </a:solidFill>
              </a:defRPr>
            </a:lvl7pPr>
            <a:lvl8pPr lvl="7" algn="ctr" rtl="0">
              <a:lnSpc>
                <a:spcPct val="80000"/>
              </a:lnSpc>
              <a:spcBef>
                <a:spcPts val="0"/>
              </a:spcBef>
              <a:spcAft>
                <a:spcPts val="0"/>
              </a:spcAft>
              <a:buClr>
                <a:schemeClr val="accent1"/>
              </a:buClr>
              <a:buSzPts val="4800"/>
              <a:buNone/>
              <a:defRPr sz="4800">
                <a:solidFill>
                  <a:schemeClr val="accent1"/>
                </a:solidFill>
              </a:defRPr>
            </a:lvl8pPr>
            <a:lvl9pPr lvl="8" algn="ctr" rtl="0">
              <a:lnSpc>
                <a:spcPct val="80000"/>
              </a:lnSpc>
              <a:spcBef>
                <a:spcPts val="0"/>
              </a:spcBef>
              <a:spcAft>
                <a:spcPts val="0"/>
              </a:spcAft>
              <a:buClr>
                <a:schemeClr val="accent1"/>
              </a:buClr>
              <a:buSzPts val="4800"/>
              <a:buNone/>
              <a:defRPr sz="4800">
                <a:solidFill>
                  <a:schemeClr val="accen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6"/>
          <p:cNvSpPr txBox="1">
            <a:spLocks noGrp="1"/>
          </p:cNvSpPr>
          <p:nvPr>
            <p:ph type="title" idx="2"/>
          </p:nvPr>
        </p:nvSpPr>
        <p:spPr>
          <a:xfrm>
            <a:off x="1277050"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subTitle" idx="1"/>
          </p:nvPr>
        </p:nvSpPr>
        <p:spPr>
          <a:xfrm>
            <a:off x="1277050"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6" name="Google Shape;66;p16"/>
          <p:cNvSpPr txBox="1">
            <a:spLocks noGrp="1"/>
          </p:cNvSpPr>
          <p:nvPr>
            <p:ph type="title" idx="3"/>
          </p:nvPr>
        </p:nvSpPr>
        <p:spPr>
          <a:xfrm>
            <a:off x="3634348"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subTitle" idx="4"/>
          </p:nvPr>
        </p:nvSpPr>
        <p:spPr>
          <a:xfrm>
            <a:off x="3634348"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8" name="Google Shape;68;p16"/>
          <p:cNvSpPr txBox="1">
            <a:spLocks noGrp="1"/>
          </p:cNvSpPr>
          <p:nvPr>
            <p:ph type="title" idx="5"/>
          </p:nvPr>
        </p:nvSpPr>
        <p:spPr>
          <a:xfrm>
            <a:off x="5991647"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9" name="Google Shape;69;p16"/>
          <p:cNvSpPr txBox="1">
            <a:spLocks noGrp="1"/>
          </p:cNvSpPr>
          <p:nvPr>
            <p:ph type="subTitle" idx="6"/>
          </p:nvPr>
        </p:nvSpPr>
        <p:spPr>
          <a:xfrm>
            <a:off x="5991647"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2"/>
              </a:buClr>
              <a:buSzPts val="1800"/>
              <a:buFont typeface="Montserrat"/>
              <a:buChar char="●"/>
              <a:defRPr sz="1800">
                <a:solidFill>
                  <a:schemeClr val="accent2"/>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2"/>
              </a:buClr>
              <a:buSzPts val="1400"/>
              <a:buFont typeface="Montserrat"/>
              <a:buChar char="■"/>
              <a:defRPr>
                <a:solidFill>
                  <a:schemeClr val="accent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7" r:id="rId4"/>
    <p:sldLayoutId id="2147483658" r:id="rId5"/>
    <p:sldLayoutId id="2147483659" r:id="rId6"/>
    <p:sldLayoutId id="2147483660" r:id="rId7"/>
    <p:sldLayoutId id="2147483661" r:id="rId8"/>
    <p:sldLayoutId id="2147483662" r:id="rId9"/>
    <p:sldLayoutId id="2147483668"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ctrTitle"/>
          </p:nvPr>
        </p:nvSpPr>
        <p:spPr>
          <a:xfrm>
            <a:off x="4161295" y="1545450"/>
            <a:ext cx="4757980" cy="2052600"/>
          </a:xfrm>
          <a:prstGeom prst="rect">
            <a:avLst/>
          </a:prstGeom>
        </p:spPr>
        <p:txBody>
          <a:bodyPr spcFirstLastPara="1" wrap="square" lIns="91425" tIns="91425" rIns="91425" bIns="91425" anchor="b" anchorCtr="0">
            <a:noAutofit/>
          </a:bodyPr>
          <a:lstStyle/>
          <a:p>
            <a:r>
              <a:rPr lang="en-IN" dirty="0"/>
              <a:t>Breast Cancer Prediction using</a:t>
            </a:r>
            <a:br>
              <a:rPr lang="en-IN" dirty="0"/>
            </a:br>
            <a:br>
              <a:rPr lang="en-IN" dirty="0"/>
            </a:br>
            <a:r>
              <a:rPr lang="en-IN" dirty="0">
                <a:solidFill>
                  <a:schemeClr val="accent6">
                    <a:lumMod val="50000"/>
                  </a:schemeClr>
                </a:solidFill>
              </a:rPr>
              <a:t>- Feature Selection </a:t>
            </a:r>
            <a:br>
              <a:rPr lang="en-IN" dirty="0">
                <a:solidFill>
                  <a:schemeClr val="accent6">
                    <a:lumMod val="50000"/>
                  </a:schemeClr>
                </a:solidFill>
              </a:rPr>
            </a:br>
            <a:r>
              <a:rPr lang="en-IN" dirty="0">
                <a:solidFill>
                  <a:schemeClr val="accent6">
                    <a:lumMod val="50000"/>
                  </a:schemeClr>
                </a:solidFill>
              </a:rPr>
              <a:t>- Ensemble Voting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Metrics</a:t>
            </a:r>
            <a:endParaRPr dirty="0"/>
          </a:p>
        </p:txBody>
      </p:sp>
      <p:sp>
        <p:nvSpPr>
          <p:cNvPr id="241" name="Google Shape;241;p36"/>
          <p:cNvSpPr txBox="1">
            <a:spLocks noGrp="1"/>
          </p:cNvSpPr>
          <p:nvPr>
            <p:ph type="title" idx="4294967295"/>
          </p:nvPr>
        </p:nvSpPr>
        <p:spPr>
          <a:xfrm>
            <a:off x="1076232" y="3415275"/>
            <a:ext cx="1336200" cy="35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a:t>Accuracy</a:t>
            </a:r>
            <a:endParaRPr sz="1400" dirty="0"/>
          </a:p>
        </p:txBody>
      </p:sp>
      <p:sp>
        <p:nvSpPr>
          <p:cNvPr id="243" name="Google Shape;243;p36"/>
          <p:cNvSpPr txBox="1">
            <a:spLocks noGrp="1"/>
          </p:cNvSpPr>
          <p:nvPr>
            <p:ph type="title" idx="4294967295"/>
          </p:nvPr>
        </p:nvSpPr>
        <p:spPr>
          <a:xfrm>
            <a:off x="3592906" y="2478610"/>
            <a:ext cx="1336200" cy="35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dirty="0"/>
              <a:t>Precession, Recall &amp; F1 score</a:t>
            </a:r>
            <a:endParaRPr sz="1400" dirty="0"/>
          </a:p>
        </p:txBody>
      </p:sp>
      <p:sp>
        <p:nvSpPr>
          <p:cNvPr id="245" name="Google Shape;245;p36"/>
          <p:cNvSpPr txBox="1">
            <a:spLocks noGrp="1"/>
          </p:cNvSpPr>
          <p:nvPr>
            <p:ph type="title" idx="4294967295"/>
          </p:nvPr>
        </p:nvSpPr>
        <p:spPr>
          <a:xfrm>
            <a:off x="6048167" y="1568285"/>
            <a:ext cx="1336200" cy="35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a:t>ROC</a:t>
            </a:r>
            <a:endParaRPr sz="1400" dirty="0"/>
          </a:p>
        </p:txBody>
      </p:sp>
      <p:sp>
        <p:nvSpPr>
          <p:cNvPr id="247" name="Google Shape;247;p36"/>
          <p:cNvSpPr/>
          <p:nvPr/>
        </p:nvSpPr>
        <p:spPr>
          <a:xfrm>
            <a:off x="2552825" y="3343875"/>
            <a:ext cx="496500" cy="496500"/>
          </a:xfrm>
          <a:prstGeom prst="ellipse">
            <a:avLst/>
          </a:prstGeom>
          <a:solidFill>
            <a:srgbClr val="1F7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36"/>
          <p:cNvGrpSpPr/>
          <p:nvPr/>
        </p:nvGrpSpPr>
        <p:grpSpPr>
          <a:xfrm>
            <a:off x="2645252" y="3437922"/>
            <a:ext cx="311827" cy="308595"/>
            <a:chOff x="5309250" y="2903170"/>
            <a:chExt cx="359579" cy="355852"/>
          </a:xfrm>
        </p:grpSpPr>
        <p:sp>
          <p:nvSpPr>
            <p:cNvPr id="249" name="Google Shape;249;p36"/>
            <p:cNvSpPr/>
            <p:nvPr/>
          </p:nvSpPr>
          <p:spPr>
            <a:xfrm>
              <a:off x="5410517" y="3006317"/>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5309250" y="2903170"/>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5466263" y="3032979"/>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36"/>
          <p:cNvSpPr/>
          <p:nvPr/>
        </p:nvSpPr>
        <p:spPr>
          <a:xfrm>
            <a:off x="5048608" y="2407210"/>
            <a:ext cx="496500" cy="49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6"/>
          <p:cNvCxnSpPr>
            <a:stCxn id="247" idx="4"/>
          </p:cNvCxnSpPr>
          <p:nvPr/>
        </p:nvCxnSpPr>
        <p:spPr>
          <a:xfrm>
            <a:off x="2801075" y="3840375"/>
            <a:ext cx="0" cy="1335000"/>
          </a:xfrm>
          <a:prstGeom prst="straightConnector1">
            <a:avLst/>
          </a:prstGeom>
          <a:noFill/>
          <a:ln w="19050" cap="flat" cmpd="sng">
            <a:solidFill>
              <a:srgbClr val="FBD76D"/>
            </a:solidFill>
            <a:prstDash val="solid"/>
            <a:round/>
            <a:headEnd type="none" w="med" len="med"/>
            <a:tailEnd type="none" w="med" len="med"/>
          </a:ln>
        </p:spPr>
      </p:cxnSp>
      <p:cxnSp>
        <p:nvCxnSpPr>
          <p:cNvPr id="254" name="Google Shape;254;p36"/>
          <p:cNvCxnSpPr>
            <a:stCxn id="252" idx="4"/>
          </p:cNvCxnSpPr>
          <p:nvPr/>
        </p:nvCxnSpPr>
        <p:spPr>
          <a:xfrm>
            <a:off x="5296858" y="2903710"/>
            <a:ext cx="0" cy="2255700"/>
          </a:xfrm>
          <a:prstGeom prst="straightConnector1">
            <a:avLst/>
          </a:prstGeom>
          <a:noFill/>
          <a:ln w="19050" cap="flat" cmpd="sng">
            <a:solidFill>
              <a:schemeClr val="accent3"/>
            </a:solidFill>
            <a:prstDash val="solid"/>
            <a:round/>
            <a:headEnd type="none" w="med" len="med"/>
            <a:tailEnd type="none" w="med" len="med"/>
          </a:ln>
        </p:spPr>
      </p:cxnSp>
      <p:cxnSp>
        <p:nvCxnSpPr>
          <p:cNvPr id="255" name="Google Shape;255;p36"/>
          <p:cNvCxnSpPr>
            <a:stCxn id="256" idx="4"/>
          </p:cNvCxnSpPr>
          <p:nvPr/>
        </p:nvCxnSpPr>
        <p:spPr>
          <a:xfrm>
            <a:off x="7792631" y="1975975"/>
            <a:ext cx="0" cy="3183600"/>
          </a:xfrm>
          <a:prstGeom prst="straightConnector1">
            <a:avLst/>
          </a:prstGeom>
          <a:noFill/>
          <a:ln w="19050" cap="flat" cmpd="sng">
            <a:solidFill>
              <a:schemeClr val="accent3"/>
            </a:solidFill>
            <a:prstDash val="solid"/>
            <a:round/>
            <a:headEnd type="none" w="med" len="med"/>
            <a:tailEnd type="none" w="med" len="med"/>
          </a:ln>
        </p:spPr>
      </p:cxnSp>
      <p:grpSp>
        <p:nvGrpSpPr>
          <p:cNvPr id="257" name="Google Shape;257;p36"/>
          <p:cNvGrpSpPr/>
          <p:nvPr/>
        </p:nvGrpSpPr>
        <p:grpSpPr>
          <a:xfrm>
            <a:off x="5173281" y="2502347"/>
            <a:ext cx="247351" cy="308374"/>
            <a:chOff x="8007400" y="2902278"/>
            <a:chExt cx="285230" cy="355597"/>
          </a:xfrm>
        </p:grpSpPr>
        <p:sp>
          <p:nvSpPr>
            <p:cNvPr id="258" name="Google Shape;258;p36"/>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6"/>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36"/>
          <p:cNvSpPr/>
          <p:nvPr/>
        </p:nvSpPr>
        <p:spPr>
          <a:xfrm>
            <a:off x="7544381" y="1479475"/>
            <a:ext cx="496500" cy="49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36"/>
          <p:cNvGrpSpPr/>
          <p:nvPr/>
        </p:nvGrpSpPr>
        <p:grpSpPr>
          <a:xfrm>
            <a:off x="7629902" y="1568285"/>
            <a:ext cx="325639" cy="319065"/>
            <a:chOff x="6657194" y="2434073"/>
            <a:chExt cx="375507" cy="367925"/>
          </a:xfrm>
        </p:grpSpPr>
        <p:sp>
          <p:nvSpPr>
            <p:cNvPr id="261" name="Google Shape;261;p36"/>
            <p:cNvSpPr/>
            <p:nvPr/>
          </p:nvSpPr>
          <p:spPr>
            <a:xfrm>
              <a:off x="6657194" y="2434073"/>
              <a:ext cx="190780" cy="367925"/>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6854409" y="2464399"/>
              <a:ext cx="178292" cy="162365"/>
            </a:xfrm>
            <a:custGeom>
              <a:avLst/>
              <a:gdLst/>
              <a:ahLst/>
              <a:cxnLst/>
              <a:rect l="l" t="t" r="r" b="b"/>
              <a:pathLst>
                <a:path w="5597" h="5097" extrusionOk="0">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a:off x="6854409" y="2631288"/>
              <a:ext cx="177528" cy="162365"/>
            </a:xfrm>
            <a:custGeom>
              <a:avLst/>
              <a:gdLst/>
              <a:ahLst/>
              <a:cxnLst/>
              <a:rect l="l" t="t" r="r" b="b"/>
              <a:pathLst>
                <a:path w="5573" h="5097" extrusionOk="0">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4" name="Google Shape;264;p36"/>
          <p:cNvCxnSpPr/>
          <p:nvPr/>
        </p:nvCxnSpPr>
        <p:spPr>
          <a:xfrm>
            <a:off x="916600" y="962050"/>
            <a:ext cx="30351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p:nvPr/>
        </p:nvSpPr>
        <p:spPr>
          <a:xfrm>
            <a:off x="4140150" y="2020000"/>
            <a:ext cx="863700" cy="863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1782850" y="2020000"/>
            <a:ext cx="863700" cy="863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MODELS</a:t>
            </a:r>
            <a:endParaRPr dirty="0"/>
          </a:p>
        </p:txBody>
      </p:sp>
      <p:sp>
        <p:nvSpPr>
          <p:cNvPr id="210" name="Google Shape;210;p35"/>
          <p:cNvSpPr/>
          <p:nvPr/>
        </p:nvSpPr>
        <p:spPr>
          <a:xfrm>
            <a:off x="6497450" y="2067995"/>
            <a:ext cx="863700" cy="863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txBox="1">
            <a:spLocks noGrp="1"/>
          </p:cNvSpPr>
          <p:nvPr>
            <p:ph type="title" idx="2"/>
          </p:nvPr>
        </p:nvSpPr>
        <p:spPr>
          <a:xfrm>
            <a:off x="1277050" y="3033233"/>
            <a:ext cx="187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SVM</a:t>
            </a:r>
            <a:endParaRPr dirty="0"/>
          </a:p>
        </p:txBody>
      </p:sp>
      <p:sp>
        <p:nvSpPr>
          <p:cNvPr id="212" name="Google Shape;212;p35"/>
          <p:cNvSpPr txBox="1">
            <a:spLocks noGrp="1"/>
          </p:cNvSpPr>
          <p:nvPr>
            <p:ph type="subTitle" idx="1"/>
          </p:nvPr>
        </p:nvSpPr>
        <p:spPr>
          <a:xfrm>
            <a:off x="1277050" y="3365450"/>
            <a:ext cx="1875300" cy="792600"/>
          </a:xfrm>
          <a:prstGeom prst="rect">
            <a:avLst/>
          </a:prstGeom>
        </p:spPr>
        <p:txBody>
          <a:bodyPr spcFirstLastPara="1" wrap="square" lIns="91425" tIns="91425" rIns="91425" bIns="91425" anchor="t" anchorCtr="0">
            <a:noAutofit/>
          </a:bodyPr>
          <a:lstStyle/>
          <a:p>
            <a:pPr marL="0" lvl="0" indent="0"/>
            <a:r>
              <a:rPr lang="en-IN" dirty="0" err="1"/>
              <a:t>Acc</a:t>
            </a:r>
            <a:r>
              <a:rPr lang="en-IN" dirty="0"/>
              <a:t> | </a:t>
            </a:r>
            <a:r>
              <a:rPr lang="en-IN" dirty="0" err="1"/>
              <a:t>Prec</a:t>
            </a:r>
            <a:r>
              <a:rPr lang="en-IN" dirty="0"/>
              <a:t> | Recall | F1 </a:t>
            </a:r>
          </a:p>
          <a:p>
            <a:pPr marL="0" lvl="0" indent="0"/>
            <a:r>
              <a:rPr lang="en-IN" dirty="0"/>
              <a:t>97.250 | 0.970 | 0.970 | 0.970</a:t>
            </a:r>
            <a:endParaRPr dirty="0"/>
          </a:p>
        </p:txBody>
      </p:sp>
      <p:sp>
        <p:nvSpPr>
          <p:cNvPr id="213" name="Google Shape;213;p35"/>
          <p:cNvSpPr txBox="1">
            <a:spLocks noGrp="1"/>
          </p:cNvSpPr>
          <p:nvPr>
            <p:ph type="title" idx="3"/>
          </p:nvPr>
        </p:nvSpPr>
        <p:spPr>
          <a:xfrm>
            <a:off x="3634348" y="3033233"/>
            <a:ext cx="187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Logistic regression</a:t>
            </a:r>
            <a:endParaRPr dirty="0"/>
          </a:p>
        </p:txBody>
      </p:sp>
      <p:sp>
        <p:nvSpPr>
          <p:cNvPr id="214" name="Google Shape;214;p35"/>
          <p:cNvSpPr txBox="1">
            <a:spLocks noGrp="1"/>
          </p:cNvSpPr>
          <p:nvPr>
            <p:ph type="subTitle" idx="4"/>
          </p:nvPr>
        </p:nvSpPr>
        <p:spPr>
          <a:xfrm>
            <a:off x="3634348" y="3606000"/>
            <a:ext cx="1875300" cy="792600"/>
          </a:xfrm>
          <a:prstGeom prst="rect">
            <a:avLst/>
          </a:prstGeom>
        </p:spPr>
        <p:txBody>
          <a:bodyPr spcFirstLastPara="1" wrap="square" lIns="91425" tIns="91425" rIns="91425" bIns="91425" anchor="t" anchorCtr="0">
            <a:noAutofit/>
          </a:bodyPr>
          <a:lstStyle/>
          <a:p>
            <a:pPr marL="0" lvl="0" indent="0"/>
            <a:r>
              <a:rPr lang="en-IN" dirty="0" err="1"/>
              <a:t>Acc</a:t>
            </a:r>
            <a:r>
              <a:rPr lang="en-IN" dirty="0"/>
              <a:t> | </a:t>
            </a:r>
            <a:r>
              <a:rPr lang="en-IN" dirty="0" err="1"/>
              <a:t>Prec</a:t>
            </a:r>
            <a:r>
              <a:rPr lang="en-IN" dirty="0"/>
              <a:t> | Recall | F1 </a:t>
            </a:r>
          </a:p>
          <a:p>
            <a:pPr marL="0" lvl="0" indent="0"/>
            <a:r>
              <a:rPr lang="en-IN" dirty="0"/>
              <a:t>97.480 | 0.980 | 0.980 | 0.980</a:t>
            </a:r>
          </a:p>
        </p:txBody>
      </p:sp>
      <p:sp>
        <p:nvSpPr>
          <p:cNvPr id="215" name="Google Shape;215;p35"/>
          <p:cNvSpPr txBox="1">
            <a:spLocks noGrp="1"/>
          </p:cNvSpPr>
          <p:nvPr>
            <p:ph type="title" idx="5"/>
          </p:nvPr>
        </p:nvSpPr>
        <p:spPr>
          <a:xfrm>
            <a:off x="5991647" y="3033233"/>
            <a:ext cx="187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Ensemble voting</a:t>
            </a:r>
            <a:endParaRPr dirty="0"/>
          </a:p>
        </p:txBody>
      </p:sp>
      <p:sp>
        <p:nvSpPr>
          <p:cNvPr id="216" name="Google Shape;216;p35"/>
          <p:cNvSpPr txBox="1">
            <a:spLocks noGrp="1"/>
          </p:cNvSpPr>
          <p:nvPr>
            <p:ph type="subTitle" idx="6"/>
          </p:nvPr>
        </p:nvSpPr>
        <p:spPr>
          <a:xfrm>
            <a:off x="5991647" y="3365450"/>
            <a:ext cx="1875300" cy="792600"/>
          </a:xfrm>
          <a:prstGeom prst="rect">
            <a:avLst/>
          </a:prstGeom>
        </p:spPr>
        <p:txBody>
          <a:bodyPr spcFirstLastPara="1" wrap="square" lIns="91425" tIns="91425" rIns="91425" bIns="91425" anchor="t" anchorCtr="0">
            <a:noAutofit/>
          </a:bodyPr>
          <a:lstStyle/>
          <a:p>
            <a:pPr marL="0" lvl="0" indent="0"/>
            <a:r>
              <a:rPr lang="en-IN" dirty="0" err="1"/>
              <a:t>Acc</a:t>
            </a:r>
            <a:r>
              <a:rPr lang="en-IN" dirty="0"/>
              <a:t> | </a:t>
            </a:r>
            <a:r>
              <a:rPr lang="en-IN" dirty="0" err="1"/>
              <a:t>Prec</a:t>
            </a:r>
            <a:r>
              <a:rPr lang="en-IN" dirty="0"/>
              <a:t> | Recall | F1 </a:t>
            </a:r>
          </a:p>
          <a:p>
            <a:pPr marL="0" lvl="0" indent="0"/>
            <a:r>
              <a:rPr lang="en-IN" dirty="0"/>
              <a:t>96.740 | 0.980 | 0.980 | 0.980 </a:t>
            </a:r>
          </a:p>
        </p:txBody>
      </p:sp>
      <p:cxnSp>
        <p:nvCxnSpPr>
          <p:cNvPr id="217" name="Google Shape;217;p35"/>
          <p:cNvCxnSpPr/>
          <p:nvPr/>
        </p:nvCxnSpPr>
        <p:spPr>
          <a:xfrm>
            <a:off x="916600" y="962050"/>
            <a:ext cx="3379200" cy="0"/>
          </a:xfrm>
          <a:prstGeom prst="straightConnector1">
            <a:avLst/>
          </a:prstGeom>
          <a:noFill/>
          <a:ln w="19050" cap="flat" cmpd="sng">
            <a:solidFill>
              <a:schemeClr val="accent3"/>
            </a:solidFill>
            <a:prstDash val="solid"/>
            <a:round/>
            <a:headEnd type="none" w="med" len="med"/>
            <a:tailEnd type="none" w="med" len="med"/>
          </a:ln>
        </p:spPr>
      </p:cxnSp>
      <p:grpSp>
        <p:nvGrpSpPr>
          <p:cNvPr id="218" name="Google Shape;218;p35"/>
          <p:cNvGrpSpPr/>
          <p:nvPr/>
        </p:nvGrpSpPr>
        <p:grpSpPr>
          <a:xfrm>
            <a:off x="1965162" y="2192192"/>
            <a:ext cx="499083" cy="519334"/>
            <a:chOff x="5027525" y="4402450"/>
            <a:chExt cx="477500" cy="496875"/>
          </a:xfrm>
        </p:grpSpPr>
        <p:sp>
          <p:nvSpPr>
            <p:cNvPr id="219" name="Google Shape;219;p35"/>
            <p:cNvSpPr/>
            <p:nvPr/>
          </p:nvSpPr>
          <p:spPr>
            <a:xfrm>
              <a:off x="5121300" y="4524725"/>
              <a:ext cx="22700" cy="19425"/>
            </a:xfrm>
            <a:custGeom>
              <a:avLst/>
              <a:gdLst/>
              <a:ahLst/>
              <a:cxnLst/>
              <a:rect l="l" t="t" r="r" b="b"/>
              <a:pathLst>
                <a:path w="908" h="777" extrusionOk="0">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5134450" y="4667525"/>
              <a:ext cx="96675" cy="96700"/>
            </a:xfrm>
            <a:custGeom>
              <a:avLst/>
              <a:gdLst/>
              <a:ahLst/>
              <a:cxnLst/>
              <a:rect l="l" t="t" r="r" b="b"/>
              <a:pathLst>
                <a:path w="3867" h="3868" extrusionOk="0">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5027525" y="4402450"/>
              <a:ext cx="477500" cy="496875"/>
            </a:xfrm>
            <a:custGeom>
              <a:avLst/>
              <a:gdLst/>
              <a:ahLst/>
              <a:cxnLst/>
              <a:rect l="l" t="t" r="r" b="b"/>
              <a:pathLst>
                <a:path w="19100" h="19875" extrusionOk="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35"/>
          <p:cNvGrpSpPr/>
          <p:nvPr/>
        </p:nvGrpSpPr>
        <p:grpSpPr>
          <a:xfrm>
            <a:off x="4312376" y="2239168"/>
            <a:ext cx="519229" cy="425370"/>
            <a:chOff x="4685375" y="5060050"/>
            <a:chExt cx="496775" cy="406975"/>
          </a:xfrm>
        </p:grpSpPr>
        <p:sp>
          <p:nvSpPr>
            <p:cNvPr id="223" name="Google Shape;223;p35"/>
            <p:cNvSpPr/>
            <p:nvPr/>
          </p:nvSpPr>
          <p:spPr>
            <a:xfrm>
              <a:off x="4979025" y="5292900"/>
              <a:ext cx="22675" cy="19475"/>
            </a:xfrm>
            <a:custGeom>
              <a:avLst/>
              <a:gdLst/>
              <a:ahLst/>
              <a:cxnLst/>
              <a:rect l="l" t="t" r="r" b="b"/>
              <a:pathLst>
                <a:path w="907" h="779" extrusionOk="0">
                  <a:moveTo>
                    <a:pt x="519" y="1"/>
                  </a:moveTo>
                  <a:cubicBezTo>
                    <a:pt x="173" y="1"/>
                    <a:pt x="0" y="420"/>
                    <a:pt x="244" y="664"/>
                  </a:cubicBezTo>
                  <a:cubicBezTo>
                    <a:pt x="323" y="743"/>
                    <a:pt x="420" y="778"/>
                    <a:pt x="516" y="778"/>
                  </a:cubicBezTo>
                  <a:cubicBezTo>
                    <a:pt x="715" y="778"/>
                    <a:pt x="906" y="623"/>
                    <a:pt x="906" y="390"/>
                  </a:cubicBezTo>
                  <a:cubicBezTo>
                    <a:pt x="906" y="175"/>
                    <a:pt x="733" y="2"/>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4862550" y="5292900"/>
              <a:ext cx="22725" cy="19475"/>
            </a:xfrm>
            <a:custGeom>
              <a:avLst/>
              <a:gdLst/>
              <a:ahLst/>
              <a:cxnLst/>
              <a:rect l="l" t="t" r="r" b="b"/>
              <a:pathLst>
                <a:path w="909" h="779" extrusionOk="0">
                  <a:moveTo>
                    <a:pt x="521" y="1"/>
                  </a:moveTo>
                  <a:cubicBezTo>
                    <a:pt x="174" y="1"/>
                    <a:pt x="1" y="420"/>
                    <a:pt x="246" y="664"/>
                  </a:cubicBezTo>
                  <a:cubicBezTo>
                    <a:pt x="325" y="743"/>
                    <a:pt x="422" y="778"/>
                    <a:pt x="518" y="778"/>
                  </a:cubicBezTo>
                  <a:cubicBezTo>
                    <a:pt x="717" y="778"/>
                    <a:pt x="908" y="623"/>
                    <a:pt x="908" y="390"/>
                  </a:cubicBezTo>
                  <a:cubicBezTo>
                    <a:pt x="908" y="175"/>
                    <a:pt x="735"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4685375" y="5060050"/>
              <a:ext cx="496775" cy="406975"/>
            </a:xfrm>
            <a:custGeom>
              <a:avLst/>
              <a:gdLst/>
              <a:ahLst/>
              <a:cxnLst/>
              <a:rect l="l" t="t" r="r" b="b"/>
              <a:pathLst>
                <a:path w="19871" h="16279" extrusionOk="0">
                  <a:moveTo>
                    <a:pt x="10712" y="777"/>
                  </a:moveTo>
                  <a:lnTo>
                    <a:pt x="10712" y="2927"/>
                  </a:lnTo>
                  <a:cubicBezTo>
                    <a:pt x="10712" y="3760"/>
                    <a:pt x="11469" y="4658"/>
                    <a:pt x="12692" y="4658"/>
                  </a:cubicBezTo>
                  <a:cubicBezTo>
                    <a:pt x="12694" y="4658"/>
                    <a:pt x="12697" y="4658"/>
                    <a:pt x="12699" y="4658"/>
                  </a:cubicBezTo>
                  <a:cubicBezTo>
                    <a:pt x="13186" y="4658"/>
                    <a:pt x="13664" y="4788"/>
                    <a:pt x="14085" y="5036"/>
                  </a:cubicBezTo>
                  <a:cubicBezTo>
                    <a:pt x="17129" y="6846"/>
                    <a:pt x="19096" y="10354"/>
                    <a:pt x="19096" y="13973"/>
                  </a:cubicBezTo>
                  <a:cubicBezTo>
                    <a:pt x="19096" y="14362"/>
                    <a:pt x="19076" y="14752"/>
                    <a:pt x="19037" y="15138"/>
                  </a:cubicBezTo>
                  <a:cubicBezTo>
                    <a:pt x="19018" y="15345"/>
                    <a:pt x="18844" y="15502"/>
                    <a:pt x="18639" y="15502"/>
                  </a:cubicBezTo>
                  <a:cubicBezTo>
                    <a:pt x="18631" y="15502"/>
                    <a:pt x="18622" y="15502"/>
                    <a:pt x="18614" y="15502"/>
                  </a:cubicBezTo>
                  <a:cubicBezTo>
                    <a:pt x="13418" y="15244"/>
                    <a:pt x="11101" y="12976"/>
                    <a:pt x="11101" y="8151"/>
                  </a:cubicBezTo>
                  <a:cubicBezTo>
                    <a:pt x="11101" y="7508"/>
                    <a:pt x="11192" y="6868"/>
                    <a:pt x="11374" y="6251"/>
                  </a:cubicBezTo>
                  <a:cubicBezTo>
                    <a:pt x="11421" y="6086"/>
                    <a:pt x="11357" y="5911"/>
                    <a:pt x="11214" y="5817"/>
                  </a:cubicBezTo>
                  <a:cubicBezTo>
                    <a:pt x="10826" y="5562"/>
                    <a:pt x="10381" y="5434"/>
                    <a:pt x="9936" y="5434"/>
                  </a:cubicBezTo>
                  <a:cubicBezTo>
                    <a:pt x="9491" y="5434"/>
                    <a:pt x="9046" y="5562"/>
                    <a:pt x="8657" y="5817"/>
                  </a:cubicBezTo>
                  <a:cubicBezTo>
                    <a:pt x="8515" y="5911"/>
                    <a:pt x="8450" y="6086"/>
                    <a:pt x="8499" y="6251"/>
                  </a:cubicBezTo>
                  <a:cubicBezTo>
                    <a:pt x="8680" y="6868"/>
                    <a:pt x="8772" y="7508"/>
                    <a:pt x="8772" y="8151"/>
                  </a:cubicBezTo>
                  <a:cubicBezTo>
                    <a:pt x="8772" y="12976"/>
                    <a:pt x="6455" y="15243"/>
                    <a:pt x="1257" y="15502"/>
                  </a:cubicBezTo>
                  <a:cubicBezTo>
                    <a:pt x="1249" y="15502"/>
                    <a:pt x="1241" y="15502"/>
                    <a:pt x="1233" y="15502"/>
                  </a:cubicBezTo>
                  <a:cubicBezTo>
                    <a:pt x="1028" y="15502"/>
                    <a:pt x="855" y="15345"/>
                    <a:pt x="836" y="15138"/>
                  </a:cubicBezTo>
                  <a:cubicBezTo>
                    <a:pt x="796" y="14751"/>
                    <a:pt x="777" y="14362"/>
                    <a:pt x="777" y="13973"/>
                  </a:cubicBezTo>
                  <a:cubicBezTo>
                    <a:pt x="777" y="10354"/>
                    <a:pt x="2744" y="6846"/>
                    <a:pt x="5788" y="5036"/>
                  </a:cubicBezTo>
                  <a:cubicBezTo>
                    <a:pt x="6316" y="4722"/>
                    <a:pt x="6776" y="4658"/>
                    <a:pt x="7347" y="4658"/>
                  </a:cubicBezTo>
                  <a:cubicBezTo>
                    <a:pt x="8086" y="4658"/>
                    <a:pt x="9159" y="3984"/>
                    <a:pt x="9159" y="2926"/>
                  </a:cubicBezTo>
                  <a:lnTo>
                    <a:pt x="9159" y="777"/>
                  </a:lnTo>
                  <a:close/>
                  <a:moveTo>
                    <a:pt x="8772" y="1"/>
                  </a:moveTo>
                  <a:cubicBezTo>
                    <a:pt x="8558" y="1"/>
                    <a:pt x="8384" y="174"/>
                    <a:pt x="8384" y="388"/>
                  </a:cubicBezTo>
                  <a:lnTo>
                    <a:pt x="8384" y="2927"/>
                  </a:lnTo>
                  <a:cubicBezTo>
                    <a:pt x="8384" y="3509"/>
                    <a:pt x="7703" y="3881"/>
                    <a:pt x="7347" y="3881"/>
                  </a:cubicBezTo>
                  <a:cubicBezTo>
                    <a:pt x="6757" y="3881"/>
                    <a:pt x="6110" y="3940"/>
                    <a:pt x="5391" y="4369"/>
                  </a:cubicBezTo>
                  <a:cubicBezTo>
                    <a:pt x="3833" y="5296"/>
                    <a:pt x="2503" y="6652"/>
                    <a:pt x="1546" y="8293"/>
                  </a:cubicBezTo>
                  <a:cubicBezTo>
                    <a:pt x="535" y="10025"/>
                    <a:pt x="1" y="11989"/>
                    <a:pt x="1" y="13973"/>
                  </a:cubicBezTo>
                  <a:cubicBezTo>
                    <a:pt x="1" y="14388"/>
                    <a:pt x="21" y="14803"/>
                    <a:pt x="63" y="15216"/>
                  </a:cubicBezTo>
                  <a:cubicBezTo>
                    <a:pt x="125" y="15822"/>
                    <a:pt x="635" y="16278"/>
                    <a:pt x="1237" y="16278"/>
                  </a:cubicBezTo>
                  <a:cubicBezTo>
                    <a:pt x="1257" y="16278"/>
                    <a:pt x="1277" y="16278"/>
                    <a:pt x="1297" y="16277"/>
                  </a:cubicBezTo>
                  <a:cubicBezTo>
                    <a:pt x="3850" y="16149"/>
                    <a:pt x="5741" y="15563"/>
                    <a:pt x="7075" y="14482"/>
                  </a:cubicBezTo>
                  <a:cubicBezTo>
                    <a:pt x="7871" y="13837"/>
                    <a:pt x="8483" y="13000"/>
                    <a:pt x="8892" y="11998"/>
                  </a:cubicBezTo>
                  <a:cubicBezTo>
                    <a:pt x="9327" y="10929"/>
                    <a:pt x="9548" y="9635"/>
                    <a:pt x="9548" y="8151"/>
                  </a:cubicBezTo>
                  <a:cubicBezTo>
                    <a:pt x="9548" y="7539"/>
                    <a:pt x="9474" y="6929"/>
                    <a:pt x="9325" y="6336"/>
                  </a:cubicBezTo>
                  <a:cubicBezTo>
                    <a:pt x="9520" y="6252"/>
                    <a:pt x="9728" y="6210"/>
                    <a:pt x="9936" y="6210"/>
                  </a:cubicBezTo>
                  <a:cubicBezTo>
                    <a:pt x="10143" y="6210"/>
                    <a:pt x="10351" y="6252"/>
                    <a:pt x="10546" y="6336"/>
                  </a:cubicBezTo>
                  <a:cubicBezTo>
                    <a:pt x="10398" y="6929"/>
                    <a:pt x="10323" y="7539"/>
                    <a:pt x="10325" y="8151"/>
                  </a:cubicBezTo>
                  <a:cubicBezTo>
                    <a:pt x="10325" y="9636"/>
                    <a:pt x="10545" y="10930"/>
                    <a:pt x="10981" y="11998"/>
                  </a:cubicBezTo>
                  <a:cubicBezTo>
                    <a:pt x="11390" y="13000"/>
                    <a:pt x="12001" y="13837"/>
                    <a:pt x="12798" y="14482"/>
                  </a:cubicBezTo>
                  <a:cubicBezTo>
                    <a:pt x="14132" y="15563"/>
                    <a:pt x="16023" y="16149"/>
                    <a:pt x="18576" y="16277"/>
                  </a:cubicBezTo>
                  <a:cubicBezTo>
                    <a:pt x="18595" y="16277"/>
                    <a:pt x="18615" y="16278"/>
                    <a:pt x="18635" y="16278"/>
                  </a:cubicBezTo>
                  <a:cubicBezTo>
                    <a:pt x="19240" y="16278"/>
                    <a:pt x="19747" y="15819"/>
                    <a:pt x="19808" y="15218"/>
                  </a:cubicBezTo>
                  <a:cubicBezTo>
                    <a:pt x="19850" y="14803"/>
                    <a:pt x="19871" y="14388"/>
                    <a:pt x="19871" y="13973"/>
                  </a:cubicBezTo>
                  <a:cubicBezTo>
                    <a:pt x="19871" y="11989"/>
                    <a:pt x="19336" y="10025"/>
                    <a:pt x="18327" y="8293"/>
                  </a:cubicBezTo>
                  <a:cubicBezTo>
                    <a:pt x="17370" y="6652"/>
                    <a:pt x="16040" y="5296"/>
                    <a:pt x="14481" y="4369"/>
                  </a:cubicBezTo>
                  <a:cubicBezTo>
                    <a:pt x="13941" y="4050"/>
                    <a:pt x="13326" y="3881"/>
                    <a:pt x="12699" y="3881"/>
                  </a:cubicBezTo>
                  <a:cubicBezTo>
                    <a:pt x="12697" y="3881"/>
                    <a:pt x="12694" y="3881"/>
                    <a:pt x="12692" y="3881"/>
                  </a:cubicBezTo>
                  <a:cubicBezTo>
                    <a:pt x="11972" y="3881"/>
                    <a:pt x="11488" y="3388"/>
                    <a:pt x="11488" y="2927"/>
                  </a:cubicBezTo>
                  <a:lnTo>
                    <a:pt x="11488" y="388"/>
                  </a:lnTo>
                  <a:cubicBezTo>
                    <a:pt x="11488" y="174"/>
                    <a:pt x="11314" y="1"/>
                    <a:pt x="11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4810325" y="5330225"/>
              <a:ext cx="65450" cy="73675"/>
            </a:xfrm>
            <a:custGeom>
              <a:avLst/>
              <a:gdLst/>
              <a:ahLst/>
              <a:cxnLst/>
              <a:rect l="l" t="t" r="r" b="b"/>
              <a:pathLst>
                <a:path w="2618" h="2947" extrusionOk="0">
                  <a:moveTo>
                    <a:pt x="2179" y="0"/>
                  </a:moveTo>
                  <a:cubicBezTo>
                    <a:pt x="2020" y="0"/>
                    <a:pt x="1871" y="99"/>
                    <a:pt x="1814" y="257"/>
                  </a:cubicBezTo>
                  <a:cubicBezTo>
                    <a:pt x="1501" y="1128"/>
                    <a:pt x="991" y="1770"/>
                    <a:pt x="253" y="2221"/>
                  </a:cubicBezTo>
                  <a:cubicBezTo>
                    <a:pt x="63" y="2329"/>
                    <a:pt x="0" y="2574"/>
                    <a:pt x="115" y="2760"/>
                  </a:cubicBezTo>
                  <a:cubicBezTo>
                    <a:pt x="188" y="2881"/>
                    <a:pt x="315" y="2947"/>
                    <a:pt x="446" y="2947"/>
                  </a:cubicBezTo>
                  <a:cubicBezTo>
                    <a:pt x="519" y="2947"/>
                    <a:pt x="593" y="2926"/>
                    <a:pt x="659" y="2883"/>
                  </a:cubicBezTo>
                  <a:cubicBezTo>
                    <a:pt x="1552" y="2337"/>
                    <a:pt x="2169" y="1563"/>
                    <a:pt x="2545" y="519"/>
                  </a:cubicBezTo>
                  <a:cubicBezTo>
                    <a:pt x="2617" y="318"/>
                    <a:pt x="2512" y="95"/>
                    <a:pt x="2310" y="23"/>
                  </a:cubicBezTo>
                  <a:cubicBezTo>
                    <a:pt x="2267" y="8"/>
                    <a:pt x="2223" y="0"/>
                    <a:pt x="2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4991725" y="5330100"/>
              <a:ext cx="64950" cy="73500"/>
            </a:xfrm>
            <a:custGeom>
              <a:avLst/>
              <a:gdLst/>
              <a:ahLst/>
              <a:cxnLst/>
              <a:rect l="l" t="t" r="r" b="b"/>
              <a:pathLst>
                <a:path w="2598" h="2940" extrusionOk="0">
                  <a:moveTo>
                    <a:pt x="440" y="0"/>
                  </a:moveTo>
                  <a:cubicBezTo>
                    <a:pt x="396" y="0"/>
                    <a:pt x="352" y="8"/>
                    <a:pt x="308" y="23"/>
                  </a:cubicBezTo>
                  <a:cubicBezTo>
                    <a:pt x="105" y="96"/>
                    <a:pt x="0" y="322"/>
                    <a:pt x="77" y="524"/>
                  </a:cubicBezTo>
                  <a:cubicBezTo>
                    <a:pt x="451" y="1568"/>
                    <a:pt x="1069" y="2342"/>
                    <a:pt x="1963" y="2888"/>
                  </a:cubicBezTo>
                  <a:cubicBezTo>
                    <a:pt x="2024" y="2923"/>
                    <a:pt x="2091" y="2940"/>
                    <a:pt x="2156" y="2940"/>
                  </a:cubicBezTo>
                  <a:cubicBezTo>
                    <a:pt x="2287" y="2940"/>
                    <a:pt x="2414" y="2874"/>
                    <a:pt x="2488" y="2754"/>
                  </a:cubicBezTo>
                  <a:cubicBezTo>
                    <a:pt x="2598" y="2575"/>
                    <a:pt x="2545" y="2340"/>
                    <a:pt x="2368" y="2226"/>
                  </a:cubicBezTo>
                  <a:cubicBezTo>
                    <a:pt x="1631" y="1775"/>
                    <a:pt x="1119" y="1133"/>
                    <a:pt x="806" y="263"/>
                  </a:cubicBezTo>
                  <a:cubicBezTo>
                    <a:pt x="752" y="101"/>
                    <a:pt x="601"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35"/>
          <p:cNvGrpSpPr/>
          <p:nvPr/>
        </p:nvGrpSpPr>
        <p:grpSpPr>
          <a:xfrm>
            <a:off x="6679755" y="2317296"/>
            <a:ext cx="521685" cy="365114"/>
            <a:chOff x="1736575" y="5934400"/>
            <a:chExt cx="499125" cy="349325"/>
          </a:xfrm>
        </p:grpSpPr>
        <p:sp>
          <p:nvSpPr>
            <p:cNvPr id="229" name="Google Shape;229;p35"/>
            <p:cNvSpPr/>
            <p:nvPr/>
          </p:nvSpPr>
          <p:spPr>
            <a:xfrm>
              <a:off x="1918150" y="6109025"/>
              <a:ext cx="20400" cy="19475"/>
            </a:xfrm>
            <a:custGeom>
              <a:avLst/>
              <a:gdLst/>
              <a:ahLst/>
              <a:cxnLst/>
              <a:rect l="l" t="t" r="r" b="b"/>
              <a:pathLst>
                <a:path w="816" h="779" extrusionOk="0">
                  <a:moveTo>
                    <a:pt x="392" y="1"/>
                  </a:moveTo>
                  <a:cubicBezTo>
                    <a:pt x="192" y="1"/>
                    <a:pt x="0" y="156"/>
                    <a:pt x="0" y="389"/>
                  </a:cubicBezTo>
                  <a:cubicBezTo>
                    <a:pt x="0" y="623"/>
                    <a:pt x="192" y="778"/>
                    <a:pt x="392" y="778"/>
                  </a:cubicBezTo>
                  <a:cubicBezTo>
                    <a:pt x="487" y="778"/>
                    <a:pt x="584" y="743"/>
                    <a:pt x="663" y="664"/>
                  </a:cubicBezTo>
                  <a:cubicBezTo>
                    <a:pt x="815" y="512"/>
                    <a:pt x="815" y="267"/>
                    <a:pt x="663" y="115"/>
                  </a:cubicBezTo>
                  <a:cubicBezTo>
                    <a:pt x="584" y="36"/>
                    <a:pt x="487" y="1"/>
                    <a:pt x="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a:off x="1954675" y="6128475"/>
              <a:ext cx="60500" cy="58225"/>
            </a:xfrm>
            <a:custGeom>
              <a:avLst/>
              <a:gdLst/>
              <a:ahLst/>
              <a:cxnLst/>
              <a:rect l="l" t="t" r="r" b="b"/>
              <a:pathLst>
                <a:path w="2420" h="2329" extrusionOk="0">
                  <a:moveTo>
                    <a:pt x="1253" y="775"/>
                  </a:moveTo>
                  <a:cubicBezTo>
                    <a:pt x="1453" y="775"/>
                    <a:pt x="1645" y="930"/>
                    <a:pt x="1645" y="1164"/>
                  </a:cubicBezTo>
                  <a:cubicBezTo>
                    <a:pt x="1643" y="1378"/>
                    <a:pt x="1470" y="1552"/>
                    <a:pt x="1256" y="1553"/>
                  </a:cubicBezTo>
                  <a:cubicBezTo>
                    <a:pt x="910" y="1553"/>
                    <a:pt x="737" y="1134"/>
                    <a:pt x="981" y="890"/>
                  </a:cubicBezTo>
                  <a:cubicBezTo>
                    <a:pt x="1060" y="811"/>
                    <a:pt x="1158" y="775"/>
                    <a:pt x="1253" y="775"/>
                  </a:cubicBezTo>
                  <a:close/>
                  <a:moveTo>
                    <a:pt x="1256" y="0"/>
                  </a:moveTo>
                  <a:cubicBezTo>
                    <a:pt x="785" y="0"/>
                    <a:pt x="360" y="284"/>
                    <a:pt x="180" y="719"/>
                  </a:cubicBezTo>
                  <a:cubicBezTo>
                    <a:pt x="0" y="1154"/>
                    <a:pt x="99" y="1655"/>
                    <a:pt x="433" y="1987"/>
                  </a:cubicBezTo>
                  <a:cubicBezTo>
                    <a:pt x="656" y="2210"/>
                    <a:pt x="953" y="2329"/>
                    <a:pt x="1256" y="2329"/>
                  </a:cubicBezTo>
                  <a:cubicBezTo>
                    <a:pt x="1406" y="2329"/>
                    <a:pt x="1557" y="2300"/>
                    <a:pt x="1701" y="2240"/>
                  </a:cubicBezTo>
                  <a:cubicBezTo>
                    <a:pt x="2137" y="2060"/>
                    <a:pt x="2420" y="1636"/>
                    <a:pt x="2420" y="1164"/>
                  </a:cubicBezTo>
                  <a:cubicBezTo>
                    <a:pt x="2420" y="521"/>
                    <a:pt x="1899" y="0"/>
                    <a:pt x="1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1908450" y="6079925"/>
              <a:ext cx="155275" cy="155275"/>
            </a:xfrm>
            <a:custGeom>
              <a:avLst/>
              <a:gdLst/>
              <a:ahLst/>
              <a:cxnLst/>
              <a:rect l="l" t="t" r="r" b="b"/>
              <a:pathLst>
                <a:path w="6211" h="6211" extrusionOk="0">
                  <a:moveTo>
                    <a:pt x="3105" y="1"/>
                  </a:moveTo>
                  <a:lnTo>
                    <a:pt x="3105" y="2"/>
                  </a:lnTo>
                  <a:cubicBezTo>
                    <a:pt x="3102" y="2"/>
                    <a:pt x="3099" y="2"/>
                    <a:pt x="3096" y="2"/>
                  </a:cubicBezTo>
                  <a:cubicBezTo>
                    <a:pt x="2669" y="2"/>
                    <a:pt x="2249" y="91"/>
                    <a:pt x="1858" y="262"/>
                  </a:cubicBezTo>
                  <a:cubicBezTo>
                    <a:pt x="1658" y="346"/>
                    <a:pt x="1565" y="577"/>
                    <a:pt x="1652" y="777"/>
                  </a:cubicBezTo>
                  <a:cubicBezTo>
                    <a:pt x="1716" y="923"/>
                    <a:pt x="1859" y="1009"/>
                    <a:pt x="2009" y="1009"/>
                  </a:cubicBezTo>
                  <a:cubicBezTo>
                    <a:pt x="2063" y="1009"/>
                    <a:pt x="2118" y="997"/>
                    <a:pt x="2171" y="973"/>
                  </a:cubicBezTo>
                  <a:cubicBezTo>
                    <a:pt x="2464" y="843"/>
                    <a:pt x="2783" y="777"/>
                    <a:pt x="3105" y="777"/>
                  </a:cubicBezTo>
                  <a:cubicBezTo>
                    <a:pt x="4389" y="777"/>
                    <a:pt x="5434" y="1822"/>
                    <a:pt x="5434" y="3106"/>
                  </a:cubicBezTo>
                  <a:cubicBezTo>
                    <a:pt x="5434" y="4390"/>
                    <a:pt x="4389" y="5435"/>
                    <a:pt x="3105" y="5435"/>
                  </a:cubicBezTo>
                  <a:cubicBezTo>
                    <a:pt x="1821" y="5435"/>
                    <a:pt x="776" y="4390"/>
                    <a:pt x="776" y="3106"/>
                  </a:cubicBezTo>
                  <a:lnTo>
                    <a:pt x="776" y="3066"/>
                  </a:lnTo>
                  <a:cubicBezTo>
                    <a:pt x="782" y="2852"/>
                    <a:pt x="612" y="2674"/>
                    <a:pt x="398" y="2669"/>
                  </a:cubicBezTo>
                  <a:cubicBezTo>
                    <a:pt x="395" y="2669"/>
                    <a:pt x="392" y="2669"/>
                    <a:pt x="389" y="2669"/>
                  </a:cubicBezTo>
                  <a:cubicBezTo>
                    <a:pt x="179" y="2669"/>
                    <a:pt x="5" y="2837"/>
                    <a:pt x="1" y="3048"/>
                  </a:cubicBezTo>
                  <a:lnTo>
                    <a:pt x="1" y="3106"/>
                  </a:lnTo>
                  <a:cubicBezTo>
                    <a:pt x="1" y="4818"/>
                    <a:pt x="1393" y="6210"/>
                    <a:pt x="3105" y="6210"/>
                  </a:cubicBezTo>
                  <a:cubicBezTo>
                    <a:pt x="4818" y="6210"/>
                    <a:pt x="6210" y="4818"/>
                    <a:pt x="6210" y="3106"/>
                  </a:cubicBezTo>
                  <a:cubicBezTo>
                    <a:pt x="6210" y="1393"/>
                    <a:pt x="4818"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1976250" y="5934400"/>
              <a:ext cx="19650" cy="77850"/>
            </a:xfrm>
            <a:custGeom>
              <a:avLst/>
              <a:gdLst/>
              <a:ahLst/>
              <a:cxnLst/>
              <a:rect l="l" t="t" r="r" b="b"/>
              <a:pathLst>
                <a:path w="786" h="3114" extrusionOk="0">
                  <a:moveTo>
                    <a:pt x="393" y="1"/>
                  </a:moveTo>
                  <a:cubicBezTo>
                    <a:pt x="179" y="1"/>
                    <a:pt x="5" y="174"/>
                    <a:pt x="5" y="389"/>
                  </a:cubicBezTo>
                  <a:lnTo>
                    <a:pt x="5" y="2717"/>
                  </a:lnTo>
                  <a:cubicBezTo>
                    <a:pt x="0" y="2935"/>
                    <a:pt x="175" y="3113"/>
                    <a:pt x="393" y="3113"/>
                  </a:cubicBezTo>
                  <a:cubicBezTo>
                    <a:pt x="611" y="3113"/>
                    <a:pt x="785" y="2935"/>
                    <a:pt x="782" y="2717"/>
                  </a:cubicBezTo>
                  <a:lnTo>
                    <a:pt x="782" y="389"/>
                  </a:lnTo>
                  <a:cubicBezTo>
                    <a:pt x="780" y="175"/>
                    <a:pt x="607" y="2"/>
                    <a:pt x="393" y="2"/>
                  </a:cubicBezTo>
                  <a:lnTo>
                    <a:pt x="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1819000" y="5962350"/>
              <a:ext cx="62475" cy="60600"/>
            </a:xfrm>
            <a:custGeom>
              <a:avLst/>
              <a:gdLst/>
              <a:ahLst/>
              <a:cxnLst/>
              <a:rect l="l" t="t" r="r" b="b"/>
              <a:pathLst>
                <a:path w="2499" h="2424" extrusionOk="0">
                  <a:moveTo>
                    <a:pt x="426" y="0"/>
                  </a:moveTo>
                  <a:cubicBezTo>
                    <a:pt x="327" y="0"/>
                    <a:pt x="228" y="38"/>
                    <a:pt x="152" y="114"/>
                  </a:cubicBezTo>
                  <a:cubicBezTo>
                    <a:pt x="1" y="266"/>
                    <a:pt x="0" y="511"/>
                    <a:pt x="152" y="663"/>
                  </a:cubicBezTo>
                  <a:lnTo>
                    <a:pt x="1798" y="2310"/>
                  </a:lnTo>
                  <a:cubicBezTo>
                    <a:pt x="1874" y="2385"/>
                    <a:pt x="1973" y="2423"/>
                    <a:pt x="2073" y="2423"/>
                  </a:cubicBezTo>
                  <a:cubicBezTo>
                    <a:pt x="2172" y="2423"/>
                    <a:pt x="2271" y="2385"/>
                    <a:pt x="2347" y="2310"/>
                  </a:cubicBezTo>
                  <a:cubicBezTo>
                    <a:pt x="2499" y="2158"/>
                    <a:pt x="2499" y="1912"/>
                    <a:pt x="2347" y="1761"/>
                  </a:cubicBezTo>
                  <a:lnTo>
                    <a:pt x="701" y="114"/>
                  </a:lnTo>
                  <a:cubicBezTo>
                    <a:pt x="625" y="38"/>
                    <a:pt x="525"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a:off x="2090600" y="5962350"/>
              <a:ext cx="62575" cy="60650"/>
            </a:xfrm>
            <a:custGeom>
              <a:avLst/>
              <a:gdLst/>
              <a:ahLst/>
              <a:cxnLst/>
              <a:rect l="l" t="t" r="r" b="b"/>
              <a:pathLst>
                <a:path w="2503" h="2426" extrusionOk="0">
                  <a:moveTo>
                    <a:pt x="2077" y="0"/>
                  </a:moveTo>
                  <a:cubicBezTo>
                    <a:pt x="1977" y="0"/>
                    <a:pt x="1878" y="38"/>
                    <a:pt x="1802" y="114"/>
                  </a:cubicBezTo>
                  <a:lnTo>
                    <a:pt x="156" y="1761"/>
                  </a:lnTo>
                  <a:cubicBezTo>
                    <a:pt x="2" y="1911"/>
                    <a:pt x="0" y="2159"/>
                    <a:pt x="153" y="2312"/>
                  </a:cubicBezTo>
                  <a:cubicBezTo>
                    <a:pt x="229" y="2388"/>
                    <a:pt x="328" y="2426"/>
                    <a:pt x="427" y="2426"/>
                  </a:cubicBezTo>
                  <a:cubicBezTo>
                    <a:pt x="528" y="2426"/>
                    <a:pt x="628" y="2387"/>
                    <a:pt x="705" y="2310"/>
                  </a:cubicBezTo>
                  <a:lnTo>
                    <a:pt x="2351" y="663"/>
                  </a:lnTo>
                  <a:cubicBezTo>
                    <a:pt x="2503" y="511"/>
                    <a:pt x="2503" y="266"/>
                    <a:pt x="2351" y="114"/>
                  </a:cubicBezTo>
                  <a:cubicBezTo>
                    <a:pt x="2275" y="38"/>
                    <a:pt x="2176" y="0"/>
                    <a:pt x="2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1736575" y="6031450"/>
              <a:ext cx="499125" cy="252275"/>
            </a:xfrm>
            <a:custGeom>
              <a:avLst/>
              <a:gdLst/>
              <a:ahLst/>
              <a:cxnLst/>
              <a:rect l="l" t="t" r="r" b="b"/>
              <a:pathLst>
                <a:path w="19965" h="10091" extrusionOk="0">
                  <a:moveTo>
                    <a:pt x="9980" y="776"/>
                  </a:moveTo>
                  <a:cubicBezTo>
                    <a:pt x="13851" y="776"/>
                    <a:pt x="17047" y="3420"/>
                    <a:pt x="18428" y="4774"/>
                  </a:cubicBezTo>
                  <a:cubicBezTo>
                    <a:pt x="16673" y="7542"/>
                    <a:pt x="13392" y="9315"/>
                    <a:pt x="9980" y="9315"/>
                  </a:cubicBezTo>
                  <a:cubicBezTo>
                    <a:pt x="6567" y="9315"/>
                    <a:pt x="3286" y="7542"/>
                    <a:pt x="1531" y="4774"/>
                  </a:cubicBezTo>
                  <a:cubicBezTo>
                    <a:pt x="2914" y="3420"/>
                    <a:pt x="6109" y="776"/>
                    <a:pt x="9980" y="776"/>
                  </a:cubicBezTo>
                  <a:close/>
                  <a:moveTo>
                    <a:pt x="9981" y="1"/>
                  </a:moveTo>
                  <a:cubicBezTo>
                    <a:pt x="6269" y="1"/>
                    <a:pt x="2607" y="2321"/>
                    <a:pt x="142" y="5111"/>
                  </a:cubicBezTo>
                  <a:cubicBezTo>
                    <a:pt x="0" y="5273"/>
                    <a:pt x="16" y="5518"/>
                    <a:pt x="177" y="5659"/>
                  </a:cubicBezTo>
                  <a:cubicBezTo>
                    <a:pt x="251" y="5724"/>
                    <a:pt x="343" y="5757"/>
                    <a:pt x="434" y="5757"/>
                  </a:cubicBezTo>
                  <a:cubicBezTo>
                    <a:pt x="541" y="5757"/>
                    <a:pt x="648" y="5712"/>
                    <a:pt x="725" y="5625"/>
                  </a:cubicBezTo>
                  <a:cubicBezTo>
                    <a:pt x="807" y="5533"/>
                    <a:pt x="892" y="5439"/>
                    <a:pt x="978" y="5346"/>
                  </a:cubicBezTo>
                  <a:cubicBezTo>
                    <a:pt x="2895" y="8244"/>
                    <a:pt x="6372" y="10091"/>
                    <a:pt x="9981" y="10091"/>
                  </a:cubicBezTo>
                  <a:cubicBezTo>
                    <a:pt x="13591" y="10091"/>
                    <a:pt x="17067" y="8243"/>
                    <a:pt x="18985" y="5346"/>
                  </a:cubicBezTo>
                  <a:cubicBezTo>
                    <a:pt x="19070" y="5439"/>
                    <a:pt x="19154" y="5533"/>
                    <a:pt x="19237" y="5625"/>
                  </a:cubicBezTo>
                  <a:cubicBezTo>
                    <a:pt x="19314" y="5714"/>
                    <a:pt x="19422" y="5760"/>
                    <a:pt x="19531" y="5760"/>
                  </a:cubicBezTo>
                  <a:cubicBezTo>
                    <a:pt x="19622" y="5760"/>
                    <a:pt x="19714" y="5728"/>
                    <a:pt x="19787" y="5663"/>
                  </a:cubicBezTo>
                  <a:cubicBezTo>
                    <a:pt x="19950" y="5519"/>
                    <a:pt x="19964" y="5273"/>
                    <a:pt x="19819" y="5111"/>
                  </a:cubicBezTo>
                  <a:lnTo>
                    <a:pt x="19820" y="5111"/>
                  </a:lnTo>
                  <a:cubicBezTo>
                    <a:pt x="17355" y="2320"/>
                    <a:pt x="13693" y="1"/>
                    <a:pt x="9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4"/>
          <p:cNvPicPr preferRelativeResize="0"/>
          <p:nvPr/>
        </p:nvPicPr>
        <p:blipFill rotWithShape="1">
          <a:blip r:embed="rId3">
            <a:alphaModFix/>
          </a:blip>
          <a:srcRect t="31505" b="34422"/>
          <a:stretch/>
        </p:blipFill>
        <p:spPr>
          <a:xfrm>
            <a:off x="0" y="3063700"/>
            <a:ext cx="9143996" cy="2079799"/>
          </a:xfrm>
          <a:prstGeom prst="rect">
            <a:avLst/>
          </a:prstGeom>
          <a:noFill/>
          <a:ln>
            <a:noFill/>
          </a:ln>
        </p:spPr>
      </p:pic>
      <p:sp>
        <p:nvSpPr>
          <p:cNvPr id="201" name="Google Shape;201;p34"/>
          <p:cNvSpPr/>
          <p:nvPr/>
        </p:nvSpPr>
        <p:spPr>
          <a:xfrm>
            <a:off x="2080200" y="240000"/>
            <a:ext cx="4983600" cy="4663500"/>
          </a:xfrm>
          <a:prstGeom prst="rect">
            <a:avLst/>
          </a:prstGeom>
          <a:noFill/>
          <a:ln w="19050" cap="flat" cmpd="sng">
            <a:solidFill>
              <a:srgbClr val="FBD7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1CDF6D5F-3E79-D54B-84DE-9C63A05D3F1A}"/>
              </a:ext>
            </a:extLst>
          </p:cNvPr>
          <p:cNvPicPr>
            <a:picLocks noChangeAspect="1"/>
          </p:cNvPicPr>
          <p:nvPr/>
        </p:nvPicPr>
        <p:blipFill>
          <a:blip r:embed="rId4"/>
          <a:stretch>
            <a:fillRect/>
          </a:stretch>
        </p:blipFill>
        <p:spPr>
          <a:xfrm>
            <a:off x="2124650" y="548306"/>
            <a:ext cx="4894699" cy="40468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9"/>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 !</a:t>
            </a:r>
            <a:endParaRPr dirty="0"/>
          </a:p>
        </p:txBody>
      </p:sp>
      <p:sp>
        <p:nvSpPr>
          <p:cNvPr id="506" name="Google Shape;506;p49"/>
          <p:cNvSpPr txBox="1">
            <a:spLocks noGrp="1"/>
          </p:cNvSpPr>
          <p:nvPr>
            <p:ph type="title"/>
          </p:nvPr>
        </p:nvSpPr>
        <p:spPr>
          <a:xfrm>
            <a:off x="2428470" y="1320234"/>
            <a:ext cx="4244703"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Hope we provided a breakthrough to deal with the disease</a:t>
            </a:r>
            <a:endParaRPr sz="1400" dirty="0"/>
          </a:p>
        </p:txBody>
      </p:sp>
      <p:cxnSp>
        <p:nvCxnSpPr>
          <p:cNvPr id="507" name="Google Shape;507;p49"/>
          <p:cNvCxnSpPr/>
          <p:nvPr/>
        </p:nvCxnSpPr>
        <p:spPr>
          <a:xfrm>
            <a:off x="916650" y="962050"/>
            <a:ext cx="3315000" cy="0"/>
          </a:xfrm>
          <a:prstGeom prst="straightConnector1">
            <a:avLst/>
          </a:prstGeom>
          <a:noFill/>
          <a:ln w="19050" cap="flat" cmpd="sng">
            <a:solidFill>
              <a:schemeClr val="accent3"/>
            </a:solidFill>
            <a:prstDash val="solid"/>
            <a:round/>
            <a:headEnd type="none" w="med" len="med"/>
            <a:tailEnd type="none" w="med" len="med"/>
          </a:ln>
        </p:spPr>
      </p:cxnSp>
      <p:grpSp>
        <p:nvGrpSpPr>
          <p:cNvPr id="508" name="Google Shape;508;p49"/>
          <p:cNvGrpSpPr/>
          <p:nvPr/>
        </p:nvGrpSpPr>
        <p:grpSpPr>
          <a:xfrm>
            <a:off x="2127833" y="1896636"/>
            <a:ext cx="4888337" cy="2604195"/>
            <a:chOff x="233350" y="949250"/>
            <a:chExt cx="7137300" cy="3802300"/>
          </a:xfrm>
        </p:grpSpPr>
        <p:sp>
          <p:nvSpPr>
            <p:cNvPr id="509" name="Google Shape;509;p49"/>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9"/>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9"/>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9"/>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9"/>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9"/>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9"/>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9"/>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9"/>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9"/>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9"/>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9"/>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9"/>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9"/>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9"/>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9"/>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9"/>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9"/>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9"/>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9"/>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9"/>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9"/>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9"/>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9"/>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9"/>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9"/>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9"/>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9"/>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9"/>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9"/>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9"/>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9"/>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9"/>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9"/>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9"/>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9"/>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9"/>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9"/>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9"/>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9"/>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9"/>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9"/>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9"/>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9"/>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9"/>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9"/>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9"/>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9"/>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9"/>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9"/>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9"/>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49"/>
          <p:cNvSpPr/>
          <p:nvPr/>
        </p:nvSpPr>
        <p:spPr>
          <a:xfrm>
            <a:off x="2990860" y="2635724"/>
            <a:ext cx="268800" cy="26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9"/>
          <p:cNvSpPr/>
          <p:nvPr/>
        </p:nvSpPr>
        <p:spPr>
          <a:xfrm>
            <a:off x="4437418" y="3694286"/>
            <a:ext cx="268800" cy="26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9"/>
          <p:cNvSpPr/>
          <p:nvPr/>
        </p:nvSpPr>
        <p:spPr>
          <a:xfrm>
            <a:off x="6163679" y="2562447"/>
            <a:ext cx="268800" cy="26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9"/>
          <p:cNvSpPr/>
          <p:nvPr/>
        </p:nvSpPr>
        <p:spPr>
          <a:xfrm>
            <a:off x="4575842" y="2171591"/>
            <a:ext cx="268800" cy="268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9"/>
          <p:cNvSpPr/>
          <p:nvPr/>
        </p:nvSpPr>
        <p:spPr>
          <a:xfrm>
            <a:off x="3444007" y="3197579"/>
            <a:ext cx="268800" cy="268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9"/>
          <p:cNvSpPr/>
          <p:nvPr/>
        </p:nvSpPr>
        <p:spPr>
          <a:xfrm>
            <a:off x="5784325" y="3368576"/>
            <a:ext cx="268800" cy="268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9"/>
          <p:cNvSpPr/>
          <p:nvPr/>
        </p:nvSpPr>
        <p:spPr>
          <a:xfrm>
            <a:off x="5381969" y="2171591"/>
            <a:ext cx="268800" cy="268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9"/>
          <p:cNvSpPr/>
          <p:nvPr/>
        </p:nvSpPr>
        <p:spPr>
          <a:xfrm>
            <a:off x="2577818" y="2830976"/>
            <a:ext cx="268800" cy="268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p:nvPr/>
        </p:nvSpPr>
        <p:spPr>
          <a:xfrm>
            <a:off x="1443450" y="794400"/>
            <a:ext cx="6257100" cy="35547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2"/>
          <p:cNvSpPr txBox="1">
            <a:spLocks noGrp="1"/>
          </p:cNvSpPr>
          <p:nvPr>
            <p:ph type="title"/>
          </p:nvPr>
        </p:nvSpPr>
        <p:spPr>
          <a:xfrm>
            <a:off x="5397450" y="3831950"/>
            <a:ext cx="2911500" cy="710700"/>
          </a:xfrm>
          <a:prstGeom prst="rect">
            <a:avLst/>
          </a:prstGeom>
          <a:solidFill>
            <a:schemeClr val="lt2"/>
          </a:solidFill>
        </p:spPr>
        <p:txBody>
          <a:bodyPr spcFirstLastPara="1" wrap="square" lIns="91425" tIns="91425" rIns="91425" bIns="91425" anchor="b" anchorCtr="0">
            <a:noAutofit/>
          </a:bodyPr>
          <a:lstStyle/>
          <a:p>
            <a:r>
              <a:rPr lang="en-IN" dirty="0"/>
              <a:t> - The most common cause of cancer </a:t>
            </a:r>
            <a:endParaRPr lang="en-IN" dirty="0">
              <a:effectLst/>
            </a:endParaRPr>
          </a:p>
        </p:txBody>
      </p:sp>
      <p:sp>
        <p:nvSpPr>
          <p:cNvPr id="186" name="Google Shape;186;p32"/>
          <p:cNvSpPr txBox="1">
            <a:spLocks noGrp="1"/>
          </p:cNvSpPr>
          <p:nvPr>
            <p:ph type="title" idx="2"/>
          </p:nvPr>
        </p:nvSpPr>
        <p:spPr>
          <a:xfrm>
            <a:off x="818250" y="459775"/>
            <a:ext cx="4579200" cy="2457900"/>
          </a:xfrm>
          <a:prstGeom prst="rect">
            <a:avLst/>
          </a:prstGeom>
          <a:solidFill>
            <a:srgbClr val="EFEFEF"/>
          </a:solidFill>
        </p:spPr>
        <p:txBody>
          <a:bodyPr spcFirstLastPara="1" wrap="square" lIns="91425" tIns="91425" rIns="91425" bIns="91425" anchor="t" anchorCtr="0">
            <a:noAutofit/>
          </a:bodyPr>
          <a:lstStyle/>
          <a:p>
            <a:r>
              <a:rPr lang="en-IN" dirty="0"/>
              <a:t>“ To prevent, detect, and treat breast cancer, and to improve the quality of life of both cancer patients and survivors. </a:t>
            </a:r>
            <a:r>
              <a:rPr lang="en"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cxnSp>
        <p:nvCxnSpPr>
          <p:cNvPr id="154" name="Google Shape;154;p30"/>
          <p:cNvCxnSpPr/>
          <p:nvPr/>
        </p:nvCxnSpPr>
        <p:spPr>
          <a:xfrm>
            <a:off x="-14700" y="2271925"/>
            <a:ext cx="9173400" cy="0"/>
          </a:xfrm>
          <a:prstGeom prst="straightConnector1">
            <a:avLst/>
          </a:prstGeom>
          <a:noFill/>
          <a:ln w="19050" cap="flat" cmpd="sng">
            <a:solidFill>
              <a:srgbClr val="FBD76D"/>
            </a:solidFill>
            <a:prstDash val="solid"/>
            <a:round/>
            <a:headEnd type="none" w="med" len="med"/>
            <a:tailEnd type="none" w="med" len="med"/>
          </a:ln>
        </p:spPr>
      </p:cxnSp>
      <p:sp>
        <p:nvSpPr>
          <p:cNvPr id="155" name="Google Shape;155;p30"/>
          <p:cNvSpPr/>
          <p:nvPr/>
        </p:nvSpPr>
        <p:spPr>
          <a:xfrm>
            <a:off x="1328700" y="1904275"/>
            <a:ext cx="735300" cy="735300"/>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p:nvPr/>
        </p:nvSpPr>
        <p:spPr>
          <a:xfrm>
            <a:off x="3245800" y="1904275"/>
            <a:ext cx="735300" cy="735300"/>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0"/>
          <p:cNvSpPr/>
          <p:nvPr/>
        </p:nvSpPr>
        <p:spPr>
          <a:xfrm>
            <a:off x="5162900" y="1904275"/>
            <a:ext cx="735300" cy="735300"/>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7080000" y="1904275"/>
            <a:ext cx="735300" cy="735300"/>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r>
              <a:rPr lang="en-IN" i="1" dirty="0"/>
              <a:t>Data preparation </a:t>
            </a:r>
            <a:endParaRPr lang="en-IN" dirty="0"/>
          </a:p>
        </p:txBody>
      </p:sp>
      <p:sp>
        <p:nvSpPr>
          <p:cNvPr id="160" name="Google Shape;160;p30"/>
          <p:cNvSpPr txBox="1">
            <a:spLocks noGrp="1"/>
          </p:cNvSpPr>
          <p:nvPr>
            <p:ph type="title" idx="2"/>
          </p:nvPr>
        </p:nvSpPr>
        <p:spPr>
          <a:xfrm>
            <a:off x="848400" y="2019475"/>
            <a:ext cx="16959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1" name="Google Shape;161;p30"/>
          <p:cNvSpPr txBox="1">
            <a:spLocks noGrp="1"/>
          </p:cNvSpPr>
          <p:nvPr>
            <p:ph type="title" idx="3"/>
          </p:nvPr>
        </p:nvSpPr>
        <p:spPr>
          <a:xfrm>
            <a:off x="848400" y="2861100"/>
            <a:ext cx="1695900" cy="572700"/>
          </a:xfrm>
          <a:prstGeom prst="rect">
            <a:avLst/>
          </a:prstGeom>
        </p:spPr>
        <p:txBody>
          <a:bodyPr spcFirstLastPara="1" wrap="square" lIns="91425" tIns="91425" rIns="91425" bIns="91425" anchor="t" anchorCtr="0">
            <a:noAutofit/>
          </a:bodyPr>
          <a:lstStyle/>
          <a:p>
            <a:r>
              <a:rPr lang="en-IN" dirty="0"/>
              <a:t>Missing Value Checking </a:t>
            </a:r>
          </a:p>
        </p:txBody>
      </p:sp>
      <p:sp>
        <p:nvSpPr>
          <p:cNvPr id="162" name="Google Shape;162;p30"/>
          <p:cNvSpPr txBox="1">
            <a:spLocks noGrp="1"/>
          </p:cNvSpPr>
          <p:nvPr>
            <p:ph type="subTitle" idx="1"/>
          </p:nvPr>
        </p:nvSpPr>
        <p:spPr>
          <a:xfrm>
            <a:off x="480447" y="3365450"/>
            <a:ext cx="2063853" cy="792600"/>
          </a:xfrm>
          <a:prstGeom prst="rect">
            <a:avLst/>
          </a:prstGeom>
        </p:spPr>
        <p:txBody>
          <a:bodyPr spcFirstLastPara="1" wrap="square" lIns="91425" tIns="91425" rIns="91425" bIns="91425" anchor="t" anchorCtr="0">
            <a:noAutofit/>
          </a:bodyPr>
          <a:lstStyle/>
          <a:p>
            <a:pPr algn="l"/>
            <a:r>
              <a:rPr lang="en-IN" dirty="0"/>
              <a:t>	Ensures model is not affected by missing dataset</a:t>
            </a:r>
          </a:p>
          <a:p>
            <a:pPr algn="l"/>
            <a:endParaRPr lang="en-IN" dirty="0"/>
          </a:p>
          <a:p>
            <a:pPr algn="l"/>
            <a:r>
              <a:rPr lang="en-IN" dirty="0"/>
              <a:t>	No missing data</a:t>
            </a:r>
          </a:p>
        </p:txBody>
      </p:sp>
      <p:sp>
        <p:nvSpPr>
          <p:cNvPr id="163" name="Google Shape;163;p30"/>
          <p:cNvSpPr txBox="1">
            <a:spLocks noGrp="1"/>
          </p:cNvSpPr>
          <p:nvPr>
            <p:ph type="title" idx="4"/>
          </p:nvPr>
        </p:nvSpPr>
        <p:spPr>
          <a:xfrm>
            <a:off x="2765499" y="2019475"/>
            <a:ext cx="16959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64" name="Google Shape;164;p30"/>
          <p:cNvSpPr txBox="1">
            <a:spLocks noGrp="1"/>
          </p:cNvSpPr>
          <p:nvPr>
            <p:ph type="title" idx="5"/>
          </p:nvPr>
        </p:nvSpPr>
        <p:spPr>
          <a:xfrm>
            <a:off x="2765499" y="2861100"/>
            <a:ext cx="1695900" cy="572700"/>
          </a:xfrm>
          <a:prstGeom prst="rect">
            <a:avLst/>
          </a:prstGeom>
        </p:spPr>
        <p:txBody>
          <a:bodyPr spcFirstLastPara="1" wrap="square" lIns="91425" tIns="91425" rIns="91425" bIns="91425" anchor="t" anchorCtr="0">
            <a:noAutofit/>
          </a:bodyPr>
          <a:lstStyle/>
          <a:p>
            <a:r>
              <a:rPr lang="en-IN" dirty="0"/>
              <a:t>Class Imbalance Checking </a:t>
            </a:r>
          </a:p>
        </p:txBody>
      </p:sp>
      <p:sp>
        <p:nvSpPr>
          <p:cNvPr id="165" name="Google Shape;165;p30"/>
          <p:cNvSpPr txBox="1">
            <a:spLocks noGrp="1"/>
          </p:cNvSpPr>
          <p:nvPr>
            <p:ph type="subTitle" idx="6"/>
          </p:nvPr>
        </p:nvSpPr>
        <p:spPr>
          <a:xfrm>
            <a:off x="2765499" y="3365450"/>
            <a:ext cx="16959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en-IN" dirty="0"/>
              <a:t>Ratio </a:t>
            </a:r>
            <a:r>
              <a:rPr lang="en-IN" dirty="0" err="1"/>
              <a:t>bt.</a:t>
            </a:r>
            <a:r>
              <a:rPr lang="en-IN" dirty="0"/>
              <a:t> Benign (B) &amp; Malignant (M) is 63:37. </a:t>
            </a:r>
          </a:p>
          <a:p>
            <a:pPr marL="0" indent="0">
              <a:buClr>
                <a:schemeClr val="dk1"/>
              </a:buClr>
              <a:buSzPts val="1100"/>
            </a:pPr>
            <a:r>
              <a:rPr lang="en-IN" dirty="0"/>
              <a:t>Gap of 0.26.</a:t>
            </a:r>
          </a:p>
          <a:p>
            <a:pPr marL="0" indent="0">
              <a:buClr>
                <a:schemeClr val="dk1"/>
              </a:buClr>
              <a:buSzPts val="1100"/>
            </a:pPr>
            <a:endParaRPr lang="en-IN" dirty="0"/>
          </a:p>
          <a:p>
            <a:pPr marL="0" indent="0">
              <a:buClr>
                <a:schemeClr val="dk1"/>
              </a:buClr>
              <a:buSzPts val="1100"/>
            </a:pPr>
            <a:r>
              <a:rPr lang="en-IN" dirty="0"/>
              <a:t>Hence not imbalanced.</a:t>
            </a:r>
          </a:p>
          <a:p>
            <a:pPr marL="0" lvl="0" indent="0" algn="ctr" rtl="0">
              <a:spcBef>
                <a:spcPts val="0"/>
              </a:spcBef>
              <a:spcAft>
                <a:spcPts val="0"/>
              </a:spcAft>
              <a:buClr>
                <a:schemeClr val="dk1"/>
              </a:buClr>
              <a:buSzPts val="1100"/>
              <a:buFont typeface="Arial"/>
              <a:buNone/>
            </a:pPr>
            <a:endParaRPr dirty="0"/>
          </a:p>
        </p:txBody>
      </p:sp>
      <p:sp>
        <p:nvSpPr>
          <p:cNvPr id="166" name="Google Shape;166;p30"/>
          <p:cNvSpPr txBox="1">
            <a:spLocks noGrp="1"/>
          </p:cNvSpPr>
          <p:nvPr>
            <p:ph type="title" idx="7"/>
          </p:nvPr>
        </p:nvSpPr>
        <p:spPr>
          <a:xfrm>
            <a:off x="4682598" y="2019475"/>
            <a:ext cx="16959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7" name="Google Shape;167;p30"/>
          <p:cNvSpPr txBox="1">
            <a:spLocks noGrp="1"/>
          </p:cNvSpPr>
          <p:nvPr>
            <p:ph type="title" idx="8"/>
          </p:nvPr>
        </p:nvSpPr>
        <p:spPr>
          <a:xfrm>
            <a:off x="4682598" y="2861100"/>
            <a:ext cx="1695900" cy="572700"/>
          </a:xfrm>
          <a:prstGeom prst="rect">
            <a:avLst/>
          </a:prstGeom>
        </p:spPr>
        <p:txBody>
          <a:bodyPr spcFirstLastPara="1" wrap="square" lIns="91425" tIns="91425" rIns="91425" bIns="91425" anchor="t" anchorCtr="0">
            <a:noAutofit/>
          </a:bodyPr>
          <a:lstStyle/>
          <a:p>
            <a:r>
              <a:rPr lang="en-IN" dirty="0"/>
              <a:t>Normalization Checking </a:t>
            </a:r>
          </a:p>
        </p:txBody>
      </p:sp>
      <p:sp>
        <p:nvSpPr>
          <p:cNvPr id="168" name="Google Shape;168;p30"/>
          <p:cNvSpPr txBox="1">
            <a:spLocks noGrp="1"/>
          </p:cNvSpPr>
          <p:nvPr>
            <p:ph type="subTitle" idx="9"/>
          </p:nvPr>
        </p:nvSpPr>
        <p:spPr>
          <a:xfrm>
            <a:off x="4682598" y="3365450"/>
            <a:ext cx="16959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en-IN" dirty="0"/>
              <a:t>All variables should have the same scale for fair comparison between them.</a:t>
            </a:r>
          </a:p>
          <a:p>
            <a:pPr marL="0" indent="0">
              <a:buClr>
                <a:schemeClr val="dk1"/>
              </a:buClr>
              <a:buSzPts val="1100"/>
            </a:pPr>
            <a:endParaRPr lang="en-IN" dirty="0"/>
          </a:p>
          <a:p>
            <a:pPr marL="0" indent="0">
              <a:buClr>
                <a:schemeClr val="dk1"/>
              </a:buClr>
              <a:buSzPts val="1100"/>
            </a:pPr>
            <a:r>
              <a:rPr lang="en-IN" dirty="0"/>
              <a:t>Feature scaling used. </a:t>
            </a:r>
          </a:p>
          <a:p>
            <a:pPr marL="0" lvl="0" indent="0" algn="ctr" rtl="0">
              <a:spcBef>
                <a:spcPts val="0"/>
              </a:spcBef>
              <a:spcAft>
                <a:spcPts val="0"/>
              </a:spcAft>
              <a:buClr>
                <a:schemeClr val="dk1"/>
              </a:buClr>
              <a:buSzPts val="1100"/>
              <a:buFont typeface="Arial"/>
              <a:buNone/>
            </a:pPr>
            <a:endParaRPr dirty="0"/>
          </a:p>
        </p:txBody>
      </p:sp>
      <p:sp>
        <p:nvSpPr>
          <p:cNvPr id="169" name="Google Shape;169;p30"/>
          <p:cNvSpPr txBox="1">
            <a:spLocks noGrp="1"/>
          </p:cNvSpPr>
          <p:nvPr>
            <p:ph type="title" idx="13"/>
          </p:nvPr>
        </p:nvSpPr>
        <p:spPr>
          <a:xfrm>
            <a:off x="6599697" y="2019475"/>
            <a:ext cx="1695900" cy="5049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0" name="Google Shape;170;p30"/>
          <p:cNvSpPr txBox="1">
            <a:spLocks noGrp="1"/>
          </p:cNvSpPr>
          <p:nvPr>
            <p:ph type="title" idx="14"/>
          </p:nvPr>
        </p:nvSpPr>
        <p:spPr>
          <a:xfrm>
            <a:off x="6599697" y="2861100"/>
            <a:ext cx="1695900" cy="572700"/>
          </a:xfrm>
          <a:prstGeom prst="rect">
            <a:avLst/>
          </a:prstGeom>
        </p:spPr>
        <p:txBody>
          <a:bodyPr spcFirstLastPara="1" wrap="square" lIns="91425" tIns="91425" rIns="91425" bIns="91425" anchor="t" anchorCtr="0">
            <a:noAutofit/>
          </a:bodyPr>
          <a:lstStyle/>
          <a:p>
            <a:r>
              <a:rPr lang="en-IN" dirty="0"/>
              <a:t>Correlation Checking </a:t>
            </a:r>
          </a:p>
        </p:txBody>
      </p:sp>
      <p:sp>
        <p:nvSpPr>
          <p:cNvPr id="171" name="Google Shape;171;p30"/>
          <p:cNvSpPr txBox="1">
            <a:spLocks noGrp="1"/>
          </p:cNvSpPr>
          <p:nvPr>
            <p:ph type="subTitle" idx="15"/>
          </p:nvPr>
        </p:nvSpPr>
        <p:spPr>
          <a:xfrm>
            <a:off x="6599697" y="3365450"/>
            <a:ext cx="16959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t>Based </a:t>
            </a:r>
            <a:r>
              <a:rPr lang="en-IN" dirty="0"/>
              <a:t>on the correlation matrix values above 0.7 indicate a high correlation. </a:t>
            </a:r>
          </a:p>
          <a:p>
            <a:pPr marL="0" indent="0">
              <a:buClr>
                <a:schemeClr val="dk1"/>
              </a:buClr>
              <a:buSzPts val="1100"/>
            </a:pPr>
            <a:endParaRPr lang="en-IN" dirty="0"/>
          </a:p>
          <a:p>
            <a:pPr marL="0" indent="0">
              <a:buClr>
                <a:schemeClr val="dk1"/>
              </a:buClr>
              <a:buSzPts val="1100"/>
            </a:pPr>
            <a:r>
              <a:rPr lang="en-IN" dirty="0"/>
              <a:t>Hence PCA used.</a:t>
            </a:r>
          </a:p>
        </p:txBody>
      </p:sp>
      <p:cxnSp>
        <p:nvCxnSpPr>
          <p:cNvPr id="172" name="Google Shape;172;p30"/>
          <p:cNvCxnSpPr/>
          <p:nvPr/>
        </p:nvCxnSpPr>
        <p:spPr>
          <a:xfrm>
            <a:off x="916600" y="962050"/>
            <a:ext cx="36684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9CC0-BBC0-794D-AC88-1AF4B6334CBA}"/>
              </a:ext>
            </a:extLst>
          </p:cNvPr>
          <p:cNvSpPr>
            <a:spLocks noGrp="1"/>
          </p:cNvSpPr>
          <p:nvPr>
            <p:ph type="title"/>
          </p:nvPr>
        </p:nvSpPr>
        <p:spPr/>
        <p:txBody>
          <a:bodyPr/>
          <a:lstStyle/>
          <a:p>
            <a:r>
              <a:rPr lang="en-IN" sz="2000" dirty="0"/>
              <a:t>Wide range of values of raw data will affect the result of PCA and final model. </a:t>
            </a:r>
            <a:endParaRPr lang="en-US" sz="2000" dirty="0"/>
          </a:p>
        </p:txBody>
      </p:sp>
      <p:sp>
        <p:nvSpPr>
          <p:cNvPr id="3" name="Subtitle 2">
            <a:extLst>
              <a:ext uri="{FF2B5EF4-FFF2-40B4-BE49-F238E27FC236}">
                <a16:creationId xmlns:a16="http://schemas.microsoft.com/office/drawing/2014/main" id="{4C8728DB-C852-F043-BCF3-B871299B3098}"/>
              </a:ext>
            </a:extLst>
          </p:cNvPr>
          <p:cNvSpPr>
            <a:spLocks noGrp="1"/>
          </p:cNvSpPr>
          <p:nvPr>
            <p:ph type="subTitle" idx="1"/>
          </p:nvPr>
        </p:nvSpPr>
        <p:spPr>
          <a:xfrm>
            <a:off x="1830842" y="3257595"/>
            <a:ext cx="4895458" cy="648300"/>
          </a:xfrm>
        </p:spPr>
        <p:txBody>
          <a:bodyPr/>
          <a:lstStyle/>
          <a:p>
            <a:r>
              <a:rPr lang="en-IN" sz="1600" dirty="0"/>
              <a:t>	Scaling was performed so that each feature contributes approximately proportionately to the final distance </a:t>
            </a:r>
          </a:p>
          <a:p>
            <a:endParaRPr lang="en-US" sz="1600" dirty="0"/>
          </a:p>
        </p:txBody>
      </p:sp>
      <p:sp>
        <p:nvSpPr>
          <p:cNvPr id="4" name="Title 3">
            <a:extLst>
              <a:ext uri="{FF2B5EF4-FFF2-40B4-BE49-F238E27FC236}">
                <a16:creationId xmlns:a16="http://schemas.microsoft.com/office/drawing/2014/main" id="{5B9DC875-822D-0642-8DCC-DCD413109608}"/>
              </a:ext>
            </a:extLst>
          </p:cNvPr>
          <p:cNvSpPr>
            <a:spLocks noGrp="1"/>
          </p:cNvSpPr>
          <p:nvPr>
            <p:ph type="title" idx="2"/>
          </p:nvPr>
        </p:nvSpPr>
        <p:spPr/>
        <p:txBody>
          <a:bodyPr/>
          <a:lstStyle/>
          <a:p>
            <a:r>
              <a:rPr lang="en-IN" i="1" dirty="0"/>
              <a:t>Feature Scaling </a:t>
            </a:r>
            <a:br>
              <a:rPr lang="en-IN" dirty="0"/>
            </a:br>
            <a:endParaRPr lang="en-US" dirty="0"/>
          </a:p>
        </p:txBody>
      </p:sp>
    </p:spTree>
    <p:extLst>
      <p:ext uri="{BB962C8B-B14F-4D97-AF65-F5344CB8AC3E}">
        <p14:creationId xmlns:p14="http://schemas.microsoft.com/office/powerpoint/2010/main" val="59788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999D-78E4-2643-BC5B-901F21E3DD4F}"/>
              </a:ext>
            </a:extLst>
          </p:cNvPr>
          <p:cNvSpPr>
            <a:spLocks noGrp="1"/>
          </p:cNvSpPr>
          <p:nvPr>
            <p:ph type="title"/>
          </p:nvPr>
        </p:nvSpPr>
        <p:spPr>
          <a:xfrm>
            <a:off x="2227733" y="1606858"/>
            <a:ext cx="4308600" cy="2723567"/>
          </a:xfrm>
        </p:spPr>
        <p:txBody>
          <a:bodyPr/>
          <a:lstStyle/>
          <a:p>
            <a:r>
              <a:rPr lang="en-IN" sz="1800" dirty="0"/>
              <a:t>Principal Component Analysis (PCA) is a feature extraction technique which takes an orthogonal transformation to convert a set of observations of possibly correlated parameters into a set of values of linearly uncorrelated parameters called principal components </a:t>
            </a:r>
          </a:p>
        </p:txBody>
      </p:sp>
      <p:sp>
        <p:nvSpPr>
          <p:cNvPr id="4" name="Title 3">
            <a:extLst>
              <a:ext uri="{FF2B5EF4-FFF2-40B4-BE49-F238E27FC236}">
                <a16:creationId xmlns:a16="http://schemas.microsoft.com/office/drawing/2014/main" id="{4D21CBBE-EB94-FF4A-94F3-8F2E7A5FE137}"/>
              </a:ext>
            </a:extLst>
          </p:cNvPr>
          <p:cNvSpPr>
            <a:spLocks noGrp="1"/>
          </p:cNvSpPr>
          <p:nvPr>
            <p:ph type="title" idx="2"/>
          </p:nvPr>
        </p:nvSpPr>
        <p:spPr/>
        <p:txBody>
          <a:bodyPr/>
          <a:lstStyle/>
          <a:p>
            <a:r>
              <a:rPr lang="en-IN" i="1" dirty="0"/>
              <a:t>Principal Component Analysis </a:t>
            </a:r>
            <a:br>
              <a:rPr lang="en-IN" dirty="0"/>
            </a:br>
            <a:endParaRPr lang="en-US" dirty="0"/>
          </a:p>
        </p:txBody>
      </p:sp>
      <p:sp>
        <p:nvSpPr>
          <p:cNvPr id="7" name="Rectangle 6">
            <a:extLst>
              <a:ext uri="{FF2B5EF4-FFF2-40B4-BE49-F238E27FC236}">
                <a16:creationId xmlns:a16="http://schemas.microsoft.com/office/drawing/2014/main" id="{2BA94459-1738-3040-8BDD-96C2A8093DF4}"/>
              </a:ext>
            </a:extLst>
          </p:cNvPr>
          <p:cNvSpPr/>
          <p:nvPr/>
        </p:nvSpPr>
        <p:spPr>
          <a:xfrm>
            <a:off x="2478307" y="4483670"/>
            <a:ext cx="3858749" cy="400110"/>
          </a:xfrm>
          <a:prstGeom prst="rect">
            <a:avLst/>
          </a:prstGeom>
        </p:spPr>
        <p:txBody>
          <a:bodyPr wrap="none">
            <a:spAutoFit/>
          </a:bodyPr>
          <a:lstStyle/>
          <a:p>
            <a:r>
              <a:rPr lang="en-IN" sz="2000" b="1" dirty="0">
                <a:latin typeface="NimbusRomNo9L"/>
              </a:rPr>
              <a:t>6 components account for 88.56% </a:t>
            </a:r>
            <a:endParaRPr lang="en-IN" sz="2000" b="1" dirty="0"/>
          </a:p>
        </p:txBody>
      </p:sp>
    </p:spTree>
    <p:extLst>
      <p:ext uri="{BB962C8B-B14F-4D97-AF65-F5344CB8AC3E}">
        <p14:creationId xmlns:p14="http://schemas.microsoft.com/office/powerpoint/2010/main" val="42016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cxnSp>
        <p:nvCxnSpPr>
          <p:cNvPr id="598" name="Google Shape;598;p51"/>
          <p:cNvCxnSpPr/>
          <p:nvPr/>
        </p:nvCxnSpPr>
        <p:spPr>
          <a:xfrm>
            <a:off x="-83550" y="2116302"/>
            <a:ext cx="9311100" cy="0"/>
          </a:xfrm>
          <a:prstGeom prst="straightConnector1">
            <a:avLst/>
          </a:prstGeom>
          <a:noFill/>
          <a:ln w="19050" cap="flat" cmpd="sng">
            <a:solidFill>
              <a:schemeClr val="accent3"/>
            </a:solidFill>
            <a:prstDash val="solid"/>
            <a:round/>
            <a:headEnd type="none" w="med" len="med"/>
            <a:tailEnd type="none" w="med" len="med"/>
          </a:ln>
        </p:spPr>
      </p:cxnSp>
      <p:sp>
        <p:nvSpPr>
          <p:cNvPr id="599" name="Google Shape;599;p51"/>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r>
              <a:rPr lang="en-IN" dirty="0"/>
              <a:t>Train/Test Split </a:t>
            </a:r>
          </a:p>
        </p:txBody>
      </p:sp>
      <p:sp>
        <p:nvSpPr>
          <p:cNvPr id="600" name="Google Shape;600;p51"/>
          <p:cNvSpPr txBox="1">
            <a:spLocks noGrp="1"/>
          </p:cNvSpPr>
          <p:nvPr>
            <p:ph type="title" idx="2"/>
          </p:nvPr>
        </p:nvSpPr>
        <p:spPr>
          <a:xfrm>
            <a:off x="1454388" y="2583950"/>
            <a:ext cx="2493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Training data</a:t>
            </a:r>
            <a:endParaRPr dirty="0"/>
          </a:p>
        </p:txBody>
      </p:sp>
      <p:sp>
        <p:nvSpPr>
          <p:cNvPr id="602" name="Google Shape;602;p51"/>
          <p:cNvSpPr/>
          <p:nvPr/>
        </p:nvSpPr>
        <p:spPr>
          <a:xfrm>
            <a:off x="2386200" y="1806264"/>
            <a:ext cx="629700" cy="62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1"/>
          <p:cNvSpPr txBox="1">
            <a:spLocks noGrp="1"/>
          </p:cNvSpPr>
          <p:nvPr>
            <p:ph type="title" idx="3"/>
          </p:nvPr>
        </p:nvSpPr>
        <p:spPr>
          <a:xfrm>
            <a:off x="5196323" y="2583950"/>
            <a:ext cx="2493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Testing data</a:t>
            </a:r>
            <a:endParaRPr dirty="0"/>
          </a:p>
        </p:txBody>
      </p:sp>
      <p:sp>
        <p:nvSpPr>
          <p:cNvPr id="604" name="Google Shape;604;p51"/>
          <p:cNvSpPr/>
          <p:nvPr/>
        </p:nvSpPr>
        <p:spPr>
          <a:xfrm>
            <a:off x="6128125" y="1806264"/>
            <a:ext cx="629700" cy="62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1"/>
          <p:cNvSpPr txBox="1">
            <a:spLocks noGrp="1"/>
          </p:cNvSpPr>
          <p:nvPr>
            <p:ph type="title" idx="5"/>
          </p:nvPr>
        </p:nvSpPr>
        <p:spPr>
          <a:xfrm>
            <a:off x="1853100" y="1868675"/>
            <a:ext cx="16959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sp>
        <p:nvSpPr>
          <p:cNvPr id="607" name="Google Shape;607;p51"/>
          <p:cNvSpPr txBox="1">
            <a:spLocks noGrp="1"/>
          </p:cNvSpPr>
          <p:nvPr>
            <p:ph type="title" idx="6"/>
          </p:nvPr>
        </p:nvSpPr>
        <p:spPr>
          <a:xfrm>
            <a:off x="5595025" y="1868675"/>
            <a:ext cx="16959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cxnSp>
        <p:nvCxnSpPr>
          <p:cNvPr id="608" name="Google Shape;608;p51"/>
          <p:cNvCxnSpPr/>
          <p:nvPr/>
        </p:nvCxnSpPr>
        <p:spPr>
          <a:xfrm>
            <a:off x="916650" y="962050"/>
            <a:ext cx="2547000" cy="0"/>
          </a:xfrm>
          <a:prstGeom prst="straightConnector1">
            <a:avLst/>
          </a:prstGeom>
          <a:noFill/>
          <a:ln w="19050" cap="flat" cmpd="sng">
            <a:solidFill>
              <a:schemeClr val="accent3"/>
            </a:solidFill>
            <a:prstDash val="solid"/>
            <a:round/>
            <a:headEnd type="none" w="med" len="med"/>
            <a:tailEnd type="none" w="med" len="med"/>
          </a:ln>
        </p:spPr>
      </p:cxnSp>
      <p:sp>
        <p:nvSpPr>
          <p:cNvPr id="13" name="Google Shape;607;p51">
            <a:extLst>
              <a:ext uri="{FF2B5EF4-FFF2-40B4-BE49-F238E27FC236}">
                <a16:creationId xmlns:a16="http://schemas.microsoft.com/office/drawing/2014/main" id="{6AAB2999-1313-CD4C-9A5C-3FCD192C1FA8}"/>
              </a:ext>
            </a:extLst>
          </p:cNvPr>
          <p:cNvSpPr txBox="1">
            <a:spLocks/>
          </p:cNvSpPr>
          <p:nvPr/>
        </p:nvSpPr>
        <p:spPr>
          <a:xfrm>
            <a:off x="3669362" y="1863852"/>
            <a:ext cx="1695900" cy="50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dirty="0"/>
              <a:t>:</a:t>
            </a:r>
          </a:p>
        </p:txBody>
      </p:sp>
      <p:sp>
        <p:nvSpPr>
          <p:cNvPr id="3" name="Subtitle 2">
            <a:extLst>
              <a:ext uri="{FF2B5EF4-FFF2-40B4-BE49-F238E27FC236}">
                <a16:creationId xmlns:a16="http://schemas.microsoft.com/office/drawing/2014/main" id="{BC520D29-4EC5-654A-AF0B-093C03C18E25}"/>
              </a:ext>
            </a:extLst>
          </p:cNvPr>
          <p:cNvSpPr>
            <a:spLocks noGrp="1"/>
          </p:cNvSpPr>
          <p:nvPr>
            <p:ph type="subTitle" idx="1"/>
          </p:nvPr>
        </p:nvSpPr>
        <p:spPr>
          <a:xfrm>
            <a:off x="1362064" y="3409792"/>
            <a:ext cx="6310495" cy="792600"/>
          </a:xfrm>
        </p:spPr>
        <p:txBody>
          <a:bodyPr/>
          <a:lstStyle/>
          <a:p>
            <a:r>
              <a:rPr lang="en-IN" b="1" i="1" dirty="0">
                <a:solidFill>
                  <a:schemeClr val="tx1"/>
                </a:solidFill>
              </a:rPr>
              <a:t>Model Engineering Cross Validation </a:t>
            </a:r>
          </a:p>
          <a:p>
            <a:endParaRPr lang="en-IN" b="1" i="1" dirty="0">
              <a:solidFill>
                <a:schemeClr val="tx1"/>
              </a:solidFill>
            </a:endParaRPr>
          </a:p>
          <a:p>
            <a:r>
              <a:rPr lang="en-IN" dirty="0"/>
              <a:t>To minimise the </a:t>
            </a:r>
            <a:r>
              <a:rPr lang="en-IN" dirty="0" err="1"/>
              <a:t>out-of</a:t>
            </a:r>
            <a:r>
              <a:rPr lang="en-IN" dirty="0"/>
              <a:t> sample error and improve the precision of the model, Cross-Validation is performed on the training and testing data by using multiple tests sets and average the out-of-sample errors </a:t>
            </a:r>
          </a:p>
          <a:p>
            <a:endParaRPr lang="en-IN"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31"/>
          <p:cNvSpPr txBox="1">
            <a:spLocks noGrp="1"/>
          </p:cNvSpPr>
          <p:nvPr>
            <p:ph type="body" idx="1"/>
          </p:nvPr>
        </p:nvSpPr>
        <p:spPr>
          <a:xfrm>
            <a:off x="818250" y="1345650"/>
            <a:ext cx="3369702" cy="2904300"/>
          </a:xfrm>
          <a:prstGeom prst="rect">
            <a:avLst/>
          </a:prstGeom>
        </p:spPr>
        <p:txBody>
          <a:bodyPr spcFirstLastPara="1" wrap="square" lIns="91425" tIns="91425" rIns="91425" bIns="91425" anchor="t" anchorCtr="0">
            <a:noAutofit/>
          </a:bodyPr>
          <a:lstStyle/>
          <a:p>
            <a:r>
              <a:rPr lang="en-IN" dirty="0"/>
              <a:t>SVM TUNING</a:t>
            </a:r>
          </a:p>
          <a:p>
            <a:r>
              <a:rPr lang="en-IN" dirty="0"/>
              <a:t>LOGISTIC REGRESSION</a:t>
            </a:r>
          </a:p>
          <a:p>
            <a:r>
              <a:rPr lang="en-IN" dirty="0"/>
              <a:t>ADABOOST</a:t>
            </a:r>
          </a:p>
          <a:p>
            <a:r>
              <a:rPr lang="en-IN" dirty="0"/>
              <a:t>STOCHASTIC GRADIENT DESCENT</a:t>
            </a:r>
          </a:p>
          <a:p>
            <a:r>
              <a:rPr lang="en-IN" dirty="0"/>
              <a:t>PERCEPTRON</a:t>
            </a:r>
          </a:p>
          <a:p>
            <a:r>
              <a:rPr lang="en-IN" dirty="0"/>
              <a:t>XGBOOST</a:t>
            </a:r>
          </a:p>
          <a:p>
            <a:r>
              <a:rPr lang="en-IN" dirty="0"/>
              <a:t>RANDOM FOREST</a:t>
            </a:r>
          </a:p>
          <a:p>
            <a:r>
              <a:rPr lang="en-IN" dirty="0"/>
              <a:t>KNN</a:t>
            </a:r>
          </a:p>
          <a:p>
            <a:r>
              <a:rPr lang="en-IN" dirty="0"/>
              <a:t>EXTREMELY RANDOMIZED TREES</a:t>
            </a:r>
          </a:p>
          <a:p>
            <a:r>
              <a:rPr lang="en-IN" dirty="0"/>
              <a:t>ENSEMBLE VOTING CLASSIFIER </a:t>
            </a:r>
          </a:p>
        </p:txBody>
      </p:sp>
      <p:sp>
        <p:nvSpPr>
          <p:cNvPr id="178" name="Google Shape;178;p31"/>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Models used to predict</a:t>
            </a:r>
            <a:endParaRPr dirty="0"/>
          </a:p>
        </p:txBody>
      </p:sp>
      <p:cxnSp>
        <p:nvCxnSpPr>
          <p:cNvPr id="179" name="Google Shape;179;p31"/>
          <p:cNvCxnSpPr/>
          <p:nvPr/>
        </p:nvCxnSpPr>
        <p:spPr>
          <a:xfrm>
            <a:off x="916600" y="962050"/>
            <a:ext cx="27042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1"/>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FEW Models</a:t>
            </a:r>
            <a:endParaRPr dirty="0"/>
          </a:p>
        </p:txBody>
      </p:sp>
      <p:cxnSp>
        <p:nvCxnSpPr>
          <p:cNvPr id="337" name="Google Shape;337;p41"/>
          <p:cNvCxnSpPr/>
          <p:nvPr/>
        </p:nvCxnSpPr>
        <p:spPr>
          <a:xfrm>
            <a:off x="916600" y="962050"/>
            <a:ext cx="44193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41"/>
          <p:cNvCxnSpPr/>
          <p:nvPr/>
        </p:nvCxnSpPr>
        <p:spPr>
          <a:xfrm>
            <a:off x="1214100" y="2959465"/>
            <a:ext cx="6715800" cy="0"/>
          </a:xfrm>
          <a:prstGeom prst="straightConnector1">
            <a:avLst/>
          </a:prstGeom>
          <a:noFill/>
          <a:ln w="19050" cap="flat" cmpd="sng">
            <a:solidFill>
              <a:schemeClr val="accent1"/>
            </a:solidFill>
            <a:prstDash val="solid"/>
            <a:round/>
            <a:headEnd type="none" w="med" len="med"/>
            <a:tailEnd type="none" w="med" len="med"/>
          </a:ln>
        </p:spPr>
      </p:cxnSp>
      <p:sp>
        <p:nvSpPr>
          <p:cNvPr id="339" name="Google Shape;339;p41"/>
          <p:cNvSpPr/>
          <p:nvPr/>
        </p:nvSpPr>
        <p:spPr>
          <a:xfrm>
            <a:off x="1933300" y="2027382"/>
            <a:ext cx="340200" cy="34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a:off x="3579033" y="3551376"/>
            <a:ext cx="340200" cy="34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p:nvPr/>
        </p:nvSpPr>
        <p:spPr>
          <a:xfrm>
            <a:off x="5224767" y="2027382"/>
            <a:ext cx="340200" cy="34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1"/>
          <p:cNvSpPr/>
          <p:nvPr/>
        </p:nvSpPr>
        <p:spPr>
          <a:xfrm>
            <a:off x="6870500" y="3551376"/>
            <a:ext cx="340200" cy="34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41"/>
          <p:cNvCxnSpPr>
            <a:stCxn id="339" idx="4"/>
          </p:cNvCxnSpPr>
          <p:nvPr/>
        </p:nvCxnSpPr>
        <p:spPr>
          <a:xfrm>
            <a:off x="2103400" y="2367582"/>
            <a:ext cx="0" cy="593400"/>
          </a:xfrm>
          <a:prstGeom prst="straightConnector1">
            <a:avLst/>
          </a:prstGeom>
          <a:noFill/>
          <a:ln w="19050" cap="flat" cmpd="sng">
            <a:solidFill>
              <a:schemeClr val="accent1"/>
            </a:solidFill>
            <a:prstDash val="solid"/>
            <a:round/>
            <a:headEnd type="none" w="med" len="med"/>
            <a:tailEnd type="none" w="med" len="med"/>
          </a:ln>
        </p:spPr>
      </p:cxnSp>
      <p:cxnSp>
        <p:nvCxnSpPr>
          <p:cNvPr id="344" name="Google Shape;344;p41"/>
          <p:cNvCxnSpPr>
            <a:stCxn id="340" idx="0"/>
          </p:cNvCxnSpPr>
          <p:nvPr/>
        </p:nvCxnSpPr>
        <p:spPr>
          <a:xfrm rot="10800000">
            <a:off x="3747633" y="2961876"/>
            <a:ext cx="1500" cy="589500"/>
          </a:xfrm>
          <a:prstGeom prst="straightConnector1">
            <a:avLst/>
          </a:prstGeom>
          <a:noFill/>
          <a:ln w="19050" cap="flat" cmpd="sng">
            <a:solidFill>
              <a:schemeClr val="accent1"/>
            </a:solidFill>
            <a:prstDash val="solid"/>
            <a:round/>
            <a:headEnd type="none" w="med" len="med"/>
            <a:tailEnd type="none" w="med" len="med"/>
          </a:ln>
        </p:spPr>
      </p:cxnSp>
      <p:cxnSp>
        <p:nvCxnSpPr>
          <p:cNvPr id="345" name="Google Shape;345;p41"/>
          <p:cNvCxnSpPr>
            <a:stCxn id="341" idx="4"/>
          </p:cNvCxnSpPr>
          <p:nvPr/>
        </p:nvCxnSpPr>
        <p:spPr>
          <a:xfrm>
            <a:off x="5394867" y="2367582"/>
            <a:ext cx="0" cy="594000"/>
          </a:xfrm>
          <a:prstGeom prst="straightConnector1">
            <a:avLst/>
          </a:prstGeom>
          <a:noFill/>
          <a:ln w="19050" cap="flat" cmpd="sng">
            <a:solidFill>
              <a:schemeClr val="accent1"/>
            </a:solidFill>
            <a:prstDash val="solid"/>
            <a:round/>
            <a:headEnd type="none" w="med" len="med"/>
            <a:tailEnd type="none" w="med" len="med"/>
          </a:ln>
        </p:spPr>
      </p:cxnSp>
      <p:cxnSp>
        <p:nvCxnSpPr>
          <p:cNvPr id="346" name="Google Shape;346;p41"/>
          <p:cNvCxnSpPr>
            <a:stCxn id="342" idx="0"/>
          </p:cNvCxnSpPr>
          <p:nvPr/>
        </p:nvCxnSpPr>
        <p:spPr>
          <a:xfrm rot="10800000">
            <a:off x="7040600" y="2958276"/>
            <a:ext cx="0" cy="593100"/>
          </a:xfrm>
          <a:prstGeom prst="straightConnector1">
            <a:avLst/>
          </a:prstGeom>
          <a:noFill/>
          <a:ln w="19050" cap="flat" cmpd="sng">
            <a:solidFill>
              <a:schemeClr val="accent1"/>
            </a:solidFill>
            <a:prstDash val="solid"/>
            <a:round/>
            <a:headEnd type="none" w="med" len="med"/>
            <a:tailEnd type="none" w="med" len="med"/>
          </a:ln>
        </p:spPr>
      </p:cxnSp>
      <p:sp>
        <p:nvSpPr>
          <p:cNvPr id="347" name="Google Shape;347;p41"/>
          <p:cNvSpPr txBox="1">
            <a:spLocks noGrp="1"/>
          </p:cNvSpPr>
          <p:nvPr>
            <p:ph type="title" idx="4294967295"/>
          </p:nvPr>
        </p:nvSpPr>
        <p:spPr>
          <a:xfrm>
            <a:off x="2464475" y="1773256"/>
            <a:ext cx="185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SVM</a:t>
            </a:r>
            <a:endParaRPr sz="1400" dirty="0"/>
          </a:p>
        </p:txBody>
      </p:sp>
      <p:sp>
        <p:nvSpPr>
          <p:cNvPr id="348" name="Google Shape;348;p41"/>
          <p:cNvSpPr txBox="1">
            <a:spLocks noGrp="1"/>
          </p:cNvSpPr>
          <p:nvPr>
            <p:ph type="subTitle" idx="4294967295"/>
          </p:nvPr>
        </p:nvSpPr>
        <p:spPr>
          <a:xfrm>
            <a:off x="2464475" y="2049006"/>
            <a:ext cx="185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Saturn is the ringed planet</a:t>
            </a:r>
            <a:endParaRPr sz="1200"/>
          </a:p>
        </p:txBody>
      </p:sp>
      <p:sp>
        <p:nvSpPr>
          <p:cNvPr id="349" name="Google Shape;349;p41"/>
          <p:cNvSpPr txBox="1">
            <a:spLocks noGrp="1"/>
          </p:cNvSpPr>
          <p:nvPr>
            <p:ph type="title" idx="4294967295"/>
          </p:nvPr>
        </p:nvSpPr>
        <p:spPr>
          <a:xfrm>
            <a:off x="5755950" y="1773256"/>
            <a:ext cx="185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Random forest</a:t>
            </a:r>
            <a:endParaRPr sz="1400" dirty="0"/>
          </a:p>
        </p:txBody>
      </p:sp>
      <p:sp>
        <p:nvSpPr>
          <p:cNvPr id="350" name="Google Shape;350;p41"/>
          <p:cNvSpPr txBox="1">
            <a:spLocks noGrp="1"/>
          </p:cNvSpPr>
          <p:nvPr>
            <p:ph type="subTitle" idx="4294967295"/>
          </p:nvPr>
        </p:nvSpPr>
        <p:spPr>
          <a:xfrm>
            <a:off x="5755950" y="2049006"/>
            <a:ext cx="185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Earth is the planet we live on</a:t>
            </a:r>
            <a:endParaRPr sz="1200"/>
          </a:p>
        </p:txBody>
      </p:sp>
      <p:sp>
        <p:nvSpPr>
          <p:cNvPr id="351" name="Google Shape;351;p41"/>
          <p:cNvSpPr txBox="1">
            <a:spLocks noGrp="1"/>
          </p:cNvSpPr>
          <p:nvPr>
            <p:ph type="title" idx="4294967295"/>
          </p:nvPr>
        </p:nvSpPr>
        <p:spPr>
          <a:xfrm>
            <a:off x="1428987" y="3297256"/>
            <a:ext cx="1858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a:t>KNN</a:t>
            </a:r>
            <a:endParaRPr sz="1400" dirty="0"/>
          </a:p>
        </p:txBody>
      </p:sp>
      <p:sp>
        <p:nvSpPr>
          <p:cNvPr id="352" name="Google Shape;352;p41"/>
          <p:cNvSpPr txBox="1">
            <a:spLocks noGrp="1"/>
          </p:cNvSpPr>
          <p:nvPr>
            <p:ph type="subTitle" idx="4294967295"/>
          </p:nvPr>
        </p:nvSpPr>
        <p:spPr>
          <a:xfrm>
            <a:off x="1428988" y="3573006"/>
            <a:ext cx="1858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200"/>
              <a:t>Despite being red, Mars is cold</a:t>
            </a:r>
            <a:endParaRPr sz="1200"/>
          </a:p>
        </p:txBody>
      </p:sp>
      <p:sp>
        <p:nvSpPr>
          <p:cNvPr id="353" name="Google Shape;353;p41"/>
          <p:cNvSpPr txBox="1">
            <a:spLocks noGrp="1"/>
          </p:cNvSpPr>
          <p:nvPr>
            <p:ph type="title" idx="4294967295"/>
          </p:nvPr>
        </p:nvSpPr>
        <p:spPr>
          <a:xfrm>
            <a:off x="4709887" y="3297256"/>
            <a:ext cx="1858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err="1"/>
              <a:t>Adaboost</a:t>
            </a:r>
            <a:endParaRPr sz="1400" dirty="0"/>
          </a:p>
        </p:txBody>
      </p:sp>
      <p:sp>
        <p:nvSpPr>
          <p:cNvPr id="354" name="Google Shape;354;p41"/>
          <p:cNvSpPr txBox="1">
            <a:spLocks noGrp="1"/>
          </p:cNvSpPr>
          <p:nvPr>
            <p:ph type="subTitle" idx="4294967295"/>
          </p:nvPr>
        </p:nvSpPr>
        <p:spPr>
          <a:xfrm>
            <a:off x="4709888" y="3573006"/>
            <a:ext cx="1858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200"/>
              <a:t>Venus has a beautiful name</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p:nvPr/>
        </p:nvSpPr>
        <p:spPr>
          <a:xfrm>
            <a:off x="2117700" y="1721600"/>
            <a:ext cx="4908600" cy="3784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Voting</a:t>
            </a:r>
            <a:endParaRPr dirty="0"/>
          </a:p>
        </p:txBody>
      </p:sp>
      <p:cxnSp>
        <p:nvCxnSpPr>
          <p:cNvPr id="271" name="Google Shape;271;p37"/>
          <p:cNvCxnSpPr/>
          <p:nvPr/>
        </p:nvCxnSpPr>
        <p:spPr>
          <a:xfrm>
            <a:off x="916600" y="962050"/>
            <a:ext cx="1483200" cy="0"/>
          </a:xfrm>
          <a:prstGeom prst="straightConnector1">
            <a:avLst/>
          </a:prstGeom>
          <a:noFill/>
          <a:ln w="19050" cap="flat" cmpd="sng">
            <a:solidFill>
              <a:schemeClr val="accent3"/>
            </a:solidFill>
            <a:prstDash val="solid"/>
            <a:round/>
            <a:headEnd type="none" w="med" len="med"/>
            <a:tailEnd type="none" w="med" len="med"/>
          </a:ln>
        </p:spPr>
      </p:cxnSp>
      <p:sp>
        <p:nvSpPr>
          <p:cNvPr id="272" name="Google Shape;272;p37"/>
          <p:cNvSpPr txBox="1">
            <a:spLocks noGrp="1"/>
          </p:cNvSpPr>
          <p:nvPr>
            <p:ph type="title"/>
          </p:nvPr>
        </p:nvSpPr>
        <p:spPr>
          <a:xfrm>
            <a:off x="2417700" y="2727526"/>
            <a:ext cx="4308600" cy="1122300"/>
          </a:xfrm>
          <a:prstGeom prst="rect">
            <a:avLst/>
          </a:prstGeom>
        </p:spPr>
        <p:txBody>
          <a:bodyPr spcFirstLastPara="1" wrap="square" lIns="91425" tIns="91425" rIns="91425" bIns="91425" anchor="b" anchorCtr="0">
            <a:noAutofit/>
          </a:bodyPr>
          <a:lstStyle/>
          <a:p>
            <a:r>
              <a:rPr lang="en-IN" sz="2400" dirty="0"/>
              <a:t>Hard voting is the simplest case of majority voting, which is widely used in classification tasks. </a:t>
            </a:r>
          </a:p>
        </p:txBody>
      </p:sp>
      <p:sp>
        <p:nvSpPr>
          <p:cNvPr id="273" name="Google Shape;273;p37"/>
          <p:cNvSpPr txBox="1">
            <a:spLocks noGrp="1"/>
          </p:cNvSpPr>
          <p:nvPr>
            <p:ph type="subTitle" idx="1"/>
          </p:nvPr>
        </p:nvSpPr>
        <p:spPr>
          <a:xfrm>
            <a:off x="2876941" y="4110002"/>
            <a:ext cx="3545100" cy="648300"/>
          </a:xfrm>
          <a:prstGeom prst="rect">
            <a:avLst/>
          </a:prstGeom>
        </p:spPr>
        <p:txBody>
          <a:bodyPr spcFirstLastPara="1" wrap="square" lIns="91425" tIns="91425" rIns="91425" bIns="91425" anchor="t" anchorCtr="0">
            <a:noAutofit/>
          </a:bodyPr>
          <a:lstStyle/>
          <a:p>
            <a:pPr marL="0" lvl="0" indent="0"/>
            <a:r>
              <a:rPr lang="en-IN" dirty="0"/>
              <a:t>Every individual classifier votes for a class, and the majority wins. In</a:t>
            </a:r>
            <a:endParaRPr dirty="0"/>
          </a:p>
        </p:txBody>
      </p:sp>
    </p:spTree>
    <p:extLst>
      <p:ext uri="{BB962C8B-B14F-4D97-AF65-F5344CB8AC3E}">
        <p14:creationId xmlns:p14="http://schemas.microsoft.com/office/powerpoint/2010/main" val="1617928075"/>
      </p:ext>
    </p:extLst>
  </p:cSld>
  <p:clrMapOvr>
    <a:masterClrMapping/>
  </p:clrMapOvr>
</p:sld>
</file>

<file path=ppt/theme/theme1.xml><?xml version="1.0" encoding="utf-8"?>
<a:theme xmlns:a="http://schemas.openxmlformats.org/drawingml/2006/main" name="Nursing Capstone">
  <a:themeElements>
    <a:clrScheme name="Simple Light">
      <a:dk1>
        <a:srgbClr val="000000"/>
      </a:dk1>
      <a:lt1>
        <a:srgbClr val="FFFFFF"/>
      </a:lt1>
      <a:dk2>
        <a:srgbClr val="595959"/>
      </a:dk2>
      <a:lt2>
        <a:srgbClr val="EEEEEE"/>
      </a:lt2>
      <a:accent1>
        <a:srgbClr val="1F7444"/>
      </a:accent1>
      <a:accent2>
        <a:srgbClr val="434343"/>
      </a:accent2>
      <a:accent3>
        <a:srgbClr val="FBD76D"/>
      </a:accent3>
      <a:accent4>
        <a:srgbClr val="DA3030"/>
      </a:accent4>
      <a:accent5>
        <a:srgbClr val="52AC79"/>
      </a:accent5>
      <a:accent6>
        <a:srgbClr val="E0B945"/>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763</Words>
  <Application>Microsoft Macintosh PowerPoint</Application>
  <PresentationFormat>On-screen Show (16:9)</PresentationFormat>
  <Paragraphs>101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Montserrat</vt:lpstr>
      <vt:lpstr>NimbusRomNo9L</vt:lpstr>
      <vt:lpstr>Arial</vt:lpstr>
      <vt:lpstr>Nursing Capstone</vt:lpstr>
      <vt:lpstr>Breast Cancer Prediction using  - Feature Selection  - Ensemble Voting </vt:lpstr>
      <vt:lpstr> - The most common cause of cancer </vt:lpstr>
      <vt:lpstr>Data preparation </vt:lpstr>
      <vt:lpstr>Wide range of values of raw data will affect the result of PCA and final model. </vt:lpstr>
      <vt:lpstr>Principal Component Analysis (PCA) is a feature extraction technique which takes an orthogonal transformation to convert a set of observations of possibly correlated parameters into a set of values of linearly uncorrelated parameters called principal components </vt:lpstr>
      <vt:lpstr>Train/Test Split </vt:lpstr>
      <vt:lpstr>Models used to predict</vt:lpstr>
      <vt:lpstr>FEW Models</vt:lpstr>
      <vt:lpstr>Voting</vt:lpstr>
      <vt:lpstr>Metrics</vt:lpstr>
      <vt:lpstr>TOP MODELS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using  - Feature Selection  - Ensemble Voting </dc:title>
  <cp:lastModifiedBy>Harisai Sundhar</cp:lastModifiedBy>
  <cp:revision>9</cp:revision>
  <dcterms:modified xsi:type="dcterms:W3CDTF">2021-03-25T08:13:34Z</dcterms:modified>
</cp:coreProperties>
</file>