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4351"/>
  </p:normalViewPr>
  <p:slideViewPr>
    <p:cSldViewPr snapToGrid="0">
      <p:cViewPr varScale="1">
        <p:scale>
          <a:sx n="76" d="100"/>
          <a:sy n="76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-3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49AE-E81F-7746-BF54-D94D5C0A4EFD}" type="datetimeFigureOut">
              <a:rPr kumimoji="1" lang="zh-CN" altLang="en-US" smtClean="0"/>
              <a:t>18/10/4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B1D8F-E956-A14B-B2B9-325E24E94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4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how close keywords appear to each other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geometric \decay“ </a:t>
            </a:r>
            <a:r>
              <a:rPr lang="en-US" altLang="zh-CN" dirty="0" err="1" smtClean="0"/>
              <a:t>paramete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Document scores are composed of passage</a:t>
            </a:r>
            <a:r>
              <a:rPr lang="zh-CN" altLang="en-US" dirty="0" smtClean="0"/>
              <a:t> </a:t>
            </a:r>
            <a:r>
              <a:rPr lang="en-US" altLang="zh-CN" smtClean="0"/>
              <a:t>scores contained in them.</a:t>
            </a:r>
            <a:endParaRPr lang="zh-CN" altLang="en-US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B1D8F-E956-A14B-B2B9-325E24E94A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530D6-C578-4579-8482-C0005253F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31BEBB-61BD-4FE4-9810-708837F2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E1F771-04B3-4280-93B9-E7AB1E6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24234-29FC-481C-9705-9D036C1A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22874A-345C-4880-A8B9-21474A94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C5774-BB1C-4B54-888D-5AC3A797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1CF11E-6546-48B8-B7DF-A70C0CFB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4938EA-D3C3-4673-B1C0-8371DDC5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E3235B-FB7B-4F1E-AC74-55442F8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563122-DAB7-4C3A-8208-9F29D2D3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6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B7ADA2D-F996-4937-82F3-50E42917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ED8A5A-413F-4B70-8953-E66C5E26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C12D57-6274-4591-AB54-9ADFA7CE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23EDA0-8F73-44E2-8C21-AEBAF99E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A19039-379B-4C07-8ACF-B53EE341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E2BB1-51F6-443E-9A50-F3975A77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CF365-9A9B-4D7F-8E63-C9EBA16C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5E13B1-F585-4C68-BFAC-EE2BA67C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C2041E-C8AA-4187-9524-E8B3ACD3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DD85CA-6FDE-4489-90DD-F855947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5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C4730-BD80-4523-A9C3-9C88D680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EA411C-4967-44C8-B6B5-BCE889A6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8560E3-62BA-4692-8050-E5EE9242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13F3E7-1971-47FA-8A1E-852C3BB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8D34EA-88FE-4E4B-91DE-03B47AB8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A4F68-2C77-43D3-86CD-232CB5A9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16E265-524D-4461-A4A5-8CDFA4603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7BF0E3-8420-4C4C-B3DD-FFEFBE76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A24D0F-0F38-4118-9EB9-DD987252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A7CF61-1164-499B-BDFF-2A0C8368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7948C5-4D51-4788-8EEC-8DE42F29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41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E2F99-B5D7-4CE9-ACFC-0286E099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2477B7-B046-408F-9412-FB8CDE74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86E747-2956-42A5-9949-120FE1CE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D15CE1-D600-4DFA-9AC0-A35E0A9A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695290-B87F-43CC-9707-0C45A290E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CBAAD0E-E36F-4C76-A61F-25AFB3E4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1E86B0-B42D-4669-B4DC-4EA6627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33E6ACB-B157-40BB-A0FF-E0D2A93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64E27-34F5-4F2D-84B1-33E633C5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A445E9-9A8D-414D-817D-2888C10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5E9C7D-7008-4F0D-9E8A-F63B4137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81C32B-0755-4FD0-9D0B-754F7D93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1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B24087-B284-4BE9-9CB0-E4E2835C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226829-5B91-45D8-AB64-3B0F045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97EE79-7A0B-4F97-B20C-84471E00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8CBD5-A178-46FB-A596-45CBEAE6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DD518-C1B5-4ED5-B3A8-444818ED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1EC5F1-8213-4D8C-A80E-412578D05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305F6B-847E-4BA9-9A5B-E01C4B36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C0EAE1-E6AA-42BB-A31B-3100607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41F6B-7864-4CE3-999C-6D7CFBF4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A3978-542E-4CEF-BFC9-909DC979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F104BB-D6D9-48C7-A562-16F341CE1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4424FA-4FCD-410F-A8B9-150A80A4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285130-A6ED-4F9B-8DB2-A1623286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B4974B-CF3F-42EC-A507-EE53BEF4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C8FC79-D2D8-4E11-9318-C172E798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64ADEA-C31C-4236-B814-56C34786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B525B1-EBE3-4002-849B-D5EDFC63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B23207-3693-46DE-BBFD-EFB49B2E4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91A8-238F-4599-AB57-1DE2D1C22A8A}" type="datetimeFigureOut">
              <a:rPr lang="en-IN" smtClean="0"/>
              <a:t>04/10/18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7EE6F6-7460-4B48-80C2-543A73689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BC7D8-EB9C-4114-9E92-38032684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F942-A607-4ADF-8507-8CFAE1E8A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33269-3E55-4217-8AF5-C8B7A3211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Passage-based scoring and passage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93D19-2DA1-41EC-94C0-25344836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Harisankar Prusty(001351919)</a:t>
            </a:r>
          </a:p>
          <a:p>
            <a:r>
              <a:rPr lang="en-US" dirty="0"/>
              <a:t>Janice Lu(001404529)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20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A3A27-8E81-4E69-A99A-B3B075C5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8928A8-EA87-42C8-BF62-A5AB8249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project, we will implement a passage retrieval engine which aims to deliver a set of passages that are most likely to contain a relevant response to a query.</a:t>
            </a:r>
          </a:p>
          <a:p>
            <a:r>
              <a:rPr lang="en-IN" dirty="0"/>
              <a:t> The passage retrieval engine can be applied in Question Answering systems where a short and precise answer should be returned to a human natural language question rather than a full list of documents and web pages.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87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5C5D7-E5E5-4BB0-9669-58C91687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F9F5D-0138-4B06-85D5-E62E5855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of subdividing a document:</a:t>
            </a:r>
          </a:p>
          <a:p>
            <a:pPr lvl="1"/>
            <a:r>
              <a:rPr lang="en-US" dirty="0"/>
              <a:t>By Paragraphs</a:t>
            </a:r>
          </a:p>
          <a:p>
            <a:pPr lvl="1"/>
            <a:r>
              <a:rPr lang="en-US" dirty="0"/>
              <a:t>By Clustering semantically similar sentences</a:t>
            </a:r>
          </a:p>
          <a:p>
            <a:pPr lvl="1"/>
            <a:r>
              <a:rPr lang="en-US" dirty="0"/>
              <a:t>By only sentences</a:t>
            </a:r>
          </a:p>
          <a:p>
            <a:pPr lvl="1"/>
            <a:r>
              <a:rPr lang="en-US" dirty="0"/>
              <a:t>And also indexing the data collection by passages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8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BAC28-7F6F-4080-AC67-FA5D87A6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to combine passage score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17BE708-413C-4CD4-824C-4F05E96A6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 Tiered </a:t>
                </a:r>
                <a:r>
                  <a:rPr lang="en-US" altLang="zh-CN" dirty="0"/>
                  <a:t>scoring </a:t>
                </a:r>
                <a:r>
                  <a:rPr lang="en-US" altLang="zh-CN" dirty="0" smtClean="0"/>
                  <a:t>system</a:t>
                </a:r>
                <a:endParaRPr lang="zh-CN" altLang="en-US" dirty="0" smtClean="0"/>
              </a:p>
              <a:p>
                <a:r>
                  <a:rPr lang="en-US" altLang="zh-CN" dirty="0" smtClean="0"/>
                  <a:t>Given </a:t>
                </a:r>
                <a:r>
                  <a:rPr lang="en-US" altLang="zh-CN" dirty="0"/>
                  <a:t>a document D and a query Q, and assuming the document contains </a:t>
                </a:r>
                <a:r>
                  <a:rPr lang="en-US" altLang="zh-CN" dirty="0" smtClean="0"/>
                  <a:t>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),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), </a:t>
                </a:r>
                <a:r>
                  <a:rPr lang="is-IS" altLang="zh-CN" dirty="0" smtClean="0"/>
                  <a:t>…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) ordered such that I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&lt; j, the </a:t>
                </a:r>
                <a:r>
                  <a:rPr lang="en-US" altLang="zh-CN" dirty="0" smtClean="0"/>
                  <a:t>document‘s </a:t>
                </a:r>
                <a:r>
                  <a:rPr lang="en-US" altLang="zh-CN" dirty="0"/>
                  <a:t>score is computed using the </a:t>
                </a:r>
                <a:r>
                  <a:rPr lang="en-US" altLang="zh-CN" dirty="0" smtClean="0"/>
                  <a:t>formula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S(D,Q)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𝐼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</a:p>
              <a:p>
                <a:r>
                  <a:rPr lang="en-US" altLang="zh-CN" dirty="0" smtClean="0"/>
                  <a:t>Once </a:t>
                </a:r>
                <a:r>
                  <a:rPr lang="en-US" altLang="zh-CN" dirty="0"/>
                  <a:t>the highest scoring passage has been identified, our implementation creates a new window of the required length around the center point of the original </a:t>
                </a:r>
                <a:r>
                  <a:rPr lang="en-US" altLang="zh-CN" dirty="0" smtClean="0"/>
                  <a:t>passage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17BE708-413C-4CD4-824C-4F05E96A6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98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F9636-FEE4-4FF9-B891-4A5A3CD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to retrieve and re-rank passages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9C089-B449-4117-9513-079CE1D8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Passages will be retrieved by using different algorithms (</a:t>
            </a:r>
            <a:r>
              <a:rPr lang="en-IN" dirty="0"/>
              <a:t>core principle is to rely on the dependency degree of n-gram words of the query in the passage to retrieve correct passages)</a:t>
            </a:r>
          </a:p>
          <a:p>
            <a:pPr lvl="1"/>
            <a:r>
              <a:rPr lang="en-US" dirty="0"/>
              <a:t>N</a:t>
            </a:r>
            <a:r>
              <a:rPr lang="en-IN" dirty="0"/>
              <a:t>-grams</a:t>
            </a:r>
          </a:p>
          <a:p>
            <a:pPr lvl="1"/>
            <a:r>
              <a:rPr lang="en-US" dirty="0" err="1" smtClean="0"/>
              <a:t>Tf-idf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</a:t>
            </a:r>
            <a:r>
              <a:rPr lang="en-US" altLang="zh-CN" dirty="0" smtClean="0"/>
              <a:t>m25</a:t>
            </a:r>
            <a:endParaRPr lang="zh-CN" altLang="en-US" dirty="0" smtClean="0"/>
          </a:p>
          <a:p>
            <a:pPr lvl="1"/>
            <a:r>
              <a:rPr lang="en-US" altLang="zh-CN" dirty="0" err="1"/>
              <a:t>MultiText</a:t>
            </a:r>
            <a:endParaRPr lang="en-US" dirty="0"/>
          </a:p>
          <a:p>
            <a:pPr lvl="1"/>
            <a:endParaRPr lang="en-IN" dirty="0"/>
          </a:p>
          <a:p>
            <a:r>
              <a:rPr lang="en-IN" dirty="0"/>
              <a:t> Different model are used to improve passage ranking incorporating various lexical, syntactic and semantic similarity measures. As listed below:</a:t>
            </a:r>
          </a:p>
          <a:p>
            <a:pPr lvl="1"/>
            <a:r>
              <a:rPr lang="en-US" dirty="0"/>
              <a:t>SVM</a:t>
            </a:r>
            <a:endParaRPr lang="en-IN" dirty="0"/>
          </a:p>
          <a:p>
            <a:pPr lvl="1"/>
            <a:r>
              <a:rPr lang="en-US" dirty="0"/>
              <a:t>G</a:t>
            </a:r>
            <a:r>
              <a:rPr lang="en-IN" dirty="0" err="1"/>
              <a:t>radient</a:t>
            </a:r>
            <a:r>
              <a:rPr lang="en-IN" dirty="0"/>
              <a:t> boosting decision tree</a:t>
            </a:r>
          </a:p>
          <a:p>
            <a:pPr lvl="1"/>
            <a:r>
              <a:rPr lang="en-US" dirty="0"/>
              <a:t>R</a:t>
            </a:r>
            <a:r>
              <a:rPr lang="en-IN" dirty="0" err="1"/>
              <a:t>andom</a:t>
            </a:r>
            <a:r>
              <a:rPr lang="en-IN" dirty="0"/>
              <a:t> forest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10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06A1D-E2C6-4772-87B2-2FCCA6E2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 the results of passage retrieval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FBF073-4134-4861-91B9-9E649B11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Precision</a:t>
            </a:r>
            <a:r>
              <a:rPr lang="en-US" altLang="en-US" dirty="0">
                <a:ea typeface="ＭＳ Ｐゴシック" panose="020B0600070205080204" pitchFamily="34" charset="-128"/>
              </a:rPr>
              <a:t>: fraction of retrieved docs that are relevant = P(</a:t>
            </a:r>
            <a:r>
              <a:rPr lang="en-US" altLang="en-US" dirty="0" err="1">
                <a:ea typeface="ＭＳ Ｐゴシック" panose="020B0600070205080204" pitchFamily="34" charset="-128"/>
              </a:rPr>
              <a:t>relevant|retrieved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Recall</a:t>
            </a:r>
            <a:r>
              <a:rPr lang="en-US" altLang="en-US" dirty="0">
                <a:ea typeface="ＭＳ Ｐゴシック" panose="020B0600070205080204" pitchFamily="34" charset="-128"/>
              </a:rPr>
              <a:t>: fraction of relevant docs that are retrieved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= P(</a:t>
            </a:r>
            <a:r>
              <a:rPr lang="en-US" altLang="en-US" dirty="0" err="1">
                <a:ea typeface="ＭＳ Ｐゴシック" panose="020B0600070205080204" pitchFamily="34" charset="-128"/>
              </a:rPr>
              <a:t>retrieved|relevant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Precision P = </a:t>
            </a:r>
            <a:r>
              <a:rPr lang="en-US" altLang="en-US" dirty="0" err="1">
                <a:ea typeface="ＭＳ Ｐゴシック" panose="020B0600070205080204" pitchFamily="34" charset="-128"/>
              </a:rPr>
              <a:t>tp</a:t>
            </a:r>
            <a:r>
              <a:rPr lang="en-US" altLang="en-US" dirty="0">
                <a:ea typeface="ＭＳ Ｐゴシック" panose="020B0600070205080204" pitchFamily="34" charset="-128"/>
              </a:rPr>
              <a:t>/(</a:t>
            </a:r>
            <a:r>
              <a:rPr lang="en-US" altLang="en-US" dirty="0" err="1">
                <a:ea typeface="ＭＳ Ｐゴシック" panose="020B0600070205080204" pitchFamily="34" charset="-128"/>
              </a:rPr>
              <a:t>tp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dirty="0" err="1">
                <a:ea typeface="ＭＳ Ｐゴシック" panose="020B0600070205080204" pitchFamily="34" charset="-128"/>
              </a:rPr>
              <a:t>fp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Recall  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  R = </a:t>
            </a:r>
            <a:r>
              <a:rPr lang="en-US" altLang="en-US" dirty="0" err="1">
                <a:ea typeface="ＭＳ Ｐゴシック" panose="020B0600070205080204" pitchFamily="34" charset="-128"/>
              </a:rPr>
              <a:t>tp</a:t>
            </a:r>
            <a:r>
              <a:rPr lang="en-US" altLang="en-US" dirty="0">
                <a:ea typeface="ＭＳ Ｐゴシック" panose="020B0600070205080204" pitchFamily="34" charset="-128"/>
              </a:rPr>
              <a:t>/(</a:t>
            </a:r>
            <a:r>
              <a:rPr lang="en-US" altLang="en-US" dirty="0" err="1">
                <a:ea typeface="ＭＳ Ｐゴシック" panose="020B0600070205080204" pitchFamily="34" charset="-128"/>
              </a:rPr>
              <a:t>tp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dirty="0" err="1">
                <a:ea typeface="ＭＳ Ｐゴシック" panose="020B0600070205080204" pitchFamily="34" charset="-128"/>
              </a:rPr>
              <a:t>fn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endParaRPr lang="en-IN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xmlns="" id="{B4E7735E-BCEE-4ED6-9A5F-385AB9E7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7" y="3566234"/>
            <a:ext cx="6172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3A7E5-9C68-44D2-BA25-97F91BF6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C37C4B-E724-44BB-BE17-EEED5825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You can get high recall (but low precision) by retrieving all docs for all queries!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Recall is a non-decreasing function of the number of docs retrieved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a good system, precision decreases as either the number of docs retrieved or recall increases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is not a theorem, but a result with strong empirical confirmation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70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F1C60-3BCD-4AAD-BC42-99B797EC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208ABC8-9137-4233-B8D9-1F95FCB41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30598"/>
              </p:ext>
            </p:extLst>
          </p:nvPr>
        </p:nvGraphicFramePr>
        <p:xfrm>
          <a:off x="838200" y="1825625"/>
          <a:ext cx="105156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3414558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32379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55865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Distribution of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Harisankar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742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Experiments of subdividing a document(part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Hari(Setting up the </a:t>
                      </a:r>
                      <a:r>
                        <a:rPr lang="en-US" dirty="0" err="1"/>
                        <a:t>lucene</a:t>
                      </a:r>
                      <a:r>
                        <a:rPr lang="en-US" dirty="0"/>
                        <a:t> baseline, dividing by passages)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878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Experiments of subdividing a document(part 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Janice(dividing the documents into sentences or clusters, indexing by passages)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62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 to combine passage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Janice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97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Methods to retrieve passages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53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Methods to rank passages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93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Evaluate the passage retrieval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080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5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395</Words>
  <Application>Microsoft Macintosh PowerPoint</Application>
  <PresentationFormat>宽屏</PresentationFormat>
  <Paragraphs>65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Cambria Math</vt:lpstr>
      <vt:lpstr>ＭＳ Ｐゴシック</vt:lpstr>
      <vt:lpstr>等线</vt:lpstr>
      <vt:lpstr>宋体</vt:lpstr>
      <vt:lpstr>Arial</vt:lpstr>
      <vt:lpstr>Office Theme</vt:lpstr>
      <vt:lpstr>Passage-based scoring and passage retrieval</vt:lpstr>
      <vt:lpstr>Scope of the project</vt:lpstr>
      <vt:lpstr>Steps to be covered</vt:lpstr>
      <vt:lpstr>Strategy to combine passage score</vt:lpstr>
      <vt:lpstr>Methods to retrieve and re-rank passages</vt:lpstr>
      <vt:lpstr>Evaluate the results of passage retrieval models</vt:lpstr>
      <vt:lpstr>Precision/Recall</vt:lpstr>
      <vt:lpstr>Work distribution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Passage-based scoring and passage retrieval</dc:title>
  <dc:creator>hari</dc:creator>
  <cp:lastModifiedBy>Microsoft Office 用户</cp:lastModifiedBy>
  <cp:revision>14</cp:revision>
  <dcterms:created xsi:type="dcterms:W3CDTF">2018-10-03T18:47:32Z</dcterms:created>
  <dcterms:modified xsi:type="dcterms:W3CDTF">2018-10-04T05:11:15Z</dcterms:modified>
</cp:coreProperties>
</file>