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0"/>
  </p:notesMasterIdLst>
  <p:sldIdLst>
    <p:sldId id="256" r:id="rId2"/>
    <p:sldId id="257" r:id="rId3"/>
    <p:sldId id="258" r:id="rId4"/>
    <p:sldId id="260" r:id="rId5"/>
    <p:sldId id="259" r:id="rId6"/>
    <p:sldId id="297" r:id="rId7"/>
    <p:sldId id="298" r:id="rId8"/>
    <p:sldId id="310" r:id="rId9"/>
    <p:sldId id="299" r:id="rId10"/>
    <p:sldId id="300" r:id="rId11"/>
    <p:sldId id="301" r:id="rId12"/>
    <p:sldId id="302" r:id="rId13"/>
    <p:sldId id="303" r:id="rId14"/>
    <p:sldId id="304" r:id="rId15"/>
    <p:sldId id="283" r:id="rId16"/>
    <p:sldId id="278" r:id="rId17"/>
    <p:sldId id="333" r:id="rId18"/>
    <p:sldId id="309" r:id="rId19"/>
    <p:sldId id="356" r:id="rId20"/>
    <p:sldId id="352" r:id="rId21"/>
    <p:sldId id="353" r:id="rId22"/>
    <p:sldId id="354" r:id="rId23"/>
    <p:sldId id="311" r:id="rId24"/>
    <p:sldId id="312" r:id="rId25"/>
    <p:sldId id="314" r:id="rId26"/>
    <p:sldId id="315" r:id="rId27"/>
    <p:sldId id="316" r:id="rId28"/>
    <p:sldId id="317" r:id="rId29"/>
    <p:sldId id="308" r:id="rId30"/>
    <p:sldId id="335" r:id="rId31"/>
    <p:sldId id="336" r:id="rId32"/>
    <p:sldId id="337" r:id="rId33"/>
    <p:sldId id="338" r:id="rId34"/>
    <p:sldId id="339" r:id="rId35"/>
    <p:sldId id="293" r:id="rId36"/>
    <p:sldId id="294" r:id="rId37"/>
    <p:sldId id="295" r:id="rId38"/>
    <p:sldId id="296" r:id="rId39"/>
  </p:sldIdLst>
  <p:sldSz cx="9144000" cy="6858000" type="screen4x3"/>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8">
          <p15:clr>
            <a:srgbClr val="A4A3A4"/>
          </p15:clr>
        </p15:guide>
        <p15:guide id="2" pos="5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guide orient="horz" pos="2198"/>
        <p:guide pos="5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9592CAF-FA1E-4671-BBE1-CD8AAAD8F531}" type="doc">
      <dgm:prSet loTypeId="urn:microsoft.com/office/officeart/2005/8/layout/vList5" loCatId="list" qsTypeId="urn:microsoft.com/office/officeart/2005/8/quickstyle/simple1#1" qsCatId="simple" csTypeId="urn:microsoft.com/office/officeart/2005/8/colors/accent6_2#1" csCatId="accent6" phldr="1"/>
      <dgm:spPr/>
      <dgm:t>
        <a:bodyPr/>
        <a:lstStyle/>
        <a:p>
          <a:endParaRPr lang="en-US"/>
        </a:p>
      </dgm:t>
    </dgm:pt>
    <dgm:pt modelId="{97C9AA84-2EEC-4DD5-8A06-574CF8E945E6}">
      <dgm:prSet phldrT="[Text]" custT="1"/>
      <dgm:spPr/>
      <dgm:t>
        <a:bodyPr/>
        <a:lstStyle/>
        <a:p>
          <a:r>
            <a:rPr lang="en-US" sz="3600" dirty="0"/>
            <a:t>Module 1</a:t>
          </a:r>
        </a:p>
      </dgm:t>
    </dgm:pt>
    <dgm:pt modelId="{2AA7A554-6E2E-4981-9DD6-EB3A0721CE3F}" type="parTrans" cxnId="{3A7AAA75-3437-4F6E-B485-BF850250970D}">
      <dgm:prSet/>
      <dgm:spPr/>
      <dgm:t>
        <a:bodyPr/>
        <a:lstStyle/>
        <a:p>
          <a:endParaRPr lang="en-US"/>
        </a:p>
      </dgm:t>
    </dgm:pt>
    <dgm:pt modelId="{0D8916A6-DCBB-47BA-A769-D063826CC71B}" type="sibTrans" cxnId="{3A7AAA75-3437-4F6E-B485-BF850250970D}">
      <dgm:prSet/>
      <dgm:spPr/>
      <dgm:t>
        <a:bodyPr/>
        <a:lstStyle/>
        <a:p>
          <a:endParaRPr lang="en-US"/>
        </a:p>
      </dgm:t>
    </dgm:pt>
    <dgm:pt modelId="{97971F47-2568-43FC-9A71-3B1D589D389C}">
      <dgm:prSet phldrT="[Text]" phldr="0" custT="0"/>
      <dgm:spPr/>
      <dgm:t>
        <a:bodyPr vert="horz" wrap="square"/>
        <a:lstStyle/>
        <a:p>
          <a:pPr algn="ctr">
            <a:lnSpc>
              <a:spcPct val="100000"/>
            </a:lnSpc>
            <a:spcBef>
              <a:spcPct val="0"/>
            </a:spcBef>
            <a:spcAft>
              <a:spcPct val="15000"/>
            </a:spcAft>
          </a:pPr>
          <a:r>
            <a:rPr lang="en-US" dirty="0"/>
            <a:t>Implementation of Encryption using ECC</a:t>
          </a:r>
        </a:p>
      </dgm:t>
    </dgm:pt>
    <dgm:pt modelId="{75AB6D29-4804-40D6-A08F-1C5E37110711}" type="parTrans" cxnId="{9890B633-9237-4361-A7C4-D329C9EF9A75}">
      <dgm:prSet/>
      <dgm:spPr/>
      <dgm:t>
        <a:bodyPr/>
        <a:lstStyle/>
        <a:p>
          <a:endParaRPr lang="en-US"/>
        </a:p>
      </dgm:t>
    </dgm:pt>
    <dgm:pt modelId="{5CEAFEF2-D429-4CF6-A6E2-04A3FF645F8F}" type="sibTrans" cxnId="{9890B633-9237-4361-A7C4-D329C9EF9A75}">
      <dgm:prSet/>
      <dgm:spPr/>
      <dgm:t>
        <a:bodyPr/>
        <a:lstStyle/>
        <a:p>
          <a:endParaRPr lang="en-US"/>
        </a:p>
      </dgm:t>
    </dgm:pt>
    <dgm:pt modelId="{FEC743ED-0B29-461D-8771-D2187AD51E55}">
      <dgm:prSet phldrT="[Text]" custT="1"/>
      <dgm:spPr/>
      <dgm:t>
        <a:bodyPr/>
        <a:lstStyle/>
        <a:p>
          <a:r>
            <a:rPr lang="en-US" sz="3600" dirty="0"/>
            <a:t>Module 2</a:t>
          </a:r>
        </a:p>
      </dgm:t>
    </dgm:pt>
    <dgm:pt modelId="{11A57F46-5D52-4612-817D-565DB2C7C306}" type="parTrans" cxnId="{079DE5CA-5AED-42CC-956D-40BFB99DB459}">
      <dgm:prSet/>
      <dgm:spPr/>
      <dgm:t>
        <a:bodyPr/>
        <a:lstStyle/>
        <a:p>
          <a:endParaRPr lang="en-US"/>
        </a:p>
      </dgm:t>
    </dgm:pt>
    <dgm:pt modelId="{7990358D-946B-46E3-908E-CB0785A5A416}" type="sibTrans" cxnId="{079DE5CA-5AED-42CC-956D-40BFB99DB459}">
      <dgm:prSet/>
      <dgm:spPr/>
      <dgm:t>
        <a:bodyPr/>
        <a:lstStyle/>
        <a:p>
          <a:endParaRPr lang="en-US"/>
        </a:p>
      </dgm:t>
    </dgm:pt>
    <dgm:pt modelId="{36A6D93E-362A-4161-9324-A324215AC6DC}">
      <dgm:prSet phldrT="[Text]" phldr="0" custT="0"/>
      <dgm:spPr/>
      <dgm:t>
        <a:bodyPr vert="horz" wrap="square"/>
        <a:lstStyle/>
        <a:p>
          <a:pPr algn="ctr">
            <a:lnSpc>
              <a:spcPct val="100000"/>
            </a:lnSpc>
            <a:spcBef>
              <a:spcPct val="0"/>
            </a:spcBef>
            <a:spcAft>
              <a:spcPct val="15000"/>
            </a:spcAft>
          </a:pPr>
          <a:r>
            <a:rPr lang="en-US" dirty="0"/>
            <a:t> Implementation of Decryption using ECC</a:t>
          </a:r>
          <a:endParaRPr dirty="0"/>
        </a:p>
      </dgm:t>
    </dgm:pt>
    <dgm:pt modelId="{3567456E-2B36-4245-B544-29A8CD91BA0D}" type="parTrans" cxnId="{4DD5A96E-BC5E-41F0-9415-9AB6C6D0806A}">
      <dgm:prSet/>
      <dgm:spPr/>
      <dgm:t>
        <a:bodyPr/>
        <a:lstStyle/>
        <a:p>
          <a:endParaRPr lang="en-US"/>
        </a:p>
      </dgm:t>
    </dgm:pt>
    <dgm:pt modelId="{0A5EC5E3-3C48-4F53-8FD1-0D7B58699C7F}" type="sibTrans" cxnId="{4DD5A96E-BC5E-41F0-9415-9AB6C6D0806A}">
      <dgm:prSet/>
      <dgm:spPr/>
      <dgm:t>
        <a:bodyPr/>
        <a:lstStyle/>
        <a:p>
          <a:endParaRPr lang="en-US"/>
        </a:p>
      </dgm:t>
    </dgm:pt>
    <dgm:pt modelId="{F915517D-1F64-4057-902D-669193CE4376}">
      <dgm:prSet phldrT="[Text]" custT="1"/>
      <dgm:spPr/>
      <dgm:t>
        <a:bodyPr/>
        <a:lstStyle/>
        <a:p>
          <a:r>
            <a:rPr lang="en-US" sz="3600" dirty="0"/>
            <a:t>Module 3</a:t>
          </a:r>
        </a:p>
      </dgm:t>
    </dgm:pt>
    <dgm:pt modelId="{49A26B58-10EA-4440-B649-782F7CF2F6EB}" type="parTrans" cxnId="{0AE37565-F7E0-4B50-ADBF-8A0EBD2B8D7C}">
      <dgm:prSet/>
      <dgm:spPr/>
      <dgm:t>
        <a:bodyPr/>
        <a:lstStyle/>
        <a:p>
          <a:endParaRPr lang="en-US"/>
        </a:p>
      </dgm:t>
    </dgm:pt>
    <dgm:pt modelId="{4B6D80A9-4C43-4844-8F92-A56CDFDB5169}" type="sibTrans" cxnId="{0AE37565-F7E0-4B50-ADBF-8A0EBD2B8D7C}">
      <dgm:prSet/>
      <dgm:spPr/>
      <dgm:t>
        <a:bodyPr/>
        <a:lstStyle/>
        <a:p>
          <a:endParaRPr lang="en-US"/>
        </a:p>
      </dgm:t>
    </dgm:pt>
    <dgm:pt modelId="{6D62C05B-C13A-4375-9C50-CE88E38FE91D}">
      <dgm:prSet phldrT="[Text]" phldr="0" custT="0"/>
      <dgm:spPr/>
      <dgm:t>
        <a:bodyPr vert="horz" wrap="square"/>
        <a:lstStyle/>
        <a:p>
          <a:pPr algn="ctr">
            <a:lnSpc>
              <a:spcPct val="100000"/>
            </a:lnSpc>
            <a:spcBef>
              <a:spcPct val="0"/>
            </a:spcBef>
            <a:spcAft>
              <a:spcPct val="15000"/>
            </a:spcAft>
          </a:pPr>
          <a:r>
            <a:rPr lang="en-US" dirty="0"/>
            <a:t>Implementation of Digital Signature</a:t>
          </a:r>
          <a:endParaRPr dirty="0"/>
        </a:p>
      </dgm:t>
    </dgm:pt>
    <dgm:pt modelId="{351D0228-7990-4603-9775-900CB1AA1823}" type="parTrans" cxnId="{93A0AB45-866B-47D7-A49F-829E86D8A10B}">
      <dgm:prSet/>
      <dgm:spPr/>
      <dgm:t>
        <a:bodyPr/>
        <a:lstStyle/>
        <a:p>
          <a:endParaRPr lang="en-US"/>
        </a:p>
      </dgm:t>
    </dgm:pt>
    <dgm:pt modelId="{AB95FED0-3721-4F01-ADCF-2256550CF17F}" type="sibTrans" cxnId="{93A0AB45-866B-47D7-A49F-829E86D8A10B}">
      <dgm:prSet/>
      <dgm:spPr/>
      <dgm:t>
        <a:bodyPr/>
        <a:lstStyle/>
        <a:p>
          <a:endParaRPr lang="en-US"/>
        </a:p>
      </dgm:t>
    </dgm:pt>
    <dgm:pt modelId="{F01DEC0E-3BE5-443D-80EF-8A3DB8E01B3B}">
      <dgm:prSet phldrT="[Text]" phldr="0" custT="0"/>
      <dgm:spPr/>
      <dgm:t>
        <a:bodyPr vert="horz" wrap="square"/>
        <a:lstStyle/>
        <a:p>
          <a:pPr algn="ctr">
            <a:lnSpc>
              <a:spcPct val="100000"/>
            </a:lnSpc>
            <a:spcBef>
              <a:spcPct val="0"/>
            </a:spcBef>
            <a:spcAft>
              <a:spcPct val="15000"/>
            </a:spcAft>
          </a:pPr>
          <a:endParaRPr dirty="0"/>
        </a:p>
      </dgm:t>
    </dgm:pt>
    <dgm:pt modelId="{A1666C5D-56FF-4D4A-A224-C1A087662C60}" type="parTrans" cxnId="{C0CB3495-FEE0-4DE8-9D35-256162B27BDF}">
      <dgm:prSet/>
      <dgm:spPr/>
      <dgm:t>
        <a:bodyPr/>
        <a:lstStyle/>
        <a:p>
          <a:endParaRPr lang="en-IN"/>
        </a:p>
      </dgm:t>
    </dgm:pt>
    <dgm:pt modelId="{2AC07209-A51D-45DE-BF90-F85CE36B24C4}" type="sibTrans" cxnId="{C0CB3495-FEE0-4DE8-9D35-256162B27BDF}">
      <dgm:prSet/>
      <dgm:spPr/>
      <dgm:t>
        <a:bodyPr/>
        <a:lstStyle/>
        <a:p>
          <a:endParaRPr lang="en-IN"/>
        </a:p>
      </dgm:t>
    </dgm:pt>
    <dgm:pt modelId="{7E922CEA-AFB3-439E-970E-B524FBDE91DC}">
      <dgm:prSet phldrT="[Text]" phldr="0" custT="0"/>
      <dgm:spPr/>
      <dgm:t>
        <a:bodyPr vert="horz" wrap="square"/>
        <a:lstStyle/>
        <a:p>
          <a:pPr algn="ctr">
            <a:lnSpc>
              <a:spcPct val="100000"/>
            </a:lnSpc>
            <a:spcBef>
              <a:spcPct val="0"/>
            </a:spcBef>
            <a:spcAft>
              <a:spcPct val="15000"/>
            </a:spcAft>
          </a:pPr>
          <a:r>
            <a:rPr lang="en-US" dirty="0"/>
            <a:t>Integration of </a:t>
          </a:r>
          <a:r>
            <a:rPr lang="en-US" dirty="0" err="1"/>
            <a:t>ElGamal</a:t>
          </a:r>
          <a:r>
            <a:rPr lang="en-US" dirty="0"/>
            <a:t> scheme and Digital Signature</a:t>
          </a:r>
        </a:p>
      </dgm:t>
    </dgm:pt>
    <dgm:pt modelId="{6AAAE635-5F1C-46C8-88C6-54CEE67B8D68}" type="sibTrans" cxnId="{F5B45802-BB8C-4132-B11A-F4D058EC4BA6}">
      <dgm:prSet/>
      <dgm:spPr/>
      <dgm:t>
        <a:bodyPr/>
        <a:lstStyle/>
        <a:p>
          <a:endParaRPr lang="en-US"/>
        </a:p>
      </dgm:t>
    </dgm:pt>
    <dgm:pt modelId="{410F4F33-E06E-4A26-9700-BDCD944153C4}" type="parTrans" cxnId="{F5B45802-BB8C-4132-B11A-F4D058EC4BA6}">
      <dgm:prSet/>
      <dgm:spPr/>
      <dgm:t>
        <a:bodyPr/>
        <a:lstStyle/>
        <a:p>
          <a:endParaRPr lang="en-US"/>
        </a:p>
      </dgm:t>
    </dgm:pt>
    <dgm:pt modelId="{28296802-D829-42EB-9C9A-B0C1C08E7BD2}">
      <dgm:prSet phldrT="[Text]" custT="1"/>
      <dgm:spPr/>
      <dgm:t>
        <a:bodyPr/>
        <a:lstStyle/>
        <a:p>
          <a:r>
            <a:rPr lang="en-US" sz="3600" dirty="0"/>
            <a:t>Module 4</a:t>
          </a:r>
        </a:p>
      </dgm:t>
    </dgm:pt>
    <dgm:pt modelId="{85EE2A52-4569-45E9-82A2-8C070F2C84BE}" type="sibTrans" cxnId="{E4FD0591-DFD5-42F2-B541-31C9139DD8CA}">
      <dgm:prSet/>
      <dgm:spPr/>
      <dgm:t>
        <a:bodyPr/>
        <a:lstStyle/>
        <a:p>
          <a:endParaRPr lang="en-US"/>
        </a:p>
      </dgm:t>
    </dgm:pt>
    <dgm:pt modelId="{1442618F-15FF-48DA-BEFD-8D6EAC60A430}" type="parTrans" cxnId="{E4FD0591-DFD5-42F2-B541-31C9139DD8CA}">
      <dgm:prSet/>
      <dgm:spPr/>
      <dgm:t>
        <a:bodyPr/>
        <a:lstStyle/>
        <a:p>
          <a:endParaRPr lang="en-US"/>
        </a:p>
      </dgm:t>
    </dgm:pt>
    <dgm:pt modelId="{F7000963-331A-4C00-A0C4-6F0F87747494}" type="pres">
      <dgm:prSet presAssocID="{D9592CAF-FA1E-4671-BBE1-CD8AAAD8F531}" presName="Name0" presStyleCnt="0">
        <dgm:presLayoutVars>
          <dgm:dir/>
          <dgm:animLvl val="lvl"/>
          <dgm:resizeHandles val="exact"/>
        </dgm:presLayoutVars>
      </dgm:prSet>
      <dgm:spPr/>
    </dgm:pt>
    <dgm:pt modelId="{263DB6CC-3832-42E5-B45B-1BC355D8157B}" type="pres">
      <dgm:prSet presAssocID="{97C9AA84-2EEC-4DD5-8A06-574CF8E945E6}" presName="linNode" presStyleCnt="0"/>
      <dgm:spPr/>
    </dgm:pt>
    <dgm:pt modelId="{F3282380-8663-4FE2-B3BD-184FB409AA82}" type="pres">
      <dgm:prSet presAssocID="{97C9AA84-2EEC-4DD5-8A06-574CF8E945E6}" presName="parentText" presStyleLbl="node1" presStyleIdx="0" presStyleCnt="4" custLinFactNeighborX="-3486" custLinFactNeighborY="-920">
        <dgm:presLayoutVars>
          <dgm:chMax val="1"/>
          <dgm:bulletEnabled val="1"/>
        </dgm:presLayoutVars>
      </dgm:prSet>
      <dgm:spPr/>
    </dgm:pt>
    <dgm:pt modelId="{BB56CF08-7E8B-481F-8888-204A1BEA6659}" type="pres">
      <dgm:prSet presAssocID="{97C9AA84-2EEC-4DD5-8A06-574CF8E945E6}" presName="descendantText" presStyleLbl="alignAccFollowNode1" presStyleIdx="0" presStyleCnt="4">
        <dgm:presLayoutVars>
          <dgm:bulletEnabled val="1"/>
        </dgm:presLayoutVars>
      </dgm:prSet>
      <dgm:spPr/>
    </dgm:pt>
    <dgm:pt modelId="{FD01DE46-5C81-49DB-816D-9DE3A209A087}" type="pres">
      <dgm:prSet presAssocID="{0D8916A6-DCBB-47BA-A769-D063826CC71B}" presName="sp" presStyleCnt="0"/>
      <dgm:spPr/>
    </dgm:pt>
    <dgm:pt modelId="{D1B5701D-4862-4F91-942E-FEE896613572}" type="pres">
      <dgm:prSet presAssocID="{FEC743ED-0B29-461D-8771-D2187AD51E55}" presName="linNode" presStyleCnt="0"/>
      <dgm:spPr/>
    </dgm:pt>
    <dgm:pt modelId="{70BC5D6E-3D82-4FDC-9447-CFF30C5B5BAD}" type="pres">
      <dgm:prSet presAssocID="{FEC743ED-0B29-461D-8771-D2187AD51E55}" presName="parentText" presStyleLbl="node1" presStyleIdx="1" presStyleCnt="4">
        <dgm:presLayoutVars>
          <dgm:chMax val="1"/>
          <dgm:bulletEnabled val="1"/>
        </dgm:presLayoutVars>
      </dgm:prSet>
      <dgm:spPr/>
    </dgm:pt>
    <dgm:pt modelId="{0C6C3DCB-7D98-477C-AF2B-6EA2D09475FC}" type="pres">
      <dgm:prSet presAssocID="{FEC743ED-0B29-461D-8771-D2187AD51E55}" presName="descendantText" presStyleLbl="alignAccFollowNode1" presStyleIdx="1" presStyleCnt="4">
        <dgm:presLayoutVars>
          <dgm:bulletEnabled val="1"/>
        </dgm:presLayoutVars>
      </dgm:prSet>
      <dgm:spPr/>
    </dgm:pt>
    <dgm:pt modelId="{C6458D0F-0F63-486A-A35D-5FAD9A3CD255}" type="pres">
      <dgm:prSet presAssocID="{7990358D-946B-46E3-908E-CB0785A5A416}" presName="sp" presStyleCnt="0"/>
      <dgm:spPr/>
    </dgm:pt>
    <dgm:pt modelId="{E291BFAD-DC48-46C7-83A8-CA86BE602A19}" type="pres">
      <dgm:prSet presAssocID="{F915517D-1F64-4057-902D-669193CE4376}" presName="linNode" presStyleCnt="0"/>
      <dgm:spPr/>
    </dgm:pt>
    <dgm:pt modelId="{0B1F9130-1C38-43AD-B2A4-CE4C28E1711F}" type="pres">
      <dgm:prSet presAssocID="{F915517D-1F64-4057-902D-669193CE4376}" presName="parentText" presStyleLbl="node1" presStyleIdx="2" presStyleCnt="4">
        <dgm:presLayoutVars>
          <dgm:chMax val="1"/>
          <dgm:bulletEnabled val="1"/>
        </dgm:presLayoutVars>
      </dgm:prSet>
      <dgm:spPr/>
    </dgm:pt>
    <dgm:pt modelId="{480340A9-63D9-412C-804E-C867EA501B95}" type="pres">
      <dgm:prSet presAssocID="{F915517D-1F64-4057-902D-669193CE4376}" presName="descendantText" presStyleLbl="alignAccFollowNode1" presStyleIdx="2" presStyleCnt="4" custLinFactNeighborY="0">
        <dgm:presLayoutVars>
          <dgm:bulletEnabled val="1"/>
        </dgm:presLayoutVars>
      </dgm:prSet>
      <dgm:spPr/>
    </dgm:pt>
    <dgm:pt modelId="{E26E62E2-A9AB-4A7B-B80F-A0D68D14EAC8}" type="pres">
      <dgm:prSet presAssocID="{4B6D80A9-4C43-4844-8F92-A56CDFDB5169}" presName="sp" presStyleCnt="0"/>
      <dgm:spPr/>
    </dgm:pt>
    <dgm:pt modelId="{6A14910C-60A0-4689-A95F-0043BAB93967}" type="pres">
      <dgm:prSet presAssocID="{28296802-D829-42EB-9C9A-B0C1C08E7BD2}" presName="linNode" presStyleCnt="0"/>
      <dgm:spPr/>
    </dgm:pt>
    <dgm:pt modelId="{B082FF18-4B93-417A-AC7D-5EBFD5EDB589}" type="pres">
      <dgm:prSet presAssocID="{28296802-D829-42EB-9C9A-B0C1C08E7BD2}" presName="parentText" presStyleLbl="node1" presStyleIdx="3" presStyleCnt="4">
        <dgm:presLayoutVars>
          <dgm:chMax val="1"/>
          <dgm:bulletEnabled val="1"/>
        </dgm:presLayoutVars>
      </dgm:prSet>
      <dgm:spPr/>
    </dgm:pt>
    <dgm:pt modelId="{D5641991-123C-4064-98C0-DAF540C7F867}" type="pres">
      <dgm:prSet presAssocID="{28296802-D829-42EB-9C9A-B0C1C08E7BD2}" presName="descendantText" presStyleLbl="alignAccFollowNode1" presStyleIdx="3" presStyleCnt="4" custLinFactNeighborY="0">
        <dgm:presLayoutVars>
          <dgm:bulletEnabled val="1"/>
        </dgm:presLayoutVars>
      </dgm:prSet>
      <dgm:spPr/>
    </dgm:pt>
  </dgm:ptLst>
  <dgm:cxnLst>
    <dgm:cxn modelId="{1234E900-E89F-4E2B-B08F-689DA70DDDCC}" type="presOf" srcId="{97971F47-2568-43FC-9A71-3B1D589D389C}" destId="{BB56CF08-7E8B-481F-8888-204A1BEA6659}" srcOrd="0" destOrd="0" presId="urn:microsoft.com/office/officeart/2005/8/layout/vList5"/>
    <dgm:cxn modelId="{F5B45802-BB8C-4132-B11A-F4D058EC4BA6}" srcId="{28296802-D829-42EB-9C9A-B0C1C08E7BD2}" destId="{7E922CEA-AFB3-439E-970E-B524FBDE91DC}" srcOrd="0" destOrd="0" parTransId="{410F4F33-E06E-4A26-9700-BDCD944153C4}" sibTransId="{6AAAE635-5F1C-46C8-88C6-54CEE67B8D68}"/>
    <dgm:cxn modelId="{9890B633-9237-4361-A7C4-D329C9EF9A75}" srcId="{97C9AA84-2EEC-4DD5-8A06-574CF8E945E6}" destId="{97971F47-2568-43FC-9A71-3B1D589D389C}" srcOrd="0" destOrd="0" parTransId="{75AB6D29-4804-40D6-A08F-1C5E37110711}" sibTransId="{5CEAFEF2-D429-4CF6-A6E2-04A3FF645F8F}"/>
    <dgm:cxn modelId="{E6EB6F61-F06E-48A6-8066-5509661DB346}" type="presOf" srcId="{FEC743ED-0B29-461D-8771-D2187AD51E55}" destId="{70BC5D6E-3D82-4FDC-9447-CFF30C5B5BAD}" srcOrd="0" destOrd="0" presId="urn:microsoft.com/office/officeart/2005/8/layout/vList5"/>
    <dgm:cxn modelId="{A0BE3B64-382F-4CC2-A483-0181CA4F48EA}" type="presOf" srcId="{6D62C05B-C13A-4375-9C50-CE88E38FE91D}" destId="{480340A9-63D9-412C-804E-C867EA501B95}" srcOrd="0" destOrd="0" presId="urn:microsoft.com/office/officeart/2005/8/layout/vList5"/>
    <dgm:cxn modelId="{0AE37565-F7E0-4B50-ADBF-8A0EBD2B8D7C}" srcId="{D9592CAF-FA1E-4671-BBE1-CD8AAAD8F531}" destId="{F915517D-1F64-4057-902D-669193CE4376}" srcOrd="2" destOrd="0" parTransId="{49A26B58-10EA-4440-B649-782F7CF2F6EB}" sibTransId="{4B6D80A9-4C43-4844-8F92-A56CDFDB5169}"/>
    <dgm:cxn modelId="{93A0AB45-866B-47D7-A49F-829E86D8A10B}" srcId="{F915517D-1F64-4057-902D-669193CE4376}" destId="{6D62C05B-C13A-4375-9C50-CE88E38FE91D}" srcOrd="0" destOrd="0" parTransId="{351D0228-7990-4603-9775-900CB1AA1823}" sibTransId="{AB95FED0-3721-4F01-ADCF-2256550CF17F}"/>
    <dgm:cxn modelId="{4DD5A96E-BC5E-41F0-9415-9AB6C6D0806A}" srcId="{FEC743ED-0B29-461D-8771-D2187AD51E55}" destId="{36A6D93E-362A-4161-9324-A324215AC6DC}" srcOrd="0" destOrd="0" parTransId="{3567456E-2B36-4245-B544-29A8CD91BA0D}" sibTransId="{0A5EC5E3-3C48-4F53-8FD1-0D7B58699C7F}"/>
    <dgm:cxn modelId="{3A7AAA75-3437-4F6E-B485-BF850250970D}" srcId="{D9592CAF-FA1E-4671-BBE1-CD8AAAD8F531}" destId="{97C9AA84-2EEC-4DD5-8A06-574CF8E945E6}" srcOrd="0" destOrd="0" parTransId="{2AA7A554-6E2E-4981-9DD6-EB3A0721CE3F}" sibTransId="{0D8916A6-DCBB-47BA-A769-D063826CC71B}"/>
    <dgm:cxn modelId="{D15EB059-ED9F-4034-85E6-4298AE7A4C0D}" type="presOf" srcId="{36A6D93E-362A-4161-9324-A324215AC6DC}" destId="{0C6C3DCB-7D98-477C-AF2B-6EA2D09475FC}" srcOrd="0" destOrd="0" presId="urn:microsoft.com/office/officeart/2005/8/layout/vList5"/>
    <dgm:cxn modelId="{E967D75A-60DA-4C5F-967A-24086EE5EB80}" type="presOf" srcId="{D9592CAF-FA1E-4671-BBE1-CD8AAAD8F531}" destId="{F7000963-331A-4C00-A0C4-6F0F87747494}" srcOrd="0" destOrd="0" presId="urn:microsoft.com/office/officeart/2005/8/layout/vList5"/>
    <dgm:cxn modelId="{E4FD0591-DFD5-42F2-B541-31C9139DD8CA}" srcId="{D9592CAF-FA1E-4671-BBE1-CD8AAAD8F531}" destId="{28296802-D829-42EB-9C9A-B0C1C08E7BD2}" srcOrd="3" destOrd="0" parTransId="{1442618F-15FF-48DA-BEFD-8D6EAC60A430}" sibTransId="{85EE2A52-4569-45E9-82A2-8C070F2C84BE}"/>
    <dgm:cxn modelId="{C0CB3495-FEE0-4DE8-9D35-256162B27BDF}" srcId="{FEC743ED-0B29-461D-8771-D2187AD51E55}" destId="{F01DEC0E-3BE5-443D-80EF-8A3DB8E01B3B}" srcOrd="1" destOrd="0" parTransId="{A1666C5D-56FF-4D4A-A224-C1A087662C60}" sibTransId="{2AC07209-A51D-45DE-BF90-F85CE36B24C4}"/>
    <dgm:cxn modelId="{0FC2819A-8092-4371-A959-3A5CD00B7998}" type="presOf" srcId="{7E922CEA-AFB3-439E-970E-B524FBDE91DC}" destId="{D5641991-123C-4064-98C0-DAF540C7F867}" srcOrd="0" destOrd="0" presId="urn:microsoft.com/office/officeart/2005/8/layout/vList5"/>
    <dgm:cxn modelId="{E855A6A7-B71F-4EA1-B430-70469305BB5B}" type="presOf" srcId="{F915517D-1F64-4057-902D-669193CE4376}" destId="{0B1F9130-1C38-43AD-B2A4-CE4C28E1711F}" srcOrd="0" destOrd="0" presId="urn:microsoft.com/office/officeart/2005/8/layout/vList5"/>
    <dgm:cxn modelId="{129986B1-77E3-49FB-95A4-EC78EB1566AC}" type="presOf" srcId="{97C9AA84-2EEC-4DD5-8A06-574CF8E945E6}" destId="{F3282380-8663-4FE2-B3BD-184FB409AA82}" srcOrd="0" destOrd="0" presId="urn:microsoft.com/office/officeart/2005/8/layout/vList5"/>
    <dgm:cxn modelId="{39E23CBF-70B5-45DD-873D-F7F62BAFDA3E}" type="presOf" srcId="{28296802-D829-42EB-9C9A-B0C1C08E7BD2}" destId="{B082FF18-4B93-417A-AC7D-5EBFD5EDB589}" srcOrd="0" destOrd="0" presId="urn:microsoft.com/office/officeart/2005/8/layout/vList5"/>
    <dgm:cxn modelId="{079DE5CA-5AED-42CC-956D-40BFB99DB459}" srcId="{D9592CAF-FA1E-4671-BBE1-CD8AAAD8F531}" destId="{FEC743ED-0B29-461D-8771-D2187AD51E55}" srcOrd="1" destOrd="0" parTransId="{11A57F46-5D52-4612-817D-565DB2C7C306}" sibTransId="{7990358D-946B-46E3-908E-CB0785A5A416}"/>
    <dgm:cxn modelId="{97F695F6-F3B9-4A4E-80E4-4FE601C6CA4B}" type="presOf" srcId="{F01DEC0E-3BE5-443D-80EF-8A3DB8E01B3B}" destId="{0C6C3DCB-7D98-477C-AF2B-6EA2D09475FC}" srcOrd="0" destOrd="1" presId="urn:microsoft.com/office/officeart/2005/8/layout/vList5"/>
    <dgm:cxn modelId="{899D984B-5A0F-495E-9413-AB98F31EBCEC}" type="presParOf" srcId="{F7000963-331A-4C00-A0C4-6F0F87747494}" destId="{263DB6CC-3832-42E5-B45B-1BC355D8157B}" srcOrd="0" destOrd="0" presId="urn:microsoft.com/office/officeart/2005/8/layout/vList5"/>
    <dgm:cxn modelId="{795E7E7F-1260-424D-BEDA-528E4DCCE607}" type="presParOf" srcId="{263DB6CC-3832-42E5-B45B-1BC355D8157B}" destId="{F3282380-8663-4FE2-B3BD-184FB409AA82}" srcOrd="0" destOrd="0" presId="urn:microsoft.com/office/officeart/2005/8/layout/vList5"/>
    <dgm:cxn modelId="{3D88305F-A621-4B53-841C-37DDB70F35E9}" type="presParOf" srcId="{263DB6CC-3832-42E5-B45B-1BC355D8157B}" destId="{BB56CF08-7E8B-481F-8888-204A1BEA6659}" srcOrd="1" destOrd="0" presId="urn:microsoft.com/office/officeart/2005/8/layout/vList5"/>
    <dgm:cxn modelId="{30D01F7B-4E57-4110-934F-999BB2557F30}" type="presParOf" srcId="{F7000963-331A-4C00-A0C4-6F0F87747494}" destId="{FD01DE46-5C81-49DB-816D-9DE3A209A087}" srcOrd="1" destOrd="0" presId="urn:microsoft.com/office/officeart/2005/8/layout/vList5"/>
    <dgm:cxn modelId="{116DD821-5E26-4AD0-9703-1DCAA50B846F}" type="presParOf" srcId="{F7000963-331A-4C00-A0C4-6F0F87747494}" destId="{D1B5701D-4862-4F91-942E-FEE896613572}" srcOrd="2" destOrd="0" presId="urn:microsoft.com/office/officeart/2005/8/layout/vList5"/>
    <dgm:cxn modelId="{877E97F6-5D6F-4C53-B51A-D98D4938159E}" type="presParOf" srcId="{D1B5701D-4862-4F91-942E-FEE896613572}" destId="{70BC5D6E-3D82-4FDC-9447-CFF30C5B5BAD}" srcOrd="0" destOrd="0" presId="urn:microsoft.com/office/officeart/2005/8/layout/vList5"/>
    <dgm:cxn modelId="{16B1850D-A309-45A7-B8B9-6F30CE4C18C8}" type="presParOf" srcId="{D1B5701D-4862-4F91-942E-FEE896613572}" destId="{0C6C3DCB-7D98-477C-AF2B-6EA2D09475FC}" srcOrd="1" destOrd="0" presId="urn:microsoft.com/office/officeart/2005/8/layout/vList5"/>
    <dgm:cxn modelId="{CD72B812-1EEA-4139-98FD-0CCA152ED419}" type="presParOf" srcId="{F7000963-331A-4C00-A0C4-6F0F87747494}" destId="{C6458D0F-0F63-486A-A35D-5FAD9A3CD255}" srcOrd="3" destOrd="0" presId="urn:microsoft.com/office/officeart/2005/8/layout/vList5"/>
    <dgm:cxn modelId="{BB567C71-69AE-4BCB-BEE4-027F84E06470}" type="presParOf" srcId="{F7000963-331A-4C00-A0C4-6F0F87747494}" destId="{E291BFAD-DC48-46C7-83A8-CA86BE602A19}" srcOrd="4" destOrd="0" presId="urn:microsoft.com/office/officeart/2005/8/layout/vList5"/>
    <dgm:cxn modelId="{4067AFD0-D562-4004-8ED3-BF95AA0B718D}" type="presParOf" srcId="{E291BFAD-DC48-46C7-83A8-CA86BE602A19}" destId="{0B1F9130-1C38-43AD-B2A4-CE4C28E1711F}" srcOrd="0" destOrd="0" presId="urn:microsoft.com/office/officeart/2005/8/layout/vList5"/>
    <dgm:cxn modelId="{0ED58C69-0A0C-47F3-A174-BD56375CB9C7}" type="presParOf" srcId="{E291BFAD-DC48-46C7-83A8-CA86BE602A19}" destId="{480340A9-63D9-412C-804E-C867EA501B95}" srcOrd="1" destOrd="0" presId="urn:microsoft.com/office/officeart/2005/8/layout/vList5"/>
    <dgm:cxn modelId="{E7B591BA-0E07-4D13-A151-F778568971EC}" type="presParOf" srcId="{F7000963-331A-4C00-A0C4-6F0F87747494}" destId="{E26E62E2-A9AB-4A7B-B80F-A0D68D14EAC8}" srcOrd="5" destOrd="0" presId="urn:microsoft.com/office/officeart/2005/8/layout/vList5"/>
    <dgm:cxn modelId="{048675BD-EA49-400C-80F4-B701B86205E1}" type="presParOf" srcId="{F7000963-331A-4C00-A0C4-6F0F87747494}" destId="{6A14910C-60A0-4689-A95F-0043BAB93967}" srcOrd="6" destOrd="0" presId="urn:microsoft.com/office/officeart/2005/8/layout/vList5"/>
    <dgm:cxn modelId="{A774018B-DFBB-4BAD-9851-FDE1717DC2A2}" type="presParOf" srcId="{6A14910C-60A0-4689-A95F-0043BAB93967}" destId="{B082FF18-4B93-417A-AC7D-5EBFD5EDB589}" srcOrd="0" destOrd="0" presId="urn:microsoft.com/office/officeart/2005/8/layout/vList5"/>
    <dgm:cxn modelId="{74A1A138-0E68-47BF-80DE-82754EE91868}" type="presParOf" srcId="{6A14910C-60A0-4689-A95F-0043BAB93967}" destId="{D5641991-123C-4064-98C0-DAF540C7F86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6CF08-7E8B-481F-8888-204A1BEA6659}">
      <dsp:nvSpPr>
        <dsp:cNvPr id="0" name=""/>
        <dsp:cNvSpPr/>
      </dsp:nvSpPr>
      <dsp:spPr>
        <a:xfrm rot="5400000">
          <a:off x="4962995" y="-1924859"/>
          <a:ext cx="1046808" cy="516367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ctr" defTabSz="889000">
            <a:lnSpc>
              <a:spcPct val="100000"/>
            </a:lnSpc>
            <a:spcBef>
              <a:spcPct val="0"/>
            </a:spcBef>
            <a:spcAft>
              <a:spcPct val="15000"/>
            </a:spcAft>
            <a:buChar char="•"/>
          </a:pPr>
          <a:r>
            <a:rPr lang="en-US" sz="2000" kern="1200" dirty="0"/>
            <a:t>Implementation of Encryption using ECC</a:t>
          </a:r>
        </a:p>
      </dsp:txBody>
      <dsp:txXfrm rot="-5400000">
        <a:off x="2904565" y="184672"/>
        <a:ext cx="5112569" cy="944606"/>
      </dsp:txXfrm>
    </dsp:sp>
    <dsp:sp modelId="{F3282380-8663-4FE2-B3BD-184FB409AA82}">
      <dsp:nvSpPr>
        <dsp:cNvPr id="0" name=""/>
        <dsp:cNvSpPr/>
      </dsp:nvSpPr>
      <dsp:spPr>
        <a:xfrm>
          <a:off x="0" y="0"/>
          <a:ext cx="2904564" cy="1308511"/>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Module 1</a:t>
          </a:r>
        </a:p>
      </dsp:txBody>
      <dsp:txXfrm>
        <a:off x="63876" y="63876"/>
        <a:ext cx="2776812" cy="1180759"/>
      </dsp:txXfrm>
    </dsp:sp>
    <dsp:sp modelId="{0C6C3DCB-7D98-477C-AF2B-6EA2D09475FC}">
      <dsp:nvSpPr>
        <dsp:cNvPr id="0" name=""/>
        <dsp:cNvSpPr/>
      </dsp:nvSpPr>
      <dsp:spPr>
        <a:xfrm rot="5400000">
          <a:off x="4962995" y="-550922"/>
          <a:ext cx="1046808" cy="516367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ctr" defTabSz="889000">
            <a:lnSpc>
              <a:spcPct val="100000"/>
            </a:lnSpc>
            <a:spcBef>
              <a:spcPct val="0"/>
            </a:spcBef>
            <a:spcAft>
              <a:spcPct val="15000"/>
            </a:spcAft>
            <a:buChar char="•"/>
          </a:pPr>
          <a:r>
            <a:rPr lang="en-US" sz="2000" kern="1200" dirty="0"/>
            <a:t> Implementation of Decryption using ECC</a:t>
          </a:r>
          <a:endParaRPr sz="2000" kern="1200" dirty="0"/>
        </a:p>
        <a:p>
          <a:pPr marL="228600" lvl="1" indent="-228600" algn="ctr" defTabSz="889000">
            <a:lnSpc>
              <a:spcPct val="100000"/>
            </a:lnSpc>
            <a:spcBef>
              <a:spcPct val="0"/>
            </a:spcBef>
            <a:spcAft>
              <a:spcPct val="15000"/>
            </a:spcAft>
            <a:buChar char="•"/>
          </a:pPr>
          <a:endParaRPr sz="2000" kern="1200" dirty="0"/>
        </a:p>
      </dsp:txBody>
      <dsp:txXfrm rot="-5400000">
        <a:off x="2904565" y="1558609"/>
        <a:ext cx="5112569" cy="944606"/>
      </dsp:txXfrm>
    </dsp:sp>
    <dsp:sp modelId="{70BC5D6E-3D82-4FDC-9447-CFF30C5B5BAD}">
      <dsp:nvSpPr>
        <dsp:cNvPr id="0" name=""/>
        <dsp:cNvSpPr/>
      </dsp:nvSpPr>
      <dsp:spPr>
        <a:xfrm>
          <a:off x="0" y="1376657"/>
          <a:ext cx="2904564" cy="1308511"/>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Module 2</a:t>
          </a:r>
        </a:p>
      </dsp:txBody>
      <dsp:txXfrm>
        <a:off x="63876" y="1440533"/>
        <a:ext cx="2776812" cy="1180759"/>
      </dsp:txXfrm>
    </dsp:sp>
    <dsp:sp modelId="{480340A9-63D9-412C-804E-C867EA501B95}">
      <dsp:nvSpPr>
        <dsp:cNvPr id="0" name=""/>
        <dsp:cNvSpPr/>
      </dsp:nvSpPr>
      <dsp:spPr>
        <a:xfrm rot="5400000">
          <a:off x="4962995" y="823014"/>
          <a:ext cx="1046808" cy="516367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ctr" defTabSz="889000">
            <a:lnSpc>
              <a:spcPct val="100000"/>
            </a:lnSpc>
            <a:spcBef>
              <a:spcPct val="0"/>
            </a:spcBef>
            <a:spcAft>
              <a:spcPct val="15000"/>
            </a:spcAft>
            <a:buChar char="•"/>
          </a:pPr>
          <a:r>
            <a:rPr lang="en-US" sz="2000" kern="1200" dirty="0"/>
            <a:t>Implementation of Digital Signature</a:t>
          </a:r>
          <a:endParaRPr sz="2000" kern="1200" dirty="0"/>
        </a:p>
      </dsp:txBody>
      <dsp:txXfrm rot="-5400000">
        <a:off x="2904565" y="2932546"/>
        <a:ext cx="5112569" cy="944606"/>
      </dsp:txXfrm>
    </dsp:sp>
    <dsp:sp modelId="{0B1F9130-1C38-43AD-B2A4-CE4C28E1711F}">
      <dsp:nvSpPr>
        <dsp:cNvPr id="0" name=""/>
        <dsp:cNvSpPr/>
      </dsp:nvSpPr>
      <dsp:spPr>
        <a:xfrm>
          <a:off x="0" y="2750593"/>
          <a:ext cx="2904564" cy="1308511"/>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Module 3</a:t>
          </a:r>
        </a:p>
      </dsp:txBody>
      <dsp:txXfrm>
        <a:off x="63876" y="2814469"/>
        <a:ext cx="2776812" cy="1180759"/>
      </dsp:txXfrm>
    </dsp:sp>
    <dsp:sp modelId="{D5641991-123C-4064-98C0-DAF540C7F867}">
      <dsp:nvSpPr>
        <dsp:cNvPr id="0" name=""/>
        <dsp:cNvSpPr/>
      </dsp:nvSpPr>
      <dsp:spPr>
        <a:xfrm rot="5400000">
          <a:off x="4962995" y="2196950"/>
          <a:ext cx="1046808" cy="5163670"/>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ctr" defTabSz="889000">
            <a:lnSpc>
              <a:spcPct val="100000"/>
            </a:lnSpc>
            <a:spcBef>
              <a:spcPct val="0"/>
            </a:spcBef>
            <a:spcAft>
              <a:spcPct val="15000"/>
            </a:spcAft>
            <a:buChar char="•"/>
          </a:pPr>
          <a:r>
            <a:rPr lang="en-US" sz="2000" kern="1200" dirty="0"/>
            <a:t>Integration of </a:t>
          </a:r>
          <a:r>
            <a:rPr lang="en-US" sz="2000" kern="1200" dirty="0" err="1"/>
            <a:t>ElGamal</a:t>
          </a:r>
          <a:r>
            <a:rPr lang="en-US" sz="2000" kern="1200" dirty="0"/>
            <a:t> scheme and Digital Signature</a:t>
          </a:r>
        </a:p>
      </dsp:txBody>
      <dsp:txXfrm rot="-5400000">
        <a:off x="2904565" y="4306482"/>
        <a:ext cx="5112569" cy="944606"/>
      </dsp:txXfrm>
    </dsp:sp>
    <dsp:sp modelId="{B082FF18-4B93-417A-AC7D-5EBFD5EDB589}">
      <dsp:nvSpPr>
        <dsp:cNvPr id="0" name=""/>
        <dsp:cNvSpPr/>
      </dsp:nvSpPr>
      <dsp:spPr>
        <a:xfrm>
          <a:off x="0" y="4124530"/>
          <a:ext cx="2904564" cy="1308511"/>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Module 4</a:t>
          </a:r>
        </a:p>
      </dsp:txBody>
      <dsp:txXfrm>
        <a:off x="63876" y="4188406"/>
        <a:ext cx="2776812" cy="118075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3"/>
            <a:ext cx="3058251" cy="466379"/>
          </a:xfrm>
          <a:prstGeom prst="rect">
            <a:avLst/>
          </a:prstGeom>
          <a:noFill/>
          <a:ln>
            <a:noFill/>
          </a:ln>
        </p:spPr>
        <p:txBody>
          <a:bodyPr spcFirstLastPara="1" wrap="square" lIns="88400" tIns="44200" rIns="88400" bIns="442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4" name="Google Shape;4;n"/>
          <p:cNvSpPr txBox="1">
            <a:spLocks noGrp="1"/>
          </p:cNvSpPr>
          <p:nvPr>
            <p:ph type="dt" idx="10"/>
          </p:nvPr>
        </p:nvSpPr>
        <p:spPr>
          <a:xfrm>
            <a:off x="3993485" y="3"/>
            <a:ext cx="3058251" cy="466379"/>
          </a:xfrm>
          <a:prstGeom prst="rect">
            <a:avLst/>
          </a:prstGeom>
          <a:noFill/>
          <a:ln>
            <a:noFill/>
          </a:ln>
        </p:spPr>
        <p:txBody>
          <a:bodyPr spcFirstLastPara="1" wrap="square" lIns="88400" tIns="44200" rIns="88400" bIns="442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5" name="Google Shape;5;n"/>
          <p:cNvSpPr>
            <a:spLocks noGrp="1" noRot="1" noChangeAspect="1"/>
          </p:cNvSpPr>
          <p:nvPr>
            <p:ph type="sldImg" idx="3"/>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2" y="8841186"/>
            <a:ext cx="3058251" cy="466379"/>
          </a:xfrm>
          <a:prstGeom prst="rect">
            <a:avLst/>
          </a:prstGeom>
          <a:noFill/>
          <a:ln>
            <a:noFill/>
          </a:ln>
        </p:spPr>
        <p:txBody>
          <a:bodyPr spcFirstLastPara="1" wrap="square" lIns="88400" tIns="44200" rIns="88400" bIns="442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 name="Google Shape;8;n"/>
          <p:cNvSpPr txBox="1">
            <a:spLocks noGrp="1"/>
          </p:cNvSpPr>
          <p:nvPr>
            <p:ph type="sldNum" idx="12"/>
          </p:nvPr>
        </p:nvSpPr>
        <p:spPr>
          <a:xfrm>
            <a:off x="3993485" y="8841186"/>
            <a:ext cx="3058251" cy="466379"/>
          </a:xfrm>
          <a:prstGeom prst="rect">
            <a:avLst/>
          </a:prstGeom>
          <a:noFill/>
          <a:ln>
            <a:noFill/>
          </a:ln>
        </p:spPr>
        <p:txBody>
          <a:bodyPr spcFirstLastPara="1" wrap="square" lIns="88400" tIns="44200" rIns="88400" bIns="442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dt" idx="10"/>
          </p:nvPr>
        </p:nvSpPr>
        <p:spPr>
          <a:xfrm>
            <a:off x="3993485" y="3"/>
            <a:ext cx="3058251" cy="466379"/>
          </a:xfrm>
          <a:prstGeom prst="rect">
            <a:avLst/>
          </a:prstGeom>
          <a:noFill/>
          <a:ln>
            <a:noFill/>
          </a:ln>
        </p:spPr>
        <p:txBody>
          <a:bodyPr spcFirstLastPara="1" wrap="square" lIns="88400" tIns="44200" rIns="88400" bIns="44200" anchor="t" anchorCtr="0">
            <a:noAutofit/>
          </a:bodyPr>
          <a:lstStyle/>
          <a:p>
            <a:pPr marL="0" lvl="0" indent="0" algn="r" rtl="0">
              <a:lnSpc>
                <a:spcPct val="100000"/>
              </a:lnSpc>
              <a:spcBef>
                <a:spcPts val="0"/>
              </a:spcBef>
              <a:spcAft>
                <a:spcPts val="0"/>
              </a:spcAft>
              <a:buSzPts val="1400"/>
              <a:buNone/>
            </a:pPr>
            <a:r>
              <a:rPr lang="en-US">
                <a:latin typeface="Arial" panose="020B0604020202020204"/>
                <a:ea typeface="Arial" panose="020B0604020202020204"/>
                <a:cs typeface="Arial" panose="020B0604020202020204"/>
                <a:sym typeface="Arial" panose="020B0604020202020204"/>
              </a:rPr>
              <a:t>7/19/2019</a:t>
            </a:r>
            <a:endParaRPr>
              <a:latin typeface="Arial" panose="020B0604020202020204"/>
              <a:ea typeface="Arial" panose="020B0604020202020204"/>
              <a:cs typeface="Arial" panose="020B0604020202020204"/>
              <a:sym typeface="Arial" panose="020B0604020202020204"/>
            </a:endParaRPr>
          </a:p>
        </p:txBody>
      </p:sp>
      <p:sp>
        <p:nvSpPr>
          <p:cNvPr id="83" name="Google Shape;83;p1:notes"/>
          <p:cNvSpPr txBox="1">
            <a:spLocks noGrp="1"/>
          </p:cNvSpPr>
          <p:nvPr>
            <p:ph type="sldNum" idx="12"/>
          </p:nvPr>
        </p:nvSpPr>
        <p:spPr>
          <a:xfrm>
            <a:off x="3993485" y="8841186"/>
            <a:ext cx="3058251" cy="466379"/>
          </a:xfrm>
          <a:prstGeom prst="rect">
            <a:avLst/>
          </a:prstGeom>
          <a:noFill/>
          <a:ln>
            <a:noFill/>
          </a:ln>
        </p:spPr>
        <p:txBody>
          <a:bodyPr spcFirstLastPara="1" wrap="square" lIns="88400" tIns="44200" rIns="88400" bIns="442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panose="020B0604020202020204"/>
                <a:ea typeface="Arial" panose="020B0604020202020204"/>
                <a:cs typeface="Arial" panose="020B0604020202020204"/>
                <a:sym typeface="Arial" panose="020B0604020202020204"/>
              </a:rPr>
              <a:t>1</a:t>
            </a:fld>
            <a:endParaRPr>
              <a:latin typeface="Arial" panose="020B0604020202020204"/>
              <a:ea typeface="Arial" panose="020B0604020202020204"/>
              <a:cs typeface="Arial" panose="020B0604020202020204"/>
              <a:sym typeface="Arial" panose="020B0604020202020204"/>
            </a:endParaRPr>
          </a:p>
        </p:txBody>
      </p:sp>
      <p:sp>
        <p:nvSpPr>
          <p:cNvPr id="84" name="Google Shape;84;p1: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1: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0"/>
              </a:spcBef>
              <a:spcAft>
                <a:spcPts val="0"/>
              </a:spcAft>
              <a:buSzPts val="1400"/>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8: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385" name="Google Shape;385;p38: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9: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392" name="Google Shape;392;p39: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397" name="Google Shape;397;p40: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98" name="Google Shape;98;p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106" name="Google Shape;106;p3: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119" name="Google Shape;119;p5: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4: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98" name="Google Shape;198;p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98" name="Google Shape;198;p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txBox="1">
            <a:spLocks noGrp="1"/>
          </p:cNvSpPr>
          <p:nvPr>
            <p:ph type="body" idx="1"/>
          </p:nvPr>
        </p:nvSpPr>
        <p:spPr>
          <a:xfrm>
            <a:off x="704104" y="4422135"/>
            <a:ext cx="5645059" cy="4188171"/>
          </a:xfrm>
          <a:prstGeom prst="rect">
            <a:avLst/>
          </a:prstGeom>
        </p:spPr>
        <p:txBody>
          <a:bodyPr spcFirstLastPara="1" wrap="square" lIns="88400" tIns="44200" rIns="88400" bIns="44200" anchor="t" anchorCtr="0">
            <a:noAutofit/>
          </a:bodyPr>
          <a:lstStyle/>
          <a:p>
            <a:pPr marL="0" lvl="0" indent="0" algn="l" rtl="0">
              <a:spcBef>
                <a:spcPts val="360"/>
              </a:spcBef>
              <a:spcAft>
                <a:spcPts val="0"/>
              </a:spcAft>
              <a:buNone/>
            </a:pPr>
            <a:endParaRPr/>
          </a:p>
        </p:txBody>
      </p:sp>
      <p:sp>
        <p:nvSpPr>
          <p:cNvPr id="198" name="Google Shape;198;p2: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7:notes"/>
          <p:cNvSpPr txBox="1">
            <a:spLocks noGrp="1"/>
          </p:cNvSpPr>
          <p:nvPr>
            <p:ph type="body" idx="1"/>
          </p:nvPr>
        </p:nvSpPr>
        <p:spPr>
          <a:xfrm>
            <a:off x="704104" y="4422135"/>
            <a:ext cx="5645059" cy="4188171"/>
          </a:xfrm>
          <a:prstGeom prst="rect">
            <a:avLst/>
          </a:prstGeom>
          <a:noFill/>
          <a:ln>
            <a:noFill/>
          </a:ln>
        </p:spPr>
        <p:txBody>
          <a:bodyPr spcFirstLastPara="1" wrap="square" lIns="88400" tIns="44200" rIns="88400" bIns="44200" anchor="t" anchorCtr="0">
            <a:noAutofit/>
          </a:bodyPr>
          <a:lstStyle/>
          <a:p>
            <a:pPr marL="0" lvl="0" indent="0" algn="l" rtl="0">
              <a:lnSpc>
                <a:spcPct val="100000"/>
              </a:lnSpc>
              <a:spcBef>
                <a:spcPts val="360"/>
              </a:spcBef>
              <a:spcAft>
                <a:spcPts val="0"/>
              </a:spcAft>
              <a:buSzPts val="1400"/>
              <a:buNone/>
            </a:pPr>
            <a:endParaRPr/>
          </a:p>
        </p:txBody>
      </p:sp>
      <p:sp>
        <p:nvSpPr>
          <p:cNvPr id="378" name="Google Shape;378;p37:notes"/>
          <p:cNvSpPr>
            <a:spLocks noGrp="1" noRot="1" noChangeAspect="1"/>
          </p:cNvSpPr>
          <p:nvPr>
            <p:ph type="sldImg" idx="2"/>
          </p:nvPr>
        </p:nvSpPr>
        <p:spPr>
          <a:xfrm>
            <a:off x="1200150" y="698500"/>
            <a:ext cx="4652963"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200">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20" name="Google Shape;20;p2"/>
          <p:cNvSpPr txBox="1">
            <a:spLocks noGrp="1"/>
          </p:cNvSpPr>
          <p:nvPr>
            <p:ph type="sldNum" idx="12"/>
          </p:nvPr>
        </p:nvSpPr>
        <p:spPr>
          <a:xfrm>
            <a:off x="7239000" y="6510785"/>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77" name="Google Shape;77;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8" name="Google Shape;78;p11"/>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0" name="Google Shape;80;p11"/>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3"/>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26" name="Google Shape;26;p3"/>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29" name="Google Shape;29;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56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48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4"/>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32" name="Google Shape;32;p4"/>
          <p:cNvSpPr txBox="1">
            <a:spLocks noGrp="1"/>
          </p:cNvSpPr>
          <p:nvPr>
            <p:ph type="sldNum" idx="12"/>
          </p:nvPr>
        </p:nvSpPr>
        <p:spPr>
          <a:xfrm>
            <a:off x="8318500" y="839788"/>
            <a:ext cx="7239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4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35" name="Google Shape;35;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36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32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6" name="Google Shape;36;p5"/>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38" name="Google Shape;38;p5"/>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Google Shape;42;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3" name="Google Shape;43;p6"/>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45" name="Google Shape;45;p6"/>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48" name="Google Shape;48;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400"/>
              </a:spcBef>
              <a:spcAft>
                <a:spcPts val="0"/>
              </a:spcAft>
              <a:buClr>
                <a:schemeClr val="dk1"/>
              </a:buClr>
              <a:buSzPts val="20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36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9" name="Google Shape;49;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0" name="Google Shape;50;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400"/>
              </a:spcBef>
              <a:spcAft>
                <a:spcPts val="0"/>
              </a:spcAft>
              <a:buClr>
                <a:schemeClr val="dk1"/>
              </a:buClr>
              <a:buSzPts val="20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36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32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1" name="Google Shape;51;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2" name="Google Shape;52;p7"/>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54" name="Google Shape;54;p7"/>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57" name="Google Shape;57;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8" name="Google Shape;58;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24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200"/>
              </a:spcBef>
              <a:spcAft>
                <a:spcPts val="0"/>
              </a:spcAft>
              <a:buClr>
                <a:schemeClr val="dk1"/>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9" name="Google Shape;59;p8"/>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61" name="Google Shape;61;p8"/>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64" name="Google Shape;64;p9"/>
          <p:cNvSpPr>
            <a:spLocks noGrp="1"/>
          </p:cNvSpPr>
          <p:nvPr>
            <p:ph type="pic" idx="2"/>
          </p:nvPr>
        </p:nvSpPr>
        <p:spPr>
          <a:xfrm>
            <a:off x="1792288" y="612775"/>
            <a:ext cx="5486400" cy="4114800"/>
          </a:xfrm>
          <a:prstGeom prst="rect">
            <a:avLst/>
          </a:prstGeom>
          <a:noFill/>
          <a:ln>
            <a:noFill/>
          </a:ln>
        </p:spPr>
      </p:sp>
      <p:sp>
        <p:nvSpPr>
          <p:cNvPr id="65" name="Google Shape;65;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24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200"/>
              </a:spcBef>
              <a:spcAft>
                <a:spcPts val="0"/>
              </a:spcAft>
              <a:buClr>
                <a:schemeClr val="dk1"/>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18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6" name="Google Shape;66;p9"/>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68" name="Google Shape;68;p9"/>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71" name="Google Shape;71;p1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2" name="Google Shape;72;p10"/>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3124200" y="6400800"/>
            <a:ext cx="3694113"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74" name="Google Shape;74;p10"/>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85800"/>
            <a:ext cx="381000" cy="5143500"/>
          </a:xfrm>
          <a:prstGeom prst="rect">
            <a:avLst/>
          </a:prstGeom>
          <a:solidFill>
            <a:srgbClr val="0033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 name="Google Shape;11;p1" descr="PPT values"/>
          <p:cNvPicPr preferRelativeResize="0"/>
          <p:nvPr/>
        </p:nvPicPr>
        <p:blipFill rotWithShape="1">
          <a:blip r:embed="rId12"/>
          <a:srcRect/>
          <a:stretch>
            <a:fillRect/>
          </a:stretch>
        </p:blipFill>
        <p:spPr>
          <a:xfrm>
            <a:off x="2819400" y="6600825"/>
            <a:ext cx="5943600" cy="144463"/>
          </a:xfrm>
          <a:prstGeom prst="rect">
            <a:avLst/>
          </a:prstGeom>
          <a:noFill/>
          <a:ln>
            <a:noFill/>
          </a:ln>
        </p:spPr>
      </p:pic>
      <p:pic>
        <p:nvPicPr>
          <p:cNvPr id="12" name="Google Shape;12;p1" descr="PPT inside"/>
          <p:cNvPicPr preferRelativeResize="0"/>
          <p:nvPr/>
        </p:nvPicPr>
        <p:blipFill rotWithShape="1">
          <a:blip r:embed="rId13"/>
          <a:srcRect t="19157" b="25415"/>
          <a:stretch>
            <a:fillRect/>
          </a:stretch>
        </p:blipFill>
        <p:spPr>
          <a:xfrm>
            <a:off x="0" y="0"/>
            <a:ext cx="9145588" cy="688975"/>
          </a:xfrm>
          <a:prstGeom prst="rect">
            <a:avLst/>
          </a:prstGeom>
          <a:noFill/>
          <a:ln>
            <a:noFill/>
          </a:ln>
        </p:spPr>
      </p:pic>
      <p:sp>
        <p:nvSpPr>
          <p:cNvPr id="13" name="Google Shape;13;p1"/>
          <p:cNvSpPr txBox="1">
            <a:spLocks noGrp="1"/>
          </p:cNvSpPr>
          <p:nvPr>
            <p:ph type="dt" idx="10"/>
          </p:nvPr>
        </p:nvSpPr>
        <p:spPr>
          <a:xfrm rot="-5400000">
            <a:off x="-355600" y="1308100"/>
            <a:ext cx="1092200" cy="3810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Clr>
                <a:srgbClr val="000000"/>
              </a:buClr>
              <a:buSzPts val="1400"/>
              <a:buFont typeface="Arial" panose="020B0604020202020204"/>
              <a:buNone/>
              <a:defRPr sz="2400" b="0"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pic>
        <p:nvPicPr>
          <p:cNvPr id="14" name="Google Shape;14;p1"/>
          <p:cNvPicPr preferRelativeResize="0"/>
          <p:nvPr/>
        </p:nvPicPr>
        <p:blipFill rotWithShape="1">
          <a:blip r:embed="rId14"/>
          <a:srcRect/>
          <a:stretch>
            <a:fillRect/>
          </a:stretch>
        </p:blipFill>
        <p:spPr>
          <a:xfrm>
            <a:off x="7733610" y="122454"/>
            <a:ext cx="1242805" cy="432955"/>
          </a:xfrm>
          <a:prstGeom prst="rect">
            <a:avLst/>
          </a:prstGeom>
          <a:noFill/>
          <a:ln>
            <a:noFill/>
          </a:ln>
        </p:spPr>
      </p:pic>
      <p:sp>
        <p:nvSpPr>
          <p:cNvPr id="15" name="Google Shape;15;p1"/>
          <p:cNvSpPr txBox="1"/>
          <p:nvPr/>
        </p:nvSpPr>
        <p:spPr>
          <a:xfrm rot="-5400000">
            <a:off x="-2074799" y="4425434"/>
            <a:ext cx="4517898" cy="369332"/>
          </a:xfrm>
          <a:prstGeom prst="rect">
            <a:avLst/>
          </a:prstGeom>
          <a:solidFill>
            <a:srgbClr val="00428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GMR Institute of Technology</a:t>
            </a:r>
            <a:r>
              <a:rPr lang="en-US" sz="1800" b="0" i="0" u="none" strike="noStrike" cap="none">
                <a:solidFill>
                  <a:schemeClr val="lt1"/>
                </a:solidFill>
                <a:latin typeface="Verdana" panose="020B0604030504040204"/>
                <a:ea typeface="Verdana" panose="020B0604030504040204"/>
                <a:cs typeface="Verdana" panose="020B0604030504040204"/>
                <a:sym typeface="Verdana" panose="020B0604030504040204"/>
              </a:rPr>
              <a:t> </a:t>
            </a:r>
            <a:endParaRPr sz="18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16" name="Google Shape;16;p1"/>
          <p:cNvSpPr txBox="1">
            <a:spLocks noGrp="1"/>
          </p:cNvSpPr>
          <p:nvPr>
            <p:ph type="sldNum" idx="12"/>
          </p:nvPr>
        </p:nvSpPr>
        <p:spPr>
          <a:xfrm>
            <a:off x="8547100" y="806450"/>
            <a:ext cx="4826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ct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sldNum" idx="12"/>
          </p:nvPr>
        </p:nvSpPr>
        <p:spPr>
          <a:xfrm>
            <a:off x="7239000" y="6510785"/>
            <a:ext cx="1905000" cy="3143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a:t>
            </a:fld>
            <a:endParaRPr lang="en-US"/>
          </a:p>
        </p:txBody>
      </p:sp>
      <p:sp>
        <p:nvSpPr>
          <p:cNvPr id="88" name="Google Shape;88;p12"/>
          <p:cNvSpPr txBox="1"/>
          <p:nvPr/>
        </p:nvSpPr>
        <p:spPr>
          <a:xfrm>
            <a:off x="485775" y="65151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19-Jul-19</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9" name="Google Shape;89;p12"/>
          <p:cNvSpPr txBox="1"/>
          <p:nvPr/>
        </p:nvSpPr>
        <p:spPr>
          <a:xfrm>
            <a:off x="7239000" y="6415088"/>
            <a:ext cx="1905000" cy="3143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1</a:t>
            </a:fld>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0" name="Google Shape;90;p12"/>
          <p:cNvSpPr txBox="1"/>
          <p:nvPr/>
        </p:nvSpPr>
        <p:spPr>
          <a:xfrm>
            <a:off x="7924800" y="6172200"/>
            <a:ext cx="1219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fld>
            <a:endParaRPr sz="12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1" name="Google Shape;91;p12" descr="PPTmainpage"/>
          <p:cNvPicPr preferRelativeResize="0"/>
          <p:nvPr/>
        </p:nvPicPr>
        <p:blipFill rotWithShape="1">
          <a:blip r:embed="rId3"/>
          <a:srcRect/>
          <a:stretch>
            <a:fillRect/>
          </a:stretch>
        </p:blipFill>
        <p:spPr>
          <a:xfrm>
            <a:off x="363222" y="681523"/>
            <a:ext cx="8780778" cy="6176577"/>
          </a:xfrm>
          <a:prstGeom prst="rect">
            <a:avLst/>
          </a:prstGeom>
          <a:noFill/>
          <a:ln>
            <a:noFill/>
          </a:ln>
        </p:spPr>
      </p:pic>
      <p:sp>
        <p:nvSpPr>
          <p:cNvPr id="92" name="Google Shape;92;p12"/>
          <p:cNvSpPr txBox="1"/>
          <p:nvPr/>
        </p:nvSpPr>
        <p:spPr>
          <a:xfrm>
            <a:off x="885825" y="-21333"/>
            <a:ext cx="6926694" cy="70275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800"/>
              <a:buFont typeface="Arial" panose="020B0604020202020204"/>
              <a:buNone/>
            </a:pPr>
            <a:r>
              <a:rPr lang="en-US" sz="2800" b="0" i="0" u="none" strike="noStrike" cap="none">
                <a:solidFill>
                  <a:schemeClr val="lt1"/>
                </a:solidFill>
                <a:latin typeface="Arial" panose="020B0604020202020204"/>
                <a:ea typeface="Arial" panose="020B0604020202020204"/>
                <a:cs typeface="Arial" panose="020B0604020202020204"/>
                <a:sym typeface="Arial" panose="020B0604020202020204"/>
              </a:rPr>
              <a:t>GMR Institute Of Technology, Rajam</a:t>
            </a:r>
            <a:endParaRPr sz="2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3" name="Google Shape;93;p12"/>
          <p:cNvPicPr preferRelativeResize="0"/>
          <p:nvPr/>
        </p:nvPicPr>
        <p:blipFill rotWithShape="1">
          <a:blip r:embed="rId4"/>
          <a:srcRect/>
          <a:stretch>
            <a:fillRect/>
          </a:stretch>
        </p:blipFill>
        <p:spPr>
          <a:xfrm>
            <a:off x="459234" y="5934522"/>
            <a:ext cx="1654175" cy="576263"/>
          </a:xfrm>
          <a:prstGeom prst="rect">
            <a:avLst/>
          </a:prstGeom>
          <a:noFill/>
          <a:ln>
            <a:noFill/>
          </a:ln>
        </p:spPr>
      </p:pic>
      <p:sp>
        <p:nvSpPr>
          <p:cNvPr id="94" name="Google Shape;94;p12"/>
          <p:cNvSpPr txBox="1"/>
          <p:nvPr/>
        </p:nvSpPr>
        <p:spPr>
          <a:xfrm>
            <a:off x="868368" y="4529510"/>
            <a:ext cx="8371643" cy="1438157"/>
          </a:xfrm>
          <a:prstGeom prst="rect">
            <a:avLst/>
          </a:prstGeom>
          <a:noFill/>
          <a:ln>
            <a:noFill/>
          </a:ln>
        </p:spPr>
        <p:txBody>
          <a:bodyPr spcFirstLastPara="1" wrap="square" lIns="104225" tIns="52100" rIns="104225" bIns="521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Project Supervisor                                         </a:t>
            </a:r>
            <a:r>
              <a:rPr lang="en-US" sz="16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P.Harisankar</a:t>
            </a: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Narayan</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(19341A1284)</a:t>
            </a: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Mr. </a:t>
            </a:r>
            <a:r>
              <a:rPr lang="en-US" sz="1600" b="0" i="0" u="none" strike="noStrike" cap="none"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Y.Surya</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Prakash,                                               </a:t>
            </a:r>
            <a:r>
              <a:rPr lang="en-US" sz="16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R.Ramakrishna</a:t>
            </a: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(19341A1295)                            </a:t>
            </a:r>
            <a:endParaRPr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600"/>
              <a:buFont typeface="Arial" panose="020B0604020202020204"/>
              <a:buNone/>
            </a:pPr>
            <a:r>
              <a:rPr lang="en-IN" sz="1800" b="0" i="0" dirty="0">
                <a:solidFill>
                  <a:schemeClr val="bg1"/>
                </a:solidFill>
                <a:effectLst/>
                <a:latin typeface="Times New Roman" panose="02020603050405020304" pitchFamily="18" charset="0"/>
                <a:cs typeface="Times New Roman" panose="02020603050405020304" pitchFamily="18" charset="0"/>
              </a:rPr>
              <a:t>Asst. Professor</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1600" b="0" i="0" u="none" strike="noStrike" cap="none"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G.Sai</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Sandeep (19341A1298)</a:t>
            </a: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Dept. of Information Technology                            </a:t>
            </a:r>
            <a:r>
              <a:rPr lang="en-US" sz="1600" b="0" i="0" u="none" strike="noStrike" cap="none"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V.</a:t>
            </a:r>
            <a:r>
              <a:rPr lang="en-US" sz="1600" dirty="0" err="1">
                <a:solidFill>
                  <a:schemeClr val="lt1"/>
                </a:solidFill>
                <a:latin typeface="Times New Roman" panose="02020603050405020304"/>
                <a:ea typeface="Times New Roman" panose="02020603050405020304"/>
                <a:cs typeface="Times New Roman" panose="02020603050405020304"/>
                <a:sym typeface="Times New Roman" panose="02020603050405020304"/>
              </a:rPr>
              <a:t>Srikara</a:t>
            </a:r>
            <a:r>
              <a:rPr lang="en-US" sz="16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Sai Ramesh</a:t>
            </a: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(19341A12C4)</a:t>
            </a:r>
          </a:p>
          <a:p>
            <a:pPr marL="0" marR="0" lvl="0" indent="0" algn="l" rtl="0">
              <a:lnSpc>
                <a:spcPct val="100000"/>
              </a:lnSpc>
              <a:spcBef>
                <a:spcPts val="0"/>
              </a:spcBef>
              <a:spcAft>
                <a:spcPts val="0"/>
              </a:spcAft>
              <a:buClr>
                <a:srgbClr val="000000"/>
              </a:buClr>
              <a:buSzPts val="1600"/>
              <a:buFont typeface="Arial" panose="020B0604020202020204"/>
              <a:buNone/>
            </a:pPr>
            <a:r>
              <a:rPr lang="en-US" sz="1600" dirty="0">
                <a:solidFill>
                  <a:schemeClr val="lt1"/>
                </a:solidFill>
                <a:latin typeface="Times New Roman" panose="02020603050405020304"/>
                <a:cs typeface="Times New Roman" panose="02020603050405020304"/>
                <a:sym typeface="Times New Roman" panose="02020603050405020304"/>
              </a:rPr>
              <a:t>                                                                                  </a:t>
            </a:r>
            <a:r>
              <a:rPr lang="en-US" sz="1600" dirty="0" err="1">
                <a:solidFill>
                  <a:schemeClr val="lt1"/>
                </a:solidFill>
                <a:latin typeface="Times New Roman" panose="02020603050405020304"/>
                <a:cs typeface="Times New Roman" panose="02020603050405020304"/>
                <a:sym typeface="Times New Roman" panose="02020603050405020304"/>
              </a:rPr>
              <a:t>I.Bala</a:t>
            </a:r>
            <a:r>
              <a:rPr lang="en-US" sz="1600" dirty="0">
                <a:solidFill>
                  <a:schemeClr val="lt1"/>
                </a:solidFill>
                <a:latin typeface="Times New Roman" panose="02020603050405020304"/>
                <a:cs typeface="Times New Roman" panose="02020603050405020304"/>
                <a:sym typeface="Times New Roman" panose="02020603050405020304"/>
              </a:rPr>
              <a:t> Raju( 20345A1207)   </a:t>
            </a: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r"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FFFFFF"/>
              </a:solidFill>
              <a:latin typeface="Cambria" panose="02040503050406030204"/>
              <a:ea typeface="Cambria" panose="02040503050406030204"/>
              <a:cs typeface="Cambria" panose="02040503050406030204"/>
              <a:sym typeface="Cambria" panose="02040503050406030204"/>
            </a:endParaRPr>
          </a:p>
        </p:txBody>
      </p:sp>
      <p:sp>
        <p:nvSpPr>
          <p:cNvPr id="95" name="Google Shape;95;p12"/>
          <p:cNvSpPr/>
          <p:nvPr/>
        </p:nvSpPr>
        <p:spPr>
          <a:xfrm>
            <a:off x="868368" y="777120"/>
            <a:ext cx="7784744" cy="26518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dirty="0">
                <a:solidFill>
                  <a:srgbClr val="00B050"/>
                </a:solidFill>
                <a:latin typeface="Cambria" panose="02040503050406030204"/>
                <a:ea typeface="Cambria" panose="02040503050406030204"/>
                <a:cs typeface="Cambria" panose="02040503050406030204"/>
                <a:sym typeface="Cambria" panose="02040503050406030204"/>
              </a:rPr>
              <a:t>Department of IT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endParaRPr sz="2400" b="1" i="0" u="none" strike="noStrike" cap="none" dirty="0">
              <a:solidFill>
                <a:srgbClr val="00B05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0"/>
              </a:spcBef>
              <a:spcAft>
                <a:spcPts val="0"/>
              </a:spcAft>
              <a:buClr>
                <a:srgbClr val="000000"/>
              </a:buClr>
              <a:buSzPts val="3600"/>
              <a:buFont typeface="Arial" panose="020B0604020202020204"/>
              <a:buNone/>
            </a:pPr>
            <a:r>
              <a:rPr lang="en-US" sz="3600" dirty="0">
                <a:solidFill>
                  <a:srgbClr val="FFFFFF"/>
                </a:solidFill>
                <a:latin typeface="Cambria" panose="02040503050406030204"/>
                <a:ea typeface="Cambria" panose="02040503050406030204"/>
                <a:sym typeface="Cambria" panose="02040503050406030204"/>
              </a:rPr>
              <a:t>Integration of Digital Signature and </a:t>
            </a:r>
            <a:r>
              <a:rPr lang="en-US" sz="3600" dirty="0" err="1">
                <a:solidFill>
                  <a:srgbClr val="FFFFFF"/>
                </a:solidFill>
                <a:latin typeface="Cambria" panose="02040503050406030204"/>
                <a:ea typeface="Cambria" panose="02040503050406030204"/>
                <a:sym typeface="Cambria" panose="02040503050406030204"/>
              </a:rPr>
              <a:t>ElGamal</a:t>
            </a:r>
            <a:r>
              <a:rPr lang="en-US" sz="3600" dirty="0">
                <a:solidFill>
                  <a:srgbClr val="FFFFFF"/>
                </a:solidFill>
                <a:latin typeface="Cambria" panose="02040503050406030204"/>
                <a:ea typeface="Cambria" panose="02040503050406030204"/>
                <a:sym typeface="Cambria" panose="02040503050406030204"/>
              </a:rPr>
              <a:t> scheme for secure data Transmission in Digital Transactions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6" name="TextBox 5"/>
          <p:cNvSpPr txBox="1"/>
          <p:nvPr/>
        </p:nvSpPr>
        <p:spPr>
          <a:xfrm>
            <a:off x="443060" y="848412"/>
            <a:ext cx="8625526" cy="6232219"/>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digital signature is one of the basic tools used in public key cryptography (PKC)/public key infrastructure (PKI) in order to accomplish the message integrity, authenticity and non-repudiation when the messages are exchanged over any public channel.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Security and computation cost comparisons of this signature scheme with other existing schemes prove to be secured and efficient.</a:t>
            </a:r>
          </a:p>
          <a:p>
            <a:pPr algn="just">
              <a:lnSpc>
                <a:spcPct val="150000"/>
              </a:lnSpc>
            </a:pPr>
            <a:r>
              <a:rPr lang="en-US" sz="1800" b="1" dirty="0">
                <a:latin typeface="Times New Roman" panose="02020603050405020304" pitchFamily="18" charset="0"/>
                <a:ea typeface="Calibri" panose="020F0502020204030204" pitchFamily="34" charset="0"/>
                <a:cs typeface="Times New Roman" panose="02020603050405020304" pitchFamily="18" charset="0"/>
              </a:rPr>
              <a:t>Disa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dvantages: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digital signature schemes based on PKI need complex public key certificate management process in order to authenticate the public key, which decreases the applicability in real environments.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identity information no longer forms the entire public key in CL-PKC scheme.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gn="just">
              <a:lnSpc>
                <a:spcPct val="150000"/>
              </a:lnSpc>
              <a:spcAft>
                <a:spcPts val="800"/>
              </a:spcAf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6" name="TextBox 5"/>
          <p:cNvSpPr txBox="1"/>
          <p:nvPr/>
        </p:nvSpPr>
        <p:spPr>
          <a:xfrm>
            <a:off x="1791093" y="32890"/>
            <a:ext cx="5719713" cy="523220"/>
          </a:xfrm>
          <a:prstGeom prst="rect">
            <a:avLst/>
          </a:prstGeom>
          <a:noFill/>
        </p:spPr>
        <p:txBody>
          <a:bodyPr wrap="square">
            <a:spAutoFit/>
          </a:bodyPr>
          <a:lstStyle/>
          <a:p>
            <a:r>
              <a:rPr lang="en-US" sz="2800" b="1" i="0" u="none" strike="noStrike" cap="none" dirty="0">
                <a:solidFill>
                  <a:srgbClr val="FFC000"/>
                </a:solidFill>
                <a:latin typeface="Times New Roman" panose="02020603050405020304" pitchFamily="18" charset="0"/>
                <a:ea typeface="Cambria" panose="02040503050406030204"/>
                <a:cs typeface="Times New Roman" panose="02020603050405020304" pitchFamily="18" charset="0"/>
                <a:sym typeface="Cambria" panose="02040503050406030204"/>
              </a:rPr>
              <a:t>LITERATURE SURVEY – 3</a:t>
            </a:r>
            <a:endPar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8" name="TextBox 7"/>
          <p:cNvSpPr txBox="1"/>
          <p:nvPr/>
        </p:nvSpPr>
        <p:spPr>
          <a:xfrm>
            <a:off x="546754" y="755378"/>
            <a:ext cx="8380429" cy="5444054"/>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Y. Luo, X. Ouyang, J. Liu and L. Cao, </a:t>
            </a:r>
            <a:r>
              <a:rPr lang="en-US"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 Image Encryption Method Based on Elliptic Curve </a:t>
            </a:r>
            <a:r>
              <a:rPr lang="en-US" sz="1800" b="1"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Elgamal</a:t>
            </a:r>
            <a:r>
              <a:rPr lang="en-US"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Encryption and Chaotic Systems,"</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in IEEE Access, vol. 7, pp. 38507-38522, 2019,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doi</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10.1109/ACCESS.2019.2906052. </a:t>
            </a:r>
          </a:p>
          <a:p>
            <a:pPr marL="0" marR="0" lvl="0" indent="0" algn="just"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Cryptosystems are mainly divided into two categories which are symmetric and asymmetric encryptions, in symmetric encryption the encryption key is same as decryption key. </a:t>
            </a: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he asymmetric encryption requires that the encryption key should be different from the decryption key, and the decryption key cannot be calculated from the encryption key. Two different types of keys namely the public key and the private key are required in asymmetric encryption.</a:t>
            </a:r>
          </a:p>
          <a:p>
            <a:pPr algn="just">
              <a:lnSpc>
                <a:spcPct val="150000"/>
              </a:lnSpc>
              <a:buSzPts val="1800"/>
            </a:pPr>
            <a:r>
              <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lliptic curve cryptography(ECC)  is a significant asymmetric encryption technology based on elliptic curve mathematics which is the difficulty to  calculate the discrete logarithms. </a:t>
            </a:r>
            <a:r>
              <a:rPr lang="en-IN" sz="1800" dirty="0">
                <a:latin typeface="Times New Roman" panose="02020603050405020304" pitchFamily="18" charset="0"/>
                <a:cs typeface="Times New Roman" panose="02020603050405020304" pitchFamily="18" charset="0"/>
              </a:rPr>
              <a:t>ECC utilizes the combination of discrete chaotic map and </a:t>
            </a:r>
            <a:r>
              <a:rPr lang="en-IN" sz="1800" dirty="0" err="1">
                <a:latin typeface="Times New Roman" panose="02020603050405020304" pitchFamily="18" charset="0"/>
                <a:cs typeface="Times New Roman" panose="02020603050405020304" pitchFamily="18" charset="0"/>
              </a:rPr>
              <a:t>menezes-vanstone</a:t>
            </a:r>
            <a:r>
              <a:rPr lang="en-IN" sz="1800" dirty="0">
                <a:latin typeface="Times New Roman" panose="02020603050405020304" pitchFamily="18" charset="0"/>
                <a:cs typeface="Times New Roman" panose="02020603050405020304" pitchFamily="18" charset="0"/>
              </a:rPr>
              <a:t> ECC to generate the keys and parameters.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pic>
        <p:nvPicPr>
          <p:cNvPr id="8" name="Picture 7"/>
          <p:cNvPicPr>
            <a:picLocks noChangeAspect="1"/>
          </p:cNvPicPr>
          <p:nvPr/>
        </p:nvPicPr>
        <p:blipFill>
          <a:blip r:embed="rId2"/>
          <a:stretch>
            <a:fillRect/>
          </a:stretch>
        </p:blipFill>
        <p:spPr>
          <a:xfrm>
            <a:off x="754049" y="838986"/>
            <a:ext cx="7635902" cy="2408129"/>
          </a:xfrm>
          <a:prstGeom prst="rect">
            <a:avLst/>
          </a:prstGeom>
        </p:spPr>
      </p:pic>
      <p:sp>
        <p:nvSpPr>
          <p:cNvPr id="3" name="TextBox 2"/>
          <p:cNvSpPr txBox="1"/>
          <p:nvPr/>
        </p:nvSpPr>
        <p:spPr>
          <a:xfrm>
            <a:off x="3443141" y="3310179"/>
            <a:ext cx="4586140" cy="307777"/>
          </a:xfrm>
          <a:prstGeom prst="rect">
            <a:avLst/>
          </a:prstGeom>
          <a:noFill/>
        </p:spPr>
        <p:txBody>
          <a:bodyPr wrap="square">
            <a:spAutoFit/>
          </a:bodyPr>
          <a:lstStyle/>
          <a:p>
            <a:r>
              <a:rPr lang="en-IN" dirty="0"/>
              <a:t>Asymmetric Encryption</a:t>
            </a:r>
          </a:p>
        </p:txBody>
      </p:sp>
      <p:sp>
        <p:nvSpPr>
          <p:cNvPr id="7" name="TextBox 6"/>
          <p:cNvSpPr txBox="1"/>
          <p:nvPr/>
        </p:nvSpPr>
        <p:spPr>
          <a:xfrm>
            <a:off x="483124" y="3709720"/>
            <a:ext cx="8519474" cy="3366563"/>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Good efficiency</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 security</a:t>
            </a:r>
          </a:p>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 time consumption.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It does not satisfy the real time communications.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6" name="TextBox 5"/>
          <p:cNvSpPr txBox="1"/>
          <p:nvPr/>
        </p:nvSpPr>
        <p:spPr>
          <a:xfrm>
            <a:off x="2130458" y="32890"/>
            <a:ext cx="5304934" cy="523220"/>
          </a:xfrm>
          <a:prstGeom prst="rect">
            <a:avLst/>
          </a:prstGeom>
          <a:noFill/>
        </p:spPr>
        <p:txBody>
          <a:bodyPr wrap="square">
            <a:spAutoFit/>
          </a:bodyPr>
          <a:lstStyle/>
          <a:p>
            <a:r>
              <a:rPr lang="en-US" sz="2800" b="1" i="0" u="none" strike="noStrike" cap="none" dirty="0">
                <a:solidFill>
                  <a:srgbClr val="FFC000"/>
                </a:solidFill>
                <a:latin typeface="Times New Roman" panose="02020603050405020304" pitchFamily="18" charset="0"/>
                <a:ea typeface="Cambria" panose="02040503050406030204"/>
                <a:cs typeface="Times New Roman" panose="02020603050405020304" pitchFamily="18" charset="0"/>
                <a:sym typeface="Cambria" panose="02040503050406030204"/>
              </a:rPr>
              <a:t>LITERATURE SURVEY – 4</a:t>
            </a:r>
            <a:endPar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8" name="TextBox 7"/>
          <p:cNvSpPr txBox="1"/>
          <p:nvPr/>
        </p:nvSpPr>
        <p:spPr>
          <a:xfrm>
            <a:off x="499621" y="801278"/>
            <a:ext cx="8399282" cy="5028556"/>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Abitha</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K. S.,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Anjalipandey</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 &amp;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Kaliyamurthie</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D. K. P. (2015). </a:t>
            </a:r>
            <a:r>
              <a:rPr lang="en-US"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“Secured data transmission using elliptic curve cryptography”</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IJIRCCE, 3(3), I-7.</a:t>
            </a:r>
          </a:p>
          <a:p>
            <a:pPr marL="0" marR="0" lvl="0" indent="0" algn="just" rtl="0">
              <a:lnSpc>
                <a:spcPct val="150000"/>
              </a:lnSpc>
              <a:spcBef>
                <a:spcPts val="0"/>
              </a:spcBef>
              <a:spcAft>
                <a:spcPts val="0"/>
              </a:spcAft>
              <a:buClr>
                <a:srgbClr val="000000"/>
              </a:buClr>
              <a:buSzPts val="1800"/>
              <a:buFont typeface="Arial" panose="020B0604020202020204"/>
              <a:buNone/>
            </a:pPr>
            <a:endPar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indent="-342900" algn="just">
              <a:lnSpc>
                <a:spcPct val="15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Secured data transmission using elliptic curve cryptography is based on the encryption and decryption, they are most widely used in </a:t>
            </a:r>
            <a:r>
              <a:rPr lang="en-US" sz="1800">
                <a:latin typeface="Times New Roman" panose="02020603050405020304" pitchFamily="18" charset="0"/>
                <a:cs typeface="Times New Roman" panose="02020603050405020304" pitchFamily="18" charset="0"/>
              </a:rPr>
              <a:t>Social media.</a:t>
            </a:r>
            <a:endParaRPr lang="en-US" sz="1800" dirty="0">
              <a:latin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Security issues in transmitting data between source and destination has been the main problem in the existing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 new way using AODV algorithm that increases the security considerations of the network for transferring the data and using ECC, the efficiency of AODV algorithm can be incremented.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Secured data transmission using elliptic curve cryptography is based on encryption and decryption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6" name="TextBox 5"/>
          <p:cNvSpPr txBox="1"/>
          <p:nvPr/>
        </p:nvSpPr>
        <p:spPr>
          <a:xfrm>
            <a:off x="527901" y="848412"/>
            <a:ext cx="8427563" cy="7106048"/>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The confidentiality of information and are most widely used to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find the   method for security of data.</a:t>
            </a:r>
          </a:p>
          <a:p>
            <a:pPr marL="342900" lvl="0" indent="-342900" algn="just">
              <a:lnSpc>
                <a:spcPct val="150000"/>
              </a:lnSpc>
              <a:buFont typeface="Arial" panose="020B0604020202020204" pitchFamily="34" charset="0"/>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 new way, that increases security considerations of the network using AODV algorithm for the transfer of data and to increment the efficiency of AODV algorithm using ECC </a:t>
            </a:r>
          </a:p>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ECC has </a:t>
            </a:r>
            <a:r>
              <a:rPr lang="en-US" sz="1800">
                <a:latin typeface="Times New Roman" panose="02020603050405020304" pitchFamily="18" charset="0"/>
                <a:ea typeface="Calibri" panose="020F0502020204030204" pitchFamily="34" charset="0"/>
                <a:cs typeface="Times New Roman" panose="02020603050405020304" pitchFamily="18" charset="0"/>
              </a:rPr>
              <a:t>high efficiency.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Cracking ECC is very difficult as it i</a:t>
            </a:r>
            <a:r>
              <a:rPr lang="en-US" sz="1800" dirty="0">
                <a:latin typeface="Times New Roman" panose="02020603050405020304" pitchFamily="18" charset="0"/>
                <a:ea typeface="Calibri" panose="020F0502020204030204" pitchFamily="34" charset="0"/>
                <a:cs typeface="Times New Roman" panose="02020603050405020304" pitchFamily="18" charset="0"/>
              </a:rPr>
              <a:t>nvolves complex Mathematics.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b="1" dirty="0">
                <a:latin typeface="Times New Roman" panose="02020603050405020304" pitchFamily="18" charset="0"/>
                <a:ea typeface="Calibri" panose="020F0502020204030204" pitchFamily="34" charset="0"/>
                <a:cs typeface="Times New Roman" panose="02020603050405020304" pitchFamily="18" charset="0"/>
              </a:rPr>
              <a:t>Disad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vantages: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More Unreliability when compared to other algorithms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Modified data easily.</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t>
            </a:r>
            <a:r>
              <a:rPr lang="en-US" sz="1800" dirty="0">
                <a:latin typeface="Times New Roman" panose="02020603050405020304" pitchFamily="18" charset="0"/>
                <a:ea typeface="Calibri" panose="020F0502020204030204" pitchFamily="34" charset="0"/>
                <a:cs typeface="Times New Roman" panose="02020603050405020304" pitchFamily="18" charset="0"/>
              </a:rPr>
              <a:t>algorithm is only used for encryption and  decryption.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Windows XP don’t support ECC.</a:t>
            </a:r>
          </a:p>
          <a:p>
            <a:pPr algn="just">
              <a:lnSpc>
                <a:spcPct val="1500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Arial" panose="020B0604020202020204" pitchFamily="34" charset="0"/>
              <a:buChar char="•"/>
            </a:pP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5" name="Google Shape;200;p29"/>
          <p:cNvSpPr txBox="1"/>
          <p:nvPr/>
        </p:nvSpPr>
        <p:spPr>
          <a:xfrm>
            <a:off x="1351493" y="65832"/>
            <a:ext cx="6441013" cy="571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dirty="0">
                <a:solidFill>
                  <a:srgbClr val="FFC000"/>
                </a:solidFill>
                <a:latin typeface="Cambria" panose="02040503050406030204"/>
                <a:ea typeface="Cambria" panose="02040503050406030204"/>
                <a:cs typeface="Cambria" panose="02040503050406030204"/>
                <a:sym typeface="Cambria" panose="02040503050406030204"/>
              </a:rPr>
              <a:t>LIST OF MODULES</a:t>
            </a:r>
            <a:endParaRPr sz="2800" b="1" dirty="0">
              <a:solidFill>
                <a:srgbClr val="FFC000"/>
              </a:solidFill>
              <a:latin typeface="Cambria" panose="02040503050406030204"/>
              <a:ea typeface="Cambria" panose="02040503050406030204"/>
              <a:cs typeface="Cambria" panose="02040503050406030204"/>
              <a:sym typeface="Cambria" panose="02040503050406030204"/>
            </a:endParaRPr>
          </a:p>
        </p:txBody>
      </p:sp>
      <p:graphicFrame>
        <p:nvGraphicFramePr>
          <p:cNvPr id="6" name="Diagram 5"/>
          <p:cNvGraphicFramePr/>
          <p:nvPr/>
        </p:nvGraphicFramePr>
        <p:xfrm>
          <a:off x="744071" y="905436"/>
          <a:ext cx="8068235" cy="543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7835"/>
    </mc:Choice>
    <mc:Fallback xmlns="">
      <p:transition spd="slow" advTm="78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TextBox 5"/>
          <p:cNvSpPr txBox="1"/>
          <p:nvPr/>
        </p:nvSpPr>
        <p:spPr>
          <a:xfrm>
            <a:off x="2936015" y="85500"/>
            <a:ext cx="3648169" cy="523220"/>
          </a:xfrm>
          <a:prstGeom prst="rect">
            <a:avLst/>
          </a:prstGeom>
          <a:noFill/>
        </p:spPr>
        <p:txBody>
          <a:bodyPr wrap="square">
            <a:spAutoFit/>
          </a:bodyPr>
          <a:lstStyle/>
          <a:p>
            <a:pPr marL="0" indent="0" algn="ctr">
              <a:buClr>
                <a:srgbClr val="FF9900"/>
              </a:buClr>
              <a:buSzPts val="2800"/>
              <a:buFont typeface="Cambria" panose="02040503050406030204"/>
              <a:buNone/>
            </a:pPr>
            <a:r>
              <a:rPr lang="en-US" sz="2800" b="1" dirty="0">
                <a:solidFill>
                  <a:srgbClr val="FFC000"/>
                </a:solidFill>
                <a:latin typeface="Cambria" panose="02040503050406030204"/>
                <a:ea typeface="Cambria" panose="02040503050406030204"/>
                <a:cs typeface="Cambria" panose="02040503050406030204"/>
                <a:sym typeface="Cambria" panose="02040503050406030204"/>
              </a:rPr>
              <a:t>System Architecture</a:t>
            </a:r>
          </a:p>
        </p:txBody>
      </p:sp>
      <p:pic>
        <p:nvPicPr>
          <p:cNvPr id="100" name="Picture 99"/>
          <p:cNvPicPr/>
          <p:nvPr/>
        </p:nvPicPr>
        <p:blipFill>
          <a:blip r:embed="rId3"/>
          <a:stretch>
            <a:fillRect/>
          </a:stretch>
        </p:blipFill>
        <p:spPr>
          <a:xfrm>
            <a:off x="633095" y="853440"/>
            <a:ext cx="7620000" cy="539559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TextBox 5"/>
          <p:cNvSpPr txBox="1"/>
          <p:nvPr/>
        </p:nvSpPr>
        <p:spPr>
          <a:xfrm>
            <a:off x="2688568" y="0"/>
            <a:ext cx="3763645" cy="583565"/>
          </a:xfrm>
          <a:prstGeom prst="rect">
            <a:avLst/>
          </a:prstGeom>
          <a:noFill/>
        </p:spPr>
        <p:txBody>
          <a:bodyPr wrap="square">
            <a:spAutoFit/>
          </a:bodyPr>
          <a:lstStyle/>
          <a:p>
            <a:pPr marL="0" marR="0" lvl="0" indent="0" algn="just" rtl="0">
              <a:lnSpc>
                <a:spcPct val="100000"/>
              </a:lnSpc>
              <a:spcBef>
                <a:spcPts val="0"/>
              </a:spcBef>
              <a:spcAft>
                <a:spcPts val="0"/>
              </a:spcAft>
              <a:buClr>
                <a:srgbClr val="FF9900"/>
              </a:buClr>
              <a:buSzPts val="2800"/>
              <a:buFont typeface="Cambria" panose="02040503050406030204"/>
              <a:buNone/>
            </a:pPr>
            <a:r>
              <a:rPr lang="en-US" sz="2800" b="1" dirty="0">
                <a:solidFill>
                  <a:srgbClr val="FFC000"/>
                </a:solidFill>
                <a:latin typeface="Cambria" panose="02040503050406030204"/>
                <a:ea typeface="Cambria" panose="02040503050406030204"/>
                <a:cs typeface="Cambria" panose="02040503050406030204"/>
                <a:sym typeface="Cambria" panose="02040503050406030204"/>
              </a:rPr>
              <a:t>     </a:t>
            </a:r>
            <a:r>
              <a:rPr lang="en-US" sz="3200" b="1" dirty="0">
                <a:solidFill>
                  <a:srgbClr val="FFC000"/>
                </a:solidFill>
                <a:latin typeface="Cambria" panose="02040503050406030204"/>
                <a:ea typeface="Cambria" panose="02040503050406030204"/>
                <a:cs typeface="Cambria" panose="02040503050406030204"/>
                <a:sym typeface="Cambria" panose="02040503050406030204"/>
              </a:rPr>
              <a:t>Methodology</a:t>
            </a:r>
          </a:p>
        </p:txBody>
      </p:sp>
      <p:sp>
        <p:nvSpPr>
          <p:cNvPr id="5" name="TextBox 4"/>
          <p:cNvSpPr txBox="1"/>
          <p:nvPr/>
        </p:nvSpPr>
        <p:spPr>
          <a:xfrm>
            <a:off x="452486" y="933254"/>
            <a:ext cx="8484124" cy="5721053"/>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Module 1: Implementation of Encryption using ECC</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ECC</a:t>
            </a:r>
            <a:r>
              <a:rPr lang="en-US" sz="1800" dirty="0">
                <a:solidFill>
                  <a:srgbClr val="24292F"/>
                </a:solidFill>
                <a:latin typeface="Times New Roman" panose="02020603050405020304" pitchFamily="18" charset="0"/>
                <a:cs typeface="Times New Roman" panose="02020603050405020304" pitchFamily="18" charset="0"/>
              </a:rPr>
              <a:t>,</a:t>
            </a:r>
            <a:r>
              <a:rPr lang="en-US" sz="1800" i="0" dirty="0">
                <a:solidFill>
                  <a:srgbClr val="24292F"/>
                </a:solidFill>
                <a:effectLst/>
                <a:latin typeface="Times New Roman" panose="02020603050405020304" pitchFamily="18" charset="0"/>
                <a:cs typeface="Times New Roman" panose="02020603050405020304" pitchFamily="18" charset="0"/>
              </a:rPr>
              <a:t> </a:t>
            </a:r>
            <a:r>
              <a:rPr lang="en-US" sz="1800" dirty="0">
                <a:solidFill>
                  <a:srgbClr val="24292F"/>
                </a:solidFill>
                <a:latin typeface="Times New Roman" panose="02020603050405020304" pitchFamily="18" charset="0"/>
                <a:cs typeface="Times New Roman" panose="02020603050405020304" pitchFamily="18" charset="0"/>
              </a:rPr>
              <a:t>E</a:t>
            </a:r>
            <a:r>
              <a:rPr lang="en-US" sz="1800" i="0" dirty="0">
                <a:solidFill>
                  <a:srgbClr val="24292F"/>
                </a:solidFill>
                <a:effectLst/>
                <a:latin typeface="Times New Roman" panose="02020603050405020304" pitchFamily="18" charset="0"/>
                <a:cs typeface="Times New Roman" panose="02020603050405020304" pitchFamily="18" charset="0"/>
              </a:rPr>
              <a:t>ncryption is an asymmetric key encryption algorithm which is based on the Diffie–Hellman key exchange.</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Encryption involves two steps:</a:t>
            </a:r>
          </a:p>
          <a:p>
            <a:pPr marL="285750" indent="-28575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Generator:</a:t>
            </a:r>
          </a:p>
          <a:p>
            <a:pPr algn="l">
              <a:lnSpc>
                <a:spcPct val="150000"/>
              </a:lnSpc>
            </a:pPr>
            <a:r>
              <a:rPr lang="en-US" sz="1800" dirty="0">
                <a:solidFill>
                  <a:srgbClr val="24292F"/>
                </a:solidFill>
                <a:latin typeface="Times New Roman" panose="02020603050405020304" pitchFamily="18" charset="0"/>
                <a:cs typeface="Times New Roman" panose="02020603050405020304" pitchFamily="18" charset="0"/>
              </a:rPr>
              <a:t>This phase contains -</a:t>
            </a:r>
          </a:p>
          <a:p>
            <a:pPr marL="285750" indent="-285750">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Sender</a:t>
            </a:r>
            <a:r>
              <a:rPr lang="en-US" sz="1800" b="0" i="0" dirty="0">
                <a:solidFill>
                  <a:srgbClr val="24292F"/>
                </a:solidFill>
                <a:effectLst/>
                <a:latin typeface="Times New Roman" panose="02020603050405020304" pitchFamily="18" charset="0"/>
                <a:cs typeface="Times New Roman" panose="02020603050405020304" pitchFamily="18" charset="0"/>
              </a:rPr>
              <a:t> generates an efficient curve from cyclic group G of order q with generator g.</a:t>
            </a:r>
          </a:p>
          <a:p>
            <a:pPr marL="285750" indent="-285750" algn="l">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Sender chooses </a:t>
            </a:r>
            <a:r>
              <a:rPr lang="en-US" sz="1800" b="0" i="0" dirty="0">
                <a:solidFill>
                  <a:srgbClr val="24292F"/>
                </a:solidFill>
                <a:effectLst/>
                <a:latin typeface="Times New Roman" panose="02020603050405020304" pitchFamily="18" charset="0"/>
                <a:cs typeface="Times New Roman" panose="02020603050405020304" pitchFamily="18" charset="0"/>
              </a:rPr>
              <a:t>a random value for x in (1,2,3,4,.........., q-1).</a:t>
            </a:r>
          </a:p>
          <a:p>
            <a:pPr marL="285750" indent="-285750" algn="l">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h value</a:t>
            </a:r>
            <a:r>
              <a:rPr lang="en-US" sz="1800" b="0" i="0" dirty="0">
                <a:solidFill>
                  <a:srgbClr val="24292F"/>
                </a:solidFill>
                <a:effectLst/>
                <a:latin typeface="Times New Roman" panose="02020603050405020304" pitchFamily="18" charset="0"/>
                <a:cs typeface="Times New Roman" panose="02020603050405020304" pitchFamily="18" charset="0"/>
              </a:rPr>
              <a:t> can be obtained by computing   h = </a:t>
            </a:r>
            <a:r>
              <a:rPr lang="en-US" sz="1800" b="0" i="0" dirty="0" err="1">
                <a:solidFill>
                  <a:srgbClr val="24292F"/>
                </a:solidFill>
                <a:effectLst/>
                <a:latin typeface="Times New Roman" panose="02020603050405020304" pitchFamily="18" charset="0"/>
                <a:cs typeface="Times New Roman" panose="02020603050405020304" pitchFamily="18" charset="0"/>
              </a:rPr>
              <a:t>g^x</a:t>
            </a:r>
            <a:r>
              <a:rPr lang="en-US" sz="1800" b="0" i="0" dirty="0">
                <a:solidFill>
                  <a:srgbClr val="24292F"/>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Sender maps h with the generated curve of  order q. </a:t>
            </a:r>
          </a:p>
          <a:p>
            <a:pPr marL="285750" indent="-285750">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Sender keeps</a:t>
            </a:r>
            <a:r>
              <a:rPr lang="en-US" sz="1800" b="0" i="0" dirty="0">
                <a:solidFill>
                  <a:srgbClr val="24292F"/>
                </a:solidFill>
                <a:effectLst/>
                <a:latin typeface="Times New Roman" panose="02020603050405020304" pitchFamily="18" charset="0"/>
                <a:cs typeface="Times New Roman" panose="02020603050405020304" pitchFamily="18" charset="0"/>
              </a:rPr>
              <a:t> x as his secret private key and </a:t>
            </a:r>
            <a:r>
              <a:rPr lang="en-US" sz="1800" b="0" i="0" dirty="0" err="1">
                <a:solidFill>
                  <a:srgbClr val="24292F"/>
                </a:solidFill>
                <a:effectLst/>
                <a:latin typeface="Times New Roman" panose="02020603050405020304" pitchFamily="18" charset="0"/>
                <a:cs typeface="Times New Roman" panose="02020603050405020304" pitchFamily="18" charset="0"/>
              </a:rPr>
              <a:t>g,h,G,q</a:t>
            </a:r>
            <a:r>
              <a:rPr lang="en-US" sz="1800" b="0" i="0" dirty="0">
                <a:solidFill>
                  <a:srgbClr val="24292F"/>
                </a:solidFill>
                <a:effectLst/>
                <a:latin typeface="Times New Roman" panose="02020603050405020304" pitchFamily="18" charset="0"/>
                <a:cs typeface="Times New Roman" panose="02020603050405020304" pitchFamily="18" charset="0"/>
              </a:rPr>
              <a:t> </a:t>
            </a:r>
            <a:r>
              <a:rPr lang="en-US" sz="1800" dirty="0">
                <a:solidFill>
                  <a:srgbClr val="24292F"/>
                </a:solidFill>
                <a:latin typeface="Times New Roman" panose="02020603050405020304" pitchFamily="18" charset="0"/>
                <a:cs typeface="Times New Roman" panose="02020603050405020304" pitchFamily="18" charset="0"/>
              </a:rPr>
              <a:t>are</a:t>
            </a:r>
            <a:r>
              <a:rPr lang="en-US" sz="1800" b="0" i="0" dirty="0">
                <a:solidFill>
                  <a:srgbClr val="24292F"/>
                </a:solidFill>
                <a:effectLst/>
                <a:latin typeface="Times New Roman" panose="02020603050405020304" pitchFamily="18" charset="0"/>
                <a:cs typeface="Times New Roman" panose="02020603050405020304" pitchFamily="18" charset="0"/>
              </a:rPr>
              <a:t> the public keys.</a:t>
            </a:r>
          </a:p>
          <a:p>
            <a:pPr>
              <a:lnSpc>
                <a:spcPct val="150000"/>
              </a:lnSpc>
            </a:pPr>
            <a:endParaRPr lang="en-US" sz="1800" b="1" dirty="0">
              <a:latin typeface="Times New Roman" panose="02020603050405020304" pitchFamily="18" charset="0"/>
              <a:cs typeface="Times New Roman" panose="02020603050405020304" pitchFamily="18" charset="0"/>
            </a:endParaRPr>
          </a:p>
        </p:txBody>
      </p:sp>
      <p:sp>
        <p:nvSpPr>
          <p:cNvPr id="7" name="Subtitle 4"/>
          <p:cNvSpPr txBox="1"/>
          <p:nvPr/>
        </p:nvSpPr>
        <p:spPr>
          <a:xfrm>
            <a:off x="1211345" y="2491103"/>
            <a:ext cx="4614421" cy="808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285750" lvl="4"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key Generator</a:t>
            </a:r>
          </a:p>
          <a:p>
            <a:pPr marL="285750" lvl="4" indent="-285750" algn="jus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Encryption Algorithm</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8" name="TextBox 7"/>
          <p:cNvSpPr txBox="1"/>
          <p:nvPr/>
        </p:nvSpPr>
        <p:spPr>
          <a:xfrm>
            <a:off x="603315" y="867267"/>
            <a:ext cx="8050491" cy="4197559"/>
          </a:xfrm>
          <a:prstGeom prst="rect">
            <a:avLst/>
          </a:prstGeom>
          <a:noFill/>
        </p:spPr>
        <p:txBody>
          <a:bodyPr wrap="square">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Encryption Algorithm:</a:t>
            </a:r>
            <a:endParaRPr lang="en-US" sz="1800" dirty="0">
              <a:solidFill>
                <a:srgbClr val="24292F"/>
              </a:solidFill>
              <a:latin typeface="Times New Roman" panose="02020603050405020304" pitchFamily="18" charset="0"/>
              <a:cs typeface="Times New Roman" panose="02020603050405020304" pitchFamily="18" charset="0"/>
            </a:endParaRPr>
          </a:p>
          <a:p>
            <a:pPr algn="just">
              <a:lnSpc>
                <a:spcPct val="150000"/>
              </a:lnSpc>
            </a:pPr>
            <a:r>
              <a:rPr lang="en-IN" sz="1800" b="0" i="0" dirty="0">
                <a:solidFill>
                  <a:srgbClr val="24292F"/>
                </a:solidFill>
                <a:effectLst/>
                <a:latin typeface="Times New Roman" panose="02020603050405020304" pitchFamily="18" charset="0"/>
                <a:cs typeface="Times New Roman" panose="02020603050405020304" pitchFamily="18" charset="0"/>
              </a:rPr>
              <a:t>The encryption algorithm works to encrypt a message m with sender’s public key.</a:t>
            </a:r>
            <a:endParaRPr lang="en-IN" sz="1800" dirty="0">
              <a:solidFill>
                <a:srgbClr val="24292F"/>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800" dirty="0">
                <a:solidFill>
                  <a:srgbClr val="24292F"/>
                </a:solidFill>
                <a:latin typeface="Times New Roman" panose="02020603050405020304" pitchFamily="18" charset="0"/>
                <a:cs typeface="Times New Roman" panose="02020603050405020304" pitchFamily="18" charset="0"/>
              </a:rPr>
              <a:t>Receiver </a:t>
            </a:r>
            <a:r>
              <a:rPr lang="en-IN" sz="1800" b="0" i="0" dirty="0">
                <a:solidFill>
                  <a:srgbClr val="24292F"/>
                </a:solidFill>
                <a:effectLst/>
                <a:latin typeface="Times New Roman" panose="02020603050405020304" pitchFamily="18" charset="0"/>
                <a:cs typeface="Times New Roman" panose="02020603050405020304" pitchFamily="18" charset="0"/>
              </a:rPr>
              <a:t> chooses a random </a:t>
            </a:r>
            <a:r>
              <a:rPr lang="en-US" sz="1800" b="0" i="0" dirty="0">
                <a:solidFill>
                  <a:srgbClr val="24292F"/>
                </a:solidFill>
                <a:effectLst/>
                <a:latin typeface="Times New Roman" panose="02020603050405020304" pitchFamily="18" charset="0"/>
                <a:cs typeface="Times New Roman" panose="02020603050405020304" pitchFamily="18" charset="0"/>
              </a:rPr>
              <a:t>value for </a:t>
            </a:r>
            <a:r>
              <a:rPr lang="en-IN" sz="1800" b="0" i="0" dirty="0">
                <a:solidFill>
                  <a:srgbClr val="24292F"/>
                </a:solidFill>
                <a:effectLst/>
                <a:latin typeface="Times New Roman" panose="02020603050405020304" pitchFamily="18" charset="0"/>
                <a:cs typeface="Times New Roman" panose="02020603050405020304" pitchFamily="18" charset="0"/>
              </a:rPr>
              <a:t>y in (</a:t>
            </a:r>
            <a:r>
              <a:rPr lang="en-US" sz="1800" b="0" i="0" dirty="0">
                <a:solidFill>
                  <a:srgbClr val="24292F"/>
                </a:solidFill>
                <a:effectLst/>
                <a:latin typeface="Times New Roman" panose="02020603050405020304" pitchFamily="18" charset="0"/>
                <a:cs typeface="Times New Roman" panose="02020603050405020304" pitchFamily="18" charset="0"/>
              </a:rPr>
              <a:t>1,2,3,4,.........., q-1</a:t>
            </a:r>
            <a:r>
              <a:rPr lang="en-IN" sz="1800" b="0" i="0" dirty="0">
                <a:solidFill>
                  <a:srgbClr val="24292F"/>
                </a:solidFill>
                <a:effectLst/>
                <a:latin typeface="Times New Roman" panose="02020603050405020304" pitchFamily="18" charset="0"/>
                <a:cs typeface="Times New Roman" panose="02020603050405020304" pitchFamily="18" charset="0"/>
              </a:rPr>
              <a:t>) and then computes c1=</a:t>
            </a:r>
            <a:r>
              <a:rPr lang="en-IN" sz="1800" b="0" i="0" dirty="0" err="1">
                <a:solidFill>
                  <a:srgbClr val="24292F"/>
                </a:solidFill>
                <a:effectLst/>
                <a:latin typeface="Times New Roman" panose="02020603050405020304" pitchFamily="18" charset="0"/>
                <a:cs typeface="Times New Roman" panose="02020603050405020304" pitchFamily="18" charset="0"/>
              </a:rPr>
              <a:t>g^y</a:t>
            </a:r>
            <a:r>
              <a:rPr lang="en-IN" sz="1800" b="0" i="0" dirty="0">
                <a:solidFill>
                  <a:srgbClr val="24292F"/>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IN" sz="1800" dirty="0">
                <a:solidFill>
                  <a:srgbClr val="24292F"/>
                </a:solidFill>
                <a:latin typeface="Times New Roman" panose="02020603050405020304" pitchFamily="18" charset="0"/>
                <a:cs typeface="Times New Roman" panose="02020603050405020304" pitchFamily="18" charset="0"/>
              </a:rPr>
              <a:t>Receiver</a:t>
            </a:r>
            <a:r>
              <a:rPr lang="en-IN" sz="1800" b="0" i="0" dirty="0">
                <a:solidFill>
                  <a:srgbClr val="24292F"/>
                </a:solidFill>
                <a:effectLst/>
                <a:latin typeface="Times New Roman" panose="02020603050405020304" pitchFamily="18" charset="0"/>
                <a:cs typeface="Times New Roman" panose="02020603050405020304" pitchFamily="18" charset="0"/>
              </a:rPr>
              <a:t> calculates the shared secret s=</a:t>
            </a:r>
            <a:r>
              <a:rPr lang="en-IN" sz="1800" b="0" i="0" dirty="0" err="1">
                <a:solidFill>
                  <a:srgbClr val="24292F"/>
                </a:solidFill>
                <a:effectLst/>
                <a:latin typeface="Times New Roman" panose="02020603050405020304" pitchFamily="18" charset="0"/>
                <a:cs typeface="Times New Roman" panose="02020603050405020304" pitchFamily="18" charset="0"/>
              </a:rPr>
              <a:t>h^y</a:t>
            </a:r>
            <a:r>
              <a:rPr lang="en-IN" sz="1800" b="0" i="0" dirty="0">
                <a:solidFill>
                  <a:srgbClr val="24292F"/>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IN" sz="1800" dirty="0">
                <a:solidFill>
                  <a:srgbClr val="24292F"/>
                </a:solidFill>
                <a:latin typeface="Times New Roman" panose="02020603050405020304" pitchFamily="18" charset="0"/>
                <a:cs typeface="Times New Roman" panose="02020603050405020304" pitchFamily="18" charset="0"/>
              </a:rPr>
              <a:t>Receiver</a:t>
            </a:r>
            <a:r>
              <a:rPr lang="en-IN" sz="1800" b="0" i="0" dirty="0">
                <a:solidFill>
                  <a:srgbClr val="24292F"/>
                </a:solidFill>
                <a:effectLst/>
                <a:latin typeface="Times New Roman" panose="02020603050405020304" pitchFamily="18" charset="0"/>
                <a:cs typeface="Times New Roman" panose="02020603050405020304" pitchFamily="18" charset="0"/>
              </a:rPr>
              <a:t> converts his secret message m, into an element m' of G.</a:t>
            </a:r>
          </a:p>
          <a:p>
            <a:pPr algn="just">
              <a:lnSpc>
                <a:spcPct val="150000"/>
              </a:lnSpc>
              <a:buFont typeface="Arial" panose="020B0604020202020204" pitchFamily="34" charset="0"/>
              <a:buChar char="•"/>
            </a:pPr>
            <a:r>
              <a:rPr lang="en-IN" sz="1800" dirty="0">
                <a:solidFill>
                  <a:srgbClr val="24292F"/>
                </a:solidFill>
                <a:latin typeface="Times New Roman" panose="02020603050405020304" pitchFamily="18" charset="0"/>
                <a:cs typeface="Times New Roman" panose="02020603050405020304" pitchFamily="18" charset="0"/>
              </a:rPr>
              <a:t>Receiver</a:t>
            </a:r>
            <a:r>
              <a:rPr lang="en-IN" sz="1800" b="0" i="0" dirty="0">
                <a:solidFill>
                  <a:srgbClr val="24292F"/>
                </a:solidFill>
                <a:effectLst/>
                <a:latin typeface="Times New Roman" panose="02020603050405020304" pitchFamily="18" charset="0"/>
                <a:cs typeface="Times New Roman" panose="02020603050405020304" pitchFamily="18" charset="0"/>
              </a:rPr>
              <a:t> calculates c2=m'*s.</a:t>
            </a:r>
          </a:p>
          <a:p>
            <a:pPr algn="just">
              <a:lnSpc>
                <a:spcPct val="150000"/>
              </a:lnSpc>
              <a:buFont typeface="Arial" panose="020B0604020202020204" pitchFamily="34" charset="0"/>
              <a:buChar char="•"/>
            </a:pPr>
            <a:r>
              <a:rPr lang="en-IN" sz="1800" dirty="0">
                <a:solidFill>
                  <a:srgbClr val="24292F"/>
                </a:solidFill>
                <a:latin typeface="Times New Roman" panose="02020603050405020304" pitchFamily="18" charset="0"/>
                <a:cs typeface="Times New Roman" panose="02020603050405020304" pitchFamily="18" charset="0"/>
              </a:rPr>
              <a:t>Receiver</a:t>
            </a:r>
            <a:r>
              <a:rPr lang="en-IN" sz="1800" b="0" i="0" dirty="0">
                <a:solidFill>
                  <a:srgbClr val="24292F"/>
                </a:solidFill>
                <a:effectLst/>
                <a:latin typeface="Times New Roman" panose="02020603050405020304" pitchFamily="18" charset="0"/>
                <a:cs typeface="Times New Roman" panose="02020603050405020304" pitchFamily="18" charset="0"/>
              </a:rPr>
              <a:t> sends the ciphertext (c1,c2)=(</a:t>
            </a:r>
            <a:r>
              <a:rPr lang="en-IN" sz="1800" b="0" i="0" dirty="0" err="1">
                <a:solidFill>
                  <a:srgbClr val="24292F"/>
                </a:solidFill>
                <a:effectLst/>
                <a:latin typeface="Times New Roman" panose="02020603050405020304" pitchFamily="18" charset="0"/>
                <a:cs typeface="Times New Roman" panose="02020603050405020304" pitchFamily="18" charset="0"/>
              </a:rPr>
              <a:t>g^y</a:t>
            </a:r>
            <a:r>
              <a:rPr lang="en-IN" sz="1800" b="0" i="0" dirty="0">
                <a:solidFill>
                  <a:srgbClr val="24292F"/>
                </a:solidFill>
                <a:effectLst/>
                <a:latin typeface="Times New Roman" panose="02020603050405020304" pitchFamily="18" charset="0"/>
                <a:cs typeface="Times New Roman" panose="02020603050405020304" pitchFamily="18" charset="0"/>
              </a:rPr>
              <a:t>, </a:t>
            </a:r>
            <a:r>
              <a:rPr lang="en-IN" sz="1800" b="0" i="0" dirty="0" err="1">
                <a:solidFill>
                  <a:srgbClr val="24292F"/>
                </a:solidFill>
                <a:effectLst/>
                <a:latin typeface="Times New Roman" panose="02020603050405020304" pitchFamily="18" charset="0"/>
                <a:cs typeface="Times New Roman" panose="02020603050405020304" pitchFamily="18" charset="0"/>
              </a:rPr>
              <a:t>m'</a:t>
            </a:r>
            <a:r>
              <a:rPr lang="en-IN" sz="1800" b="0" i="1" dirty="0" err="1">
                <a:solidFill>
                  <a:srgbClr val="24292F"/>
                </a:solidFill>
                <a:effectLst/>
                <a:latin typeface="Times New Roman" panose="02020603050405020304" pitchFamily="18" charset="0"/>
                <a:cs typeface="Times New Roman" panose="02020603050405020304" pitchFamily="18" charset="0"/>
              </a:rPr>
              <a:t>h^y</a:t>
            </a:r>
            <a:r>
              <a:rPr lang="en-IN" sz="1800" b="0" i="1" dirty="0">
                <a:solidFill>
                  <a:srgbClr val="24292F"/>
                </a:solidFill>
                <a:effectLst/>
                <a:latin typeface="Times New Roman" panose="02020603050405020304" pitchFamily="18" charset="0"/>
                <a:cs typeface="Times New Roman" panose="02020603050405020304" pitchFamily="18" charset="0"/>
              </a:rPr>
              <a:t>)=(</a:t>
            </a:r>
            <a:r>
              <a:rPr lang="en-IN" sz="1800" b="0" i="1" dirty="0" err="1">
                <a:solidFill>
                  <a:srgbClr val="24292F"/>
                </a:solidFill>
                <a:effectLst/>
                <a:latin typeface="Times New Roman" panose="02020603050405020304" pitchFamily="18" charset="0"/>
                <a:cs typeface="Times New Roman" panose="02020603050405020304" pitchFamily="18" charset="0"/>
              </a:rPr>
              <a:t>g^y</a:t>
            </a:r>
            <a:r>
              <a:rPr lang="en-IN" sz="1800" b="0" i="1" dirty="0">
                <a:solidFill>
                  <a:srgbClr val="24292F"/>
                </a:solidFill>
                <a:effectLst/>
                <a:latin typeface="Times New Roman" panose="02020603050405020304" pitchFamily="18" charset="0"/>
                <a:cs typeface="Times New Roman" panose="02020603050405020304" pitchFamily="18" charset="0"/>
              </a:rPr>
              <a:t>, m'</a:t>
            </a:r>
            <a:r>
              <a:rPr lang="en-IN" sz="1800" b="0" i="0" dirty="0">
                <a:solidFill>
                  <a:srgbClr val="24292F"/>
                </a:solidFill>
                <a:effectLst/>
                <a:latin typeface="Times New Roman" panose="02020603050405020304" pitchFamily="18" charset="0"/>
                <a:cs typeface="Times New Roman" panose="02020603050405020304" pitchFamily="18" charset="0"/>
              </a:rPr>
              <a:t>(</a:t>
            </a:r>
            <a:r>
              <a:rPr lang="en-IN" sz="1800" b="0" i="0" dirty="0" err="1">
                <a:solidFill>
                  <a:srgbClr val="24292F"/>
                </a:solidFill>
                <a:effectLst/>
                <a:latin typeface="Times New Roman" panose="02020603050405020304" pitchFamily="18" charset="0"/>
                <a:cs typeface="Times New Roman" panose="02020603050405020304" pitchFamily="18" charset="0"/>
              </a:rPr>
              <a:t>g^x</a:t>
            </a:r>
            <a:r>
              <a:rPr lang="en-IN" sz="1800" b="0" i="0" dirty="0">
                <a:solidFill>
                  <a:srgbClr val="24292F"/>
                </a:solidFill>
                <a:effectLst/>
                <a:latin typeface="Times New Roman" panose="02020603050405020304" pitchFamily="18" charset="0"/>
                <a:cs typeface="Times New Roman" panose="02020603050405020304" pitchFamily="18" charset="0"/>
              </a:rPr>
              <a:t>)^y), to sender.</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It is easy to</a:t>
            </a:r>
            <a:r>
              <a:rPr lang="en-US" sz="1800" b="0" i="0" dirty="0">
                <a:solidFill>
                  <a:srgbClr val="24292F"/>
                </a:solidFill>
                <a:effectLst/>
                <a:latin typeface="Times New Roman" panose="02020603050405020304" pitchFamily="18" charset="0"/>
                <a:cs typeface="Times New Roman" panose="02020603050405020304" pitchFamily="18" charset="0"/>
              </a:rPr>
              <a:t> find </a:t>
            </a:r>
            <a:r>
              <a:rPr lang="en-US" sz="1800" b="0" i="0" dirty="0" err="1">
                <a:solidFill>
                  <a:srgbClr val="24292F"/>
                </a:solidFill>
                <a:effectLst/>
                <a:latin typeface="Times New Roman" panose="02020603050405020304" pitchFamily="18" charset="0"/>
                <a:cs typeface="Times New Roman" panose="02020603050405020304" pitchFamily="18" charset="0"/>
              </a:rPr>
              <a:t>h^y</a:t>
            </a:r>
            <a:r>
              <a:rPr lang="en-US" sz="1800" b="0" i="0" dirty="0">
                <a:solidFill>
                  <a:srgbClr val="24292F"/>
                </a:solidFill>
                <a:effectLst/>
                <a:latin typeface="Times New Roman" panose="02020603050405020304" pitchFamily="18" charset="0"/>
                <a:cs typeface="Times New Roman" panose="02020603050405020304" pitchFamily="18" charset="0"/>
              </a:rPr>
              <a:t>, if one knows m'. Therefore, a new y is generated for every message to improve security. Due to this, y is known as </a:t>
            </a:r>
            <a:r>
              <a:rPr lang="en-US" sz="1800" i="0" dirty="0">
                <a:solidFill>
                  <a:srgbClr val="24292F"/>
                </a:solidFill>
                <a:effectLst/>
                <a:latin typeface="Times New Roman" panose="02020603050405020304" pitchFamily="18" charset="0"/>
                <a:cs typeface="Times New Roman" panose="02020603050405020304" pitchFamily="18" charset="0"/>
              </a:rPr>
              <a:t>ephemeral key</a:t>
            </a:r>
            <a:r>
              <a:rPr lang="en-US" sz="1800" b="0" i="0" dirty="0">
                <a:solidFill>
                  <a:srgbClr val="24292F"/>
                </a:solidFill>
                <a:effectLst/>
                <a:latin typeface="Times New Roman" panose="02020603050405020304" pitchFamily="18" charset="0"/>
                <a:cs typeface="Times New Roman" panose="02020603050405020304" pitchFamily="18" charset="0"/>
              </a:rPr>
              <a:t>.</a:t>
            </a:r>
            <a:endParaRPr lang="en-IN" sz="1800" b="0" i="0" dirty="0">
              <a:solidFill>
                <a:srgbClr val="24292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19</a:t>
            </a:fld>
            <a:endParaRPr lang="en-US"/>
          </a:p>
        </p:txBody>
      </p:sp>
      <p:pic>
        <p:nvPicPr>
          <p:cNvPr id="5" name="Picture 4"/>
          <p:cNvPicPr>
            <a:picLocks noChangeAspect="1"/>
          </p:cNvPicPr>
          <p:nvPr/>
        </p:nvPicPr>
        <p:blipFill>
          <a:blip r:embed="rId2"/>
          <a:stretch>
            <a:fillRect/>
          </a:stretch>
        </p:blipFill>
        <p:spPr>
          <a:xfrm>
            <a:off x="1082040" y="892810"/>
            <a:ext cx="6156960" cy="2153920"/>
          </a:xfrm>
          <a:prstGeom prst="rect">
            <a:avLst/>
          </a:prstGeom>
        </p:spPr>
      </p:pic>
      <p:pic>
        <p:nvPicPr>
          <p:cNvPr id="6" name="Picture 5"/>
          <p:cNvPicPr>
            <a:picLocks noChangeAspect="1"/>
          </p:cNvPicPr>
          <p:nvPr/>
        </p:nvPicPr>
        <p:blipFill>
          <a:blip r:embed="rId3"/>
          <a:stretch>
            <a:fillRect/>
          </a:stretch>
        </p:blipFill>
        <p:spPr>
          <a:xfrm>
            <a:off x="1222375" y="3134995"/>
            <a:ext cx="7048500" cy="3521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p:nvPr/>
        </p:nvSpPr>
        <p:spPr>
          <a:xfrm>
            <a:off x="3357018" y="57911"/>
            <a:ext cx="24299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9900"/>
              </a:buClr>
              <a:buSzPts val="2800"/>
              <a:buFont typeface="Cambria" panose="02040503050406030204"/>
              <a:buNone/>
            </a:pPr>
            <a:r>
              <a:rPr lang="en-US" sz="2800" b="1" i="0" u="none" strike="noStrike" cap="none">
                <a:solidFill>
                  <a:srgbClr val="FFC000"/>
                </a:solidFill>
                <a:latin typeface="Cambria" panose="02040503050406030204"/>
                <a:ea typeface="Cambria" panose="02040503050406030204"/>
                <a:cs typeface="Cambria" panose="02040503050406030204"/>
                <a:sym typeface="Cambria" panose="02040503050406030204"/>
              </a:rPr>
              <a:t>ABSTRACT</a:t>
            </a:r>
            <a:endParaRPr sz="2800" b="1" i="0" u="none" strike="noStrike" cap="none">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101" name="Google Shape;101;p13"/>
          <p:cNvSpPr/>
          <p:nvPr/>
        </p:nvSpPr>
        <p:spPr>
          <a:xfrm>
            <a:off x="376200" y="715400"/>
            <a:ext cx="8767800" cy="60570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4282"/>
              </a:buClr>
              <a:buSzPts val="2400"/>
              <a:buFont typeface="Arial" panose="020B0604020202020204"/>
              <a:buNone/>
            </a:pPr>
            <a:endParaRPr sz="2400" b="1" i="0" u="none" strike="noStrike" cap="none">
              <a:solidFill>
                <a:srgbClr val="004282"/>
              </a:solidFill>
              <a:latin typeface="Arial" panose="020B0604020202020204"/>
              <a:ea typeface="Arial" panose="020B0604020202020204"/>
              <a:cs typeface="Arial" panose="020B0604020202020204"/>
              <a:sym typeface="Arial" panose="020B0604020202020204"/>
            </a:endParaRPr>
          </a:p>
        </p:txBody>
      </p:sp>
      <p:sp>
        <p:nvSpPr>
          <p:cNvPr id="103" name="Google Shape;103;p13"/>
          <p:cNvSpPr txBox="1"/>
          <p:nvPr/>
        </p:nvSpPr>
        <p:spPr>
          <a:xfrm>
            <a:off x="459300" y="5586296"/>
            <a:ext cx="83085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panose="020B0604020202020204"/>
              <a:buNone/>
            </a:pPr>
            <a:r>
              <a:rPr lang="en-US" sz="1800" b="1" i="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Keywords:</a:t>
            </a:r>
            <a:r>
              <a:rPr lang="en-US" sz="1800" dirty="0">
                <a:latin typeface="Times New Roman" panose="02020603050405020304" pitchFamily="18" charset="0"/>
                <a:cs typeface="Times New Roman" panose="02020603050405020304" pitchFamily="18" charset="0"/>
              </a:rPr>
              <a:t> Cryptography, Elliptic Curve Cryptography, attacks, cognitive feature, Digital Signature,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a:t>
            </a:r>
            <a:endParaRPr lang="en-US" sz="1800" b="0" i="1"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7" name="TextBox 6"/>
          <p:cNvSpPr txBox="1"/>
          <p:nvPr/>
        </p:nvSpPr>
        <p:spPr>
          <a:xfrm>
            <a:off x="480331" y="973238"/>
            <a:ext cx="8183338" cy="461305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Security can be considerably a major concern when it comes to high-end data transmissions like satellite parameter communication, </a:t>
            </a:r>
            <a:r>
              <a:rPr lang="en-US" sz="1800" dirty="0" err="1">
                <a:latin typeface="Times New Roman" panose="02020603050405020304" pitchFamily="18" charset="0"/>
                <a:cs typeface="Times New Roman" panose="02020603050405020304" pitchFamily="18" charset="0"/>
              </a:rPr>
              <a:t>Defence</a:t>
            </a:r>
            <a:r>
              <a:rPr lang="en-US" sz="1800" dirty="0">
                <a:latin typeface="Times New Roman" panose="02020603050405020304" pitchFamily="18" charset="0"/>
                <a:cs typeface="Times New Roman" panose="02020603050405020304" pitchFamily="18" charset="0"/>
              </a:rPr>
              <a:t> security codes communication etc. Sensitive information of any type can leads to various attacks from intruders who is   </a:t>
            </a:r>
            <a:r>
              <a:rPr lang="en-IN" sz="1800" b="0" i="0" dirty="0">
                <a:solidFill>
                  <a:srgbClr val="1A1A1A"/>
                </a:solidFill>
                <a:effectLst/>
                <a:latin typeface="Times New Roman" panose="02020603050405020304" pitchFamily="18" charset="0"/>
                <a:cs typeface="Times New Roman" panose="02020603050405020304" pitchFamily="18" charset="0"/>
              </a:rPr>
              <a:t>having malicious </a:t>
            </a:r>
            <a:r>
              <a:rPr lang="en-IN" sz="1800" dirty="0">
                <a:solidFill>
                  <a:srgbClr val="1A1A1A"/>
                </a:solidFill>
                <a:latin typeface="Times New Roman" panose="02020603050405020304" pitchFamily="18" charset="0"/>
                <a:cs typeface="Times New Roman" panose="02020603050405020304" pitchFamily="18" charset="0"/>
              </a:rPr>
              <a:t>thoughts</a:t>
            </a:r>
            <a:r>
              <a:rPr lang="en-IN" sz="1800" b="0" i="0" dirty="0">
                <a:solidFill>
                  <a:srgbClr val="1A1A1A"/>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These attacks can be significantly harmful</a:t>
            </a:r>
            <a:r>
              <a:rPr lang="en-IN" sz="1800" dirty="0">
                <a:solidFill>
                  <a:srgbClr val="1A1A1A"/>
                </a:solidFill>
                <a:latin typeface="Times New Roman" panose="02020603050405020304" pitchFamily="18" charset="0"/>
                <a:cs typeface="Times New Roman" panose="02020603050405020304" pitchFamily="18" charset="0"/>
              </a:rPr>
              <a:t> to loss of  users data (sensitive or non-sensitive data).</a:t>
            </a:r>
            <a:r>
              <a:rPr lang="en-IN" sz="1800" dirty="0">
                <a:latin typeface="Times New Roman" panose="02020603050405020304" pitchFamily="18" charset="0"/>
                <a:cs typeface="Times New Roman" panose="02020603050405020304" pitchFamily="18" charset="0"/>
              </a:rPr>
              <a:t> This problem is</a:t>
            </a:r>
            <a:r>
              <a:rPr lang="en-IN" sz="1800" dirty="0">
                <a:solidFill>
                  <a:srgbClr val="1A1A1A"/>
                </a:solidFill>
                <a:latin typeface="Times New Roman" panose="02020603050405020304" pitchFamily="18" charset="0"/>
                <a:cs typeface="Times New Roman" panose="02020603050405020304" pitchFamily="18" charset="0"/>
              </a:rPr>
              <a:t> look thoughtfully for a long time and resolved by integrating Digital Signature and </a:t>
            </a:r>
            <a:r>
              <a:rPr lang="en-IN" sz="1800" dirty="0" err="1">
                <a:solidFill>
                  <a:srgbClr val="1A1A1A"/>
                </a:solidFill>
                <a:latin typeface="Times New Roman" panose="02020603050405020304" pitchFamily="18" charset="0"/>
                <a:cs typeface="Times New Roman" panose="02020603050405020304" pitchFamily="18" charset="0"/>
              </a:rPr>
              <a:t>ElGamal</a:t>
            </a:r>
            <a:r>
              <a:rPr lang="en-IN" sz="1800" dirty="0">
                <a:solidFill>
                  <a:srgbClr val="1A1A1A"/>
                </a:solidFill>
                <a:latin typeface="Times New Roman" panose="02020603050405020304" pitchFamily="18" charset="0"/>
                <a:cs typeface="Times New Roman" panose="02020603050405020304" pitchFamily="18" charset="0"/>
              </a:rPr>
              <a:t> scheme(Elliptic Curve Cryptography). This Integration provides a Cognitive Feature for Authorization</a:t>
            </a:r>
            <a:r>
              <a:rPr lang="en-US" sz="1800" dirty="0">
                <a:latin typeface="Times New Roman" panose="02020603050405020304" pitchFamily="18" charset="0"/>
                <a:cs typeface="Times New Roman" panose="02020603050405020304" pitchFamily="18" charset="0"/>
              </a:rPr>
              <a:t>. The encryption is done using the standard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 scheme with a well-built reputation for itself in secure data transmission. It provides a secure communication channel between the two ends by authenticating the sender with Digital Signature. One of the thrust area of this project is Digital Transactions.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20</a:t>
            </a:fld>
            <a:endParaRPr lang="en-US"/>
          </a:p>
        </p:txBody>
      </p:sp>
      <p:sp>
        <p:nvSpPr>
          <p:cNvPr id="5" name="Text Box 4"/>
          <p:cNvSpPr txBox="1"/>
          <p:nvPr/>
        </p:nvSpPr>
        <p:spPr>
          <a:xfrm>
            <a:off x="448945" y="755015"/>
            <a:ext cx="8512810" cy="6134100"/>
          </a:xfrm>
          <a:prstGeom prst="rect">
            <a:avLst/>
          </a:prstGeom>
          <a:noFill/>
        </p:spPr>
        <p:txBody>
          <a:bodyPr wrap="square" rtlCol="0" anchor="t">
            <a:spAutoFit/>
          </a:bodyPr>
          <a:lstStyle/>
          <a:p>
            <a:pPr algn="just">
              <a:lnSpc>
                <a:spcPct val="150000"/>
              </a:lnSpc>
            </a:pPr>
            <a:r>
              <a:rPr lang="en-IN" sz="1800" b="1" dirty="0">
                <a:latin typeface="Times New Roman" panose="02020603050405020304" pitchFamily="18" charset="0"/>
                <a:cs typeface="Times New Roman" panose="02020603050405020304" pitchFamily="18" charset="0"/>
                <a:sym typeface="+mn-ea"/>
              </a:rPr>
              <a:t>Flask Application</a:t>
            </a:r>
            <a:endParaRPr lang="en-IN" sz="18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To create flask application  we need to initialize the Flask object and then we root each URL followed by it’s corresponding function to that URL. Every routed function must return the displayable content on the web page.</a:t>
            </a:r>
            <a:r>
              <a:rPr lang="en-IN" sz="18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This system consists of following URLs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Root  ( ‘/’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encrypted data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  ‘/</a:t>
            </a:r>
            <a:r>
              <a:rPr lang="en-IN" sz="1800">
                <a:effectLst/>
                <a:latin typeface="Times New Roman" panose="02020603050405020304" pitchFamily="18" charset="0"/>
                <a:ea typeface="Times New Roman" panose="02020603050405020304" pitchFamily="18" charset="0"/>
                <a:cs typeface="Times New Roman" panose="02020603050405020304" pitchFamily="18" charset="0"/>
                <a:sym typeface="+mn-ea"/>
              </a:rPr>
              <a:t>encrypt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input for RSA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rsa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Keys and encrypted data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rsaa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sym typeface="+mn-ea"/>
              </a:rPr>
              <a:t>Root ( / ) :</a:t>
            </a:r>
            <a:r>
              <a:rPr lang="en-US" altLang="en-IN" sz="1800" b="1" dirty="0">
                <a:effectLst/>
                <a:latin typeface="Times New Roman" panose="02020603050405020304" pitchFamily="18" charset="0"/>
                <a:ea typeface="Times New Roman" panose="02020603050405020304" pitchFamily="18" charset="0"/>
                <a:cs typeface="Gautami" panose="020B0502040204020203" pitchFamily="34" charset="0"/>
                <a:sym typeface="+mn-ea"/>
              </a:rPr>
              <a:t>  </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This will be the base URL that is opened directly when we open the web server (</a:t>
            </a:r>
            <a:r>
              <a:rPr lang="en-IN" sz="1800" dirty="0" err="1">
                <a:effectLst/>
                <a:latin typeface="Times New Roman" panose="02020603050405020304" pitchFamily="18" charset="0"/>
                <a:ea typeface="Times New Roman" panose="02020603050405020304" pitchFamily="18" charset="0"/>
                <a:cs typeface="Gautami" panose="020B0502040204020203" pitchFamily="34" charset="0"/>
                <a:sym typeface="+mn-ea"/>
              </a:rPr>
              <a:t>locahost</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 On this page Index.html template is rendered. This consists of basic interface with</a:t>
            </a:r>
            <a:r>
              <a:rPr lang="en-US" alt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 keys used and the textarea to enter the text</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a:t>
            </a:r>
            <a:r>
              <a:rPr lang="en-IN" sz="1800" dirty="0">
                <a:latin typeface="Times New Roman" panose="02020603050405020304" pitchFamily="18" charset="0"/>
                <a:ea typeface="Times New Roman" panose="02020603050405020304" pitchFamily="18" charset="0"/>
                <a:cs typeface="Gautami" panose="020B0502040204020203" pitchFamily="34" charset="0"/>
                <a:sym typeface="+mn-ea"/>
              </a:rPr>
              <a:t>  This page will have </a:t>
            </a:r>
            <a:r>
              <a:rPr lang="en-US" altLang="en-IN" sz="1800" dirty="0">
                <a:latin typeface="Times New Roman" panose="02020603050405020304" pitchFamily="18" charset="0"/>
                <a:ea typeface="Times New Roman" panose="02020603050405020304" pitchFamily="18" charset="0"/>
                <a:cs typeface="Gautami" panose="020B0502040204020203" pitchFamily="34" charset="0"/>
                <a:sym typeface="+mn-ea"/>
              </a:rPr>
              <a:t>submit button which is </a:t>
            </a:r>
            <a:r>
              <a:rPr lang="en-IN" sz="1800" dirty="0">
                <a:latin typeface="Times New Roman" panose="02020603050405020304" pitchFamily="18" charset="0"/>
                <a:ea typeface="Times New Roman" panose="02020603050405020304" pitchFamily="18" charset="0"/>
                <a:cs typeface="Gautami" panose="020B0502040204020203" pitchFamily="34" charset="0"/>
                <a:sym typeface="+mn-ea"/>
              </a:rPr>
              <a:t> an hyperlink for another page. If we submit data through that form then the POST request will be sent.</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21</a:t>
            </a:fld>
            <a:endParaRPr lang="en-US"/>
          </a:p>
        </p:txBody>
      </p:sp>
      <p:sp>
        <p:nvSpPr>
          <p:cNvPr id="5" name="Text Box 4"/>
          <p:cNvSpPr txBox="1"/>
          <p:nvPr/>
        </p:nvSpPr>
        <p:spPr>
          <a:xfrm>
            <a:off x="476885" y="793115"/>
            <a:ext cx="8405495" cy="5846445"/>
          </a:xfrm>
          <a:prstGeom prst="rect">
            <a:avLst/>
          </a:prstGeom>
          <a:noFill/>
        </p:spPr>
        <p:txBody>
          <a:bodyPr wrap="square" rtlCol="0" anchor="t">
            <a:sp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alt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encrypt</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alt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This function is responsible for calling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encrypt_ECC and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decrypt_ECC and</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to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print the encrypted data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the end this function will render the index.html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with the back button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On this page </a:t>
            </a:r>
            <a:r>
              <a:rPr lang="en-US" alt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ECC encryption</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.html template is rendered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alt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rsa: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On this page </a:t>
            </a:r>
            <a:r>
              <a:rPr lang="en-US" alt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RSA</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.html template is rendered. This consists of basic interface with</a:t>
            </a:r>
            <a:r>
              <a:rPr lang="en-US" alt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 textarea to enter the text</a:t>
            </a:r>
            <a:r>
              <a:rPr lang="en-IN" sz="1800" dirty="0">
                <a:effectLst/>
                <a:latin typeface="Times New Roman" panose="02020603050405020304" pitchFamily="18" charset="0"/>
                <a:ea typeface="Times New Roman" panose="02020603050405020304" pitchFamily="18" charset="0"/>
                <a:cs typeface="Gautami" panose="020B0502040204020203" pitchFamily="34" charset="0"/>
                <a:sym typeface="+mn-ea"/>
              </a:rPr>
              <a:t>.</a:t>
            </a:r>
            <a:r>
              <a:rPr lang="en-IN" sz="1800" dirty="0">
                <a:latin typeface="Times New Roman" panose="02020603050405020304" pitchFamily="18" charset="0"/>
                <a:ea typeface="Times New Roman" panose="02020603050405020304" pitchFamily="18" charset="0"/>
                <a:cs typeface="Gautami" panose="020B0502040204020203" pitchFamily="34" charset="0"/>
                <a:sym typeface="+mn-ea"/>
              </a:rPr>
              <a:t>  This page will have </a:t>
            </a:r>
            <a:r>
              <a:rPr lang="en-US" altLang="en-IN" sz="1800" dirty="0">
                <a:latin typeface="Times New Roman" panose="02020603050405020304" pitchFamily="18" charset="0"/>
                <a:ea typeface="Times New Roman" panose="02020603050405020304" pitchFamily="18" charset="0"/>
                <a:cs typeface="Gautami" panose="020B0502040204020203" pitchFamily="34" charset="0"/>
                <a:sym typeface="+mn-ea"/>
              </a:rPr>
              <a:t>submit button which is </a:t>
            </a:r>
            <a:r>
              <a:rPr lang="en-IN" sz="1800" dirty="0">
                <a:latin typeface="Times New Roman" panose="02020603050405020304" pitchFamily="18" charset="0"/>
                <a:ea typeface="Times New Roman" panose="02020603050405020304" pitchFamily="18" charset="0"/>
                <a:cs typeface="Gautami" panose="020B0502040204020203" pitchFamily="34" charset="0"/>
                <a:sym typeface="+mn-ea"/>
              </a:rPr>
              <a:t> an hyperlink for another page. </a:t>
            </a: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altLang="en-IN" sz="18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rsaa: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This URL call the function that is responsible for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RSA encrytpion and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finally render the </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results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.html page</a:t>
            </a:r>
            <a:r>
              <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alt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22</a:t>
            </a:fld>
            <a:endParaRPr lang="en-US"/>
          </a:p>
        </p:txBody>
      </p:sp>
      <p:sp>
        <p:nvSpPr>
          <p:cNvPr id="5" name="Text Box 4"/>
          <p:cNvSpPr txBox="1"/>
          <p:nvPr/>
        </p:nvSpPr>
        <p:spPr>
          <a:xfrm>
            <a:off x="543560" y="780415"/>
            <a:ext cx="8097520" cy="1881505"/>
          </a:xfrm>
          <a:prstGeom prst="rect">
            <a:avLst/>
          </a:prstGeom>
          <a:noFill/>
        </p:spPr>
        <p:txBody>
          <a:bodyPr wrap="square" rtlCol="0" anchor="t">
            <a:spAutoFit/>
          </a:bodyPr>
          <a:lstStyle/>
          <a:p>
            <a:pPr algn="just">
              <a:lnSpc>
                <a:spcPct val="150000"/>
              </a:lnSpc>
              <a:spcAft>
                <a:spcPts val="1000"/>
              </a:spcAft>
            </a:pPr>
            <a:r>
              <a:rPr lang="en-IN" sz="1800" b="1" dirty="0">
                <a:latin typeface="Times New Roman" panose="02020603050405020304" pitchFamily="18" charset="0"/>
                <a:ea typeface="Times New Roman" panose="02020603050405020304" pitchFamily="18" charset="0"/>
                <a:cs typeface="Times New Roman" panose="02020603050405020304" pitchFamily="18" charset="0"/>
                <a:sym typeface="+mn-ea"/>
              </a:rPr>
              <a:t>Running application :</a:t>
            </a:r>
            <a:endPar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Flask application is started by calling the run() function. The method should be restarted manually for any change in the code. To overcome this, the debug support is enabled so as to t</a:t>
            </a:r>
            <a:endParaRPr 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
        <p:nvSpPr>
          <p:cNvPr id="6" name="TextBox 5"/>
          <p:cNvSpPr txBox="1"/>
          <p:nvPr/>
        </p:nvSpPr>
        <p:spPr>
          <a:xfrm>
            <a:off x="417136" y="897136"/>
            <a:ext cx="8726864" cy="577081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Module 2: Implementation of Decryption using ECC</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cipher text which is generated after encryption is decrypted in this module using ECC</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conversion of cipher text into plain text is known as Decryption.</a:t>
            </a:r>
          </a:p>
          <a:p>
            <a:pPr algn="l"/>
            <a:endParaRPr lang="en-US" sz="1800" b="0" i="0" dirty="0">
              <a:solidFill>
                <a:srgbClr val="24292F"/>
              </a:solidFill>
              <a:effectLst/>
              <a:latin typeface="Times New Roman" panose="02020603050405020304" pitchFamily="18" charset="0"/>
              <a:cs typeface="Times New Roman" panose="02020603050405020304" pitchFamily="18" charset="0"/>
            </a:endParaRPr>
          </a:p>
          <a:p>
            <a:pPr algn="l">
              <a:lnSpc>
                <a:spcPct val="150000"/>
              </a:lnSpc>
            </a:pPr>
            <a:r>
              <a:rPr lang="en-US" sz="1800" b="0" i="0" dirty="0">
                <a:solidFill>
                  <a:srgbClr val="24292F"/>
                </a:solidFill>
                <a:effectLst/>
                <a:latin typeface="Times New Roman" panose="02020603050405020304" pitchFamily="18" charset="0"/>
                <a:cs typeface="Times New Roman" panose="02020603050405020304" pitchFamily="18" charset="0"/>
              </a:rPr>
              <a:t>The decryption algorithm works as follows: </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By using private key x we decrypt the cipher text(c1,c2)</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S</a:t>
            </a:r>
            <a:r>
              <a:rPr lang="en-US" sz="1800" b="0" i="0" dirty="0">
                <a:solidFill>
                  <a:srgbClr val="24292F"/>
                </a:solidFill>
                <a:effectLst/>
                <a:latin typeface="Times New Roman" panose="02020603050405020304" pitchFamily="18" charset="0"/>
                <a:cs typeface="Times New Roman" panose="02020603050405020304" pitchFamily="18" charset="0"/>
              </a:rPr>
              <a:t>ender calculates the shared secret key s=c1^x, and then computes m'=c2*(s^(-1)).</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T</a:t>
            </a:r>
            <a:r>
              <a:rPr lang="en-US" sz="1800" b="0" i="0" dirty="0">
                <a:solidFill>
                  <a:srgbClr val="24292F"/>
                </a:solidFill>
                <a:effectLst/>
                <a:latin typeface="Times New Roman" panose="02020603050405020304" pitchFamily="18" charset="0"/>
                <a:cs typeface="Times New Roman" panose="02020603050405020304" pitchFamily="18" charset="0"/>
              </a:rPr>
              <a:t>hen converts back into the plaintext message m, where 1/s is the inverse of s in the group G.</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 The decryption algorithm produces the intended message, since</a:t>
            </a:r>
          </a:p>
          <a:p>
            <a:pPr algn="l">
              <a:lnSpc>
                <a:spcPct val="150000"/>
              </a:lnSpc>
            </a:pPr>
            <a:r>
              <a:rPr lang="en-US" sz="1800" dirty="0">
                <a:solidFill>
                  <a:srgbClr val="24292F"/>
                </a:solidFill>
                <a:latin typeface="Times New Roman" panose="02020603050405020304" pitchFamily="18" charset="0"/>
                <a:cs typeface="Times New Roman" panose="02020603050405020304" pitchFamily="18" charset="0"/>
              </a:rPr>
              <a:t>             </a:t>
            </a:r>
            <a:r>
              <a:rPr lang="en-US" sz="1800" b="0" i="1" dirty="0">
                <a:solidFill>
                  <a:srgbClr val="24292F"/>
                </a:solidFill>
                <a:effectLst/>
                <a:latin typeface="Times New Roman" panose="02020603050405020304" pitchFamily="18" charset="0"/>
                <a:cs typeface="Times New Roman" panose="02020603050405020304" pitchFamily="18" charset="0"/>
              </a:rPr>
              <a:t>c2</a:t>
            </a:r>
            <a:r>
              <a:rPr lang="en-US" sz="1800" b="0" i="0" dirty="0">
                <a:solidFill>
                  <a:srgbClr val="24292F"/>
                </a:solidFill>
                <a:effectLst/>
                <a:latin typeface="Times New Roman" panose="02020603050405020304" pitchFamily="18" charset="0"/>
                <a:cs typeface="Times New Roman" panose="02020603050405020304" pitchFamily="18" charset="0"/>
              </a:rPr>
              <a:t>(s^(-1)) = </a:t>
            </a:r>
            <a:r>
              <a:rPr lang="en-US" sz="1800" b="0" i="0" dirty="0" err="1">
                <a:solidFill>
                  <a:srgbClr val="24292F"/>
                </a:solidFill>
                <a:effectLst/>
                <a:latin typeface="Times New Roman" panose="02020603050405020304" pitchFamily="18" charset="0"/>
                <a:cs typeface="Times New Roman" panose="02020603050405020304" pitchFamily="18" charset="0"/>
              </a:rPr>
              <a:t>m'</a:t>
            </a:r>
            <a:r>
              <a:rPr lang="en-US" sz="1800" b="0" i="1" dirty="0" err="1">
                <a:solidFill>
                  <a:srgbClr val="24292F"/>
                </a:solidFill>
                <a:effectLst/>
                <a:latin typeface="Times New Roman" panose="02020603050405020304" pitchFamily="18" charset="0"/>
                <a:cs typeface="Times New Roman" panose="02020603050405020304" pitchFamily="18" charset="0"/>
              </a:rPr>
              <a:t>h^y</a:t>
            </a:r>
            <a:r>
              <a:rPr lang="en-US" sz="1800" b="0" i="0" dirty="0">
                <a:solidFill>
                  <a:srgbClr val="24292F"/>
                </a:solidFill>
                <a:effectLst/>
                <a:latin typeface="Times New Roman" panose="02020603050405020304" pitchFamily="18" charset="0"/>
                <a:cs typeface="Times New Roman" panose="02020603050405020304" pitchFamily="18" charset="0"/>
              </a:rPr>
              <a:t>(g^{</a:t>
            </a:r>
            <a:r>
              <a:rPr lang="en-US" sz="1800" b="0" i="0" dirty="0" err="1">
                <a:solidFill>
                  <a:srgbClr val="24292F"/>
                </a:solidFill>
                <a:effectLst/>
                <a:latin typeface="Times New Roman" panose="02020603050405020304" pitchFamily="18" charset="0"/>
                <a:cs typeface="Times New Roman" panose="02020603050405020304" pitchFamily="18" charset="0"/>
              </a:rPr>
              <a:t>xy</a:t>
            </a:r>
            <a:r>
              <a:rPr lang="en-US" sz="1800" b="0" i="0" dirty="0">
                <a:solidFill>
                  <a:srgbClr val="24292F"/>
                </a:solidFill>
                <a:effectLst/>
                <a:latin typeface="Times New Roman" panose="02020603050405020304" pitchFamily="18" charset="0"/>
                <a:cs typeface="Times New Roman" panose="02020603050405020304" pitchFamily="18" charset="0"/>
              </a:rPr>
              <a:t>})^(-1) = </a:t>
            </a:r>
            <a:r>
              <a:rPr lang="en-US" sz="1800" b="0" i="0" dirty="0" err="1">
                <a:solidFill>
                  <a:srgbClr val="24292F"/>
                </a:solidFill>
                <a:effectLst/>
                <a:latin typeface="Times New Roman" panose="02020603050405020304" pitchFamily="18" charset="0"/>
                <a:cs typeface="Times New Roman" panose="02020603050405020304" pitchFamily="18" charset="0"/>
              </a:rPr>
              <a:t>m'</a:t>
            </a:r>
            <a:r>
              <a:rPr lang="en-US" sz="1800" b="0" i="1" dirty="0" err="1">
                <a:solidFill>
                  <a:srgbClr val="24292F"/>
                </a:solidFill>
                <a:effectLst/>
                <a:latin typeface="Times New Roman" panose="02020603050405020304" pitchFamily="18" charset="0"/>
                <a:cs typeface="Times New Roman" panose="02020603050405020304" pitchFamily="18" charset="0"/>
              </a:rPr>
              <a:t>g</a:t>
            </a:r>
            <a:r>
              <a:rPr lang="en-US" sz="1800" b="0" i="1" dirty="0">
                <a:solidFill>
                  <a:srgbClr val="24292F"/>
                </a:solidFill>
                <a:effectLst/>
                <a:latin typeface="Times New Roman" panose="02020603050405020304" pitchFamily="18" charset="0"/>
                <a:cs typeface="Times New Roman" panose="02020603050405020304" pitchFamily="18" charset="0"/>
              </a:rPr>
              <a:t>^{</a:t>
            </a:r>
            <a:r>
              <a:rPr lang="en-US" sz="1800" b="0" i="1" dirty="0" err="1">
                <a:solidFill>
                  <a:srgbClr val="24292F"/>
                </a:solidFill>
                <a:effectLst/>
                <a:latin typeface="Times New Roman" panose="02020603050405020304" pitchFamily="18" charset="0"/>
                <a:cs typeface="Times New Roman" panose="02020603050405020304" pitchFamily="18" charset="0"/>
              </a:rPr>
              <a:t>xy</a:t>
            </a:r>
            <a:r>
              <a:rPr lang="en-US" sz="1800" b="0" i="1" dirty="0">
                <a:solidFill>
                  <a:srgbClr val="24292F"/>
                </a:solidFill>
                <a:effectLst/>
                <a:latin typeface="Times New Roman" panose="02020603050405020304" pitchFamily="18" charset="0"/>
                <a:cs typeface="Times New Roman" panose="02020603050405020304" pitchFamily="18" charset="0"/>
              </a:rPr>
              <a:t>}g^{-</a:t>
            </a:r>
            <a:r>
              <a:rPr lang="en-US" sz="1800" b="0" i="1" dirty="0" err="1">
                <a:solidFill>
                  <a:srgbClr val="24292F"/>
                </a:solidFill>
                <a:effectLst/>
                <a:latin typeface="Times New Roman" panose="02020603050405020304" pitchFamily="18" charset="0"/>
                <a:cs typeface="Times New Roman" panose="02020603050405020304" pitchFamily="18" charset="0"/>
              </a:rPr>
              <a:t>xy</a:t>
            </a:r>
            <a:r>
              <a:rPr lang="en-US" sz="1800" b="0" i="1" dirty="0">
                <a:solidFill>
                  <a:srgbClr val="24292F"/>
                </a:solidFill>
                <a:effectLst/>
                <a:latin typeface="Times New Roman" panose="02020603050405020304" pitchFamily="18" charset="0"/>
                <a:cs typeface="Times New Roman" panose="02020603050405020304" pitchFamily="18" charset="0"/>
              </a:rPr>
              <a:t>} = m'</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
        <p:nvSpPr>
          <p:cNvPr id="6" name="TextBox 5"/>
          <p:cNvSpPr txBox="1"/>
          <p:nvPr/>
        </p:nvSpPr>
        <p:spPr>
          <a:xfrm>
            <a:off x="445417" y="829660"/>
            <a:ext cx="8698583" cy="3831818"/>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Module 3: Implementation of Digital signature Algorithm</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Digital signature algorithm is used for verification of message comes from valid sender or not, for example consider communication between A and B.</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Message is authenticated by signing A using own private key.</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 B verifies the message sent by A or not  by using the public key of the A.</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This Digital signature algorithm is implemented by the Elliptic curves hence it is known as ECDSA.</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Digital Signature algorithm involves three steps: </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algn="l"/>
            <a:endParaRPr lang="en-US" sz="1800" i="0" dirty="0">
              <a:solidFill>
                <a:srgbClr val="24292F"/>
              </a:solidFill>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455263" y="4297060"/>
            <a:ext cx="4586140" cy="128907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solidFill>
                  <a:srgbClr val="24292F"/>
                </a:solidFill>
                <a:latin typeface="Times New Roman" panose="02020603050405020304" pitchFamily="18" charset="0"/>
                <a:cs typeface="Times New Roman" panose="02020603050405020304" pitchFamily="18" charset="0"/>
              </a:rPr>
              <a:t>K</a:t>
            </a:r>
            <a:r>
              <a:rPr lang="en-US" sz="1800" i="0" dirty="0">
                <a:solidFill>
                  <a:srgbClr val="24292F"/>
                </a:solidFill>
                <a:effectLst/>
                <a:latin typeface="Times New Roman" panose="02020603050405020304" pitchFamily="18" charset="0"/>
                <a:cs typeface="Times New Roman" panose="02020603050405020304" pitchFamily="18" charset="0"/>
              </a:rPr>
              <a:t>ey generation</a:t>
            </a:r>
          </a:p>
          <a:p>
            <a:pPr marL="285750" indent="-285750" algn="just">
              <a:lnSpc>
                <a:spcPct val="150000"/>
              </a:lnSpc>
              <a:buFont typeface="Wingdings" panose="05000000000000000000" pitchFamily="2" charset="2"/>
              <a:buChar char="q"/>
            </a:pPr>
            <a:r>
              <a:rPr lang="en-US" sz="1800" dirty="0">
                <a:solidFill>
                  <a:srgbClr val="24292F"/>
                </a:solidFill>
                <a:latin typeface="Times New Roman" panose="02020603050405020304" pitchFamily="18" charset="0"/>
                <a:cs typeface="Times New Roman" panose="02020603050405020304" pitchFamily="18" charset="0"/>
              </a:rPr>
              <a:t>S</a:t>
            </a:r>
            <a:r>
              <a:rPr lang="en-US" sz="1800" i="0" dirty="0">
                <a:solidFill>
                  <a:srgbClr val="24292F"/>
                </a:solidFill>
                <a:effectLst/>
                <a:latin typeface="Times New Roman" panose="02020603050405020304" pitchFamily="18" charset="0"/>
                <a:cs typeface="Times New Roman" panose="02020603050405020304" pitchFamily="18" charset="0"/>
              </a:rPr>
              <a:t>ignature generation </a:t>
            </a:r>
          </a:p>
          <a:p>
            <a:pPr marL="285750" indent="-285750" algn="just">
              <a:lnSpc>
                <a:spcPct val="150000"/>
              </a:lnSpc>
              <a:buFont typeface="Wingdings" panose="05000000000000000000" pitchFamily="2" charset="2"/>
              <a:buChar char="q"/>
            </a:pPr>
            <a:r>
              <a:rPr lang="en-US" sz="1800" dirty="0">
                <a:solidFill>
                  <a:srgbClr val="24292F"/>
                </a:solidFill>
                <a:latin typeface="Times New Roman" panose="02020603050405020304" pitchFamily="18" charset="0"/>
                <a:cs typeface="Times New Roman" panose="02020603050405020304" pitchFamily="18" charset="0"/>
              </a:rPr>
              <a:t>S</a:t>
            </a:r>
            <a:r>
              <a:rPr lang="en-US" sz="1800" i="0" dirty="0">
                <a:solidFill>
                  <a:srgbClr val="24292F"/>
                </a:solidFill>
                <a:effectLst/>
                <a:latin typeface="Times New Roman" panose="02020603050405020304" pitchFamily="18" charset="0"/>
                <a:cs typeface="Times New Roman" panose="02020603050405020304" pitchFamily="18" charset="0"/>
              </a:rPr>
              <a:t>ignature verification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6" name="TextBox 5"/>
          <p:cNvSpPr txBox="1"/>
          <p:nvPr/>
        </p:nvSpPr>
        <p:spPr>
          <a:xfrm>
            <a:off x="395926" y="754145"/>
            <a:ext cx="8578391" cy="4197559"/>
          </a:xfrm>
          <a:prstGeom prst="rect">
            <a:avLst/>
          </a:prstGeom>
          <a:noFill/>
        </p:spPr>
        <p:txBody>
          <a:bodyPr wrap="square">
            <a:spAutoFit/>
          </a:bodyPr>
          <a:lstStyle/>
          <a:p>
            <a:pPr algn="just">
              <a:lnSpc>
                <a:spcPct val="150000"/>
              </a:lnSpc>
            </a:pPr>
            <a:r>
              <a:rPr lang="en-IN" sz="1800" b="1" i="0" dirty="0">
                <a:solidFill>
                  <a:srgbClr val="24292F"/>
                </a:solidFill>
                <a:effectLst/>
                <a:latin typeface="Times New Roman" panose="02020603050405020304" pitchFamily="18" charset="0"/>
                <a:cs typeface="Times New Roman" panose="02020603050405020304" pitchFamily="18" charset="0"/>
              </a:rPr>
              <a:t>Key Generation:</a:t>
            </a:r>
          </a:p>
          <a:p>
            <a:pPr algn="just">
              <a:lnSpc>
                <a:spcPct val="150000"/>
              </a:lnSpc>
            </a:pPr>
            <a:r>
              <a:rPr lang="en-US" sz="1800" dirty="0">
                <a:latin typeface="Times New Roman" panose="02020603050405020304" pitchFamily="18" charset="0"/>
                <a:cs typeface="Times New Roman" panose="02020603050405020304" pitchFamily="18" charset="0"/>
              </a:rPr>
              <a:t>Elliptic curve is represented by domain parameters set which consists of  Prime Modulus p, the Prime Order n, the Coefficient a, the Coefficient b, </a:t>
            </a:r>
            <a:r>
              <a:rPr lang="en-IN" sz="1800" b="0" i="0" dirty="0">
                <a:solidFill>
                  <a:srgbClr val="24292F"/>
                </a:solidFill>
                <a:effectLst/>
                <a:latin typeface="Times New Roman" panose="02020603050405020304" pitchFamily="18" charset="0"/>
                <a:cs typeface="Times New Roman" panose="02020603050405020304" pitchFamily="18" charset="0"/>
              </a:rPr>
              <a:t>q is a prime </a:t>
            </a:r>
            <a:r>
              <a:rPr lang="en-US" sz="1800" dirty="0">
                <a:latin typeface="Times New Roman" panose="02020603050405020304" pitchFamily="18" charset="0"/>
                <a:cs typeface="Times New Roman" panose="02020603050405020304" pitchFamily="18" charset="0"/>
              </a:rPr>
              <a:t>and the x and y coordinates of the Base Point G(</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 on the curve.</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dirty="0">
                <a:solidFill>
                  <a:srgbClr val="24292F"/>
                </a:solidFill>
                <a:effectLst/>
                <a:latin typeface="Times New Roman" panose="02020603050405020304" pitchFamily="18" charset="0"/>
                <a:cs typeface="Times New Roman" panose="02020603050405020304" pitchFamily="18" charset="0"/>
              </a:rPr>
              <a:t>Elliptic Curve domain parameters D= (q, FR, a, b, G, n, h). </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Select a random integer d in the </a:t>
            </a:r>
            <a:r>
              <a:rPr lang="en-US" sz="1800" dirty="0">
                <a:solidFill>
                  <a:srgbClr val="24292F"/>
                </a:solidFill>
                <a:latin typeface="Times New Roman" panose="02020603050405020304" pitchFamily="18" charset="0"/>
                <a:cs typeface="Times New Roman" panose="02020603050405020304" pitchFamily="18" charset="0"/>
              </a:rPr>
              <a:t>range of</a:t>
            </a:r>
            <a:r>
              <a:rPr lang="en-US" sz="1800" b="0" i="0" dirty="0">
                <a:solidFill>
                  <a:srgbClr val="24292F"/>
                </a:solidFill>
                <a:effectLst/>
                <a:latin typeface="Times New Roman" panose="02020603050405020304" pitchFamily="18" charset="0"/>
                <a:cs typeface="Times New Roman" panose="02020603050405020304" pitchFamily="18" charset="0"/>
              </a:rPr>
              <a:t>1, n- 1.</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Here d is private key of A.</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Compute Q = d*P.</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Q is  public key of A </a:t>
            </a:r>
            <a:r>
              <a:rPr lang="en-US" sz="1800" dirty="0">
                <a:solidFill>
                  <a:srgbClr val="24292F"/>
                </a:solidFill>
                <a:latin typeface="Times New Roman" panose="02020603050405020304" pitchFamily="18" charset="0"/>
                <a:cs typeface="Times New Roman" panose="02020603050405020304" pitchFamily="18" charset="0"/>
              </a:rPr>
              <a:t>.</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algn="just">
              <a:lnSpc>
                <a:spcPct val="150000"/>
              </a:lnSpc>
            </a:pPr>
            <a:endParaRPr lang="en-IN" sz="1800" i="0" dirty="0">
              <a:solidFill>
                <a:srgbClr val="24292F"/>
              </a:solidFill>
              <a:effectLst/>
              <a:latin typeface="Times New Roman" panose="02020603050405020304" pitchFamily="18" charset="0"/>
              <a:cs typeface="Times New Roman" panose="02020603050405020304" pitchFamily="18" charset="0"/>
            </a:endParaRPr>
          </a:p>
        </p:txBody>
      </p:sp>
      <p:pic>
        <p:nvPicPr>
          <p:cNvPr id="1028" name="Picture 4" descr="LICATIONS OF BLOCKCHAIN IN PROCUR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035" y="3864991"/>
            <a:ext cx="5654039" cy="2573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
        <p:nvSpPr>
          <p:cNvPr id="6" name="TextBox 5"/>
          <p:cNvSpPr txBox="1"/>
          <p:nvPr/>
        </p:nvSpPr>
        <p:spPr>
          <a:xfrm>
            <a:off x="417136" y="881526"/>
            <a:ext cx="8726864" cy="2951064"/>
          </a:xfrm>
          <a:prstGeom prst="rect">
            <a:avLst/>
          </a:prstGeom>
          <a:noFill/>
        </p:spPr>
        <p:txBody>
          <a:bodyPr wrap="square">
            <a:spAutoFit/>
          </a:bodyPr>
          <a:lstStyle/>
          <a:p>
            <a:pPr algn="just">
              <a:lnSpc>
                <a:spcPct val="150000"/>
              </a:lnSpc>
            </a:pPr>
            <a:r>
              <a:rPr lang="en-US" sz="1800" b="1" dirty="0">
                <a:solidFill>
                  <a:srgbClr val="24292F"/>
                </a:solidFill>
                <a:latin typeface="Times New Roman" panose="02020603050405020304" pitchFamily="18" charset="0"/>
                <a:cs typeface="Times New Roman" panose="02020603050405020304" pitchFamily="18" charset="0"/>
              </a:rPr>
              <a:t>S</a:t>
            </a:r>
            <a:r>
              <a:rPr lang="en-US" sz="1800" b="1" i="0" dirty="0">
                <a:solidFill>
                  <a:srgbClr val="24292F"/>
                </a:solidFill>
                <a:effectLst/>
                <a:latin typeface="Times New Roman" panose="02020603050405020304" pitchFamily="18" charset="0"/>
                <a:cs typeface="Times New Roman" panose="02020603050405020304" pitchFamily="18" charset="0"/>
              </a:rPr>
              <a:t>ignature generation:</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Select a random  integer k in range of 1, n-1.</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Calculate </a:t>
            </a:r>
            <a:r>
              <a:rPr lang="en-US" sz="1800" b="0" i="0" dirty="0">
                <a:solidFill>
                  <a:srgbClr val="24292F"/>
                </a:solidFill>
                <a:effectLst/>
                <a:latin typeface="Times New Roman" panose="02020603050405020304" pitchFamily="18" charset="0"/>
                <a:cs typeface="Times New Roman" panose="02020603050405020304" pitchFamily="18" charset="0"/>
              </a:rPr>
              <a:t>(x1,y1)=k*G(</a:t>
            </a:r>
            <a:r>
              <a:rPr lang="en-US" sz="1800" b="0" i="0" dirty="0" err="1">
                <a:solidFill>
                  <a:srgbClr val="24292F"/>
                </a:solidFill>
                <a:effectLst/>
                <a:latin typeface="Times New Roman" panose="02020603050405020304" pitchFamily="18" charset="0"/>
                <a:cs typeface="Times New Roman" panose="02020603050405020304" pitchFamily="18" charset="0"/>
              </a:rPr>
              <a:t>x,y</a:t>
            </a:r>
            <a:r>
              <a:rPr lang="en-US" sz="1800" b="0" i="0" dirty="0">
                <a:solidFill>
                  <a:srgbClr val="24292F"/>
                </a:solidFill>
                <a:effectLst/>
                <a:latin typeface="Times New Roman" panose="02020603050405020304" pitchFamily="18" charset="0"/>
                <a:cs typeface="Times New Roman" panose="02020603050405020304" pitchFamily="18" charset="0"/>
              </a:rPr>
              <a:t>) mod p.</a:t>
            </a: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Calculate r = x1 mod n, if r=0 choose another value for k and recalculate r.</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calculate</a:t>
            </a:r>
            <a:r>
              <a:rPr lang="en-US" sz="1800" b="0" i="0" dirty="0">
                <a:solidFill>
                  <a:srgbClr val="24292F"/>
                </a:solidFill>
                <a:effectLst/>
                <a:latin typeface="Times New Roman" panose="02020603050405020304" pitchFamily="18" charset="0"/>
                <a:cs typeface="Times New Roman" panose="02020603050405020304" pitchFamily="18" charset="0"/>
              </a:rPr>
              <a:t> </a:t>
            </a:r>
            <a:r>
              <a:rPr lang="pt-BR" sz="1800" dirty="0">
                <a:latin typeface="Times New Roman" panose="02020603050405020304" pitchFamily="18" charset="0"/>
                <a:cs typeface="Times New Roman" panose="02020603050405020304" pitchFamily="18" charset="0"/>
              </a:rPr>
              <a:t>s = (k (h(m) + d * r) mod n</a:t>
            </a:r>
            <a:r>
              <a:rPr lang="en-US" sz="1800" b="0" i="0" dirty="0">
                <a:solidFill>
                  <a:srgbClr val="24292F"/>
                </a:solidFill>
                <a:effectLst/>
                <a:latin typeface="Times New Roman" panose="02020603050405020304" pitchFamily="18" charset="0"/>
                <a:cs typeface="Times New Roman" panose="02020603050405020304" pitchFamily="18" charset="0"/>
              </a:rPr>
              <a:t>, If s = 0 then start the procedure from </a:t>
            </a:r>
            <a:r>
              <a:rPr lang="en-US" sz="1800" b="0" i="0" dirty="0" err="1">
                <a:solidFill>
                  <a:srgbClr val="24292F"/>
                </a:solidFill>
                <a:effectLst/>
                <a:latin typeface="Times New Roman" panose="02020603050405020304" pitchFamily="18" charset="0"/>
                <a:cs typeface="Times New Roman" panose="02020603050405020304" pitchFamily="18" charset="0"/>
              </a:rPr>
              <a:t>intial</a:t>
            </a:r>
            <a:r>
              <a:rPr lang="en-US" sz="1800" b="0" i="0" dirty="0">
                <a:solidFill>
                  <a:srgbClr val="24292F"/>
                </a:solidFill>
                <a:effectLst/>
                <a:latin typeface="Times New Roman" panose="02020603050405020304" pitchFamily="18" charset="0"/>
                <a:cs typeface="Times New Roman" panose="02020603050405020304" pitchFamily="18" charset="0"/>
              </a:rPr>
              <a:t> state.</a:t>
            </a:r>
          </a:p>
          <a:p>
            <a:pPr marL="285750" indent="-285750" algn="just">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The signature for the message m is the pair of integers (r, s).</a:t>
            </a:r>
          </a:p>
          <a:p>
            <a:pPr algn="just">
              <a:lnSpc>
                <a:spcPct val="150000"/>
              </a:lnSpc>
            </a:pPr>
            <a:endParaRPr lang="en-IN" sz="1800" i="0" dirty="0">
              <a:solidFill>
                <a:srgbClr val="24292F"/>
              </a:solidFill>
              <a:effectLst/>
              <a:latin typeface="Times New Roman" panose="02020603050405020304" pitchFamily="18" charset="0"/>
              <a:cs typeface="Times New Roman" panose="02020603050405020304" pitchFamily="18" charset="0"/>
            </a:endParaRPr>
          </a:p>
        </p:txBody>
      </p:sp>
      <p:pic>
        <p:nvPicPr>
          <p:cNvPr id="10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14" y="3582186"/>
            <a:ext cx="4704221" cy="2828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6" name="TextBox 5"/>
          <p:cNvSpPr txBox="1"/>
          <p:nvPr/>
        </p:nvSpPr>
        <p:spPr>
          <a:xfrm>
            <a:off x="464270" y="897201"/>
            <a:ext cx="8679729" cy="3782061"/>
          </a:xfrm>
          <a:prstGeom prst="rect">
            <a:avLst/>
          </a:prstGeom>
          <a:noFill/>
        </p:spPr>
        <p:txBody>
          <a:bodyPr wrap="square">
            <a:spAutoFit/>
          </a:bodyPr>
          <a:lstStyle/>
          <a:p>
            <a:pPr algn="just">
              <a:lnSpc>
                <a:spcPct val="150000"/>
              </a:lnSpc>
            </a:pPr>
            <a:r>
              <a:rPr lang="en-US" sz="1800" b="1" dirty="0">
                <a:solidFill>
                  <a:srgbClr val="24292F"/>
                </a:solidFill>
                <a:latin typeface="Times New Roman" panose="02020603050405020304" pitchFamily="18" charset="0"/>
                <a:cs typeface="Times New Roman" panose="02020603050405020304" pitchFamily="18" charset="0"/>
              </a:rPr>
              <a:t>S</a:t>
            </a:r>
            <a:r>
              <a:rPr lang="en-US" sz="1800" b="1" i="0" dirty="0">
                <a:solidFill>
                  <a:srgbClr val="24292F"/>
                </a:solidFill>
                <a:effectLst/>
                <a:latin typeface="Times New Roman" panose="02020603050405020304" pitchFamily="18" charset="0"/>
                <a:cs typeface="Times New Roman" panose="02020603050405020304" pitchFamily="18" charset="0"/>
              </a:rPr>
              <a:t>ignature verification: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signature verification is the equivalent to the signature generation.</a:t>
            </a: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Calculate w = </a:t>
            </a:r>
            <a:r>
              <a:rPr lang="en-US" sz="1800" dirty="0">
                <a:solidFill>
                  <a:srgbClr val="24292F"/>
                </a:solidFill>
                <a:latin typeface="Times New Roman" panose="02020603050405020304" pitchFamily="18" charset="0"/>
                <a:cs typeface="Times New Roman" panose="02020603050405020304" pitchFamily="18" charset="0"/>
              </a:rPr>
              <a:t>1/s </a:t>
            </a:r>
            <a:r>
              <a:rPr lang="en-US" sz="1800" b="0" i="0" dirty="0">
                <a:solidFill>
                  <a:srgbClr val="24292F"/>
                </a:solidFill>
                <a:effectLst/>
                <a:latin typeface="Times New Roman" panose="02020603050405020304" pitchFamily="18" charset="0"/>
                <a:cs typeface="Times New Roman" panose="02020603050405020304" pitchFamily="18" charset="0"/>
              </a:rPr>
              <a:t>mod(n) and h(m).</a:t>
            </a:r>
          </a:p>
          <a:p>
            <a:pPr marL="285750" indent="-285750" algn="l">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Calculate u1 =h(m)w mod(n).</a:t>
            </a:r>
          </a:p>
          <a:p>
            <a:pPr marL="285750" indent="-285750" algn="l">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Calculate</a:t>
            </a:r>
            <a:r>
              <a:rPr lang="en-US" sz="1800" b="0" i="0" dirty="0">
                <a:solidFill>
                  <a:srgbClr val="24292F"/>
                </a:solidFill>
                <a:effectLst/>
                <a:latin typeface="Times New Roman" panose="02020603050405020304" pitchFamily="18" charset="0"/>
                <a:cs typeface="Times New Roman" panose="02020603050405020304" pitchFamily="18" charset="0"/>
              </a:rPr>
              <a:t> u2 =</a:t>
            </a:r>
            <a:r>
              <a:rPr lang="en-US" sz="1800" b="0" i="0" dirty="0" err="1">
                <a:solidFill>
                  <a:srgbClr val="24292F"/>
                </a:solidFill>
                <a:effectLst/>
                <a:latin typeface="Times New Roman" panose="02020603050405020304" pitchFamily="18" charset="0"/>
                <a:cs typeface="Times New Roman" panose="02020603050405020304" pitchFamily="18" charset="0"/>
              </a:rPr>
              <a:t>rw</a:t>
            </a:r>
            <a:r>
              <a:rPr lang="en-US" sz="1800" b="0" i="0" dirty="0">
                <a:solidFill>
                  <a:srgbClr val="24292F"/>
                </a:solidFill>
                <a:effectLst/>
                <a:latin typeface="Times New Roman" panose="02020603050405020304" pitchFamily="18" charset="0"/>
                <a:cs typeface="Times New Roman" panose="02020603050405020304" pitchFamily="18" charset="0"/>
              </a:rPr>
              <a:t> mod(n).</a:t>
            </a:r>
          </a:p>
          <a:p>
            <a:pPr marL="285750" indent="-285750" algn="l">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Calculate (x2, y2)= u1P + u2Q. </a:t>
            </a:r>
          </a:p>
          <a:p>
            <a:pPr marL="285750" indent="-285750" algn="l">
              <a:lnSpc>
                <a:spcPct val="150000"/>
              </a:lnSpc>
              <a:buFont typeface="Arial" panose="020B0604020202020204" pitchFamily="34" charset="0"/>
              <a:buChar char="•"/>
            </a:pPr>
            <a:r>
              <a:rPr lang="en-US" sz="1800" dirty="0">
                <a:solidFill>
                  <a:srgbClr val="24292F"/>
                </a:solidFill>
                <a:latin typeface="Times New Roman" panose="02020603050405020304" pitchFamily="18" charset="0"/>
                <a:cs typeface="Times New Roman" panose="02020603050405020304" pitchFamily="18" charset="0"/>
              </a:rPr>
              <a:t>Calculate </a:t>
            </a:r>
            <a:r>
              <a:rPr lang="en-US" sz="1800" b="0" i="0" dirty="0">
                <a:solidFill>
                  <a:srgbClr val="24292F"/>
                </a:solidFill>
                <a:effectLst/>
                <a:latin typeface="Times New Roman" panose="02020603050405020304" pitchFamily="18" charset="0"/>
                <a:cs typeface="Times New Roman" panose="02020603050405020304" pitchFamily="18" charset="0"/>
              </a:rPr>
              <a:t> v= x0 mod(n).</a:t>
            </a:r>
          </a:p>
          <a:p>
            <a:pPr marL="285750" indent="-285750" algn="l">
              <a:lnSpc>
                <a:spcPct val="150000"/>
              </a:lnSpc>
              <a:buFont typeface="Arial" panose="020B0604020202020204" pitchFamily="34" charset="0"/>
              <a:buChar char="•"/>
            </a:pPr>
            <a:r>
              <a:rPr lang="en-US" sz="1800" b="0" i="0" dirty="0">
                <a:solidFill>
                  <a:srgbClr val="24292F"/>
                </a:solidFill>
                <a:effectLst/>
                <a:latin typeface="Times New Roman" panose="02020603050405020304" pitchFamily="18" charset="0"/>
                <a:cs typeface="Times New Roman" panose="02020603050405020304" pitchFamily="18" charset="0"/>
              </a:rPr>
              <a:t>If v = r the signature is verified successfully.</a:t>
            </a: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2050"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595" y="4232635"/>
            <a:ext cx="4371729" cy="22687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6" name="TextBox 5"/>
          <p:cNvSpPr txBox="1"/>
          <p:nvPr/>
        </p:nvSpPr>
        <p:spPr>
          <a:xfrm>
            <a:off x="351149" y="831213"/>
            <a:ext cx="8792851" cy="3782061"/>
          </a:xfrm>
          <a:prstGeom prst="rect">
            <a:avLst/>
          </a:prstGeom>
          <a:noFill/>
        </p:spPr>
        <p:txBody>
          <a:bodyPr wrap="square">
            <a:spAutoFit/>
          </a:bodyPr>
          <a:lstStyle/>
          <a:p>
            <a:pPr>
              <a:lnSpc>
                <a:spcPct val="150000"/>
              </a:lnSpc>
            </a:pPr>
            <a:r>
              <a:rPr lang="en-US" sz="1800" b="1" dirty="0">
                <a:latin typeface="Times New Roman" panose="02020603050405020304" pitchFamily="18" charset="0"/>
                <a:cs typeface="Times New Roman" panose="02020603050405020304" pitchFamily="18" charset="0"/>
              </a:rPr>
              <a:t>Module 4: Integration of </a:t>
            </a:r>
            <a:r>
              <a:rPr lang="en-US" sz="1800" b="1" dirty="0" err="1">
                <a:latin typeface="Times New Roman" panose="02020603050405020304" pitchFamily="18" charset="0"/>
                <a:cs typeface="Times New Roman" panose="02020603050405020304" pitchFamily="18" charset="0"/>
              </a:rPr>
              <a:t>ElGamal</a:t>
            </a:r>
            <a:r>
              <a:rPr lang="en-US" sz="1800" b="1" dirty="0">
                <a:latin typeface="Times New Roman" panose="02020603050405020304" pitchFamily="18" charset="0"/>
                <a:cs typeface="Times New Roman" panose="02020603050405020304" pitchFamily="18" charset="0"/>
              </a:rPr>
              <a:t> scheme and Digital Signature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combination of module 1,2,3 is module 4.</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module we execute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 scheme and  digital signature algorithm using python code.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code is integrated into a single note book file to execute the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 scheme and digital signature algorithm simultaneously.</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mathematical operations are involved in this module.</a:t>
            </a:r>
          </a:p>
          <a:p>
            <a:pPr marL="285750" indent="-28575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TextBox 5"/>
          <p:cNvSpPr txBox="1"/>
          <p:nvPr/>
        </p:nvSpPr>
        <p:spPr>
          <a:xfrm>
            <a:off x="1966595" y="147320"/>
            <a:ext cx="4660265" cy="521970"/>
          </a:xfrm>
          <a:prstGeom prst="rect">
            <a:avLst/>
          </a:prstGeom>
          <a:noFill/>
        </p:spPr>
        <p:txBody>
          <a:bodyPr wrap="square">
            <a:sp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dirty="0">
                <a:solidFill>
                  <a:srgbClr val="FFC000"/>
                </a:solidFill>
                <a:latin typeface="Cambria" panose="02040503050406030204"/>
                <a:ea typeface="Cambria" panose="02040503050406030204"/>
                <a:cs typeface="Cambria" panose="02040503050406030204"/>
                <a:sym typeface="Cambria" panose="02040503050406030204"/>
              </a:rPr>
              <a:t>     Results and discussions</a:t>
            </a:r>
            <a:endParaRPr lang="en-US" sz="3200" b="1" dirty="0">
              <a:solidFill>
                <a:srgbClr val="FFC000"/>
              </a:solidFill>
              <a:latin typeface="Cambria" panose="02040503050406030204"/>
              <a:ea typeface="Cambria" panose="02040503050406030204"/>
              <a:cs typeface="Cambria" panose="02040503050406030204"/>
              <a:sym typeface="Cambria" panose="02040503050406030204"/>
            </a:endParaRPr>
          </a:p>
        </p:txBody>
      </p:sp>
      <p:pic>
        <p:nvPicPr>
          <p:cNvPr id="2" name="Picture Placeholder 1"/>
          <p:cNvPicPr>
            <a:picLocks noGrp="1" noChangeAspect="1"/>
          </p:cNvPicPr>
          <p:nvPr>
            <p:ph type="pic" idx="2"/>
          </p:nvPr>
        </p:nvPicPr>
        <p:blipFill>
          <a:blip r:embed="rId3"/>
          <a:stretch>
            <a:fillRect/>
          </a:stretch>
        </p:blipFill>
        <p:spPr>
          <a:xfrm>
            <a:off x="439420" y="749300"/>
            <a:ext cx="8536305" cy="56222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p:nvPr/>
        </p:nvSpPr>
        <p:spPr>
          <a:xfrm>
            <a:off x="2555653" y="972152"/>
            <a:ext cx="4032693" cy="58970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i="0" u="none" strike="noStrike" cap="none">
                <a:solidFill>
                  <a:srgbClr val="FFC000"/>
                </a:solidFill>
                <a:latin typeface="Cambria" panose="02040503050406030204"/>
                <a:ea typeface="Cambria" panose="02040503050406030204"/>
                <a:cs typeface="Cambria" panose="02040503050406030204"/>
                <a:sym typeface="Cambria" panose="02040503050406030204"/>
              </a:rPr>
              <a:t>PROBLEM STATEMENT</a:t>
            </a:r>
            <a:endParaRPr sz="2800" b="1" i="0" u="none" strike="noStrike" cap="none">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109" name="Google Shape;109;p14"/>
          <p:cNvSpPr txBox="1"/>
          <p:nvPr/>
        </p:nvSpPr>
        <p:spPr>
          <a:xfrm>
            <a:off x="669290" y="1983105"/>
            <a:ext cx="8204700" cy="2862282"/>
          </a:xfrm>
          <a:prstGeom prst="rect">
            <a:avLst/>
          </a:prstGeom>
          <a:noFill/>
          <a:ln>
            <a:noFill/>
          </a:ln>
        </p:spPr>
        <p:txBody>
          <a:bodyPr spcFirstLastPara="1" wrap="square" lIns="91425" tIns="45700" rIns="91425" bIns="45700" anchor="t" anchorCtr="0">
            <a:spAutoFit/>
          </a:bodyPr>
          <a:lstStyle/>
          <a:p>
            <a:pPr marL="457200" marR="0" lvl="0" indent="-342900" algn="just" rtl="0">
              <a:spcBef>
                <a:spcPts val="0"/>
              </a:spcBef>
              <a:spcAft>
                <a:spcPts val="0"/>
              </a:spcAft>
              <a:buClr>
                <a:srgbClr val="000000"/>
              </a:buClr>
              <a:buSzPts val="1800"/>
              <a:buFont typeface="Times New Roman" panose="02020603050405020304"/>
              <a:buChar char="●"/>
            </a:pPr>
            <a:r>
              <a:rPr lang="en-US" sz="1800" dirty="0">
                <a:latin typeface="Times New Roman" panose="02020603050405020304" pitchFamily="18" charset="0"/>
                <a:cs typeface="Times New Roman" panose="02020603050405020304" pitchFamily="18" charset="0"/>
              </a:rPr>
              <a:t>Now a days most of the people are using mobile phones for online transactions, in this case </a:t>
            </a:r>
            <a:r>
              <a:rPr lang="en-US" sz="1800" dirty="0" err="1">
                <a:latin typeface="Times New Roman" panose="02020603050405020304" pitchFamily="18" charset="0"/>
                <a:cs typeface="Times New Roman" panose="02020603050405020304" pitchFamily="18" charset="0"/>
              </a:rPr>
              <a:t>atmost</a:t>
            </a:r>
            <a:r>
              <a:rPr lang="en-US" sz="1800" dirty="0">
                <a:latin typeface="Times New Roman" panose="02020603050405020304" pitchFamily="18" charset="0"/>
                <a:cs typeface="Times New Roman" panose="02020603050405020304" pitchFamily="18" charset="0"/>
              </a:rPr>
              <a:t> 90% of transactions done through internet banking. The existing Cryptography is failed to provide security due to rendering technology hence it becomes a major concern in terms of providing security and privacy.</a:t>
            </a:r>
          </a:p>
          <a:p>
            <a:pPr marL="114300" marR="0" lvl="0" algn="just" rtl="0">
              <a:spcBef>
                <a:spcPts val="0"/>
              </a:spcBef>
              <a:spcAft>
                <a:spcPts val="0"/>
              </a:spcAft>
              <a:buClr>
                <a:srgbClr val="000000"/>
              </a:buClr>
              <a:buSzPts val="1800"/>
            </a:pPr>
            <a:endParaRPr lang="en-US" sz="1800" dirty="0">
              <a:latin typeface="Times New Roman" panose="02020603050405020304" pitchFamily="18" charset="0"/>
              <a:cs typeface="Times New Roman" panose="02020603050405020304" pitchFamily="18" charset="0"/>
            </a:endParaRPr>
          </a:p>
          <a:p>
            <a:pPr marL="457200" marR="0" lvl="0" indent="-342900" algn="just" rtl="0">
              <a:spcBef>
                <a:spcPts val="0"/>
              </a:spcBef>
              <a:spcAft>
                <a:spcPts val="0"/>
              </a:spcAft>
              <a:buClr>
                <a:srgbClr val="000000"/>
              </a:buClr>
              <a:buSzPts val="1800"/>
              <a:buFont typeface="Times New Roman" panose="02020603050405020304"/>
              <a:buChar char="●"/>
            </a:pPr>
            <a:r>
              <a:rPr lang="en-US" sz="1800" dirty="0">
                <a:latin typeface="Times New Roman" panose="02020603050405020304" pitchFamily="18" charset="0"/>
                <a:cs typeface="Times New Roman" panose="02020603050405020304" pitchFamily="18" charset="0"/>
              </a:rPr>
              <a:t>The above mentioned issues are overcome by integration of Digital Signature and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 scheme to get the efficient security. </a:t>
            </a:r>
          </a:p>
          <a:p>
            <a:pPr marL="457200" marR="0" lvl="0" indent="-342900" algn="just" rtl="0">
              <a:spcBef>
                <a:spcPts val="0"/>
              </a:spcBef>
              <a:spcAft>
                <a:spcPts val="0"/>
              </a:spcAft>
              <a:buClr>
                <a:srgbClr val="000000"/>
              </a:buClr>
              <a:buSzPts val="1800"/>
              <a:buFont typeface="Times New Roman" panose="02020603050405020304"/>
              <a:buChar char="●"/>
            </a:pPr>
            <a:endParaRPr lang="en-US" sz="1800" dirty="0">
              <a:latin typeface="Times New Roman" panose="02020603050405020304" pitchFamily="18" charset="0"/>
              <a:cs typeface="Times New Roman" panose="02020603050405020304" pitchFamily="18" charset="0"/>
            </a:endParaRPr>
          </a:p>
          <a:p>
            <a:pPr marL="114300" marR="0" lvl="0" algn="just" rtl="0">
              <a:spcBef>
                <a:spcPts val="0"/>
              </a:spcBef>
              <a:spcAft>
                <a:spcPts val="0"/>
              </a:spcAft>
              <a:buClr>
                <a:srgbClr val="000000"/>
              </a:buClr>
              <a:buSzPts val="1800"/>
            </a:pPr>
            <a:endParaRPr sz="1800" b="0" i="0" u="none" strike="noStrike" cap="none" dirty="0">
              <a:solidFill>
                <a:srgbClr val="000000"/>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30</a:t>
            </a:fld>
            <a:endParaRPr lang="en-US"/>
          </a:p>
        </p:txBody>
      </p:sp>
      <p:pic>
        <p:nvPicPr>
          <p:cNvPr id="5" name="Picture 4"/>
          <p:cNvPicPr>
            <a:picLocks noChangeAspect="1"/>
          </p:cNvPicPr>
          <p:nvPr/>
        </p:nvPicPr>
        <p:blipFill>
          <a:blip r:embed="rId2"/>
          <a:stretch>
            <a:fillRect/>
          </a:stretch>
        </p:blipFill>
        <p:spPr>
          <a:xfrm>
            <a:off x="476885" y="824753"/>
            <a:ext cx="8486140" cy="552524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31</a:t>
            </a:fld>
            <a:endParaRPr lang="en-US"/>
          </a:p>
        </p:txBody>
      </p:sp>
      <p:pic>
        <p:nvPicPr>
          <p:cNvPr id="5" name="Picture 4"/>
          <p:cNvPicPr>
            <a:picLocks noChangeAspect="1"/>
          </p:cNvPicPr>
          <p:nvPr/>
        </p:nvPicPr>
        <p:blipFill>
          <a:blip r:embed="rId2"/>
          <a:stretch>
            <a:fillRect/>
          </a:stretch>
        </p:blipFill>
        <p:spPr>
          <a:xfrm>
            <a:off x="436245" y="762000"/>
            <a:ext cx="8579485" cy="58826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32</a:t>
            </a:fld>
            <a:endParaRPr lang="en-US"/>
          </a:p>
        </p:txBody>
      </p:sp>
      <p:pic>
        <p:nvPicPr>
          <p:cNvPr id="5" name="Picture 4"/>
          <p:cNvPicPr>
            <a:picLocks noChangeAspect="1"/>
          </p:cNvPicPr>
          <p:nvPr/>
        </p:nvPicPr>
        <p:blipFill>
          <a:blip r:embed="rId2"/>
          <a:stretch>
            <a:fillRect/>
          </a:stretch>
        </p:blipFill>
        <p:spPr>
          <a:xfrm>
            <a:off x="495300" y="822325"/>
            <a:ext cx="8479155" cy="5688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33</a:t>
            </a:fld>
            <a:endParaRPr lang="en-US"/>
          </a:p>
        </p:txBody>
      </p:sp>
      <p:pic>
        <p:nvPicPr>
          <p:cNvPr id="5" name="Picture 4"/>
          <p:cNvPicPr>
            <a:picLocks noChangeAspect="1"/>
          </p:cNvPicPr>
          <p:nvPr/>
        </p:nvPicPr>
        <p:blipFill>
          <a:blip r:embed="rId2"/>
          <a:stretch>
            <a:fillRect/>
          </a:stretch>
        </p:blipFill>
        <p:spPr>
          <a:xfrm>
            <a:off x="516890" y="787400"/>
            <a:ext cx="8484870" cy="58705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
        <p:nvSpPr>
          <p:cNvPr id="3" name="TextBox 2"/>
          <p:cNvSpPr txBox="1"/>
          <p:nvPr/>
        </p:nvSpPr>
        <p:spPr>
          <a:xfrm>
            <a:off x="2564990" y="147485"/>
            <a:ext cx="4014019" cy="477054"/>
          </a:xfrm>
          <a:prstGeom prst="rect">
            <a:avLst/>
          </a:prstGeom>
          <a:noFill/>
        </p:spPr>
        <p:txBody>
          <a:bodyPr wrap="square">
            <a:sp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500" b="1" dirty="0">
                <a:solidFill>
                  <a:srgbClr val="FFC000"/>
                </a:solidFill>
                <a:latin typeface="Times New Roman" panose="02020603050405020304" pitchFamily="18" charset="0"/>
                <a:ea typeface="Cambria" panose="02040503050406030204"/>
                <a:cs typeface="Times New Roman" panose="02020603050405020304" pitchFamily="18" charset="0"/>
                <a:sym typeface="Cambria" panose="02040503050406030204"/>
              </a:rPr>
              <a:t>CONCLUSION</a:t>
            </a:r>
          </a:p>
        </p:txBody>
      </p:sp>
      <p:sp>
        <p:nvSpPr>
          <p:cNvPr id="5" name="TextBox 4"/>
          <p:cNvSpPr txBox="1"/>
          <p:nvPr/>
        </p:nvSpPr>
        <p:spPr>
          <a:xfrm>
            <a:off x="452284" y="977751"/>
            <a:ext cx="8485239" cy="3046095"/>
          </a:xfrm>
          <a:prstGeom prst="rect">
            <a:avLst/>
          </a:prstGeom>
          <a:noFill/>
        </p:spPr>
        <p:txBody>
          <a:bodyPr wrap="square">
            <a:spAutoFit/>
          </a:bodyPr>
          <a:lstStyle/>
          <a:p>
            <a:pPr algn="just">
              <a:lnSpc>
                <a:spcPct val="150000"/>
              </a:lnSpc>
              <a:spcAft>
                <a:spcPts val="1000"/>
              </a:spcAft>
            </a:pPr>
            <a:r>
              <a:rPr lang="en-IN" sz="1600" dirty="0">
                <a:effectLst/>
                <a:latin typeface="Times New Roman" panose="02020603050405020304" pitchFamily="18" charset="0"/>
                <a:ea typeface="Times New Roman" panose="02020603050405020304" pitchFamily="18" charset="0"/>
                <a:cs typeface="Gautami" panose="020B0502040204020203" pitchFamily="34" charset="0"/>
              </a:rPr>
              <a:t>We have integrated ECC</a:t>
            </a:r>
            <a:r>
              <a:rPr lang="en-US" altLang="en-IN" sz="1600" dirty="0">
                <a:effectLst/>
                <a:latin typeface="Times New Roman" panose="02020603050405020304" pitchFamily="18" charset="0"/>
                <a:ea typeface="Times New Roman" panose="02020603050405020304" pitchFamily="18" charset="0"/>
                <a:cs typeface="Gautami" panose="020B0502040204020203" pitchFamily="34" charset="0"/>
              </a:rPr>
              <a:t> with</a:t>
            </a:r>
            <a:r>
              <a:rPr lang="en-IN" sz="1600" dirty="0">
                <a:effectLst/>
                <a:latin typeface="Times New Roman" panose="02020603050405020304" pitchFamily="18" charset="0"/>
                <a:ea typeface="Times New Roman" panose="02020603050405020304" pitchFamily="18" charset="0"/>
                <a:cs typeface="Gautami" panose="020B0502040204020203" pitchFamily="34" charset="0"/>
              </a:rPr>
              <a:t> digital signatures that provide high security than existing scheme. ECC provides same level security as RSA by using small keys only. This is done to make a system that is less vulnerable to different types of attacks like KPA, CPA, CCA, COA. This project ensures that the message is authenticated with the senders authenticity and verifies at the receiver’s side. The message which is also send by the sender is safely reach to the receiver without any modifications. The proposed scheme need to evaluated on different key sizes for further improvement. This needs much research on various Elliptic Curve Discrete Logarithmic Problems. A study on different curves is required to improve the efficiency.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35</a:t>
            </a:fld>
            <a:endParaRPr lang="en-US"/>
          </a:p>
        </p:txBody>
      </p:sp>
      <p:sp>
        <p:nvSpPr>
          <p:cNvPr id="381" name="Google Shape;381;p49"/>
          <p:cNvSpPr txBox="1"/>
          <p:nvPr/>
        </p:nvSpPr>
        <p:spPr>
          <a:xfrm>
            <a:off x="1159042" y="0"/>
            <a:ext cx="6525000" cy="621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i="0" u="none" strike="noStrike" cap="none" dirty="0">
                <a:solidFill>
                  <a:srgbClr val="FFC000"/>
                </a:solidFill>
                <a:latin typeface="Cambria" panose="02040503050406030204"/>
                <a:ea typeface="Cambria" panose="02040503050406030204"/>
                <a:cs typeface="Cambria" panose="02040503050406030204"/>
                <a:sym typeface="Cambria" panose="02040503050406030204"/>
              </a:rPr>
              <a:t>     REFERENCES</a:t>
            </a:r>
            <a:endParaRPr sz="2800" b="1" i="0" u="none" strike="noStrike" cap="none" dirty="0">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382" name="Google Shape;382;p49"/>
          <p:cNvSpPr txBox="1"/>
          <p:nvPr/>
        </p:nvSpPr>
        <p:spPr>
          <a:xfrm>
            <a:off x="419375" y="696300"/>
            <a:ext cx="8619850" cy="5814695"/>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1800" dirty="0">
                <a:latin typeface="Times New Roman" panose="02020603050405020304"/>
                <a:ea typeface="Times New Roman" panose="02020603050405020304"/>
                <a:cs typeface="Times New Roman" panose="02020603050405020304"/>
                <a:sym typeface="Times New Roman" panose="02020603050405020304"/>
              </a:rPr>
              <a:t>H. N. </a:t>
            </a:r>
            <a:r>
              <a:rPr lang="en-US" sz="1800" dirty="0" err="1">
                <a:latin typeface="Times New Roman" panose="02020603050405020304"/>
                <a:ea typeface="Times New Roman" panose="02020603050405020304"/>
                <a:cs typeface="Times New Roman" panose="02020603050405020304"/>
                <a:sym typeface="Times New Roman" panose="02020603050405020304"/>
              </a:rPr>
              <a:t>Almajed</a:t>
            </a:r>
            <a:r>
              <a:rPr lang="en-US" sz="1800" dirty="0">
                <a:latin typeface="Times New Roman" panose="02020603050405020304"/>
                <a:ea typeface="Times New Roman" panose="02020603050405020304"/>
                <a:cs typeface="Times New Roman" panose="02020603050405020304"/>
                <a:sym typeface="Times New Roman" panose="02020603050405020304"/>
              </a:rPr>
              <a:t> and A. S. </a:t>
            </a:r>
            <a:r>
              <a:rPr lang="en-US" sz="1800" dirty="0" err="1">
                <a:latin typeface="Times New Roman" panose="02020603050405020304"/>
                <a:ea typeface="Times New Roman" panose="02020603050405020304"/>
                <a:cs typeface="Times New Roman" panose="02020603050405020304"/>
                <a:sym typeface="Times New Roman" panose="02020603050405020304"/>
              </a:rPr>
              <a:t>Almogren</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b="1" dirty="0">
                <a:latin typeface="Times New Roman" panose="02020603050405020304"/>
                <a:ea typeface="Times New Roman" panose="02020603050405020304"/>
                <a:cs typeface="Times New Roman" panose="02020603050405020304"/>
                <a:sym typeface="Times New Roman" panose="02020603050405020304"/>
              </a:rPr>
              <a:t>"SE-Enc: A Secure and Efficient Encoding Scheme Using Elliptic Curve Cryptography,"</a:t>
            </a:r>
            <a:r>
              <a:rPr lang="en-US" sz="1800" dirty="0">
                <a:latin typeface="Times New Roman" panose="02020603050405020304"/>
                <a:ea typeface="Times New Roman" panose="02020603050405020304"/>
                <a:cs typeface="Times New Roman" panose="02020603050405020304"/>
                <a:sym typeface="Times New Roman" panose="02020603050405020304"/>
              </a:rPr>
              <a:t> in IEEE Access, vol. 7, pp. 175865-175878, 2019, </a:t>
            </a:r>
            <a:r>
              <a:rPr lang="en-US" sz="1800" dirty="0" err="1">
                <a:latin typeface="Times New Roman" panose="02020603050405020304"/>
                <a:ea typeface="Times New Roman" panose="02020603050405020304"/>
                <a:cs typeface="Times New Roman" panose="02020603050405020304"/>
                <a:sym typeface="Times New Roman" panose="02020603050405020304"/>
              </a:rPr>
              <a:t>doi</a:t>
            </a:r>
            <a:r>
              <a:rPr lang="en-US" sz="1800" dirty="0">
                <a:latin typeface="Times New Roman" panose="02020603050405020304"/>
                <a:ea typeface="Times New Roman" panose="02020603050405020304"/>
                <a:cs typeface="Times New Roman" panose="02020603050405020304"/>
                <a:sym typeface="Times New Roman" panose="02020603050405020304"/>
              </a:rPr>
              <a:t>: 10.1109/ACCESS.2019.2957943</a:t>
            </a:r>
          </a:p>
          <a:p>
            <a:pPr marL="0" marR="0" lvl="0" indent="0" algn="just" rtl="0">
              <a:lnSpc>
                <a:spcPct val="115000"/>
              </a:lnSpc>
              <a:spcBef>
                <a:spcPts val="0"/>
              </a:spcBef>
              <a:spcAft>
                <a:spcPts val="0"/>
              </a:spcAft>
              <a:buClr>
                <a:srgbClr val="000000"/>
              </a:buClr>
              <a:buSzPts val="1800"/>
              <a:buFont typeface="Arial" panose="020B0604020202020204"/>
              <a:buNone/>
            </a:pP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IN" sz="1800" dirty="0">
                <a:solidFill>
                  <a:srgbClr val="222222"/>
                </a:solidFill>
                <a:effectLst/>
                <a:latin typeface="Times New Roman" panose="02020603050405020304" pitchFamily="18" charset="0"/>
                <a:cs typeface="Times New Roman" panose="02020603050405020304" pitchFamily="18" charset="0"/>
                <a:sym typeface="+mn-ea"/>
              </a:rPr>
              <a:t>Islam, SK </a:t>
            </a:r>
            <a:r>
              <a:rPr lang="en-IN" sz="1800" dirty="0" err="1">
                <a:solidFill>
                  <a:srgbClr val="222222"/>
                </a:solidFill>
                <a:effectLst/>
                <a:latin typeface="Times New Roman" panose="02020603050405020304" pitchFamily="18" charset="0"/>
                <a:cs typeface="Times New Roman" panose="02020603050405020304" pitchFamily="18" charset="0"/>
                <a:sym typeface="+mn-ea"/>
              </a:rPr>
              <a:t>Hafizul</a:t>
            </a:r>
            <a:r>
              <a:rPr lang="en-IN" sz="1800" dirty="0">
                <a:solidFill>
                  <a:srgbClr val="222222"/>
                </a:solidFill>
                <a:effectLst/>
                <a:latin typeface="Times New Roman" panose="02020603050405020304" pitchFamily="18" charset="0"/>
                <a:cs typeface="Times New Roman" panose="02020603050405020304" pitchFamily="18" charset="0"/>
                <a:sym typeface="+mn-ea"/>
              </a:rPr>
              <a:t>, and G. P. </a:t>
            </a:r>
            <a:r>
              <a:rPr lang="en-IN" sz="1800" dirty="0" err="1">
                <a:solidFill>
                  <a:srgbClr val="222222"/>
                </a:solidFill>
                <a:effectLst/>
                <a:latin typeface="Times New Roman" panose="02020603050405020304" pitchFamily="18" charset="0"/>
                <a:cs typeface="Times New Roman" panose="02020603050405020304" pitchFamily="18" charset="0"/>
                <a:sym typeface="+mn-ea"/>
              </a:rPr>
              <a:t>Biswas.</a:t>
            </a:r>
            <a:r>
              <a:rPr lang="en-IN" sz="1800" b="1" dirty="0" err="1">
                <a:solidFill>
                  <a:srgbClr val="222222"/>
                </a:solidFill>
                <a:effectLst/>
                <a:latin typeface="Times New Roman" panose="02020603050405020304" pitchFamily="18" charset="0"/>
                <a:cs typeface="Times New Roman" panose="02020603050405020304" pitchFamily="18" charset="0"/>
                <a:sym typeface="+mn-ea"/>
              </a:rPr>
              <a:t>"Provably</a:t>
            </a:r>
            <a:r>
              <a:rPr lang="en-IN" sz="1800" b="1" dirty="0">
                <a:solidFill>
                  <a:srgbClr val="222222"/>
                </a:solidFill>
                <a:effectLst/>
                <a:latin typeface="Times New Roman" panose="02020603050405020304" pitchFamily="18" charset="0"/>
                <a:cs typeface="Times New Roman" panose="02020603050405020304" pitchFamily="18" charset="0"/>
                <a:sym typeface="+mn-ea"/>
              </a:rPr>
              <a:t> secure and pairing-free certificateless digital signature scheme using elliptic curve cryptography."</a:t>
            </a:r>
            <a:r>
              <a:rPr lang="en-IN" sz="1800" dirty="0">
                <a:solidFill>
                  <a:srgbClr val="222222"/>
                </a:solidFill>
                <a:effectLst/>
                <a:latin typeface="Times New Roman" panose="02020603050405020304" pitchFamily="18" charset="0"/>
                <a:cs typeface="Times New Roman" panose="02020603050405020304" pitchFamily="18" charset="0"/>
                <a:sym typeface="+mn-ea"/>
              </a:rPr>
              <a:t> </a:t>
            </a:r>
            <a:r>
              <a:rPr lang="en-IN" sz="1800" i="1" dirty="0">
                <a:solidFill>
                  <a:srgbClr val="222222"/>
                </a:solidFill>
                <a:effectLst/>
                <a:latin typeface="Times New Roman" panose="02020603050405020304" pitchFamily="18" charset="0"/>
                <a:cs typeface="Times New Roman" panose="02020603050405020304" pitchFamily="18" charset="0"/>
                <a:sym typeface="+mn-ea"/>
              </a:rPr>
              <a:t>International Journal of Computer Mathematics</a:t>
            </a:r>
            <a:r>
              <a:rPr lang="en-IN" sz="1800" dirty="0">
                <a:solidFill>
                  <a:srgbClr val="222222"/>
                </a:solidFill>
                <a:effectLst/>
                <a:latin typeface="Times New Roman" panose="02020603050405020304" pitchFamily="18" charset="0"/>
                <a:cs typeface="Times New Roman" panose="02020603050405020304" pitchFamily="18" charset="0"/>
                <a:sym typeface="+mn-ea"/>
              </a:rPr>
              <a:t> 90.11 (2013): 2244-2258.</a:t>
            </a:r>
            <a:endParaRPr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r>
              <a:rPr lang="en-US" sz="1800" dirty="0">
                <a:latin typeface="Times New Roman" panose="02020603050405020304"/>
                <a:ea typeface="Times New Roman" panose="02020603050405020304"/>
                <a:cs typeface="Times New Roman" panose="02020603050405020304"/>
                <a:sym typeface="Times New Roman" panose="02020603050405020304"/>
              </a:rPr>
              <a:t>Y. Luo, X. Ouyang, J. Liu and L. Cao, </a:t>
            </a:r>
            <a:r>
              <a:rPr lang="en-US" sz="1800" b="1" dirty="0">
                <a:latin typeface="Times New Roman" panose="02020603050405020304"/>
                <a:ea typeface="Times New Roman" panose="02020603050405020304"/>
                <a:cs typeface="Times New Roman" panose="02020603050405020304"/>
                <a:sym typeface="Times New Roman" panose="02020603050405020304"/>
              </a:rPr>
              <a:t>"An Image Encryption Method Based on Elliptic Curve </a:t>
            </a:r>
            <a:r>
              <a:rPr lang="en-US" sz="1800" b="1" dirty="0" err="1">
                <a:latin typeface="Times New Roman" panose="02020603050405020304"/>
                <a:ea typeface="Times New Roman" panose="02020603050405020304"/>
                <a:cs typeface="Times New Roman" panose="02020603050405020304"/>
                <a:sym typeface="Times New Roman" panose="02020603050405020304"/>
              </a:rPr>
              <a:t>Elgamal</a:t>
            </a:r>
            <a:r>
              <a:rPr lang="en-US" sz="1800" b="1" dirty="0">
                <a:latin typeface="Times New Roman" panose="02020603050405020304"/>
                <a:ea typeface="Times New Roman" panose="02020603050405020304"/>
                <a:cs typeface="Times New Roman" panose="02020603050405020304"/>
                <a:sym typeface="Times New Roman" panose="02020603050405020304"/>
              </a:rPr>
              <a:t> Encryption and Chaotic Systems,"</a:t>
            </a:r>
            <a:r>
              <a:rPr lang="en-US" sz="1800" dirty="0">
                <a:latin typeface="Times New Roman" panose="02020603050405020304"/>
                <a:ea typeface="Times New Roman" panose="02020603050405020304"/>
                <a:cs typeface="Times New Roman" panose="02020603050405020304"/>
                <a:sym typeface="Times New Roman" panose="02020603050405020304"/>
              </a:rPr>
              <a:t> in IEEE Access, vol. 7, pp. 38507-38522, 2019, </a:t>
            </a:r>
            <a:r>
              <a:rPr lang="en-US" sz="1800" dirty="0" err="1">
                <a:latin typeface="Times New Roman" panose="02020603050405020304"/>
                <a:ea typeface="Times New Roman" panose="02020603050405020304"/>
                <a:cs typeface="Times New Roman" panose="02020603050405020304"/>
                <a:sym typeface="Times New Roman" panose="02020603050405020304"/>
              </a:rPr>
              <a:t>doi</a:t>
            </a:r>
            <a:r>
              <a:rPr lang="en-US" sz="1800" dirty="0">
                <a:latin typeface="Times New Roman" panose="02020603050405020304"/>
                <a:ea typeface="Times New Roman" panose="02020603050405020304"/>
                <a:cs typeface="Times New Roman" panose="02020603050405020304"/>
                <a:sym typeface="Times New Roman" panose="02020603050405020304"/>
              </a:rPr>
              <a:t>: 10.1109/ACCESS.2019.2906052.   </a:t>
            </a: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[4]. </a:t>
            </a:r>
            <a:r>
              <a:rPr lang="en-US" sz="1800" dirty="0" err="1">
                <a:latin typeface="Times New Roman" panose="02020603050405020304"/>
                <a:ea typeface="Times New Roman" panose="02020603050405020304"/>
                <a:cs typeface="Times New Roman" panose="02020603050405020304"/>
                <a:sym typeface="Times New Roman" panose="02020603050405020304"/>
              </a:rPr>
              <a:t>Abitha</a:t>
            </a:r>
            <a:r>
              <a:rPr lang="en-US" sz="1800" dirty="0">
                <a:latin typeface="Times New Roman" panose="02020603050405020304"/>
                <a:ea typeface="Times New Roman" panose="02020603050405020304"/>
                <a:cs typeface="Times New Roman" panose="02020603050405020304"/>
                <a:sym typeface="Times New Roman" panose="02020603050405020304"/>
              </a:rPr>
              <a:t>, K. S., </a:t>
            </a:r>
            <a:r>
              <a:rPr lang="en-US" sz="1800" dirty="0" err="1">
                <a:latin typeface="Times New Roman" panose="02020603050405020304"/>
                <a:ea typeface="Times New Roman" panose="02020603050405020304"/>
                <a:cs typeface="Times New Roman" panose="02020603050405020304"/>
                <a:sym typeface="Times New Roman" panose="02020603050405020304"/>
              </a:rPr>
              <a:t>Anjalipandey</a:t>
            </a:r>
            <a:r>
              <a:rPr lang="en-US" sz="1800" dirty="0">
                <a:latin typeface="Times New Roman" panose="02020603050405020304"/>
                <a:ea typeface="Times New Roman" panose="02020603050405020304"/>
                <a:cs typeface="Times New Roman" panose="02020603050405020304"/>
                <a:sym typeface="Times New Roman" panose="02020603050405020304"/>
              </a:rPr>
              <a:t>, A., &amp; </a:t>
            </a:r>
            <a:r>
              <a:rPr lang="en-US" sz="1800" dirty="0" err="1">
                <a:latin typeface="Times New Roman" panose="02020603050405020304"/>
                <a:ea typeface="Times New Roman" panose="02020603050405020304"/>
                <a:cs typeface="Times New Roman" panose="02020603050405020304"/>
                <a:sym typeface="Times New Roman" panose="02020603050405020304"/>
              </a:rPr>
              <a:t>Kaliyamurthie</a:t>
            </a:r>
            <a:r>
              <a:rPr lang="en-US" sz="1800" dirty="0">
                <a:latin typeface="Times New Roman" panose="02020603050405020304"/>
                <a:ea typeface="Times New Roman" panose="02020603050405020304"/>
                <a:cs typeface="Times New Roman" panose="02020603050405020304"/>
                <a:sym typeface="Times New Roman" panose="02020603050405020304"/>
              </a:rPr>
              <a:t>, D. K. P. (2015). </a:t>
            </a:r>
            <a:r>
              <a:rPr lang="en-US" sz="1800" b="1" dirty="0">
                <a:latin typeface="Times New Roman" panose="02020603050405020304"/>
                <a:ea typeface="Times New Roman" panose="02020603050405020304"/>
                <a:cs typeface="Times New Roman" panose="02020603050405020304"/>
                <a:sym typeface="Times New Roman" panose="02020603050405020304"/>
              </a:rPr>
              <a:t>“Secured data transmission using elliptic curve cryptography”</a:t>
            </a:r>
            <a:r>
              <a:rPr lang="en-US" sz="1800" dirty="0">
                <a:latin typeface="Times New Roman" panose="02020603050405020304"/>
                <a:ea typeface="Times New Roman" panose="02020603050405020304"/>
                <a:cs typeface="Times New Roman" panose="02020603050405020304"/>
                <a:sym typeface="Times New Roman" panose="02020603050405020304"/>
              </a:rPr>
              <a:t>. IJIRCCE, 3(3), I-7.  </a:t>
            </a:r>
          </a:p>
          <a:p>
            <a:pPr marL="0" marR="0" lvl="0" indent="0" algn="just" rtl="0">
              <a:lnSpc>
                <a:spcPct val="115000"/>
              </a:lnSpc>
              <a:spcBef>
                <a:spcPts val="0"/>
              </a:spcBef>
              <a:spcAft>
                <a:spcPts val="0"/>
              </a:spcAft>
              <a:buClr>
                <a:srgbClr val="000000"/>
              </a:buClr>
              <a:buSzPts val="1800"/>
              <a:buFont typeface="Arial" panose="020B0604020202020204"/>
              <a:buNone/>
            </a:pP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15000"/>
              </a:lnSpc>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[5]. </a:t>
            </a:r>
            <a:r>
              <a:rPr lang="en-US" sz="1800" dirty="0">
                <a:latin typeface="Times New Roman" panose="02020603050405020304"/>
                <a:ea typeface="Times New Roman" panose="02020603050405020304"/>
                <a:cs typeface="Times New Roman" panose="02020603050405020304"/>
                <a:sym typeface="Times New Roman" panose="02020603050405020304"/>
              </a:rPr>
              <a:t>C. Qi, </a:t>
            </a:r>
            <a:r>
              <a:rPr lang="en-US" sz="1800" b="1" dirty="0">
                <a:latin typeface="Times New Roman" panose="02020603050405020304"/>
                <a:ea typeface="Times New Roman" panose="02020603050405020304"/>
                <a:cs typeface="Times New Roman" panose="02020603050405020304"/>
                <a:sym typeface="Times New Roman" panose="02020603050405020304"/>
              </a:rPr>
              <a:t>"A Zero-Knowledge Proof of Digital Signature Scheme Based on the Elliptic Curve Cryptosystem," </a:t>
            </a:r>
            <a:r>
              <a:rPr lang="en-US" sz="1800" dirty="0">
                <a:latin typeface="Times New Roman" panose="02020603050405020304"/>
                <a:ea typeface="Times New Roman" panose="02020603050405020304"/>
                <a:cs typeface="Times New Roman" panose="02020603050405020304"/>
                <a:sym typeface="Times New Roman" panose="02020603050405020304"/>
              </a:rPr>
              <a:t>2009 Third International Symposium on Intelligent Information Technology Application, 2009, pp. 612-615, </a:t>
            </a:r>
            <a:r>
              <a:rPr lang="en-US" sz="1800" dirty="0" err="1">
                <a:latin typeface="Times New Roman" panose="02020603050405020304"/>
                <a:ea typeface="Times New Roman" panose="02020603050405020304"/>
                <a:cs typeface="Times New Roman" panose="02020603050405020304"/>
                <a:sym typeface="Times New Roman" panose="02020603050405020304"/>
              </a:rPr>
              <a:t>doi</a:t>
            </a:r>
            <a:r>
              <a:rPr lang="en-US" sz="1800" dirty="0">
                <a:latin typeface="Times New Roman" panose="02020603050405020304"/>
                <a:ea typeface="Times New Roman" panose="02020603050405020304"/>
                <a:cs typeface="Times New Roman" panose="02020603050405020304"/>
                <a:sym typeface="Times New Roman" panose="02020603050405020304"/>
              </a:rPr>
              <a:t>: 10.1109/IITA.2009.505.  </a:t>
            </a: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0"/>
          <p:cNvSpPr txBox="1">
            <a:spLocks noGrp="1"/>
          </p:cNvSpPr>
          <p:nvPr>
            <p:ph type="sldNum" idx="12"/>
          </p:nvPr>
        </p:nvSpPr>
        <p:spPr>
          <a:xfrm>
            <a:off x="7239000" y="6415088"/>
            <a:ext cx="1905000" cy="3143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36</a:t>
            </a:fld>
            <a:endParaRPr lang="en-US"/>
          </a:p>
        </p:txBody>
      </p:sp>
      <p:sp>
        <p:nvSpPr>
          <p:cNvPr id="388" name="Google Shape;388;p50"/>
          <p:cNvSpPr txBox="1"/>
          <p:nvPr/>
        </p:nvSpPr>
        <p:spPr>
          <a:xfrm>
            <a:off x="1208773" y="9625"/>
            <a:ext cx="6500400" cy="571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i="0" u="none" strike="noStrike" cap="none">
                <a:solidFill>
                  <a:srgbClr val="FFC000"/>
                </a:solidFill>
                <a:latin typeface="Cambria" panose="02040503050406030204"/>
                <a:ea typeface="Cambria" panose="02040503050406030204"/>
                <a:cs typeface="Cambria" panose="02040503050406030204"/>
                <a:sym typeface="Cambria" panose="02040503050406030204"/>
              </a:rPr>
              <a:t>     REFERENCES</a:t>
            </a:r>
            <a:endParaRPr sz="2800" b="1" i="0" u="none" strike="noStrike" cap="none">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389" name="Google Shape;389;p50"/>
          <p:cNvSpPr txBox="1"/>
          <p:nvPr/>
        </p:nvSpPr>
        <p:spPr>
          <a:xfrm>
            <a:off x="431100" y="702000"/>
            <a:ext cx="8400300" cy="66459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[6]. </a:t>
            </a:r>
            <a:r>
              <a:rPr lang="en-IN" sz="1800" dirty="0">
                <a:latin typeface="Times New Roman" panose="02020603050405020304" pitchFamily="18" charset="0"/>
                <a:cs typeface="Times New Roman" panose="02020603050405020304" pitchFamily="18" charset="0"/>
              </a:rPr>
              <a:t>Rajeswari, Ms PG, and K. </a:t>
            </a:r>
            <a:r>
              <a:rPr lang="en-IN" sz="1800" dirty="0" err="1">
                <a:latin typeface="Times New Roman" panose="02020603050405020304" pitchFamily="18" charset="0"/>
                <a:cs typeface="Times New Roman" panose="02020603050405020304" pitchFamily="18" charset="0"/>
              </a:rPr>
              <a:t>Thilagavathi</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“An Efficient Authentication Protocol Based on Elliptic Curve Cryptography for Mobile Networks</a:t>
            </a:r>
            <a:r>
              <a:rPr lang="en-IN" sz="1800" dirty="0">
                <a:latin typeface="Times New Roman" panose="02020603050405020304" pitchFamily="18" charset="0"/>
                <a:cs typeface="Times New Roman" panose="02020603050405020304" pitchFamily="18" charset="0"/>
              </a:rPr>
              <a:t>.</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IJCSNS 9, no. 2 (2009): 176. </a:t>
            </a:r>
            <a:endParaRPr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100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[7]. </a:t>
            </a:r>
            <a:r>
              <a:rPr lang="en-US" sz="1800" b="0" i="0" dirty="0">
                <a:solidFill>
                  <a:srgbClr val="222222"/>
                </a:solidFill>
                <a:effectLst/>
                <a:latin typeface="Times New Roman" panose="02020603050405020304" pitchFamily="18" charset="0"/>
                <a:cs typeface="Times New Roman" panose="02020603050405020304" pitchFamily="18" charset="0"/>
              </a:rPr>
              <a:t>Shankar, </a:t>
            </a:r>
            <a:r>
              <a:rPr lang="en-US" sz="1800" b="0" i="0" dirty="0" err="1">
                <a:solidFill>
                  <a:srgbClr val="222222"/>
                </a:solidFill>
                <a:effectLst/>
                <a:latin typeface="Times New Roman" panose="02020603050405020304" pitchFamily="18" charset="0"/>
                <a:cs typeface="Times New Roman" panose="02020603050405020304" pitchFamily="18" charset="0"/>
              </a:rPr>
              <a:t>Tarun</a:t>
            </a:r>
            <a:r>
              <a:rPr lang="en-US" sz="1800" b="0" i="0" dirty="0">
                <a:solidFill>
                  <a:srgbClr val="222222"/>
                </a:solidFill>
                <a:effectLst/>
                <a:latin typeface="Times New Roman" panose="02020603050405020304" pitchFamily="18" charset="0"/>
                <a:cs typeface="Times New Roman" panose="02020603050405020304" pitchFamily="18" charset="0"/>
              </a:rPr>
              <a:t> Narayan, and G. </a:t>
            </a:r>
            <a:r>
              <a:rPr lang="en-US" sz="1800" b="0" i="0" dirty="0" err="1">
                <a:solidFill>
                  <a:srgbClr val="222222"/>
                </a:solidFill>
                <a:effectLst/>
                <a:latin typeface="Times New Roman" panose="02020603050405020304" pitchFamily="18" charset="0"/>
                <a:cs typeface="Times New Roman" panose="02020603050405020304" pitchFamily="18" charset="0"/>
              </a:rPr>
              <a:t>Sahoo.</a:t>
            </a:r>
            <a:r>
              <a:rPr lang="en-US" sz="1800" b="1" i="0" dirty="0" err="1">
                <a:solidFill>
                  <a:srgbClr val="222222"/>
                </a:solidFill>
                <a:effectLst/>
                <a:latin typeface="Times New Roman" panose="02020603050405020304" pitchFamily="18" charset="0"/>
                <a:cs typeface="Times New Roman" panose="02020603050405020304" pitchFamily="18" charset="0"/>
              </a:rPr>
              <a:t>"Cryptography</a:t>
            </a:r>
            <a:r>
              <a:rPr lang="en-US" sz="1800" b="1" i="0" dirty="0">
                <a:solidFill>
                  <a:srgbClr val="222222"/>
                </a:solidFill>
                <a:effectLst/>
                <a:latin typeface="Times New Roman" panose="02020603050405020304" pitchFamily="18" charset="0"/>
                <a:cs typeface="Times New Roman" panose="02020603050405020304" pitchFamily="18" charset="0"/>
              </a:rPr>
              <a:t> with elliptic curves."</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1" dirty="0">
                <a:solidFill>
                  <a:srgbClr val="222222"/>
                </a:solidFill>
                <a:effectLst/>
                <a:latin typeface="Times New Roman" panose="02020603050405020304" pitchFamily="18" charset="0"/>
                <a:cs typeface="Times New Roman" panose="02020603050405020304" pitchFamily="18" charset="0"/>
              </a:rPr>
              <a:t>International Journal of computer science and applications</a:t>
            </a:r>
            <a:r>
              <a:rPr lang="en-US" sz="1800" b="0" i="0" dirty="0">
                <a:solidFill>
                  <a:srgbClr val="222222"/>
                </a:solidFill>
                <a:effectLst/>
                <a:latin typeface="Times New Roman" panose="02020603050405020304" pitchFamily="18" charset="0"/>
                <a:cs typeface="Times New Roman" panose="02020603050405020304" pitchFamily="18" charset="0"/>
              </a:rPr>
              <a:t> 2.1 (2009): 38-42.</a:t>
            </a:r>
            <a:endParaRPr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100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[8]. </a:t>
            </a:r>
            <a:r>
              <a:rPr lang="en-US" sz="1800" dirty="0">
                <a:latin typeface="Times New Roman" panose="02020603050405020304"/>
                <a:ea typeface="Times New Roman" panose="02020603050405020304"/>
                <a:cs typeface="Times New Roman" panose="02020603050405020304"/>
                <a:sym typeface="Times New Roman" panose="02020603050405020304"/>
              </a:rPr>
              <a:t>M. A. </a:t>
            </a:r>
            <a:r>
              <a:rPr lang="en-US" sz="1800" dirty="0" err="1">
                <a:latin typeface="Times New Roman" panose="02020603050405020304"/>
                <a:ea typeface="Times New Roman" panose="02020603050405020304"/>
                <a:cs typeface="Times New Roman" panose="02020603050405020304"/>
                <a:sym typeface="Times New Roman" panose="02020603050405020304"/>
              </a:rPr>
              <a:t>Mehrabi</a:t>
            </a:r>
            <a:r>
              <a:rPr lang="en-US" sz="1800" dirty="0">
                <a:latin typeface="Times New Roman" panose="02020603050405020304"/>
                <a:ea typeface="Times New Roman" panose="02020603050405020304"/>
                <a:cs typeface="Times New Roman" panose="02020603050405020304"/>
                <a:sym typeface="Times New Roman" panose="02020603050405020304"/>
              </a:rPr>
              <a:t>, C. </a:t>
            </a:r>
            <a:r>
              <a:rPr lang="en-US" sz="1800" dirty="0" err="1">
                <a:latin typeface="Times New Roman" panose="02020603050405020304"/>
                <a:ea typeface="Times New Roman" panose="02020603050405020304"/>
                <a:cs typeface="Times New Roman" panose="02020603050405020304"/>
                <a:sym typeface="Times New Roman" panose="02020603050405020304"/>
              </a:rPr>
              <a:t>Doche</a:t>
            </a:r>
            <a:r>
              <a:rPr lang="en-US" sz="1800" dirty="0">
                <a:latin typeface="Times New Roman" panose="02020603050405020304"/>
                <a:ea typeface="Times New Roman" panose="02020603050405020304"/>
                <a:cs typeface="Times New Roman" panose="02020603050405020304"/>
                <a:sym typeface="Times New Roman" panose="02020603050405020304"/>
              </a:rPr>
              <a:t> and A. </a:t>
            </a:r>
            <a:r>
              <a:rPr lang="en-US" sz="1800" dirty="0" err="1">
                <a:latin typeface="Times New Roman" panose="02020603050405020304"/>
                <a:ea typeface="Times New Roman" panose="02020603050405020304"/>
                <a:cs typeface="Times New Roman" panose="02020603050405020304"/>
                <a:sym typeface="Times New Roman" panose="02020603050405020304"/>
              </a:rPr>
              <a:t>Jolfaei</a:t>
            </a:r>
            <a:r>
              <a:rPr lang="en-US" sz="1800" dirty="0">
                <a:latin typeface="Times New Roman" panose="02020603050405020304"/>
                <a:ea typeface="Times New Roman" panose="02020603050405020304"/>
                <a:cs typeface="Times New Roman" panose="02020603050405020304"/>
                <a:sym typeface="Times New Roman" panose="02020603050405020304"/>
              </a:rPr>
              <a:t>,</a:t>
            </a:r>
            <a:r>
              <a:rPr lang="en-US" sz="1800" b="1" dirty="0">
                <a:latin typeface="Times New Roman" panose="02020603050405020304"/>
                <a:ea typeface="Times New Roman" panose="02020603050405020304"/>
                <a:cs typeface="Times New Roman" panose="02020603050405020304"/>
                <a:sym typeface="Times New Roman" panose="02020603050405020304"/>
              </a:rPr>
              <a:t> "Elliptic Curve Cryptography Point Multiplication Core for Hardware Security Module,"</a:t>
            </a:r>
            <a:r>
              <a:rPr lang="en-US" sz="1800" dirty="0">
                <a:latin typeface="Times New Roman" panose="02020603050405020304"/>
                <a:ea typeface="Times New Roman" panose="02020603050405020304"/>
                <a:cs typeface="Times New Roman" panose="02020603050405020304"/>
                <a:sym typeface="Times New Roman" panose="02020603050405020304"/>
              </a:rPr>
              <a:t> in IEEE Transactions on Computers, vol. 69, no. 11, pp. 1707-1718, 1 Nov. 2020, </a:t>
            </a:r>
            <a:r>
              <a:rPr lang="en-US" sz="1800" dirty="0" err="1">
                <a:latin typeface="Times New Roman" panose="02020603050405020304"/>
                <a:ea typeface="Times New Roman" panose="02020603050405020304"/>
                <a:cs typeface="Times New Roman" panose="02020603050405020304"/>
                <a:sym typeface="Times New Roman" panose="02020603050405020304"/>
              </a:rPr>
              <a:t>doi</a:t>
            </a:r>
            <a:r>
              <a:rPr lang="en-US" sz="1800" dirty="0">
                <a:latin typeface="Times New Roman" panose="02020603050405020304"/>
                <a:ea typeface="Times New Roman" panose="02020603050405020304"/>
                <a:cs typeface="Times New Roman" panose="02020603050405020304"/>
                <a:sym typeface="Times New Roman" panose="02020603050405020304"/>
              </a:rPr>
              <a:t>: 10.1109/TC.2020.3013266.</a:t>
            </a: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000"/>
              </a:spcBef>
              <a:spcAft>
                <a:spcPts val="0"/>
              </a:spcAft>
              <a:buClr>
                <a:srgbClr val="000000"/>
              </a:buClr>
              <a:buSzPts val="1800"/>
              <a:buFont typeface="Arial" panose="020B0604020202020204"/>
              <a:buNone/>
            </a:pP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000"/>
              </a:spcBef>
              <a:spcAft>
                <a:spcPts val="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[9].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Qiuxia</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Zhang, Zhan Li and Chao Song, </a:t>
            </a: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Improvement of digital signature algorithm based on elliptic curve cryptography,"</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2011 2nd International Conference on Artificial Intelligence, Management Science and Electronic Commerce (AIMSEC), 2011, pp. 1689-1691,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doi</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10.1109/AIMSEC.2011.6010590.</a:t>
            </a: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000"/>
              </a:spcBef>
              <a:spcAft>
                <a:spcPts val="100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[10]. S.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Sciancalepore</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G.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Piro</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G.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Boggia</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G. Bianchi, </a:t>
            </a:r>
            <a:r>
              <a:rPr lang="en-US" sz="1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"Public Key Authentication and Key Agreement in IoT Devices With Minimal Airtime Consumption,"</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in IEEE Embedded Systems Letters, vol. 9, no. 1, pp. 1-4, March 2017, </a:t>
            </a:r>
            <a:r>
              <a:rPr lang="en-US" sz="1800" b="0" i="0" u="none" strike="noStrike" cap="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doi</a:t>
            </a: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10.1109/LES.2016.2630729.</a:t>
            </a:r>
          </a:p>
          <a:p>
            <a:pPr marL="0" marR="0" lvl="0" indent="0" algn="just" rtl="0">
              <a:spcBef>
                <a:spcPts val="1000"/>
              </a:spcBef>
              <a:spcAft>
                <a:spcPts val="1000"/>
              </a:spcAft>
              <a:buClr>
                <a:srgbClr val="000000"/>
              </a:buClr>
              <a:buSzPts val="18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just" rtl="0">
              <a:lnSpc>
                <a:spcPct val="150000"/>
              </a:lnSpc>
              <a:spcBef>
                <a:spcPts val="1000"/>
              </a:spcBef>
              <a:spcAft>
                <a:spcPts val="1000"/>
              </a:spcAft>
              <a:buClr>
                <a:srgbClr val="000000"/>
              </a:buClr>
              <a:buSzPts val="1800"/>
              <a:buFont typeface="Arial" panose="020B0604020202020204"/>
              <a:buNone/>
            </a:pPr>
            <a:endParaRPr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p:nvPr/>
        </p:nvSpPr>
        <p:spPr>
          <a:xfrm>
            <a:off x="1371600" y="3090862"/>
            <a:ext cx="6400800" cy="6762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Cambria" panose="02040503050406030204"/>
              <a:buNone/>
            </a:pPr>
            <a:r>
              <a:rPr lang="en-US" sz="4400" b="1" i="0" u="none" strike="noStrike" cap="none">
                <a:solidFill>
                  <a:srgbClr val="FF0000"/>
                </a:solidFill>
                <a:latin typeface="Cambria" panose="02040503050406030204"/>
                <a:ea typeface="Cambria" panose="02040503050406030204"/>
                <a:cs typeface="Cambria" panose="02040503050406030204"/>
                <a:sym typeface="Cambria" panose="02040503050406030204"/>
              </a:rPr>
              <a:t>Any Queries?</a:t>
            </a:r>
            <a:endParaRPr sz="4400" b="1" i="0" u="none" strike="noStrike" cap="none">
              <a:solidFill>
                <a:srgbClr val="FF000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52"/>
          <p:cNvPicPr preferRelativeResize="0"/>
          <p:nvPr/>
        </p:nvPicPr>
        <p:blipFill rotWithShape="1">
          <a:blip r:embed="rId3"/>
          <a:srcRect/>
          <a:stretch>
            <a:fillRect/>
          </a:stretch>
        </p:blipFill>
        <p:spPr>
          <a:xfrm>
            <a:off x="2044700" y="1533525"/>
            <a:ext cx="5054600" cy="379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p:nvPr/>
        </p:nvSpPr>
        <p:spPr>
          <a:xfrm>
            <a:off x="3633963" y="953032"/>
            <a:ext cx="225226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9900"/>
              </a:buClr>
              <a:buSzPts val="2800"/>
              <a:buFont typeface="Cambria" panose="02040503050406030204"/>
              <a:buNone/>
            </a:pPr>
            <a:r>
              <a:rPr lang="en-US" sz="2800" b="1" i="0" u="none" strike="noStrike" cap="none" dirty="0">
                <a:solidFill>
                  <a:srgbClr val="FFC000"/>
                </a:solidFill>
                <a:latin typeface="Cambria" panose="02040503050406030204"/>
                <a:ea typeface="Cambria" panose="02040503050406030204"/>
                <a:cs typeface="Cambria" panose="02040503050406030204"/>
                <a:sym typeface="Cambria" panose="02040503050406030204"/>
              </a:rPr>
              <a:t>OBJECTIVES </a:t>
            </a:r>
            <a:endParaRPr sz="2800" b="1" i="0" u="none" strike="noStrike" cap="none" dirty="0">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122" name="Google Shape;122;p16"/>
          <p:cNvSpPr/>
          <p:nvPr/>
        </p:nvSpPr>
        <p:spPr>
          <a:xfrm>
            <a:off x="376200" y="1083600"/>
            <a:ext cx="8767800" cy="56889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4282"/>
              </a:buClr>
              <a:buSzPts val="2400"/>
              <a:buFont typeface="Arial" panose="020B0604020202020204"/>
              <a:buNone/>
            </a:pPr>
            <a:endParaRPr sz="2400" b="1" i="0" u="none" strike="noStrike" cap="none">
              <a:solidFill>
                <a:srgbClr val="004282"/>
              </a:solidFill>
              <a:latin typeface="Arial" panose="020B0604020202020204"/>
              <a:ea typeface="Arial" panose="020B0604020202020204"/>
              <a:cs typeface="Arial" panose="020B0604020202020204"/>
              <a:sym typeface="Arial" panose="020B0604020202020204"/>
            </a:endParaRPr>
          </a:p>
        </p:txBody>
      </p:sp>
      <p:sp>
        <p:nvSpPr>
          <p:cNvPr id="123" name="Google Shape;123;p16"/>
          <p:cNvSpPr txBox="1"/>
          <p:nvPr/>
        </p:nvSpPr>
        <p:spPr>
          <a:xfrm>
            <a:off x="376199" y="1828772"/>
            <a:ext cx="8767799" cy="3968115"/>
          </a:xfrm>
          <a:prstGeom prst="rect">
            <a:avLst/>
          </a:prstGeom>
          <a:noFill/>
          <a:ln>
            <a:noFill/>
          </a:ln>
        </p:spPr>
        <p:txBody>
          <a:bodyPr spcFirstLastPara="1" wrap="square" lIns="91425" tIns="45700" rIns="91425" bIns="45700" anchor="t" anchorCtr="0">
            <a:spAutoFit/>
          </a:bodyPr>
          <a:lstStyle/>
          <a:p>
            <a:pPr marL="114300" marR="0" lvl="0" algn="just" rtl="0">
              <a:lnSpc>
                <a:spcPct val="100000"/>
              </a:lnSpc>
              <a:spcBef>
                <a:spcPts val="0"/>
              </a:spcBef>
              <a:spcAft>
                <a:spcPts val="0"/>
              </a:spcAft>
              <a:buClr>
                <a:srgbClr val="000000"/>
              </a:buClr>
              <a:buSzPts val="1800"/>
            </a:pPr>
            <a:r>
              <a:rPr lang="en-US" sz="1800" dirty="0">
                <a:latin typeface="Times New Roman" panose="02020603050405020304" pitchFamily="18" charset="0"/>
                <a:cs typeface="Times New Roman" panose="02020603050405020304" pitchFamily="18" charset="0"/>
              </a:rPr>
              <a:t>To overcome the problems in existing system, the proposed system is promoted with an authentication process involving Digital signatures of the user in implementation. A group of points plotted on an image is provided to the user for him to use his cognitive abilities and remember the points he has selected the first time he uses the </a:t>
            </a:r>
            <a:r>
              <a:rPr lang="en-US" sz="1800" dirty="0" err="1">
                <a:latin typeface="Times New Roman" panose="02020603050405020304" pitchFamily="18" charset="0"/>
                <a:cs typeface="Times New Roman" panose="02020603050405020304" pitchFamily="18" charset="0"/>
              </a:rPr>
              <a:t>system.Coming</a:t>
            </a:r>
            <a:r>
              <a:rPr lang="en-US" sz="1800" dirty="0">
                <a:latin typeface="Times New Roman" panose="02020603050405020304" pitchFamily="18" charset="0"/>
                <a:cs typeface="Times New Roman" panose="02020603050405020304" pitchFamily="18" charset="0"/>
              </a:rPr>
              <a:t> to the process of </a:t>
            </a:r>
            <a:r>
              <a:rPr lang="en-US" sz="1800" dirty="0" err="1">
                <a:latin typeface="Times New Roman" panose="02020603050405020304" pitchFamily="18" charset="0"/>
                <a:cs typeface="Times New Roman" panose="02020603050405020304" pitchFamily="18" charset="0"/>
              </a:rPr>
              <a:t>elgamal</a:t>
            </a:r>
            <a:r>
              <a:rPr lang="en-US" sz="1800" dirty="0">
                <a:latin typeface="Times New Roman" panose="02020603050405020304" pitchFamily="18" charset="0"/>
                <a:cs typeface="Times New Roman" panose="02020603050405020304" pitchFamily="18" charset="0"/>
              </a:rPr>
              <a:t> scheme, using these selected points a private key is generated for this user. An mathematical  operations are performed on the points to attain the digital signatures. With the help of the now obtained private key and a base point, a public key for this user is also generated. The other authenticated end follows suit thus far. Now, in order for them to have a connection and basically validate each other, a session key needs to be generated on either end which is required to be equal. After generating and verifying the session key, both the end users are now set to communicate with each other. A message sent by either user is then encrypted using the method of elliptic curve cryptography. Thus sent message is now decrypted and digitally signed on the receiver end.</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18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983335" y="972156"/>
            <a:ext cx="3177330" cy="571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9900"/>
              </a:buClr>
              <a:buSzPts val="2800"/>
              <a:buFont typeface="Cambria" panose="02040503050406030204"/>
              <a:buNone/>
            </a:pPr>
            <a:r>
              <a:rPr lang="en-US" sz="2800" b="1" i="0" u="none" strike="noStrike" cap="none">
                <a:solidFill>
                  <a:srgbClr val="FFC000"/>
                </a:solidFill>
                <a:latin typeface="Cambria" panose="02040503050406030204"/>
                <a:ea typeface="Cambria" panose="02040503050406030204"/>
                <a:cs typeface="Cambria" panose="02040503050406030204"/>
                <a:sym typeface="Cambria" panose="02040503050406030204"/>
              </a:rPr>
              <a:t>EXISTING SYSTEM</a:t>
            </a:r>
            <a:endParaRPr sz="2800" b="1" i="0" u="none" strike="noStrike" cap="none">
              <a:solidFill>
                <a:srgbClr val="FFC000"/>
              </a:solidFill>
              <a:latin typeface="Cambria" panose="02040503050406030204"/>
              <a:ea typeface="Cambria" panose="02040503050406030204"/>
              <a:cs typeface="Cambria" panose="02040503050406030204"/>
              <a:sym typeface="Cambria" panose="02040503050406030204"/>
            </a:endParaRPr>
          </a:p>
        </p:txBody>
      </p:sp>
      <p:sp>
        <p:nvSpPr>
          <p:cNvPr id="115" name="Google Shape;115;p15"/>
          <p:cNvSpPr/>
          <p:nvPr/>
        </p:nvSpPr>
        <p:spPr>
          <a:xfrm>
            <a:off x="376200" y="1083600"/>
            <a:ext cx="8767800" cy="56889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4282"/>
              </a:buClr>
              <a:buSzPts val="2400"/>
              <a:buFont typeface="Arial" panose="020B0604020202020204"/>
              <a:buNone/>
            </a:pPr>
            <a:endParaRPr sz="2400" b="1" i="0" u="none" strike="noStrike" cap="none">
              <a:solidFill>
                <a:srgbClr val="004282"/>
              </a:solidFill>
              <a:latin typeface="Arial" panose="020B0604020202020204"/>
              <a:ea typeface="Arial" panose="020B0604020202020204"/>
              <a:cs typeface="Arial" panose="020B0604020202020204"/>
              <a:sym typeface="Arial" panose="020B0604020202020204"/>
            </a:endParaRPr>
          </a:p>
        </p:txBody>
      </p:sp>
      <p:sp>
        <p:nvSpPr>
          <p:cNvPr id="6" name="TextBox 5"/>
          <p:cNvSpPr txBox="1"/>
          <p:nvPr/>
        </p:nvSpPr>
        <p:spPr>
          <a:xfrm>
            <a:off x="536891" y="1422631"/>
            <a:ext cx="8446417" cy="3139321"/>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this Existing concepts Elliptic Curve  Cryptography plays a significant role in improving the integrity and confidentiality of the data. In that cryptography it  will not give full security to data transmission in wireless network. Wireless network get more problem during packet transmission leads to loss of data so we can’t able prevent these kind of problems using this  algorithms  .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Drawbacks:</a:t>
            </a:r>
          </a:p>
          <a:p>
            <a:pPr algn="just"/>
            <a:r>
              <a:rPr lang="en-US" sz="1800" dirty="0">
                <a:latin typeface="Times New Roman" panose="02020603050405020304" pitchFamily="18" charset="0"/>
                <a:cs typeface="Times New Roman" panose="02020603050405020304" pitchFamily="18" charset="0"/>
              </a:rPr>
              <a:t> • Modified data easily. </a:t>
            </a:r>
          </a:p>
          <a:p>
            <a:pPr algn="just"/>
            <a:r>
              <a:rPr lang="en-US" sz="1800" dirty="0">
                <a:latin typeface="Times New Roman" panose="02020603050405020304" pitchFamily="18" charset="0"/>
                <a:cs typeface="Times New Roman" panose="02020603050405020304" pitchFamily="18" charset="0"/>
              </a:rPr>
              <a:t> • It does not provides the message authenticity.</a:t>
            </a:r>
          </a:p>
          <a:p>
            <a:pPr algn="just"/>
            <a:r>
              <a:rPr lang="en-US" sz="1800" dirty="0">
                <a:latin typeface="Times New Roman" panose="02020603050405020304" pitchFamily="18" charset="0"/>
                <a:cs typeface="Times New Roman" panose="02020603050405020304" pitchFamily="18" charset="0"/>
              </a:rPr>
              <a:t> • Dynamic Key changing was very slow.</a:t>
            </a: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6" name="TextBox 5"/>
          <p:cNvSpPr txBox="1"/>
          <p:nvPr/>
        </p:nvSpPr>
        <p:spPr>
          <a:xfrm>
            <a:off x="1749065" y="43971"/>
            <a:ext cx="5645870" cy="954107"/>
          </a:xfrm>
          <a:prstGeom prst="rect">
            <a:avLst/>
          </a:prstGeom>
          <a:noFill/>
        </p:spPr>
        <p:txBody>
          <a:bodyPr wrap="square">
            <a:spAutoFit/>
          </a:bodyPr>
          <a:lstStyle/>
          <a:p>
            <a:r>
              <a:rPr lang="en-US" sz="2800" b="1" i="0" u="none" strike="noStrike" cap="none" dirty="0">
                <a:solidFill>
                  <a:srgbClr val="FFC000"/>
                </a:solidFill>
                <a:latin typeface="Times New Roman" panose="02020603050405020304" pitchFamily="18" charset="0"/>
                <a:ea typeface="Cambria" panose="02040503050406030204"/>
                <a:cs typeface="Times New Roman" panose="02020603050405020304" pitchFamily="18" charset="0"/>
                <a:sym typeface="Cambria" panose="02040503050406030204"/>
              </a:rPr>
              <a:t> LITERATURE SURVEY – 1</a:t>
            </a:r>
            <a:endPar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p>
            <a:endParaRPr lang="en-IN"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11480" y="733288"/>
            <a:ext cx="8638252" cy="5351721"/>
          </a:xfrm>
          <a:prstGeom prst="rect">
            <a:avLst/>
          </a:prstGeom>
          <a:noFill/>
        </p:spPr>
        <p:txBody>
          <a:bodyPr wrap="square">
            <a:spAutoFit/>
          </a:bodyPr>
          <a:lstStyle/>
          <a:p>
            <a:pPr algn="just">
              <a:lnSpc>
                <a:spcPct val="150000"/>
              </a:lnSpc>
            </a:pP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[1].H. N.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Almajed</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and A. S.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Almogren</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1800" b="1"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"SE-Enc: A Secure and Efficient Encoding Scheme Using Elliptic Curve Cryptography,"</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in IEEE Access, vol. 7, pp. 175865-175878, 2019, </a:t>
            </a:r>
            <a:r>
              <a:rPr lang="en-US" sz="1800" b="0" i="0" u="none" strike="noStrike" cap="none" dirty="0" err="1">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doi</a:t>
            </a:r>
            <a:r>
              <a:rPr lang="en-US" sz="18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10.1109/ACCESS.2019.2957943</a:t>
            </a:r>
          </a:p>
          <a:p>
            <a:pPr algn="just">
              <a:lnSpc>
                <a:spcPct val="150000"/>
              </a:lnSpc>
            </a:pPr>
            <a:endParaRPr lang="en-US" dirty="0">
              <a:latin typeface="Times New Roman" panose="02020603050405020304" pitchFamily="18" charset="0"/>
              <a:cs typeface="Times New Roman" panose="02020603050405020304" pitchFamily="18" charset="0"/>
              <a:sym typeface="Times New Roman" panose="02020603050405020304"/>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Elliptic Curve Cryptography (ECC) is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public-key cryptosystems, which is based on the algebraic structures of the elliptic curves over finite fields and Elliptic Curve Discrete Logarithm Problem (ECDLP). The ECC  is  updated version of the RSA cryptosystem, because ECC uses smaller keys and signatures than RSA for the same level of security and provides very fast key generation and fast key agreement. ECC digital signature algorithms like ECDSA (for classical curves)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EdDSA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(for twisted Edwards curves).</a:t>
            </a:r>
          </a:p>
          <a:p>
            <a:pPr algn="just">
              <a:lnSpc>
                <a:spcPct val="150000"/>
              </a:lnSpc>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ECC follows Point multiplication.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point multiplication a point P on the elliptic curve is multiplied with a scalar k using elliptic curve equation to obtain another point Q on the same elliptic curve.    i.e.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kP</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=Q</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6" name="TextBox 5"/>
          <p:cNvSpPr txBox="1"/>
          <p:nvPr/>
        </p:nvSpPr>
        <p:spPr>
          <a:xfrm>
            <a:off x="518474" y="810707"/>
            <a:ext cx="8342722" cy="4807983"/>
          </a:xfrm>
          <a:prstGeom prst="rect">
            <a:avLst/>
          </a:prstGeom>
          <a:noFill/>
        </p:spPr>
        <p:txBody>
          <a:bodyPr wrap="square">
            <a:sp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Point multiplication is achieved by two basic elliptic curve operations:</a:t>
            </a:r>
          </a:p>
          <a:p>
            <a:pPr marL="285750" indent="-28575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Point addition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adding two points J and K to obtain another point 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 = J + K)</a:t>
            </a:r>
          </a:p>
          <a:p>
            <a:pPr marL="285750" indent="-285750" algn="just">
              <a:lnSpc>
                <a:spcPct val="150000"/>
              </a:lnSpc>
              <a:spcAft>
                <a:spcPts val="100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Point doubling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adding a point J to itself to obtain another point 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 = 2J)</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SE-Enc scheme consists of nine phases: </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generating system parameters</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encoding the message</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mapping to the elliptic curve</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encrypting the mapped points</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signing the encrypted message </a:t>
            </a:r>
          </a:p>
        </p:txBody>
      </p:sp>
      <p:sp>
        <p:nvSpPr>
          <p:cNvPr id="10" name="TextBox 9"/>
          <p:cNvSpPr txBox="1"/>
          <p:nvPr/>
        </p:nvSpPr>
        <p:spPr>
          <a:xfrm>
            <a:off x="4039386" y="3024209"/>
            <a:ext cx="4586140" cy="2504788"/>
          </a:xfrm>
          <a:prstGeom prst="rect">
            <a:avLst/>
          </a:prstGeom>
          <a:noFill/>
        </p:spPr>
        <p:txBody>
          <a:bodyPr wrap="square">
            <a:spAutoFit/>
          </a:bodyPr>
          <a:lstStyle/>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verifying the received message </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decrypting the message</a:t>
            </a: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decoding the decrypted message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Converting the decoded message into plaintext.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6" name="TextBox 5"/>
          <p:cNvSpPr txBox="1"/>
          <p:nvPr/>
        </p:nvSpPr>
        <p:spPr>
          <a:xfrm>
            <a:off x="511405" y="711843"/>
            <a:ext cx="8632596" cy="544405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It is simply stronger and secure than many cryptography technique.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It uses </a:t>
            </a:r>
            <a:r>
              <a:rPr lang="en-US" sz="1800">
                <a:latin typeface="Times New Roman" panose="02020603050405020304" pitchFamily="18" charset="0"/>
                <a:ea typeface="Calibri" panose="020F0502020204030204" pitchFamily="34" charset="0"/>
                <a:cs typeface="Times New Roman" panose="02020603050405020304" pitchFamily="18" charset="0"/>
              </a:rPr>
              <a:t>less key size </a:t>
            </a:r>
            <a:r>
              <a:rPr lang="en-US" sz="1800" dirty="0">
                <a:latin typeface="Times New Roman" panose="02020603050405020304" pitchFamily="18" charset="0"/>
                <a:ea typeface="Calibri" panose="020F0502020204030204" pitchFamily="34" charset="0"/>
                <a:cs typeface="Times New Roman" panose="02020603050405020304" pitchFamily="18" charset="0"/>
              </a:rPr>
              <a:t>compared to RSA algorithm.</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Resistant to several encryption attacks.</a:t>
            </a:r>
          </a:p>
          <a:p>
            <a:pPr algn="just">
              <a:lnSpc>
                <a:spcPct val="150000"/>
              </a:lnSpc>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Significantly more complex mathematical computations.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relatively large group of weak elliptic curves.</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produces high length cipher text more than RSA encryption.</a:t>
            </a:r>
          </a:p>
          <a:p>
            <a:pPr marL="2857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6" name="TextBox 5"/>
          <p:cNvSpPr txBox="1"/>
          <p:nvPr/>
        </p:nvSpPr>
        <p:spPr>
          <a:xfrm>
            <a:off x="2271860" y="32890"/>
            <a:ext cx="5097544" cy="523220"/>
          </a:xfrm>
          <a:prstGeom prst="rect">
            <a:avLst/>
          </a:prstGeom>
          <a:noFill/>
        </p:spPr>
        <p:txBody>
          <a:bodyPr wrap="square">
            <a:spAutoFit/>
          </a:bodyPr>
          <a:lstStyle/>
          <a:p>
            <a:r>
              <a:rPr lang="en-US" sz="2800" b="1" i="0" u="none" strike="noStrike" cap="none" dirty="0">
                <a:solidFill>
                  <a:srgbClr val="FFC000"/>
                </a:solidFill>
                <a:latin typeface="Times New Roman" panose="02020603050405020304" pitchFamily="18" charset="0"/>
                <a:ea typeface="Cambria" panose="02040503050406030204"/>
                <a:cs typeface="Times New Roman" panose="02020603050405020304" pitchFamily="18" charset="0"/>
                <a:sym typeface="Cambria" panose="02040503050406030204"/>
              </a:rPr>
              <a:t>LITERATURE SURVEY – 2</a:t>
            </a:r>
            <a:endPar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8" name="TextBox 7"/>
          <p:cNvSpPr txBox="1"/>
          <p:nvPr/>
        </p:nvSpPr>
        <p:spPr>
          <a:xfrm>
            <a:off x="377071" y="769136"/>
            <a:ext cx="8682087" cy="6167329"/>
          </a:xfrm>
          <a:prstGeom prst="rect">
            <a:avLst/>
          </a:prstGeom>
          <a:noFill/>
        </p:spPr>
        <p:txBody>
          <a:bodyPr wrap="square">
            <a:spAutoFit/>
          </a:bodyPr>
          <a:lstStyle/>
          <a:p>
            <a:pPr algn="just">
              <a:lnSpc>
                <a:spcPct val="150000"/>
              </a:lnSpc>
            </a:pPr>
            <a:r>
              <a:rPr lang="en-IN" sz="1800" b="0" i="0" dirty="0">
                <a:solidFill>
                  <a:srgbClr val="222222"/>
                </a:solidFill>
                <a:effectLst/>
                <a:latin typeface="Times New Roman" panose="02020603050405020304" pitchFamily="18" charset="0"/>
                <a:cs typeface="Times New Roman" panose="02020603050405020304" pitchFamily="18" charset="0"/>
              </a:rPr>
              <a:t>[2].Islam, SK </a:t>
            </a:r>
            <a:r>
              <a:rPr lang="en-IN" sz="1800" b="0" i="0" dirty="0" err="1">
                <a:solidFill>
                  <a:srgbClr val="222222"/>
                </a:solidFill>
                <a:effectLst/>
                <a:latin typeface="Times New Roman" panose="02020603050405020304" pitchFamily="18" charset="0"/>
                <a:cs typeface="Times New Roman" panose="02020603050405020304" pitchFamily="18" charset="0"/>
              </a:rPr>
              <a:t>Hafizul</a:t>
            </a:r>
            <a:r>
              <a:rPr lang="en-IN" sz="1800" b="0" i="0" dirty="0">
                <a:solidFill>
                  <a:srgbClr val="222222"/>
                </a:solidFill>
                <a:effectLst/>
                <a:latin typeface="Times New Roman" panose="02020603050405020304" pitchFamily="18" charset="0"/>
                <a:cs typeface="Times New Roman" panose="02020603050405020304" pitchFamily="18" charset="0"/>
              </a:rPr>
              <a:t>, and G. P. </a:t>
            </a:r>
            <a:r>
              <a:rPr lang="en-IN" sz="1800" b="0" i="0" dirty="0" err="1">
                <a:solidFill>
                  <a:srgbClr val="222222"/>
                </a:solidFill>
                <a:effectLst/>
                <a:latin typeface="Times New Roman" panose="02020603050405020304" pitchFamily="18" charset="0"/>
                <a:cs typeface="Times New Roman" panose="02020603050405020304" pitchFamily="18" charset="0"/>
              </a:rPr>
              <a:t>Biswas.</a:t>
            </a:r>
            <a:r>
              <a:rPr lang="en-IN" sz="1800" b="1" i="0" dirty="0" err="1">
                <a:solidFill>
                  <a:srgbClr val="222222"/>
                </a:solidFill>
                <a:effectLst/>
                <a:latin typeface="Times New Roman" panose="02020603050405020304" pitchFamily="18" charset="0"/>
                <a:cs typeface="Times New Roman" panose="02020603050405020304" pitchFamily="18" charset="0"/>
              </a:rPr>
              <a:t>"Provably</a:t>
            </a:r>
            <a:r>
              <a:rPr lang="en-IN" sz="1800" b="1" i="0" dirty="0">
                <a:solidFill>
                  <a:srgbClr val="222222"/>
                </a:solidFill>
                <a:effectLst/>
                <a:latin typeface="Times New Roman" panose="02020603050405020304" pitchFamily="18" charset="0"/>
                <a:cs typeface="Times New Roman" panose="02020603050405020304" pitchFamily="18" charset="0"/>
              </a:rPr>
              <a:t> secure and pairing-free certificateless digital signature scheme using elliptic curve cryptography."</a:t>
            </a:r>
            <a:r>
              <a:rPr lang="en-IN" sz="1800" b="0" i="0" dirty="0">
                <a:solidFill>
                  <a:srgbClr val="222222"/>
                </a:solidFill>
                <a:effectLst/>
                <a:latin typeface="Times New Roman" panose="02020603050405020304" pitchFamily="18" charset="0"/>
                <a:cs typeface="Times New Roman" panose="02020603050405020304" pitchFamily="18" charset="0"/>
              </a:rPr>
              <a:t> </a:t>
            </a:r>
            <a:r>
              <a:rPr lang="en-IN" sz="1800" b="0" i="1" dirty="0">
                <a:solidFill>
                  <a:srgbClr val="222222"/>
                </a:solidFill>
                <a:effectLst/>
                <a:latin typeface="Times New Roman" panose="02020603050405020304" pitchFamily="18" charset="0"/>
                <a:cs typeface="Times New Roman" panose="02020603050405020304" pitchFamily="18" charset="0"/>
              </a:rPr>
              <a:t>International Journal of Computer Mathematics</a:t>
            </a:r>
            <a:r>
              <a:rPr lang="en-IN" sz="1800" b="0" i="0" dirty="0">
                <a:solidFill>
                  <a:srgbClr val="222222"/>
                </a:solidFill>
                <a:effectLst/>
                <a:latin typeface="Times New Roman" panose="02020603050405020304" pitchFamily="18" charset="0"/>
                <a:cs typeface="Times New Roman" panose="02020603050405020304" pitchFamily="18" charset="0"/>
              </a:rPr>
              <a:t> 90.11 (2013): 2244-2258.</a:t>
            </a:r>
          </a:p>
          <a:p>
            <a:pPr marL="285750" lvl="1" indent="-28575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algorithm takes master secret key, identity of user and the systems parameter as input and returns the identity-based private key of the user. In order to obtain the partial private key, the user ID sends to the PKI from which the user can validate his private key.</a:t>
            </a:r>
          </a:p>
          <a:p>
            <a:pPr marL="285750" indent="-28575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attack model of the CL-DS scheme, the stronger security notion of a CL-DS scheme is against the adaptive chosen message and identity attacks which means that an adversary chooses any message randomly from the message space and then asks the signer to sign the message.</a:t>
            </a:r>
          </a:p>
          <a:p>
            <a:pPr marL="285750" indent="-28575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CL-PKC scheme has received much attention of many researches as it eliminates the certificate management problems occurring in traditional PKI.</a:t>
            </a:r>
          </a:p>
          <a:p>
            <a:pPr algn="just">
              <a:lnSpc>
                <a:spcPct val="150000"/>
              </a:lnSpc>
            </a:pPr>
            <a:endParaRPr lang="en-IN" sz="1800" u="none" strike="noStrike" cap="none" dirty="0">
              <a:solidFill>
                <a:srgbClr val="22222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3543</Words>
  <Application>Microsoft Office PowerPoint</Application>
  <PresentationFormat>On-screen Show (4:3)</PresentationFormat>
  <Paragraphs>255</Paragraphs>
  <Slides>38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vt:lpstr>
      <vt:lpstr>Symbol</vt:lpstr>
      <vt:lpstr>Times New Roman</vt:lpstr>
      <vt:lpstr>Verdana</vt:lpstr>
      <vt:lpstr>Wingdings</vt:lpstr>
      <vt:lpstr>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harisankar narayan panchireddi</cp:lastModifiedBy>
  <cp:revision>176</cp:revision>
  <dcterms:created xsi:type="dcterms:W3CDTF">2022-08-16T13:32:00Z</dcterms:created>
  <dcterms:modified xsi:type="dcterms:W3CDTF">2022-11-25T05:31:14Z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D06EEF2B18BC431F868B88306437ABDF</vt:lpwstr>
  </property>
  <property fmtid="{D5CDD505-2E9C-101B-9397-08002B2CF9AE}" pid="3" name="KSOProductBuildVer">
    <vt:lpwstr>1033-11.2.0.11210</vt:lpwstr>
  </property>
</Properties>
</file>