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ormorant Garamond Bold Italics" charset="1" panose="00000800000000000000"/>
      <p:regular r:id="rId24"/>
    </p:embeddedFont>
    <p:embeddedFont>
      <p:font typeface="Quicksand"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500624" y="2200886"/>
            <a:ext cx="16229942" cy="1791211"/>
          </a:xfrm>
          <a:prstGeom prst="rect">
            <a:avLst/>
          </a:prstGeom>
        </p:spPr>
        <p:txBody>
          <a:bodyPr anchor="t" rtlCol="false" tIns="0" lIns="0" bIns="0" rIns="0">
            <a:spAutoFit/>
          </a:bodyPr>
          <a:lstStyle/>
          <a:p>
            <a:pPr algn="ctr" marL="0" indent="0" lvl="0">
              <a:lnSpc>
                <a:spcPts val="14671"/>
              </a:lnSpc>
              <a:spcBef>
                <a:spcPct val="0"/>
              </a:spcBef>
            </a:pPr>
            <a:r>
              <a:rPr lang="en-US" sz="10479">
                <a:solidFill>
                  <a:srgbClr val="0F4662"/>
                </a:solidFill>
                <a:latin typeface="Cormorant Garamond Bold Italics"/>
              </a:rPr>
              <a:t>SQL PORTFOLIO Project</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044593"/>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rPr>
              <a:t>Domino Pizza Sales</a:t>
            </a:r>
          </a:p>
        </p:txBody>
      </p:sp>
      <p:sp>
        <p:nvSpPr>
          <p:cNvPr name="TextBox 7" id="7"/>
          <p:cNvSpPr txBox="true"/>
          <p:nvPr/>
        </p:nvSpPr>
        <p:spPr>
          <a:xfrm rot="0">
            <a:off x="11103133" y="7784792"/>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rPr>
              <a:t>5 June, 2024</a:t>
            </a:r>
          </a:p>
        </p:txBody>
      </p:sp>
      <p:sp>
        <p:nvSpPr>
          <p:cNvPr name="TextBox 8" id="8"/>
          <p:cNvSpPr txBox="true"/>
          <p:nvPr/>
        </p:nvSpPr>
        <p:spPr>
          <a:xfrm rot="0">
            <a:off x="8546257" y="7168312"/>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rPr>
              <a:t>Prepared by Haris Fayyaz</a:t>
            </a:r>
          </a:p>
        </p:txBody>
      </p:sp>
      <p:sp>
        <p:nvSpPr>
          <p:cNvPr name="Freeform 9" id="9"/>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488622" y="3638406"/>
            <a:ext cx="10391861" cy="3010189"/>
          </a:xfrm>
          <a:custGeom>
            <a:avLst/>
            <a:gdLst/>
            <a:ahLst/>
            <a:cxnLst/>
            <a:rect r="r" b="b" t="t" l="l"/>
            <a:pathLst>
              <a:path h="3010189" w="10391861">
                <a:moveTo>
                  <a:pt x="0" y="0"/>
                </a:moveTo>
                <a:lnTo>
                  <a:pt x="10391862" y="0"/>
                </a:lnTo>
                <a:lnTo>
                  <a:pt x="10391862" y="3010188"/>
                </a:lnTo>
                <a:lnTo>
                  <a:pt x="0" y="3010188"/>
                </a:lnTo>
                <a:lnTo>
                  <a:pt x="0" y="0"/>
                </a:lnTo>
                <a:close/>
              </a:path>
            </a:pathLst>
          </a:custGeom>
          <a:blipFill>
            <a:blip r:embed="rId2"/>
            <a:stretch>
              <a:fillRect l="0" t="0" r="0" b="0"/>
            </a:stretch>
          </a:blipFill>
        </p:spPr>
      </p:sp>
      <p:sp>
        <p:nvSpPr>
          <p:cNvPr name="Freeform 3" id="3"/>
          <p:cNvSpPr/>
          <p:nvPr/>
        </p:nvSpPr>
        <p:spPr>
          <a:xfrm flipH="false" flipV="false" rot="0">
            <a:off x="13699507" y="3638406"/>
            <a:ext cx="3300683" cy="5996528"/>
          </a:xfrm>
          <a:custGeom>
            <a:avLst/>
            <a:gdLst/>
            <a:ahLst/>
            <a:cxnLst/>
            <a:rect r="r" b="b" t="t" l="l"/>
            <a:pathLst>
              <a:path h="5996528" w="3300683">
                <a:moveTo>
                  <a:pt x="0" y="0"/>
                </a:moveTo>
                <a:lnTo>
                  <a:pt x="3300683" y="0"/>
                </a:lnTo>
                <a:lnTo>
                  <a:pt x="3300683" y="5996528"/>
                </a:lnTo>
                <a:lnTo>
                  <a:pt x="0" y="5996528"/>
                </a:lnTo>
                <a:lnTo>
                  <a:pt x="0" y="0"/>
                </a:lnTo>
                <a:close/>
              </a:path>
            </a:pathLst>
          </a:custGeom>
          <a:blipFill>
            <a:blip r:embed="rId3"/>
            <a:stretch>
              <a:fillRect l="0" t="0" r="0" b="0"/>
            </a:stretch>
          </a:blipFill>
        </p:spPr>
      </p:sp>
      <p:sp>
        <p:nvSpPr>
          <p:cNvPr name="TextBox 4" id="4"/>
          <p:cNvSpPr txBox="true"/>
          <p:nvPr/>
        </p:nvSpPr>
        <p:spPr>
          <a:xfrm rot="0">
            <a:off x="1028700" y="599709"/>
            <a:ext cx="15971490" cy="2218690"/>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Determine the distribution of orders by hour of the day?</a:t>
            </a:r>
          </a:p>
        </p:txBody>
      </p:sp>
      <p:sp>
        <p:nvSpPr>
          <p:cNvPr name="TextBox 5" id="5"/>
          <p:cNvSpPr txBox="true"/>
          <p:nvPr/>
        </p:nvSpPr>
        <p:spPr>
          <a:xfrm rot="0">
            <a:off x="261439" y="7550234"/>
            <a:ext cx="13177308" cy="1708066"/>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the most orders that were placed with in Dominoes was in the evening after 12 pm, till 11 pm at night. However the least orders are to be observed in the morning around 9-10 am.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015193"/>
            <a:ext cx="10980424" cy="3009279"/>
          </a:xfrm>
          <a:custGeom>
            <a:avLst/>
            <a:gdLst/>
            <a:ahLst/>
            <a:cxnLst/>
            <a:rect r="r" b="b" t="t" l="l"/>
            <a:pathLst>
              <a:path h="3009279" w="10980424">
                <a:moveTo>
                  <a:pt x="0" y="0"/>
                </a:moveTo>
                <a:lnTo>
                  <a:pt x="10980424" y="0"/>
                </a:lnTo>
                <a:lnTo>
                  <a:pt x="10980424" y="3009279"/>
                </a:lnTo>
                <a:lnTo>
                  <a:pt x="0" y="3009279"/>
                </a:lnTo>
                <a:lnTo>
                  <a:pt x="0" y="0"/>
                </a:lnTo>
                <a:close/>
              </a:path>
            </a:pathLst>
          </a:custGeom>
          <a:blipFill>
            <a:blip r:embed="rId2"/>
            <a:stretch>
              <a:fillRect l="0" t="0" r="0" b="0"/>
            </a:stretch>
          </a:blipFill>
        </p:spPr>
      </p:sp>
      <p:sp>
        <p:nvSpPr>
          <p:cNvPr name="Freeform 3" id="3"/>
          <p:cNvSpPr/>
          <p:nvPr/>
        </p:nvSpPr>
        <p:spPr>
          <a:xfrm flipH="false" flipV="false" rot="0">
            <a:off x="12741760" y="5053372"/>
            <a:ext cx="3908217" cy="1971101"/>
          </a:xfrm>
          <a:custGeom>
            <a:avLst/>
            <a:gdLst/>
            <a:ahLst/>
            <a:cxnLst/>
            <a:rect r="r" b="b" t="t" l="l"/>
            <a:pathLst>
              <a:path h="1971101" w="3908217">
                <a:moveTo>
                  <a:pt x="0" y="0"/>
                </a:moveTo>
                <a:lnTo>
                  <a:pt x="3908217" y="0"/>
                </a:lnTo>
                <a:lnTo>
                  <a:pt x="3908217" y="1971100"/>
                </a:lnTo>
                <a:lnTo>
                  <a:pt x="0" y="1971100"/>
                </a:lnTo>
                <a:lnTo>
                  <a:pt x="0" y="0"/>
                </a:lnTo>
                <a:close/>
              </a:path>
            </a:pathLst>
          </a:custGeom>
          <a:blipFill>
            <a:blip r:embed="rId3"/>
            <a:stretch>
              <a:fillRect l="0" t="0" r="0" b="0"/>
            </a:stretch>
          </a:blipFill>
        </p:spPr>
      </p:sp>
      <p:sp>
        <p:nvSpPr>
          <p:cNvPr name="TextBox 4" id="4"/>
          <p:cNvSpPr txBox="true"/>
          <p:nvPr/>
        </p:nvSpPr>
        <p:spPr>
          <a:xfrm rot="0">
            <a:off x="1028700" y="599709"/>
            <a:ext cx="15971490" cy="2218690"/>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Join relevant tables to find the category-wise distribution of pizzas?</a:t>
            </a:r>
          </a:p>
        </p:txBody>
      </p:sp>
      <p:sp>
        <p:nvSpPr>
          <p:cNvPr name="TextBox 5" id="5"/>
          <p:cNvSpPr txBox="true"/>
          <p:nvPr/>
        </p:nvSpPr>
        <p:spPr>
          <a:xfrm rot="0">
            <a:off x="1028700" y="8132663"/>
            <a:ext cx="15971490" cy="1125637"/>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the least category could be observed within Chicken, followed by ‘Classic’, then the most number to be within ‘Supreme’ and the ‘Veggie’.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693056"/>
            <a:ext cx="10750746" cy="3915499"/>
          </a:xfrm>
          <a:custGeom>
            <a:avLst/>
            <a:gdLst/>
            <a:ahLst/>
            <a:cxnLst/>
            <a:rect r="r" b="b" t="t" l="l"/>
            <a:pathLst>
              <a:path h="3915499" w="10750746">
                <a:moveTo>
                  <a:pt x="0" y="0"/>
                </a:moveTo>
                <a:lnTo>
                  <a:pt x="10750746" y="0"/>
                </a:lnTo>
                <a:lnTo>
                  <a:pt x="10750746" y="3915499"/>
                </a:lnTo>
                <a:lnTo>
                  <a:pt x="0" y="3915499"/>
                </a:lnTo>
                <a:lnTo>
                  <a:pt x="0" y="0"/>
                </a:lnTo>
                <a:close/>
              </a:path>
            </a:pathLst>
          </a:custGeom>
          <a:blipFill>
            <a:blip r:embed="rId2"/>
            <a:stretch>
              <a:fillRect l="0" t="0" r="0" b="0"/>
            </a:stretch>
          </a:blipFill>
        </p:spPr>
      </p:sp>
      <p:sp>
        <p:nvSpPr>
          <p:cNvPr name="Freeform 3" id="3"/>
          <p:cNvSpPr/>
          <p:nvPr/>
        </p:nvSpPr>
        <p:spPr>
          <a:xfrm flipH="false" flipV="false" rot="0">
            <a:off x="13127954" y="6833467"/>
            <a:ext cx="4330383" cy="775088"/>
          </a:xfrm>
          <a:custGeom>
            <a:avLst/>
            <a:gdLst/>
            <a:ahLst/>
            <a:cxnLst/>
            <a:rect r="r" b="b" t="t" l="l"/>
            <a:pathLst>
              <a:path h="775088" w="4330383">
                <a:moveTo>
                  <a:pt x="0" y="0"/>
                </a:moveTo>
                <a:lnTo>
                  <a:pt x="4330383" y="0"/>
                </a:lnTo>
                <a:lnTo>
                  <a:pt x="4330383" y="775088"/>
                </a:lnTo>
                <a:lnTo>
                  <a:pt x="0" y="775088"/>
                </a:lnTo>
                <a:lnTo>
                  <a:pt x="0" y="0"/>
                </a:lnTo>
                <a:close/>
              </a:path>
            </a:pathLst>
          </a:custGeom>
          <a:blipFill>
            <a:blip r:embed="rId3"/>
            <a:stretch>
              <a:fillRect l="0" t="0" r="0" b="0"/>
            </a:stretch>
          </a:blipFill>
        </p:spPr>
      </p:sp>
      <p:sp>
        <p:nvSpPr>
          <p:cNvPr name="TextBox 4" id="4"/>
          <p:cNvSpPr txBox="true"/>
          <p:nvPr/>
        </p:nvSpPr>
        <p:spPr>
          <a:xfrm rot="0">
            <a:off x="1028700" y="599709"/>
            <a:ext cx="15971490" cy="2218690"/>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Group the orders by date and calculate the average number of pizzas ordered per day?</a:t>
            </a:r>
          </a:p>
        </p:txBody>
      </p:sp>
      <p:sp>
        <p:nvSpPr>
          <p:cNvPr name="TextBox 5" id="5"/>
          <p:cNvSpPr txBox="true"/>
          <p:nvPr/>
        </p:nvSpPr>
        <p:spPr>
          <a:xfrm rot="0">
            <a:off x="1656111" y="8628807"/>
            <a:ext cx="13177308" cy="1125637"/>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138 pizzas were ordered on an average every day.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649392" y="3254798"/>
            <a:ext cx="8743271" cy="4926009"/>
          </a:xfrm>
          <a:custGeom>
            <a:avLst/>
            <a:gdLst/>
            <a:ahLst/>
            <a:cxnLst/>
            <a:rect r="r" b="b" t="t" l="l"/>
            <a:pathLst>
              <a:path h="4926009" w="8743271">
                <a:moveTo>
                  <a:pt x="0" y="0"/>
                </a:moveTo>
                <a:lnTo>
                  <a:pt x="8743271" y="0"/>
                </a:lnTo>
                <a:lnTo>
                  <a:pt x="8743271" y="4926009"/>
                </a:lnTo>
                <a:lnTo>
                  <a:pt x="0" y="4926009"/>
                </a:lnTo>
                <a:lnTo>
                  <a:pt x="0" y="0"/>
                </a:lnTo>
                <a:close/>
              </a:path>
            </a:pathLst>
          </a:custGeom>
          <a:blipFill>
            <a:blip r:embed="rId2"/>
            <a:stretch>
              <a:fillRect l="0" t="0" r="0" b="0"/>
            </a:stretch>
          </a:blipFill>
        </p:spPr>
      </p:sp>
      <p:sp>
        <p:nvSpPr>
          <p:cNvPr name="Freeform 3" id="3"/>
          <p:cNvSpPr/>
          <p:nvPr/>
        </p:nvSpPr>
        <p:spPr>
          <a:xfrm flipH="false" flipV="false" rot="0">
            <a:off x="12446742" y="6860579"/>
            <a:ext cx="4279860" cy="1320228"/>
          </a:xfrm>
          <a:custGeom>
            <a:avLst/>
            <a:gdLst/>
            <a:ahLst/>
            <a:cxnLst/>
            <a:rect r="r" b="b" t="t" l="l"/>
            <a:pathLst>
              <a:path h="1320228" w="4279860">
                <a:moveTo>
                  <a:pt x="0" y="0"/>
                </a:moveTo>
                <a:lnTo>
                  <a:pt x="4279860" y="0"/>
                </a:lnTo>
                <a:lnTo>
                  <a:pt x="4279860" y="1320228"/>
                </a:lnTo>
                <a:lnTo>
                  <a:pt x="0" y="1320228"/>
                </a:lnTo>
                <a:lnTo>
                  <a:pt x="0" y="0"/>
                </a:lnTo>
                <a:close/>
              </a:path>
            </a:pathLst>
          </a:custGeom>
          <a:blipFill>
            <a:blip r:embed="rId3"/>
            <a:stretch>
              <a:fillRect l="0" t="0" r="0" b="0"/>
            </a:stretch>
          </a:blipFill>
        </p:spPr>
      </p:sp>
      <p:sp>
        <p:nvSpPr>
          <p:cNvPr name="TextBox 4" id="4"/>
          <p:cNvSpPr txBox="true"/>
          <p:nvPr/>
        </p:nvSpPr>
        <p:spPr>
          <a:xfrm rot="0">
            <a:off x="1028700" y="599709"/>
            <a:ext cx="15971490" cy="2218690"/>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Determine the top 3 most ordered pizza types based on revenue?</a:t>
            </a:r>
          </a:p>
        </p:txBody>
      </p:sp>
      <p:sp>
        <p:nvSpPr>
          <p:cNvPr name="TextBox 5" id="5"/>
          <p:cNvSpPr txBox="true"/>
          <p:nvPr/>
        </p:nvSpPr>
        <p:spPr>
          <a:xfrm rot="0">
            <a:off x="1409364" y="8920021"/>
            <a:ext cx="15849936" cy="1125637"/>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based on revenues the most ordered pizza was their ‘Thai Chicken’, followed by their ‘Barbecue Chicken’ and lastly their ‘California Chicken Pizza’.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863160" y="3567060"/>
            <a:ext cx="11925539" cy="4240712"/>
          </a:xfrm>
          <a:custGeom>
            <a:avLst/>
            <a:gdLst/>
            <a:ahLst/>
            <a:cxnLst/>
            <a:rect r="r" b="b" t="t" l="l"/>
            <a:pathLst>
              <a:path h="4240712" w="11925539">
                <a:moveTo>
                  <a:pt x="0" y="0"/>
                </a:moveTo>
                <a:lnTo>
                  <a:pt x="11925540" y="0"/>
                </a:lnTo>
                <a:lnTo>
                  <a:pt x="11925540" y="4240712"/>
                </a:lnTo>
                <a:lnTo>
                  <a:pt x="0" y="4240712"/>
                </a:lnTo>
                <a:lnTo>
                  <a:pt x="0" y="0"/>
                </a:lnTo>
                <a:close/>
              </a:path>
            </a:pathLst>
          </a:custGeom>
          <a:blipFill>
            <a:blip r:embed="rId2"/>
            <a:stretch>
              <a:fillRect l="0" t="0" r="0" b="0"/>
            </a:stretch>
          </a:blipFill>
        </p:spPr>
      </p:sp>
      <p:sp>
        <p:nvSpPr>
          <p:cNvPr name="Freeform 3" id="3"/>
          <p:cNvSpPr/>
          <p:nvPr/>
        </p:nvSpPr>
        <p:spPr>
          <a:xfrm flipH="false" flipV="false" rot="0">
            <a:off x="14138116" y="6318182"/>
            <a:ext cx="3792939" cy="1489591"/>
          </a:xfrm>
          <a:custGeom>
            <a:avLst/>
            <a:gdLst/>
            <a:ahLst/>
            <a:cxnLst/>
            <a:rect r="r" b="b" t="t" l="l"/>
            <a:pathLst>
              <a:path h="1489591" w="3792939">
                <a:moveTo>
                  <a:pt x="0" y="0"/>
                </a:moveTo>
                <a:lnTo>
                  <a:pt x="3792939" y="0"/>
                </a:lnTo>
                <a:lnTo>
                  <a:pt x="3792939" y="1489590"/>
                </a:lnTo>
                <a:lnTo>
                  <a:pt x="0" y="1489590"/>
                </a:lnTo>
                <a:lnTo>
                  <a:pt x="0" y="0"/>
                </a:lnTo>
                <a:close/>
              </a:path>
            </a:pathLst>
          </a:custGeom>
          <a:blipFill>
            <a:blip r:embed="rId3"/>
            <a:stretch>
              <a:fillRect l="0" t="0" r="0" b="0"/>
            </a:stretch>
          </a:blipFill>
        </p:spPr>
      </p:sp>
      <p:sp>
        <p:nvSpPr>
          <p:cNvPr name="TextBox 4" id="4"/>
          <p:cNvSpPr txBox="true"/>
          <p:nvPr/>
        </p:nvSpPr>
        <p:spPr>
          <a:xfrm rot="0">
            <a:off x="1028700" y="599709"/>
            <a:ext cx="15971490" cy="2218690"/>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Calculate the percentage contribution of each pizza type to total revenue?</a:t>
            </a:r>
          </a:p>
        </p:txBody>
      </p:sp>
      <p:sp>
        <p:nvSpPr>
          <p:cNvPr name="TextBox 5" id="5"/>
          <p:cNvSpPr txBox="true"/>
          <p:nvPr/>
        </p:nvSpPr>
        <p:spPr>
          <a:xfrm rot="0">
            <a:off x="1028700" y="7996504"/>
            <a:ext cx="15344078" cy="2290496"/>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based on each pizza type to total revenue , ‘Classic’ had the most percentage share amounting to 26.91%, followed by their ‘Supreme’ category amounting to 25.46%, then their ‘Chicken’ category amounting to 23.96% , and lastly their ‘Veggie’ category amounting to 23.68%.</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0" y="2486396"/>
            <a:ext cx="10931437" cy="3590850"/>
          </a:xfrm>
          <a:custGeom>
            <a:avLst/>
            <a:gdLst/>
            <a:ahLst/>
            <a:cxnLst/>
            <a:rect r="r" b="b" t="t" l="l"/>
            <a:pathLst>
              <a:path h="3590850" w="10931437">
                <a:moveTo>
                  <a:pt x="0" y="0"/>
                </a:moveTo>
                <a:lnTo>
                  <a:pt x="10931437" y="0"/>
                </a:lnTo>
                <a:lnTo>
                  <a:pt x="10931437" y="3590850"/>
                </a:lnTo>
                <a:lnTo>
                  <a:pt x="0" y="3590850"/>
                </a:lnTo>
                <a:lnTo>
                  <a:pt x="0" y="0"/>
                </a:lnTo>
                <a:close/>
              </a:path>
            </a:pathLst>
          </a:custGeom>
          <a:blipFill>
            <a:blip r:embed="rId2"/>
            <a:stretch>
              <a:fillRect l="0" t="0" r="0" b="0"/>
            </a:stretch>
          </a:blipFill>
        </p:spPr>
      </p:sp>
      <p:sp>
        <p:nvSpPr>
          <p:cNvPr name="Freeform 3" id="3"/>
          <p:cNvSpPr/>
          <p:nvPr/>
        </p:nvSpPr>
        <p:spPr>
          <a:xfrm flipH="false" flipV="false" rot="0">
            <a:off x="10931437" y="2063301"/>
            <a:ext cx="3701393" cy="5524873"/>
          </a:xfrm>
          <a:custGeom>
            <a:avLst/>
            <a:gdLst/>
            <a:ahLst/>
            <a:cxnLst/>
            <a:rect r="r" b="b" t="t" l="l"/>
            <a:pathLst>
              <a:path h="5524873" w="3701393">
                <a:moveTo>
                  <a:pt x="0" y="0"/>
                </a:moveTo>
                <a:lnTo>
                  <a:pt x="3701393" y="0"/>
                </a:lnTo>
                <a:lnTo>
                  <a:pt x="3701393" y="5524873"/>
                </a:lnTo>
                <a:lnTo>
                  <a:pt x="0" y="5524873"/>
                </a:lnTo>
                <a:lnTo>
                  <a:pt x="0" y="0"/>
                </a:lnTo>
                <a:close/>
              </a:path>
            </a:pathLst>
          </a:custGeom>
          <a:blipFill>
            <a:blip r:embed="rId3"/>
            <a:stretch>
              <a:fillRect l="0" t="0" r="0" b="0"/>
            </a:stretch>
          </a:blipFill>
        </p:spPr>
      </p:sp>
      <p:sp>
        <p:nvSpPr>
          <p:cNvPr name="Freeform 4" id="4"/>
          <p:cNvSpPr/>
          <p:nvPr/>
        </p:nvSpPr>
        <p:spPr>
          <a:xfrm flipH="false" flipV="false" rot="0">
            <a:off x="14431395" y="3536651"/>
            <a:ext cx="4051727" cy="5412270"/>
          </a:xfrm>
          <a:custGeom>
            <a:avLst/>
            <a:gdLst/>
            <a:ahLst/>
            <a:cxnLst/>
            <a:rect r="r" b="b" t="t" l="l"/>
            <a:pathLst>
              <a:path h="5412270" w="4051727">
                <a:moveTo>
                  <a:pt x="0" y="0"/>
                </a:moveTo>
                <a:lnTo>
                  <a:pt x="4051726" y="0"/>
                </a:lnTo>
                <a:lnTo>
                  <a:pt x="4051726" y="5412270"/>
                </a:lnTo>
                <a:lnTo>
                  <a:pt x="0" y="5412270"/>
                </a:lnTo>
                <a:lnTo>
                  <a:pt x="0" y="0"/>
                </a:lnTo>
                <a:close/>
              </a:path>
            </a:pathLst>
          </a:custGeom>
          <a:blipFill>
            <a:blip r:embed="rId4"/>
            <a:stretch>
              <a:fillRect l="0" t="0" r="0" b="0"/>
            </a:stretch>
          </a:blipFill>
        </p:spPr>
      </p:sp>
      <p:sp>
        <p:nvSpPr>
          <p:cNvPr name="TextBox 5" id="5"/>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Analyze the cumulative revenue generated over time?</a:t>
            </a:r>
          </a:p>
        </p:txBody>
      </p:sp>
      <p:sp>
        <p:nvSpPr>
          <p:cNvPr name="TextBox 6" id="6"/>
          <p:cNvSpPr txBox="true"/>
          <p:nvPr/>
        </p:nvSpPr>
        <p:spPr>
          <a:xfrm rot="0">
            <a:off x="260848" y="8815571"/>
            <a:ext cx="14501626" cy="1125637"/>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the cummulative revenues for Dominoes, summing to around 817,860 at the end.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45991" y="1842671"/>
            <a:ext cx="7939754" cy="8203948"/>
          </a:xfrm>
          <a:custGeom>
            <a:avLst/>
            <a:gdLst/>
            <a:ahLst/>
            <a:cxnLst/>
            <a:rect r="r" b="b" t="t" l="l"/>
            <a:pathLst>
              <a:path h="8203948" w="7939754">
                <a:moveTo>
                  <a:pt x="0" y="0"/>
                </a:moveTo>
                <a:lnTo>
                  <a:pt x="7939754" y="0"/>
                </a:lnTo>
                <a:lnTo>
                  <a:pt x="7939754" y="8203949"/>
                </a:lnTo>
                <a:lnTo>
                  <a:pt x="0" y="8203949"/>
                </a:lnTo>
                <a:lnTo>
                  <a:pt x="0" y="0"/>
                </a:lnTo>
                <a:close/>
              </a:path>
            </a:pathLst>
          </a:custGeom>
          <a:blipFill>
            <a:blip r:embed="rId2"/>
            <a:stretch>
              <a:fillRect l="0" t="0" r="0" b="0"/>
            </a:stretch>
          </a:blipFill>
        </p:spPr>
      </p:sp>
      <p:sp>
        <p:nvSpPr>
          <p:cNvPr name="Freeform 3" id="3"/>
          <p:cNvSpPr/>
          <p:nvPr/>
        </p:nvSpPr>
        <p:spPr>
          <a:xfrm flipH="false" flipV="false" rot="0">
            <a:off x="8948183" y="2475475"/>
            <a:ext cx="5297781" cy="3024195"/>
          </a:xfrm>
          <a:custGeom>
            <a:avLst/>
            <a:gdLst/>
            <a:ahLst/>
            <a:cxnLst/>
            <a:rect r="r" b="b" t="t" l="l"/>
            <a:pathLst>
              <a:path h="3024195" w="5297781">
                <a:moveTo>
                  <a:pt x="0" y="0"/>
                </a:moveTo>
                <a:lnTo>
                  <a:pt x="5297781" y="0"/>
                </a:lnTo>
                <a:lnTo>
                  <a:pt x="5297781" y="3024195"/>
                </a:lnTo>
                <a:lnTo>
                  <a:pt x="0" y="3024195"/>
                </a:lnTo>
                <a:lnTo>
                  <a:pt x="0" y="0"/>
                </a:lnTo>
                <a:close/>
              </a:path>
            </a:pathLst>
          </a:custGeom>
          <a:blipFill>
            <a:blip r:embed="rId3"/>
            <a:stretch>
              <a:fillRect l="0" t="0" r="0" b="0"/>
            </a:stretch>
          </a:blipFill>
        </p:spPr>
      </p:sp>
      <p:sp>
        <p:nvSpPr>
          <p:cNvPr name="TextBox 4" id="4"/>
          <p:cNvSpPr txBox="true"/>
          <p:nvPr/>
        </p:nvSpPr>
        <p:spPr>
          <a:xfrm rot="0">
            <a:off x="0" y="-114300"/>
            <a:ext cx="15971490" cy="2218690"/>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Determine the top 3 most ordered pizza types based on revenue for each pizza category?</a:t>
            </a:r>
          </a:p>
        </p:txBody>
      </p:sp>
      <p:sp>
        <p:nvSpPr>
          <p:cNvPr name="TextBox 5" id="5"/>
          <p:cNvSpPr txBox="true"/>
          <p:nvPr/>
        </p:nvSpPr>
        <p:spPr>
          <a:xfrm rot="0">
            <a:off x="8693294" y="6203154"/>
            <a:ext cx="9020654" cy="3273242"/>
          </a:xfrm>
          <a:prstGeom prst="rect">
            <a:avLst/>
          </a:prstGeom>
        </p:spPr>
        <p:txBody>
          <a:bodyPr anchor="t" rtlCol="false" tIns="0" lIns="0" bIns="0" rIns="0">
            <a:spAutoFit/>
          </a:bodyPr>
          <a:lstStyle/>
          <a:p>
            <a:pPr algn="just" marL="0" indent="0" lvl="0">
              <a:lnSpc>
                <a:spcPts val="4424"/>
              </a:lnSpc>
            </a:pPr>
            <a:r>
              <a:rPr lang="en-US" sz="2602">
                <a:solidFill>
                  <a:srgbClr val="0F4662"/>
                </a:solidFill>
                <a:latin typeface="Quicksand"/>
              </a:rPr>
              <a:t>From the above category we observe the ‘Thai Chicken Pizza’ to be the most ordered based on chicken category, ‘Classic Deluxe Pizza’ ordered the most in classic category ,’’Spicy Italian ordered the most in supreme category and lastly the ‘Four Cheese’ pizza orderd in the veggie category.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Conclusion</a:t>
            </a:r>
          </a:p>
        </p:txBody>
      </p:sp>
      <p:sp>
        <p:nvSpPr>
          <p:cNvPr name="TextBox 3" id="3"/>
          <p:cNvSpPr txBox="true"/>
          <p:nvPr/>
        </p:nvSpPr>
        <p:spPr>
          <a:xfrm rot="0">
            <a:off x="5149092" y="3873921"/>
            <a:ext cx="8778735" cy="3741592"/>
          </a:xfrm>
          <a:prstGeom prst="rect">
            <a:avLst/>
          </a:prstGeom>
        </p:spPr>
        <p:txBody>
          <a:bodyPr anchor="t" rtlCol="false" tIns="0" lIns="0" bIns="0" rIns="0">
            <a:spAutoFit/>
          </a:bodyPr>
          <a:lstStyle/>
          <a:p>
            <a:pPr algn="just" marL="0" indent="0" lvl="0">
              <a:lnSpc>
                <a:spcPts val="3361"/>
              </a:lnSpc>
            </a:pPr>
            <a:r>
              <a:rPr lang="en-US" sz="1977">
                <a:solidFill>
                  <a:srgbClr val="0F4662"/>
                </a:solidFill>
                <a:latin typeface="Quicksand"/>
              </a:rPr>
              <a:t>This project delves into the power of data analysis within Domino's Pizza operations, revealing critical insights: a total revenue of $817,860 from 21,350 orders, with the highest-priced item being the ‘Greek Pizza’ at $35.95. Large pizzas emerged as the most popular size, while the ‘Classic Deluxe’ pizza led sales. Peak ordering times were between 12 PM and 11 PM, with an average of 138 pizzas ordered daily. Revenue was notably driven by pizzas like ‘Thai Chicken’, ‘Barbecue Chicken’, and ‘California Chicken’. These findings guide strategic decisions in product offerings, pricing, and marketing to enhance customer satisfaction and fuel business growth.</a:t>
            </a:r>
          </a:p>
        </p:txBody>
      </p:sp>
      <p:sp>
        <p:nvSpPr>
          <p:cNvPr name="AutoShape 4" id="4"/>
          <p:cNvSpPr/>
          <p:nvPr/>
        </p:nvSpPr>
        <p:spPr>
          <a:xfrm>
            <a:off x="6292340" y="2758556"/>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6071281" y="8542624"/>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sz="18577">
                <a:solidFill>
                  <a:srgbClr val="0F4662"/>
                </a:solidFill>
                <a:latin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217813" y="3542606"/>
            <a:ext cx="11852374" cy="3571875"/>
          </a:xfrm>
          <a:prstGeom prst="rect">
            <a:avLst/>
          </a:prstGeom>
        </p:spPr>
        <p:txBody>
          <a:bodyPr anchor="t" rtlCol="false" tIns="0" lIns="0" bIns="0" rIns="0">
            <a:spAutoFit/>
          </a:bodyPr>
          <a:lstStyle/>
          <a:p>
            <a:pPr algn="just" marL="0" indent="0" lvl="0">
              <a:lnSpc>
                <a:spcPts val="4079"/>
              </a:lnSpc>
            </a:pPr>
            <a:r>
              <a:rPr lang="en-US" sz="2400">
                <a:solidFill>
                  <a:srgbClr val="0F4662"/>
                </a:solidFill>
                <a:latin typeface="Quicksand"/>
              </a:rPr>
              <a:t>In this project, I will demonstrate my SQL skills by analyzing a pizza delivery dataset composed of four CSV files: pizzas, pizza types, orders, and order details. This dataset provides detailed information on various pizzas, their types, pricing, and order specifics. Through this analysis, I will extract key business insights, such as popular pizza choices, order trends, and revenue calculations. This project highlights my ability to handle real-world data, perform complex SQL queries, and derive actionable insights.</a:t>
            </a:r>
          </a:p>
        </p:txBody>
      </p:sp>
      <p:sp>
        <p:nvSpPr>
          <p:cNvPr name="AutoShape 3" id="3"/>
          <p:cNvSpPr/>
          <p:nvPr/>
        </p:nvSpPr>
        <p:spPr>
          <a:xfrm>
            <a:off x="5897880" y="3089636"/>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7691277"/>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Introduction</a:t>
            </a:r>
          </a:p>
        </p:txBody>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6972531" y="2199485"/>
            <a:ext cx="11315469" cy="8087515"/>
          </a:xfrm>
          <a:custGeom>
            <a:avLst/>
            <a:gdLst/>
            <a:ahLst/>
            <a:cxnLst/>
            <a:rect r="r" b="b" t="t" l="l"/>
            <a:pathLst>
              <a:path h="8087515" w="11315469">
                <a:moveTo>
                  <a:pt x="0" y="0"/>
                </a:moveTo>
                <a:lnTo>
                  <a:pt x="11315469" y="0"/>
                </a:lnTo>
                <a:lnTo>
                  <a:pt x="11315469" y="8087515"/>
                </a:lnTo>
                <a:lnTo>
                  <a:pt x="0" y="8087515"/>
                </a:lnTo>
                <a:lnTo>
                  <a:pt x="0" y="0"/>
                </a:lnTo>
                <a:close/>
              </a:path>
            </a:pathLst>
          </a:custGeom>
          <a:blipFill>
            <a:blip r:embed="rId2"/>
            <a:stretch>
              <a:fillRect l="0" t="-5965" r="0" b="-5965"/>
            </a:stretch>
          </a:blipFill>
        </p:spPr>
      </p:sp>
      <p:sp>
        <p:nvSpPr>
          <p:cNvPr name="Freeform 3" id="3"/>
          <p:cNvSpPr/>
          <p:nvPr/>
        </p:nvSpPr>
        <p:spPr>
          <a:xfrm flipH="false" flipV="false" rot="0">
            <a:off x="1028700" y="2396775"/>
            <a:ext cx="4915076" cy="1616801"/>
          </a:xfrm>
          <a:custGeom>
            <a:avLst/>
            <a:gdLst/>
            <a:ahLst/>
            <a:cxnLst/>
            <a:rect r="r" b="b" t="t" l="l"/>
            <a:pathLst>
              <a:path h="1616801" w="4915076">
                <a:moveTo>
                  <a:pt x="0" y="0"/>
                </a:moveTo>
                <a:lnTo>
                  <a:pt x="4915076" y="0"/>
                </a:lnTo>
                <a:lnTo>
                  <a:pt x="4915076" y="1616802"/>
                </a:lnTo>
                <a:lnTo>
                  <a:pt x="0" y="1616802"/>
                </a:lnTo>
                <a:lnTo>
                  <a:pt x="0" y="0"/>
                </a:lnTo>
                <a:close/>
              </a:path>
            </a:pathLst>
          </a:custGeom>
          <a:blipFill>
            <a:blip r:embed="rId3"/>
            <a:stretch>
              <a:fillRect l="0" t="0" r="0" b="0"/>
            </a:stretch>
          </a:blipFill>
        </p:spPr>
      </p:sp>
      <p:sp>
        <p:nvSpPr>
          <p:cNvPr name="Freeform 4" id="4"/>
          <p:cNvSpPr/>
          <p:nvPr/>
        </p:nvSpPr>
        <p:spPr>
          <a:xfrm flipH="false" flipV="false" rot="0">
            <a:off x="1028700" y="4333727"/>
            <a:ext cx="4915076" cy="2844080"/>
          </a:xfrm>
          <a:custGeom>
            <a:avLst/>
            <a:gdLst/>
            <a:ahLst/>
            <a:cxnLst/>
            <a:rect r="r" b="b" t="t" l="l"/>
            <a:pathLst>
              <a:path h="2844080" w="4915076">
                <a:moveTo>
                  <a:pt x="0" y="0"/>
                </a:moveTo>
                <a:lnTo>
                  <a:pt x="4915076" y="0"/>
                </a:lnTo>
                <a:lnTo>
                  <a:pt x="4915076" y="2844079"/>
                </a:lnTo>
                <a:lnTo>
                  <a:pt x="0" y="2844079"/>
                </a:lnTo>
                <a:lnTo>
                  <a:pt x="0" y="0"/>
                </a:lnTo>
                <a:close/>
              </a:path>
            </a:pathLst>
          </a:custGeom>
          <a:blipFill>
            <a:blip r:embed="rId4"/>
            <a:stretch>
              <a:fillRect l="0" t="-851" r="0" b="-851"/>
            </a:stretch>
          </a:blipFill>
        </p:spPr>
      </p:sp>
      <p:sp>
        <p:nvSpPr>
          <p:cNvPr name="Freeform 5" id="5"/>
          <p:cNvSpPr/>
          <p:nvPr/>
        </p:nvSpPr>
        <p:spPr>
          <a:xfrm flipH="false" flipV="false" rot="0">
            <a:off x="1028700" y="7501656"/>
            <a:ext cx="4915076" cy="2625491"/>
          </a:xfrm>
          <a:custGeom>
            <a:avLst/>
            <a:gdLst/>
            <a:ahLst/>
            <a:cxnLst/>
            <a:rect r="r" b="b" t="t" l="l"/>
            <a:pathLst>
              <a:path h="2625491" w="4915076">
                <a:moveTo>
                  <a:pt x="0" y="0"/>
                </a:moveTo>
                <a:lnTo>
                  <a:pt x="4915076" y="0"/>
                </a:lnTo>
                <a:lnTo>
                  <a:pt x="4915076" y="2625492"/>
                </a:lnTo>
                <a:lnTo>
                  <a:pt x="0" y="2625492"/>
                </a:lnTo>
                <a:lnTo>
                  <a:pt x="0" y="0"/>
                </a:lnTo>
                <a:close/>
              </a:path>
            </a:pathLst>
          </a:custGeom>
          <a:blipFill>
            <a:blip r:embed="rId5"/>
            <a:stretch>
              <a:fillRect l="0" t="-1448" r="0" b="-1448"/>
            </a:stretch>
          </a:blipFill>
        </p:spPr>
      </p:sp>
      <p:sp>
        <p:nvSpPr>
          <p:cNvPr name="TextBox 6" id="6"/>
          <p:cNvSpPr txBox="true"/>
          <p:nvPr/>
        </p:nvSpPr>
        <p:spPr>
          <a:xfrm rot="0">
            <a:off x="1344131" y="263403"/>
            <a:ext cx="15971490" cy="1085215"/>
          </a:xfrm>
          <a:prstGeom prst="rect">
            <a:avLst/>
          </a:prstGeom>
        </p:spPr>
        <p:txBody>
          <a:bodyPr anchor="t" rtlCol="false" tIns="0" lIns="0" bIns="0" rIns="0">
            <a:spAutoFit/>
          </a:bodyPr>
          <a:lstStyle/>
          <a:p>
            <a:pPr algn="ctr" marL="0" indent="0" lvl="0">
              <a:lnSpc>
                <a:spcPts val="8959"/>
              </a:lnSpc>
              <a:spcBef>
                <a:spcPct val="0"/>
              </a:spcBef>
            </a:pPr>
            <a:r>
              <a:rPr lang="en-US" sz="6399">
                <a:solidFill>
                  <a:srgbClr val="0F4662"/>
                </a:solidFill>
                <a:latin typeface="Cormorant Garamond Bold Italics"/>
              </a:rPr>
              <a:t>Creating a Schema..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0658148" y="6308861"/>
            <a:ext cx="2916813" cy="1104853"/>
          </a:xfrm>
          <a:custGeom>
            <a:avLst/>
            <a:gdLst/>
            <a:ahLst/>
            <a:cxnLst/>
            <a:rect r="r" b="b" t="t" l="l"/>
            <a:pathLst>
              <a:path h="1104853" w="2916813">
                <a:moveTo>
                  <a:pt x="0" y="0"/>
                </a:moveTo>
                <a:lnTo>
                  <a:pt x="2916813" y="0"/>
                </a:lnTo>
                <a:lnTo>
                  <a:pt x="2916813" y="1104854"/>
                </a:lnTo>
                <a:lnTo>
                  <a:pt x="0" y="1104854"/>
                </a:lnTo>
                <a:lnTo>
                  <a:pt x="0" y="0"/>
                </a:lnTo>
                <a:close/>
              </a:path>
            </a:pathLst>
          </a:custGeom>
          <a:blipFill>
            <a:blip r:embed="rId2"/>
            <a:stretch>
              <a:fillRect l="0" t="0" r="0" b="0"/>
            </a:stretch>
          </a:blipFill>
        </p:spPr>
      </p:sp>
      <p:sp>
        <p:nvSpPr>
          <p:cNvPr name="Freeform 3" id="3"/>
          <p:cNvSpPr/>
          <p:nvPr/>
        </p:nvSpPr>
        <p:spPr>
          <a:xfrm flipH="false" flipV="false" rot="0">
            <a:off x="2531107" y="3201190"/>
            <a:ext cx="7280330" cy="2316468"/>
          </a:xfrm>
          <a:custGeom>
            <a:avLst/>
            <a:gdLst/>
            <a:ahLst/>
            <a:cxnLst/>
            <a:rect r="r" b="b" t="t" l="l"/>
            <a:pathLst>
              <a:path h="2316468" w="7280330">
                <a:moveTo>
                  <a:pt x="0" y="0"/>
                </a:moveTo>
                <a:lnTo>
                  <a:pt x="7280330" y="0"/>
                </a:lnTo>
                <a:lnTo>
                  <a:pt x="7280330" y="2316469"/>
                </a:lnTo>
                <a:lnTo>
                  <a:pt x="0" y="2316469"/>
                </a:lnTo>
                <a:lnTo>
                  <a:pt x="0" y="0"/>
                </a:lnTo>
                <a:close/>
              </a:path>
            </a:pathLst>
          </a:custGeom>
          <a:blipFill>
            <a:blip r:embed="rId3"/>
            <a:stretch>
              <a:fillRect l="0" t="0" r="0" b="0"/>
            </a:stretch>
          </a:blipFill>
        </p:spPr>
      </p:sp>
      <p:sp>
        <p:nvSpPr>
          <p:cNvPr name="TextBox 4" id="4"/>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Retrieve the total number of orders placed?</a:t>
            </a:r>
          </a:p>
        </p:txBody>
      </p:sp>
      <p:sp>
        <p:nvSpPr>
          <p:cNvPr name="TextBox 5" id="5"/>
          <p:cNvSpPr txBox="true"/>
          <p:nvPr/>
        </p:nvSpPr>
        <p:spPr>
          <a:xfrm rot="0">
            <a:off x="1656111" y="8628807"/>
            <a:ext cx="13177308" cy="543208"/>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the total orders placed amounted to 21,350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656111" y="3438073"/>
            <a:ext cx="10165690" cy="4016075"/>
          </a:xfrm>
          <a:custGeom>
            <a:avLst/>
            <a:gdLst/>
            <a:ahLst/>
            <a:cxnLst/>
            <a:rect r="r" b="b" t="t" l="l"/>
            <a:pathLst>
              <a:path h="4016075" w="10165690">
                <a:moveTo>
                  <a:pt x="0" y="0"/>
                </a:moveTo>
                <a:lnTo>
                  <a:pt x="10165690" y="0"/>
                </a:lnTo>
                <a:lnTo>
                  <a:pt x="10165690" y="4016075"/>
                </a:lnTo>
                <a:lnTo>
                  <a:pt x="0" y="4016075"/>
                </a:lnTo>
                <a:lnTo>
                  <a:pt x="0" y="0"/>
                </a:lnTo>
                <a:close/>
              </a:path>
            </a:pathLst>
          </a:custGeom>
          <a:blipFill>
            <a:blip r:embed="rId2"/>
            <a:stretch>
              <a:fillRect l="0" t="0" r="0" b="0"/>
            </a:stretch>
          </a:blipFill>
        </p:spPr>
      </p:sp>
      <p:sp>
        <p:nvSpPr>
          <p:cNvPr name="Freeform 3" id="3"/>
          <p:cNvSpPr/>
          <p:nvPr/>
        </p:nvSpPr>
        <p:spPr>
          <a:xfrm flipH="false" flipV="false" rot="0">
            <a:off x="13622701" y="6299035"/>
            <a:ext cx="2949226" cy="1155113"/>
          </a:xfrm>
          <a:custGeom>
            <a:avLst/>
            <a:gdLst/>
            <a:ahLst/>
            <a:cxnLst/>
            <a:rect r="r" b="b" t="t" l="l"/>
            <a:pathLst>
              <a:path h="1155113" w="2949226">
                <a:moveTo>
                  <a:pt x="0" y="0"/>
                </a:moveTo>
                <a:lnTo>
                  <a:pt x="2949226" y="0"/>
                </a:lnTo>
                <a:lnTo>
                  <a:pt x="2949226" y="1155113"/>
                </a:lnTo>
                <a:lnTo>
                  <a:pt x="0" y="1155113"/>
                </a:lnTo>
                <a:lnTo>
                  <a:pt x="0" y="0"/>
                </a:lnTo>
                <a:close/>
              </a:path>
            </a:pathLst>
          </a:custGeom>
          <a:blipFill>
            <a:blip r:embed="rId3"/>
            <a:stretch>
              <a:fillRect l="0" t="0" r="0" b="0"/>
            </a:stretch>
          </a:blipFill>
        </p:spPr>
      </p:sp>
      <p:sp>
        <p:nvSpPr>
          <p:cNvPr name="TextBox 4" id="4"/>
          <p:cNvSpPr txBox="true"/>
          <p:nvPr/>
        </p:nvSpPr>
        <p:spPr>
          <a:xfrm rot="0">
            <a:off x="1028700" y="599709"/>
            <a:ext cx="15971490" cy="2218690"/>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Calculate the total revenue generated from pizza sales?</a:t>
            </a:r>
          </a:p>
        </p:txBody>
      </p:sp>
      <p:sp>
        <p:nvSpPr>
          <p:cNvPr name="TextBox 5" id="5"/>
          <p:cNvSpPr txBox="true"/>
          <p:nvPr/>
        </p:nvSpPr>
        <p:spPr>
          <a:xfrm rot="0">
            <a:off x="1656111" y="8628807"/>
            <a:ext cx="13441202" cy="1125637"/>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the total revenue generated amounted to 817,860.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3278321" y="6133741"/>
            <a:ext cx="3980979" cy="918687"/>
          </a:xfrm>
          <a:custGeom>
            <a:avLst/>
            <a:gdLst/>
            <a:ahLst/>
            <a:cxnLst/>
            <a:rect r="r" b="b" t="t" l="l"/>
            <a:pathLst>
              <a:path h="918687" w="3980979">
                <a:moveTo>
                  <a:pt x="0" y="0"/>
                </a:moveTo>
                <a:lnTo>
                  <a:pt x="3980979" y="0"/>
                </a:lnTo>
                <a:lnTo>
                  <a:pt x="3980979" y="918688"/>
                </a:lnTo>
                <a:lnTo>
                  <a:pt x="0" y="918688"/>
                </a:lnTo>
                <a:lnTo>
                  <a:pt x="0" y="0"/>
                </a:lnTo>
                <a:close/>
              </a:path>
            </a:pathLst>
          </a:custGeom>
          <a:blipFill>
            <a:blip r:embed="rId2"/>
            <a:stretch>
              <a:fillRect l="0" t="0" r="0" b="0"/>
            </a:stretch>
          </a:blipFill>
        </p:spPr>
      </p:sp>
      <p:sp>
        <p:nvSpPr>
          <p:cNvPr name="Freeform 3" id="3"/>
          <p:cNvSpPr/>
          <p:nvPr/>
        </p:nvSpPr>
        <p:spPr>
          <a:xfrm flipH="false" flipV="false" rot="0">
            <a:off x="1246237" y="3234571"/>
            <a:ext cx="10403661" cy="3817857"/>
          </a:xfrm>
          <a:custGeom>
            <a:avLst/>
            <a:gdLst/>
            <a:ahLst/>
            <a:cxnLst/>
            <a:rect r="r" b="b" t="t" l="l"/>
            <a:pathLst>
              <a:path h="3817857" w="10403661">
                <a:moveTo>
                  <a:pt x="0" y="0"/>
                </a:moveTo>
                <a:lnTo>
                  <a:pt x="10403661" y="0"/>
                </a:lnTo>
                <a:lnTo>
                  <a:pt x="10403661" y="3817858"/>
                </a:lnTo>
                <a:lnTo>
                  <a:pt x="0" y="3817858"/>
                </a:lnTo>
                <a:lnTo>
                  <a:pt x="0" y="0"/>
                </a:lnTo>
                <a:close/>
              </a:path>
            </a:pathLst>
          </a:custGeom>
          <a:blipFill>
            <a:blip r:embed="rId3"/>
            <a:stretch>
              <a:fillRect l="0" t="0" r="0" b="0"/>
            </a:stretch>
          </a:blipFill>
        </p:spPr>
      </p:sp>
      <p:sp>
        <p:nvSpPr>
          <p:cNvPr name="TextBox 4" id="4"/>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Identify the highest priced pizza?</a:t>
            </a:r>
          </a:p>
        </p:txBody>
      </p:sp>
      <p:sp>
        <p:nvSpPr>
          <p:cNvPr name="TextBox 5" id="5"/>
          <p:cNvSpPr txBox="true"/>
          <p:nvPr/>
        </p:nvSpPr>
        <p:spPr>
          <a:xfrm rot="0">
            <a:off x="1679760" y="8471654"/>
            <a:ext cx="16086077" cy="1125637"/>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the highest priced pizza is their ‘Greek Pizza’,  priced at an amount of 35.95/pizza.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322312" y="3110711"/>
            <a:ext cx="9468750" cy="4065579"/>
          </a:xfrm>
          <a:custGeom>
            <a:avLst/>
            <a:gdLst/>
            <a:ahLst/>
            <a:cxnLst/>
            <a:rect r="r" b="b" t="t" l="l"/>
            <a:pathLst>
              <a:path h="4065579" w="9468750">
                <a:moveTo>
                  <a:pt x="0" y="0"/>
                </a:moveTo>
                <a:lnTo>
                  <a:pt x="9468751" y="0"/>
                </a:lnTo>
                <a:lnTo>
                  <a:pt x="9468751" y="4065578"/>
                </a:lnTo>
                <a:lnTo>
                  <a:pt x="0" y="4065578"/>
                </a:lnTo>
                <a:lnTo>
                  <a:pt x="0" y="0"/>
                </a:lnTo>
                <a:close/>
              </a:path>
            </a:pathLst>
          </a:custGeom>
          <a:blipFill>
            <a:blip r:embed="rId2"/>
            <a:stretch>
              <a:fillRect l="0" t="0" r="0" b="0"/>
            </a:stretch>
          </a:blipFill>
        </p:spPr>
      </p:sp>
      <p:sp>
        <p:nvSpPr>
          <p:cNvPr name="Freeform 3" id="3"/>
          <p:cNvSpPr/>
          <p:nvPr/>
        </p:nvSpPr>
        <p:spPr>
          <a:xfrm flipH="false" flipV="false" rot="0">
            <a:off x="13140602" y="4573271"/>
            <a:ext cx="3549570" cy="2603018"/>
          </a:xfrm>
          <a:custGeom>
            <a:avLst/>
            <a:gdLst/>
            <a:ahLst/>
            <a:cxnLst/>
            <a:rect r="r" b="b" t="t" l="l"/>
            <a:pathLst>
              <a:path h="2603018" w="3549570">
                <a:moveTo>
                  <a:pt x="0" y="0"/>
                </a:moveTo>
                <a:lnTo>
                  <a:pt x="3549569" y="0"/>
                </a:lnTo>
                <a:lnTo>
                  <a:pt x="3549569" y="2603018"/>
                </a:lnTo>
                <a:lnTo>
                  <a:pt x="0" y="2603018"/>
                </a:lnTo>
                <a:lnTo>
                  <a:pt x="0" y="0"/>
                </a:lnTo>
                <a:close/>
              </a:path>
            </a:pathLst>
          </a:custGeom>
          <a:blipFill>
            <a:blip r:embed="rId3"/>
            <a:stretch>
              <a:fillRect l="0" t="0" r="0" b="0"/>
            </a:stretch>
          </a:blipFill>
        </p:spPr>
      </p:sp>
      <p:sp>
        <p:nvSpPr>
          <p:cNvPr name="TextBox 4" id="4"/>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Identify the most common pizza size ordered?</a:t>
            </a:r>
          </a:p>
        </p:txBody>
      </p:sp>
      <p:sp>
        <p:nvSpPr>
          <p:cNvPr name="TextBox 5" id="5"/>
          <p:cNvSpPr txBox="true"/>
          <p:nvPr/>
        </p:nvSpPr>
        <p:spPr>
          <a:xfrm rot="0">
            <a:off x="1322312" y="8053809"/>
            <a:ext cx="16572778" cy="1708066"/>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the most common pizza from Dominoes is their large pizza followed by their medium pizza, then their small, followed by their extra large, and concluding to their extra extra large pizza.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173475" y="3621372"/>
            <a:ext cx="9128251" cy="4703426"/>
          </a:xfrm>
          <a:custGeom>
            <a:avLst/>
            <a:gdLst/>
            <a:ahLst/>
            <a:cxnLst/>
            <a:rect r="r" b="b" t="t" l="l"/>
            <a:pathLst>
              <a:path h="4703426" w="9128251">
                <a:moveTo>
                  <a:pt x="0" y="0"/>
                </a:moveTo>
                <a:lnTo>
                  <a:pt x="9128251" y="0"/>
                </a:lnTo>
                <a:lnTo>
                  <a:pt x="9128251" y="4703425"/>
                </a:lnTo>
                <a:lnTo>
                  <a:pt x="0" y="4703425"/>
                </a:lnTo>
                <a:lnTo>
                  <a:pt x="0" y="0"/>
                </a:lnTo>
                <a:close/>
              </a:path>
            </a:pathLst>
          </a:custGeom>
          <a:blipFill>
            <a:blip r:embed="rId2"/>
            <a:stretch>
              <a:fillRect l="0" t="0" r="0" b="0"/>
            </a:stretch>
          </a:blipFill>
        </p:spPr>
      </p:sp>
      <p:sp>
        <p:nvSpPr>
          <p:cNvPr name="Freeform 3" id="3"/>
          <p:cNvSpPr/>
          <p:nvPr/>
        </p:nvSpPr>
        <p:spPr>
          <a:xfrm flipH="false" flipV="false" rot="0">
            <a:off x="12064310" y="6323096"/>
            <a:ext cx="4394714" cy="2001702"/>
          </a:xfrm>
          <a:custGeom>
            <a:avLst/>
            <a:gdLst/>
            <a:ahLst/>
            <a:cxnLst/>
            <a:rect r="r" b="b" t="t" l="l"/>
            <a:pathLst>
              <a:path h="2001702" w="4394714">
                <a:moveTo>
                  <a:pt x="0" y="0"/>
                </a:moveTo>
                <a:lnTo>
                  <a:pt x="4394713" y="0"/>
                </a:lnTo>
                <a:lnTo>
                  <a:pt x="4394713" y="2001701"/>
                </a:lnTo>
                <a:lnTo>
                  <a:pt x="0" y="2001701"/>
                </a:lnTo>
                <a:lnTo>
                  <a:pt x="0" y="0"/>
                </a:lnTo>
                <a:close/>
              </a:path>
            </a:pathLst>
          </a:custGeom>
          <a:blipFill>
            <a:blip r:embed="rId3"/>
            <a:stretch>
              <a:fillRect l="0" t="0" r="0" b="0"/>
            </a:stretch>
          </a:blipFill>
        </p:spPr>
      </p:sp>
      <p:sp>
        <p:nvSpPr>
          <p:cNvPr name="TextBox 4" id="4"/>
          <p:cNvSpPr txBox="true"/>
          <p:nvPr/>
        </p:nvSpPr>
        <p:spPr>
          <a:xfrm rot="0">
            <a:off x="1028700" y="599709"/>
            <a:ext cx="15971490" cy="2218690"/>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List the top 5 most ordered pizza types along with their quantities?</a:t>
            </a:r>
          </a:p>
        </p:txBody>
      </p:sp>
      <p:sp>
        <p:nvSpPr>
          <p:cNvPr name="TextBox 5" id="5"/>
          <p:cNvSpPr txBox="true"/>
          <p:nvPr/>
        </p:nvSpPr>
        <p:spPr>
          <a:xfrm rot="0">
            <a:off x="1173475" y="8578934"/>
            <a:ext cx="15551827" cy="1708066"/>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the most ordered pizza type is their ‘Classic Deluxe’, followed by their ‘Barbecue Pizza’, then their ‘Hawaiiian Pizza’, then their ‘Pepperoni Pizza’ concluding to their ‘Thai Chicken Pizza’.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288834" y="3869927"/>
            <a:ext cx="9371192" cy="4380014"/>
          </a:xfrm>
          <a:custGeom>
            <a:avLst/>
            <a:gdLst/>
            <a:ahLst/>
            <a:cxnLst/>
            <a:rect r="r" b="b" t="t" l="l"/>
            <a:pathLst>
              <a:path h="4380014" w="9371192">
                <a:moveTo>
                  <a:pt x="0" y="0"/>
                </a:moveTo>
                <a:lnTo>
                  <a:pt x="9371192" y="0"/>
                </a:lnTo>
                <a:lnTo>
                  <a:pt x="9371192" y="4380014"/>
                </a:lnTo>
                <a:lnTo>
                  <a:pt x="0" y="4380014"/>
                </a:lnTo>
                <a:lnTo>
                  <a:pt x="0" y="0"/>
                </a:lnTo>
                <a:close/>
              </a:path>
            </a:pathLst>
          </a:custGeom>
          <a:blipFill>
            <a:blip r:embed="rId2"/>
            <a:stretch>
              <a:fillRect l="0" t="0" r="0" b="0"/>
            </a:stretch>
          </a:blipFill>
        </p:spPr>
      </p:sp>
      <p:sp>
        <p:nvSpPr>
          <p:cNvPr name="Freeform 3" id="3"/>
          <p:cNvSpPr/>
          <p:nvPr/>
        </p:nvSpPr>
        <p:spPr>
          <a:xfrm flipH="false" flipV="false" rot="0">
            <a:off x="12363578" y="6247410"/>
            <a:ext cx="3218352" cy="2002530"/>
          </a:xfrm>
          <a:custGeom>
            <a:avLst/>
            <a:gdLst/>
            <a:ahLst/>
            <a:cxnLst/>
            <a:rect r="r" b="b" t="t" l="l"/>
            <a:pathLst>
              <a:path h="2002530" w="3218352">
                <a:moveTo>
                  <a:pt x="0" y="0"/>
                </a:moveTo>
                <a:lnTo>
                  <a:pt x="3218353" y="0"/>
                </a:lnTo>
                <a:lnTo>
                  <a:pt x="3218353" y="2002531"/>
                </a:lnTo>
                <a:lnTo>
                  <a:pt x="0" y="2002531"/>
                </a:lnTo>
                <a:lnTo>
                  <a:pt x="0" y="0"/>
                </a:lnTo>
                <a:close/>
              </a:path>
            </a:pathLst>
          </a:custGeom>
          <a:blipFill>
            <a:blip r:embed="rId3"/>
            <a:stretch>
              <a:fillRect l="0" t="0" r="0" b="0"/>
            </a:stretch>
          </a:blipFill>
        </p:spPr>
      </p:sp>
      <p:sp>
        <p:nvSpPr>
          <p:cNvPr name="TextBox 4" id="4"/>
          <p:cNvSpPr txBox="true"/>
          <p:nvPr/>
        </p:nvSpPr>
        <p:spPr>
          <a:xfrm rot="0">
            <a:off x="1028700" y="599709"/>
            <a:ext cx="15971490" cy="2218690"/>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Bold Italics"/>
              </a:rPr>
              <a:t>Join the necessary tables to find the total quantity of each pizza category ordered?</a:t>
            </a:r>
          </a:p>
        </p:txBody>
      </p:sp>
      <p:sp>
        <p:nvSpPr>
          <p:cNvPr name="TextBox 5" id="5"/>
          <p:cNvSpPr txBox="true"/>
          <p:nvPr/>
        </p:nvSpPr>
        <p:spPr>
          <a:xfrm rot="0">
            <a:off x="1288834" y="8628807"/>
            <a:ext cx="15970466" cy="1125637"/>
          </a:xfrm>
          <a:prstGeom prst="rect">
            <a:avLst/>
          </a:prstGeom>
        </p:spPr>
        <p:txBody>
          <a:bodyPr anchor="t" rtlCol="false" tIns="0" lIns="0" bIns="0" rIns="0">
            <a:spAutoFit/>
          </a:bodyPr>
          <a:lstStyle/>
          <a:p>
            <a:pPr algn="l" marL="0" indent="0" lvl="0">
              <a:lnSpc>
                <a:spcPts val="4620"/>
              </a:lnSpc>
            </a:pPr>
            <a:r>
              <a:rPr lang="en-US" sz="2717">
                <a:solidFill>
                  <a:srgbClr val="0F4662"/>
                </a:solidFill>
                <a:latin typeface="Quicksand"/>
              </a:rPr>
              <a:t>From the above we can observe that the most category observed was their ‘Classic’,then ‘Supreme’,then ‘Veggie’ and lastly ‘Chicken’.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DAGHRrMW1bc</dc:identifier>
  <dcterms:modified xsi:type="dcterms:W3CDTF">2011-08-01T06:04:30Z</dcterms:modified>
  <cp:revision>1</cp:revision>
  <dc:title>Blue Modern Company Profile Presentation</dc:title>
</cp:coreProperties>
</file>