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70" r:id="rId15"/>
    <p:sldId id="2146847068" r:id="rId16"/>
    <p:sldId id="2146847062" r:id="rId17"/>
    <p:sldId id="2146847061" r:id="rId18"/>
    <p:sldId id="2146847055" r:id="rId19"/>
    <p:sldId id="2146847059" r:id="rId20"/>
    <p:sldId id="2146847071" r:id="rId21"/>
    <p:sldId id="214684706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606" y="4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Interviewx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393373" y="4192463"/>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Harish M</a:t>
            </a:r>
          </a:p>
          <a:p>
            <a:r>
              <a:rPr lang="en-US" sz="2000" b="1" dirty="0">
                <a:solidFill>
                  <a:schemeClr val="accent1">
                    <a:lumMod val="75000"/>
                  </a:schemeClr>
                </a:solidFill>
                <a:latin typeface="Arial" pitchFamily="34" charset="0"/>
                <a:cs typeface="Arial" pitchFamily="34" charset="0"/>
              </a:rPr>
              <a:t>Student name : Harish M</a:t>
            </a:r>
          </a:p>
          <a:p>
            <a:r>
              <a:rPr lang="en-US" sz="2000" b="1" dirty="0">
                <a:solidFill>
                  <a:schemeClr val="accent1">
                    <a:lumMod val="75000"/>
                  </a:schemeClr>
                </a:solidFill>
                <a:latin typeface="Arial"/>
                <a:cs typeface="Arial"/>
              </a:rPr>
              <a:t>College Name &amp; Department : Sathyabama Institute of science and Technology [CSE Ai and </a:t>
            </a:r>
            <a:r>
              <a:rPr lang="en-US" sz="2000" b="1" dirty="0" err="1">
                <a:solidFill>
                  <a:schemeClr val="accent1">
                    <a:lumMod val="75000"/>
                  </a:schemeClr>
                </a:solidFill>
                <a:latin typeface="Arial"/>
                <a:cs typeface="Arial"/>
              </a:rPr>
              <a:t>Ml</a:t>
            </a:r>
            <a:r>
              <a:rPr lang="en-US" sz="2000" b="1" dirty="0">
                <a:solidFill>
                  <a:schemeClr val="accent1">
                    <a:lumMod val="75000"/>
                  </a:schemeClr>
                </a:solidFill>
                <a:latin typeface="Arial"/>
                <a:cs typeface="Arial"/>
              </a:rPr>
              <a:t>]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0FEF789B-EF1A-6950-98FD-BA2F9245E2BD}"/>
              </a:ext>
            </a:extLst>
          </p:cNvPr>
          <p:cNvPicPr>
            <a:picLocks noChangeAspect="1"/>
          </p:cNvPicPr>
          <p:nvPr/>
        </p:nvPicPr>
        <p:blipFill>
          <a:blip r:embed="rId2"/>
          <a:stretch>
            <a:fillRect/>
          </a:stretch>
        </p:blipFill>
        <p:spPr>
          <a:xfrm>
            <a:off x="503227" y="1833869"/>
            <a:ext cx="8873976" cy="4838669"/>
          </a:xfrm>
          <a:prstGeom prst="rect">
            <a:avLst/>
          </a:prstGeom>
        </p:spPr>
      </p:pic>
      <p:sp>
        <p:nvSpPr>
          <p:cNvPr id="7" name="Rectangle 6">
            <a:extLst>
              <a:ext uri="{FF2B5EF4-FFF2-40B4-BE49-F238E27FC236}">
                <a16:creationId xmlns:a16="http://schemas.microsoft.com/office/drawing/2014/main" id="{5E752E8F-021E-5752-233D-83A461AD6ADA}"/>
              </a:ext>
            </a:extLst>
          </p:cNvPr>
          <p:cNvSpPr/>
          <p:nvPr/>
        </p:nvSpPr>
        <p:spPr>
          <a:xfrm>
            <a:off x="1957676" y="967304"/>
            <a:ext cx="9948021" cy="954107"/>
          </a:xfrm>
          <a:prstGeom prst="rect">
            <a:avLst/>
          </a:prstGeom>
          <a:noFill/>
        </p:spPr>
        <p:txBody>
          <a:bodyPr wrap="square" lIns="91440" tIns="45720" rIns="91440" bIns="45720">
            <a:spAutoFit/>
          </a:bodyPr>
          <a:lstStyle/>
          <a:p>
            <a:pPr algn="ctr"/>
            <a:r>
              <a:rPr lang="en-US" sz="2800" b="1" cap="none" spc="0" dirty="0" err="1">
                <a:ln w="22225">
                  <a:solidFill>
                    <a:schemeClr val="accent2"/>
                  </a:solidFill>
                  <a:prstDash val="solid"/>
                </a:ln>
                <a:solidFill>
                  <a:schemeClr val="accent2">
                    <a:lumMod val="40000"/>
                    <a:lumOff val="60000"/>
                  </a:schemeClr>
                </a:solidFill>
                <a:effectLst/>
              </a:rPr>
              <a:t>Sorry,But</a:t>
            </a:r>
            <a:r>
              <a:rPr lang="en-US" sz="2800" b="1" cap="none" spc="0" dirty="0">
                <a:ln w="22225">
                  <a:solidFill>
                    <a:schemeClr val="accent2"/>
                  </a:solidFill>
                  <a:prstDash val="solid"/>
                </a:ln>
                <a:solidFill>
                  <a:schemeClr val="accent2">
                    <a:lumMod val="40000"/>
                    <a:lumOff val="60000"/>
                  </a:schemeClr>
                </a:solidFill>
                <a:effectLst/>
              </a:rPr>
              <a:t> the </a:t>
            </a:r>
            <a:r>
              <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World</a:t>
            </a:r>
            <a:r>
              <a:rPr lang="en-US" sz="2800" b="1" cap="none" spc="0" dirty="0">
                <a:ln w="22225">
                  <a:solidFill>
                    <a:schemeClr val="accent2"/>
                  </a:solidFill>
                  <a:prstDash val="solid"/>
                </a:ln>
                <a:solidFill>
                  <a:schemeClr val="accent2">
                    <a:lumMod val="40000"/>
                    <a:lumOff val="60000"/>
                  </a:schemeClr>
                </a:solidFill>
                <a:effectLst/>
              </a:rPr>
              <a:t> is Not </a:t>
            </a:r>
            <a:r>
              <a:rPr lang="en-US" sz="2800" b="1" dirty="0">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ready</a:t>
            </a:r>
            <a:r>
              <a:rPr lang="en-US" sz="2800" b="1" cap="none" spc="0" dirty="0">
                <a:ln w="22225">
                  <a:solidFill>
                    <a:schemeClr val="accent2"/>
                  </a:solidFill>
                  <a:prstDash val="solid"/>
                </a:ln>
                <a:solidFill>
                  <a:schemeClr val="accent2">
                    <a:lumMod val="40000"/>
                    <a:lumOff val="60000"/>
                  </a:schemeClr>
                </a:solidFill>
                <a:effectLst/>
              </a:rPr>
              <a:t> for this </a:t>
            </a:r>
          </a:p>
          <a:p>
            <a:pPr algn="ctr"/>
            <a:r>
              <a:rPr lang="en-US" sz="2800" b="1" cap="none" spc="0" dirty="0">
                <a:ln w="22225">
                  <a:solidFill>
                    <a:schemeClr val="accent2"/>
                  </a:solidFill>
                  <a:prstDash val="solid"/>
                </a:ln>
                <a:solidFill>
                  <a:schemeClr val="accent2">
                    <a:lumMod val="40000"/>
                    <a:lumOff val="60000"/>
                  </a:schemeClr>
                </a:solidFill>
                <a:effectLst>
                  <a:glow rad="101600">
                    <a:srgbClr val="FF0000">
                      <a:alpha val="60000"/>
                    </a:srgbClr>
                  </a:glow>
                </a:effectLst>
              </a:rPr>
              <a:t>Agent</a:t>
            </a:r>
          </a:p>
        </p:txBody>
      </p:sp>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10BC59-0DDB-4B1F-01F0-5DB1B7201C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2E46D7-EF5D-5F00-4429-F2F191344586}"/>
              </a:ext>
            </a:extLst>
          </p:cNvPr>
          <p:cNvSpPr>
            <a:spLocks noGrp="1"/>
          </p:cNvSpPr>
          <p:nvPr>
            <p:ph type="title"/>
          </p:nvPr>
        </p:nvSpPr>
        <p:spPr/>
        <p:txBody>
          <a:bodyPr/>
          <a:lstStyle/>
          <a:p>
            <a:r>
              <a:rPr lang="en-IN" dirty="0">
                <a:solidFill>
                  <a:schemeClr val="accent1"/>
                </a:solidFill>
              </a:rPr>
              <a:t>Results</a:t>
            </a:r>
          </a:p>
        </p:txBody>
      </p:sp>
      <p:sp>
        <p:nvSpPr>
          <p:cNvPr id="7" name="Rectangle 6">
            <a:extLst>
              <a:ext uri="{FF2B5EF4-FFF2-40B4-BE49-F238E27FC236}">
                <a16:creationId xmlns:a16="http://schemas.microsoft.com/office/drawing/2014/main" id="{42DADE78-C10F-80A6-DD1E-58C5E1722F5A}"/>
              </a:ext>
            </a:extLst>
          </p:cNvPr>
          <p:cNvSpPr/>
          <p:nvPr/>
        </p:nvSpPr>
        <p:spPr>
          <a:xfrm>
            <a:off x="1982224" y="1157549"/>
            <a:ext cx="9948021" cy="954107"/>
          </a:xfrm>
          <a:prstGeom prst="rect">
            <a:avLst/>
          </a:prstGeom>
          <a:noFill/>
          <a:ln w="9525"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lIns="91440" tIns="45720" rIns="91440" bIns="45720">
            <a:spAutoFit/>
          </a:bodyPr>
          <a:lstStyle/>
          <a:p>
            <a:pPr algn="ctr"/>
            <a:r>
              <a:rPr lang="en-US" sz="2800" b="1" cap="none" spc="0" dirty="0">
                <a:ln w="22225">
                  <a:solidFill>
                    <a:schemeClr val="accent2"/>
                  </a:solidFill>
                  <a:prstDash val="solid"/>
                </a:ln>
                <a:solidFill>
                  <a:schemeClr val="accent2">
                    <a:lumMod val="40000"/>
                    <a:lumOff val="60000"/>
                  </a:schemeClr>
                </a:solidFill>
                <a:effectLst>
                  <a:glow rad="101600">
                    <a:srgbClr val="FF0000">
                      <a:alpha val="60000"/>
                    </a:srgbClr>
                  </a:glow>
                </a:effectLst>
              </a:rPr>
              <a:t>Agent Makes you only </a:t>
            </a:r>
            <a:r>
              <a:rPr lang="en-US" sz="2800" dirty="0">
                <a:ln w="0"/>
                <a:gradFill>
                  <a:gsLst>
                    <a:gs pos="0">
                      <a:schemeClr val="accent5">
                        <a:lumMod val="50000"/>
                      </a:schemeClr>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Focus</a:t>
            </a:r>
            <a:r>
              <a:rPr lang="en-US" sz="2800" b="1" cap="none" spc="0" dirty="0">
                <a:ln w="22225">
                  <a:solidFill>
                    <a:schemeClr val="accent2"/>
                  </a:solidFill>
                  <a:prstDash val="solid"/>
                </a:ln>
                <a:solidFill>
                  <a:schemeClr val="accent2">
                    <a:lumMod val="40000"/>
                    <a:lumOff val="60000"/>
                  </a:schemeClr>
                </a:solidFill>
                <a:effectLst>
                  <a:glow rad="101600">
                    <a:srgbClr val="FF0000">
                      <a:alpha val="60000"/>
                    </a:srgbClr>
                  </a:glow>
                </a:effectLst>
              </a:rPr>
              <a:t> on What is NEEDED ,if you go off Topic , It has no </a:t>
            </a:r>
            <a:r>
              <a:rPr lang="en-US" sz="2800" b="1" dirty="0" err="1">
                <a:ln w="12700">
                  <a:solidFill>
                    <a:schemeClr val="tx2">
                      <a:lumMod val="75000"/>
                    </a:schemeClr>
                  </a:solidFill>
                  <a:prstDash val="solid"/>
                </a:ln>
                <a:pattFill prst="dkUpDiag">
                  <a:fgClr>
                    <a:schemeClr val="tx2"/>
                  </a:fgClr>
                  <a:bgClr>
                    <a:schemeClr val="tx2">
                      <a:lumMod val="20000"/>
                      <a:lumOff val="80000"/>
                    </a:schemeClr>
                  </a:bgClr>
                </a:pattFill>
                <a:effectLst>
                  <a:outerShdw dist="38100" dir="2640000" algn="bl" rotWithShape="0">
                    <a:schemeClr val="tx2">
                      <a:lumMod val="75000"/>
                    </a:schemeClr>
                  </a:outerShdw>
                </a:effectLst>
              </a:rPr>
              <a:t>Boundry</a:t>
            </a:r>
            <a:r>
              <a:rPr lang="en-US" sz="2800" b="1" cap="none" spc="0" dirty="0">
                <a:ln w="22225">
                  <a:solidFill>
                    <a:schemeClr val="accent2"/>
                  </a:solidFill>
                  <a:prstDash val="solid"/>
                </a:ln>
                <a:solidFill>
                  <a:schemeClr val="accent2">
                    <a:lumMod val="40000"/>
                    <a:lumOff val="60000"/>
                  </a:schemeClr>
                </a:solidFill>
                <a:effectLst>
                  <a:glow rad="101600">
                    <a:srgbClr val="FF0000">
                      <a:alpha val="60000"/>
                    </a:srgbClr>
                  </a:glow>
                </a:effectLst>
              </a:rPr>
              <a:t> to stop! </a:t>
            </a:r>
            <a:r>
              <a:rPr lang="en-US" sz="28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Very good if you are good</a:t>
            </a:r>
            <a:r>
              <a:rPr lang="en-US" sz="2800" b="1" cap="none" spc="0" dirty="0">
                <a:ln w="22225">
                  <a:solidFill>
                    <a:schemeClr val="accent2"/>
                  </a:solidFill>
                  <a:prstDash val="solid"/>
                </a:ln>
                <a:solidFill>
                  <a:schemeClr val="accent2">
                    <a:lumMod val="40000"/>
                    <a:lumOff val="60000"/>
                  </a:schemeClr>
                </a:solidFill>
                <a:effectLst>
                  <a:glow rad="101600">
                    <a:srgbClr val="FF0000">
                      <a:alpha val="60000"/>
                    </a:srgbClr>
                  </a:glow>
                </a:effectLst>
              </a:rPr>
              <a:t>!</a:t>
            </a:r>
          </a:p>
        </p:txBody>
      </p:sp>
      <p:pic>
        <p:nvPicPr>
          <p:cNvPr id="4" name="Picture 3">
            <a:extLst>
              <a:ext uri="{FF2B5EF4-FFF2-40B4-BE49-F238E27FC236}">
                <a16:creationId xmlns:a16="http://schemas.microsoft.com/office/drawing/2014/main" id="{E87ECD99-5383-BAEE-9676-8E07A0487873}"/>
              </a:ext>
            </a:extLst>
          </p:cNvPr>
          <p:cNvPicPr>
            <a:picLocks noChangeAspect="1"/>
          </p:cNvPicPr>
          <p:nvPr/>
        </p:nvPicPr>
        <p:blipFill>
          <a:blip r:embed="rId2"/>
          <a:stretch>
            <a:fillRect/>
          </a:stretch>
        </p:blipFill>
        <p:spPr>
          <a:xfrm>
            <a:off x="581192" y="2467951"/>
            <a:ext cx="9825197" cy="3744698"/>
          </a:xfrm>
          <a:prstGeom prst="rect">
            <a:avLst/>
          </a:prstGeom>
        </p:spPr>
      </p:pic>
    </p:spTree>
    <p:extLst>
      <p:ext uri="{BB962C8B-B14F-4D97-AF65-F5344CB8AC3E}">
        <p14:creationId xmlns:p14="http://schemas.microsoft.com/office/powerpoint/2010/main" val="2797464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0165D5A5-6A0F-CB75-CF74-5BD4C3D5CFA3}"/>
              </a:ext>
            </a:extLst>
          </p:cNvPr>
          <p:cNvPicPr>
            <a:picLocks noChangeAspect="1"/>
          </p:cNvPicPr>
          <p:nvPr/>
        </p:nvPicPr>
        <p:blipFill>
          <a:blip r:embed="rId2"/>
          <a:stretch>
            <a:fillRect/>
          </a:stretch>
        </p:blipFill>
        <p:spPr>
          <a:xfrm>
            <a:off x="1301727" y="2297124"/>
            <a:ext cx="8664620" cy="4253980"/>
          </a:xfrm>
          <a:prstGeom prst="rect">
            <a:avLst/>
          </a:prstGeom>
        </p:spPr>
      </p:pic>
      <p:sp>
        <p:nvSpPr>
          <p:cNvPr id="7" name="Rectangle 6">
            <a:extLst>
              <a:ext uri="{FF2B5EF4-FFF2-40B4-BE49-F238E27FC236}">
                <a16:creationId xmlns:a16="http://schemas.microsoft.com/office/drawing/2014/main" id="{64EE56FB-D2E9-2421-FB68-CCF3B228846C}"/>
              </a:ext>
            </a:extLst>
          </p:cNvPr>
          <p:cNvSpPr/>
          <p:nvPr/>
        </p:nvSpPr>
        <p:spPr>
          <a:xfrm>
            <a:off x="6765594" y="2676300"/>
            <a:ext cx="5606422" cy="1015663"/>
          </a:xfrm>
          <a:prstGeom prst="rect">
            <a:avLst/>
          </a:prstGeom>
          <a:noFill/>
        </p:spPr>
        <p:txBody>
          <a:bodyPr wrap="square" lIns="91440" tIns="45720" rIns="91440" bIns="45720">
            <a:spAutoFit/>
            <a:scene3d>
              <a:camera prst="isometricOffAxis2Left"/>
              <a:lightRig rig="harsh" dir="t"/>
            </a:scene3d>
            <a:sp3d extrusionH="57150" prstMaterial="matte">
              <a:bevelT w="63500" h="12700" prst="angle"/>
              <a:contourClr>
                <a:schemeClr val="bg1">
                  <a:lumMod val="65000"/>
                </a:schemeClr>
              </a:contourClr>
            </a:sp3d>
          </a:bodyPr>
          <a:lstStyle/>
          <a:p>
            <a:pPr algn="ctr"/>
            <a:r>
              <a:rPr lang="en-US" sz="6000" b="1" dirty="0">
                <a:ln/>
                <a:solidFill>
                  <a:schemeClr val="accent3"/>
                </a:solidFill>
              </a:rPr>
              <a:t>Deployed</a:t>
            </a:r>
            <a:r>
              <a:rPr lang="en-IN" sz="6000" b="1" dirty="0">
                <a:ln/>
                <a:solidFill>
                  <a:schemeClr val="accent3"/>
                </a:solidFill>
              </a:rPr>
              <a:t> 👍 </a:t>
            </a:r>
            <a:endParaRPr lang="en-US" sz="6000" b="1" dirty="0">
              <a:ln/>
              <a:solidFill>
                <a:schemeClr val="accent3"/>
              </a:solidFill>
            </a:endParaRPr>
          </a:p>
        </p:txBody>
      </p:sp>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Autofit/>
          </a:bodyPr>
          <a:lstStyle/>
          <a:p>
            <a:r>
              <a:rPr lang="en-US" sz="3200" dirty="0"/>
              <a:t>🔍 The agent can generate interview reports, suggest improvements, and even simulate HR or technical interviewer behavior based on the job role.</a:t>
            </a:r>
          </a:p>
          <a:p>
            <a:r>
              <a:rPr lang="en-US" sz="3200" dirty="0"/>
              <a:t>⏱️ It saves time by automating repetitive tasks like question generation, answer evaluation, and feedback delivery.</a:t>
            </a:r>
          </a:p>
          <a:p>
            <a:r>
              <a:rPr lang="en-US" sz="3200" dirty="0"/>
              <a:t>💼 Interview Trainer Agents enhance confidence, preparation quality, and success rates in both campus and corporate hiring scenarios.</a:t>
            </a: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https://github.com/harish-3/InterviewX-agent</a:t>
            </a:r>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US" sz="3200" dirty="0"/>
              <a:t>Voice-based interview simulation</a:t>
            </a:r>
          </a:p>
          <a:p>
            <a:r>
              <a:rPr lang="en-US" sz="3200" dirty="0"/>
              <a:t>Adaptive question difficulty</a:t>
            </a:r>
          </a:p>
          <a:p>
            <a:r>
              <a:rPr lang="en-US" sz="3200" dirty="0"/>
              <a:t>Multilingual support</a:t>
            </a:r>
          </a:p>
          <a:p>
            <a:r>
              <a:rPr lang="en-US" sz="3200" dirty="0"/>
              <a:t>Company-specific mock interview sets</a:t>
            </a:r>
          </a:p>
          <a:p>
            <a:r>
              <a:rPr lang="en-US" sz="3200" dirty="0"/>
              <a:t>Gamification and rewards system</a:t>
            </a:r>
          </a:p>
          <a:p>
            <a:r>
              <a:rPr lang="en-US" sz="3200" dirty="0"/>
              <a:t>Mobile app version for on-the-go practice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4A7B3DA-03DA-6A04-0DDF-13BC9DC054AE}"/>
              </a:ext>
            </a:extLst>
          </p:cNvPr>
          <p:cNvPicPr>
            <a:picLocks noGrp="1" noChangeAspect="1"/>
          </p:cNvPicPr>
          <p:nvPr>
            <p:ph idx="1"/>
          </p:nvPr>
        </p:nvPicPr>
        <p:blipFill>
          <a:blip r:embed="rId2"/>
          <a:stretch>
            <a:fillRect/>
          </a:stretch>
        </p:blipFill>
        <p:spPr>
          <a:xfrm>
            <a:off x="9317265" y="1232452"/>
            <a:ext cx="2293543" cy="2293543"/>
          </a:xfrm>
        </p:spPr>
      </p:pic>
      <p:pic>
        <p:nvPicPr>
          <p:cNvPr id="7" name="Picture 6">
            <a:extLst>
              <a:ext uri="{FF2B5EF4-FFF2-40B4-BE49-F238E27FC236}">
                <a16:creationId xmlns:a16="http://schemas.microsoft.com/office/drawing/2014/main" id="{451AE6A7-EA28-F458-172D-BB50487AA65E}"/>
              </a:ext>
            </a:extLst>
          </p:cNvPr>
          <p:cNvPicPr>
            <a:picLocks noChangeAspect="1"/>
          </p:cNvPicPr>
          <p:nvPr/>
        </p:nvPicPr>
        <p:blipFill>
          <a:blip r:embed="rId3"/>
          <a:stretch>
            <a:fillRect/>
          </a:stretch>
        </p:blipFill>
        <p:spPr>
          <a:xfrm>
            <a:off x="818707" y="1626281"/>
            <a:ext cx="6598227" cy="4845093"/>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22F36-A120-AD6B-9B0F-F0A8E72F87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05DC53-51C8-F66C-22DB-75C37CCA07E0}"/>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0E5E3715-78CB-7B44-EAA7-D714CF148089}"/>
              </a:ext>
            </a:extLst>
          </p:cNvPr>
          <p:cNvPicPr>
            <a:picLocks noGrp="1" noChangeAspect="1"/>
          </p:cNvPicPr>
          <p:nvPr>
            <p:ph idx="1"/>
          </p:nvPr>
        </p:nvPicPr>
        <p:blipFill>
          <a:blip r:embed="rId2"/>
          <a:srcRect/>
          <a:stretch/>
        </p:blipFill>
        <p:spPr>
          <a:xfrm>
            <a:off x="9317265" y="1232452"/>
            <a:ext cx="2293543" cy="2293543"/>
          </a:xfrm>
        </p:spPr>
      </p:pic>
      <p:pic>
        <p:nvPicPr>
          <p:cNvPr id="7" name="Picture 6">
            <a:extLst>
              <a:ext uri="{FF2B5EF4-FFF2-40B4-BE49-F238E27FC236}">
                <a16:creationId xmlns:a16="http://schemas.microsoft.com/office/drawing/2014/main" id="{63B470A0-C88F-C496-C29F-0D5550BA85BC}"/>
              </a:ext>
            </a:extLst>
          </p:cNvPr>
          <p:cNvPicPr>
            <a:picLocks noChangeAspect="1"/>
          </p:cNvPicPr>
          <p:nvPr/>
        </p:nvPicPr>
        <p:blipFill>
          <a:blip r:embed="rId3"/>
          <a:srcRect/>
          <a:stretch/>
        </p:blipFill>
        <p:spPr>
          <a:xfrm>
            <a:off x="950356" y="1626281"/>
            <a:ext cx="6334928" cy="4845093"/>
          </a:xfrm>
          <a:prstGeom prst="rect">
            <a:avLst/>
          </a:prstGeom>
        </p:spPr>
      </p:pic>
    </p:spTree>
    <p:extLst>
      <p:ext uri="{BB962C8B-B14F-4D97-AF65-F5344CB8AC3E}">
        <p14:creationId xmlns:p14="http://schemas.microsoft.com/office/powerpoint/2010/main" val="25525811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EE53959-4183-F6CC-81E2-6656601C7A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9521" y="1039287"/>
            <a:ext cx="8883181" cy="5463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6612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r>
              <a:rPr lang="en-IN" dirty="0"/>
              <a:t> 🫀</a:t>
            </a:r>
            <a:endParaRPr lang="en-US" b="1" dirty="0">
              <a:solidFill>
                <a:srgbClr val="00206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70000" lnSpcReduction="20000"/>
          </a:bodyPr>
          <a:lstStyle/>
          <a:p>
            <a:pPr marL="0" indent="0">
              <a:buNone/>
            </a:pPr>
            <a:r>
              <a:rPr lang="en-US" sz="2800" dirty="0">
                <a:latin typeface="Calibri"/>
                <a:ea typeface="+mn-lt"/>
                <a:cs typeface="+mn-lt"/>
              </a:rPr>
              <a:t>The Challenge – Job seekers often struggle to prepare effectively for interviews due to a lack of personalized guidance and access to role-specific questions. Generic preparation materials fail to cover the nuances of different job roles, industries, and company expectations. Reviewing scattered resources, predicting possible questions, and practicing behavioral responses is time-consuming and inefficient. Many candidates lack confidence, miss key preparation areas, or fail to meet interviewer expectations in competitive hiring scenarios. </a:t>
            </a:r>
          </a:p>
          <a:p>
            <a:pPr marL="0" indent="0">
              <a:buNone/>
            </a:pPr>
            <a:r>
              <a:rPr lang="en-US" sz="2800" dirty="0">
                <a:latin typeface="Calibri"/>
                <a:ea typeface="+mn-lt"/>
                <a:cs typeface="+mn-lt"/>
              </a:rPr>
              <a:t>Proposed Solution – An Interview Trainer Agent, powered by RAG (Retrieval-Augmented Generation), prepares users for job interviews by generating tailored question sets and preparation strategies based on their profile name, experience level, and job role. It retrieves role-specific interview questions, industry expectations, behavioral scenarios, and HR guidelines from recruitment portals, professional networks, and company interview databases. Users can input their resume or job title, and the agent provides targeted questions, model answers, and improvement tips. It supports both technical and soft skill assessment, ensuring a comprehensive interview prep experience. This AI-driven assistant builds user confidence, sharpens responses, and increases success rates in competitive hiring environments. </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fontScale="85000" lnSpcReduction="20000"/>
          </a:bodyPr>
          <a:lstStyle/>
          <a:p>
            <a:pPr marL="0" indent="0">
              <a:buNone/>
            </a:pPr>
            <a:r>
              <a:rPr lang="en-US" b="1" dirty="0"/>
              <a:t>🔥 Merits of the “</a:t>
            </a:r>
            <a:r>
              <a:rPr lang="en-US" b="1" dirty="0" err="1"/>
              <a:t>InterviewX</a:t>
            </a:r>
            <a:r>
              <a:rPr lang="en-US" b="1" dirty="0"/>
              <a:t> Agent” -Unhinged Interview Trainee AI Agent</a:t>
            </a:r>
          </a:p>
          <a:p>
            <a:r>
              <a:rPr lang="en-US" b="1" dirty="0"/>
              <a:t>Unique Interaction Style</a:t>
            </a:r>
            <a:br>
              <a:rPr lang="en-US" dirty="0"/>
            </a:br>
            <a:r>
              <a:rPr lang="en-US" dirty="0"/>
              <a:t>Unlike typical interview bots, this agent uses humor, sarcasm, and a bold tone to make interview practice less robotic and more memorable — helping users stay engaged and alert.</a:t>
            </a:r>
          </a:p>
          <a:p>
            <a:r>
              <a:rPr lang="en-US" b="1" dirty="0"/>
              <a:t>Psychological Conditioning</a:t>
            </a:r>
            <a:br>
              <a:rPr lang="en-US" dirty="0"/>
            </a:br>
            <a:r>
              <a:rPr lang="en-US" dirty="0"/>
              <a:t>By intentionally adding a “harsh” or unfiltered layer (e.g., calling out laziness or vague answers), the bot creates pressure that mimics high-stress interviews, preparing candidates for real-world intensity.</a:t>
            </a:r>
          </a:p>
          <a:p>
            <a:r>
              <a:rPr lang="en-US" b="1" dirty="0"/>
              <a:t>Motivational Reinforcement</a:t>
            </a:r>
            <a:br>
              <a:rPr lang="en-US" dirty="0"/>
            </a:br>
            <a:r>
              <a:rPr lang="en-US" dirty="0"/>
              <a:t>Despite the spicy tone, the agent ends interactions with motivation and actionable feedback — making it both a challenger and a coach.</a:t>
            </a:r>
          </a:p>
          <a:p>
            <a:r>
              <a:rPr lang="en-US" b="1" dirty="0"/>
              <a:t>Customizable Personality</a:t>
            </a:r>
            <a:br>
              <a:rPr lang="en-US" dirty="0"/>
            </a:br>
            <a:r>
              <a:rPr lang="en-US" dirty="0"/>
              <a:t>The bot can switch personas and styles (e.g., brutal honesty, boss-like behavior, casual friend mode), giving users the flexibility to train under different mock interviewer types.</a:t>
            </a:r>
          </a:p>
          <a:p>
            <a:r>
              <a:rPr lang="en-US" b="1" dirty="0"/>
              <a:t>Improved Retention &amp; Engagement</a:t>
            </a:r>
            <a:br>
              <a:rPr lang="en-US" dirty="0"/>
            </a:br>
            <a:r>
              <a:rPr lang="en-US" dirty="0"/>
              <a:t>Gamified and dramatic responses increase user recall, making feedback stick better than standard yes/no evaluations.</a:t>
            </a:r>
          </a:p>
          <a:p>
            <a:r>
              <a:rPr lang="en-US" b="1" dirty="0"/>
              <a:t>Boosts Self-awareness</a:t>
            </a:r>
            <a:br>
              <a:rPr lang="en-US" dirty="0"/>
            </a:br>
            <a:r>
              <a:rPr lang="en-US" dirty="0"/>
              <a:t>By being blunt, it helps users realize when they’re being vague, off-topic, or unprepared — encouraging self-correction and accountability.</a:t>
            </a:r>
          </a:p>
          <a:p>
            <a:r>
              <a:rPr lang="en-US" b="1" dirty="0"/>
              <a:t>Supports Iterative Improvement</a:t>
            </a:r>
            <a:br>
              <a:rPr lang="en-US" dirty="0"/>
            </a:br>
            <a:r>
              <a:rPr lang="en-US" dirty="0"/>
              <a:t>Encourages repeated attempts by making interview practice entertaining, which boosts confidence over time.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US" sz="2800" b="1" dirty="0"/>
              <a:t>College students preparing for placements</a:t>
            </a:r>
          </a:p>
          <a:p>
            <a:r>
              <a:rPr lang="en-US" sz="2800" b="1" dirty="0"/>
              <a:t>Job seekers or career switchers</a:t>
            </a:r>
          </a:p>
          <a:p>
            <a:r>
              <a:rPr lang="en-US" sz="2800" b="1" dirty="0"/>
              <a:t>EdTech platforms offering interview prep</a:t>
            </a:r>
          </a:p>
          <a:p>
            <a:r>
              <a:rPr lang="en-IN" sz="2800" b="1" dirty="0">
                <a:latin typeface="Calibri"/>
                <a:ea typeface="+mn-lt"/>
                <a:cs typeface="+mn-lt"/>
              </a:rPr>
              <a:t>HR teams etc</a:t>
            </a:r>
            <a:endParaRPr lang="en-US" sz="2800" b="1" dirty="0"/>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6E70B64E-32C9-4E40-F978-27387218B540}"/>
              </a:ext>
            </a:extLst>
          </p:cNvPr>
          <p:cNvPicPr>
            <a:picLocks noChangeAspect="1"/>
          </p:cNvPicPr>
          <p:nvPr/>
        </p:nvPicPr>
        <p:blipFill>
          <a:blip r:embed="rId2"/>
          <a:stretch>
            <a:fillRect/>
          </a:stretch>
        </p:blipFill>
        <p:spPr>
          <a:xfrm>
            <a:off x="707390" y="2214358"/>
            <a:ext cx="9015063" cy="4407370"/>
          </a:xfrm>
          <a:prstGeom prst="rect">
            <a:avLst/>
          </a:prstGeom>
        </p:spPr>
      </p:pic>
      <p:sp>
        <p:nvSpPr>
          <p:cNvPr id="6" name="TextBox 5">
            <a:extLst>
              <a:ext uri="{FF2B5EF4-FFF2-40B4-BE49-F238E27FC236}">
                <a16:creationId xmlns:a16="http://schemas.microsoft.com/office/drawing/2014/main" id="{8F3AD954-8633-3728-E888-55E927340DF6}"/>
              </a:ext>
            </a:extLst>
          </p:cNvPr>
          <p:cNvSpPr txBox="1"/>
          <p:nvPr/>
        </p:nvSpPr>
        <p:spPr>
          <a:xfrm>
            <a:off x="5296156" y="1591982"/>
            <a:ext cx="8057766" cy="369332"/>
          </a:xfrm>
          <a:prstGeom prst="rect">
            <a:avLst/>
          </a:prstGeom>
          <a:noFill/>
        </p:spPr>
        <p:txBody>
          <a:bodyPr wrap="square" rtlCol="0">
            <a:spAutoFit/>
          </a:bodyPr>
          <a:lstStyle/>
          <a:p>
            <a:r>
              <a:rPr lang="en-IN" dirty="0"/>
              <a:t>Intro{</a:t>
            </a:r>
            <a:r>
              <a:rPr lang="en-IN" dirty="0">
                <a:highlight>
                  <a:srgbClr val="FFFF00"/>
                </a:highlight>
              </a:rPr>
              <a:t>Welcome To the unhinged World </a:t>
            </a:r>
          </a:p>
        </p:txBody>
      </p:sp>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7332B7DF-46AB-2C49-01F6-7918632B3896}"/>
              </a:ext>
            </a:extLst>
          </p:cNvPr>
          <p:cNvPicPr>
            <a:picLocks noChangeAspect="1"/>
          </p:cNvPicPr>
          <p:nvPr/>
        </p:nvPicPr>
        <p:blipFill>
          <a:blip r:embed="rId2"/>
          <a:stretch>
            <a:fillRect/>
          </a:stretch>
        </p:blipFill>
        <p:spPr>
          <a:xfrm>
            <a:off x="2431560" y="877342"/>
            <a:ext cx="8571926" cy="5278502"/>
          </a:xfrm>
          <a:prstGeom prst="rect">
            <a:avLst/>
          </a:prstGeom>
        </p:spPr>
      </p:pic>
      <p:sp>
        <p:nvSpPr>
          <p:cNvPr id="7" name="TextBox 6">
            <a:extLst>
              <a:ext uri="{FF2B5EF4-FFF2-40B4-BE49-F238E27FC236}">
                <a16:creationId xmlns:a16="http://schemas.microsoft.com/office/drawing/2014/main" id="{E892C918-5D21-8587-07BF-F85F3D3FEF93}"/>
              </a:ext>
            </a:extLst>
          </p:cNvPr>
          <p:cNvSpPr txBox="1"/>
          <p:nvPr/>
        </p:nvSpPr>
        <p:spPr>
          <a:xfrm>
            <a:off x="190245" y="2559093"/>
            <a:ext cx="2289068" cy="3970318"/>
          </a:xfrm>
          <a:prstGeom prst="rect">
            <a:avLst/>
          </a:prstGeom>
          <a:noFill/>
        </p:spPr>
        <p:txBody>
          <a:bodyPr wrap="square" rtlCol="0">
            <a:spAutoFit/>
          </a:bodyPr>
          <a:lstStyle/>
          <a:p>
            <a:r>
              <a:rPr lang="en-IN" sz="3600" dirty="0">
                <a:solidFill>
                  <a:srgbClr val="C00000"/>
                </a:solidFill>
              </a:rPr>
              <a:t>My Agent Always  starts with </a:t>
            </a:r>
            <a:r>
              <a:rPr lang="en-IN" sz="3600" dirty="0">
                <a:solidFill>
                  <a:srgbClr val="C00000"/>
                </a:solidFill>
                <a:highlight>
                  <a:srgbClr val="FFFF00"/>
                </a:highlight>
              </a:rPr>
              <a:t>Jobless</a:t>
            </a:r>
            <a:r>
              <a:rPr lang="en-IN" sz="3600" dirty="0">
                <a:solidFill>
                  <a:srgbClr val="C00000"/>
                </a:solidFill>
              </a:rPr>
              <a:t>! It’s kind of motivation </a:t>
            </a:r>
            <a:r>
              <a:rPr lang="en-IN" sz="3600" dirty="0" err="1">
                <a:solidFill>
                  <a:srgbClr val="C00000"/>
                </a:solidFill>
              </a:rPr>
              <a:t>TOoo</a:t>
            </a:r>
            <a:endParaRPr lang="en-IN" sz="3600" dirty="0">
              <a:solidFill>
                <a:srgbClr val="C00000"/>
              </a:solidFill>
            </a:endParaRPr>
          </a:p>
        </p:txBody>
      </p:sp>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110</TotalTime>
  <Words>728</Words>
  <Application>Microsoft Office PowerPoint</Application>
  <PresentationFormat>Widescreen</PresentationFormat>
  <Paragraphs>71</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Interviewx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GitHub Link</vt:lpstr>
      <vt:lpstr>PowerPoint Presentation</vt:lpstr>
      <vt:lpstr>IBM Certifications</vt:lpstr>
      <vt:lpstr>IBM Certifications</vt:lpstr>
      <vt:lpstr>PowerPoint Presentation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Harish M</cp:lastModifiedBy>
  <cp:revision>143</cp:revision>
  <dcterms:created xsi:type="dcterms:W3CDTF">2021-05-26T16:50:10Z</dcterms:created>
  <dcterms:modified xsi:type="dcterms:W3CDTF">2025-08-02T08:12:25Z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