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dharshinijk2000@outlook.com" userId="af202946c6b007e9" providerId="LiveId" clId="{0A34EBFD-714D-4525-BD6C-735270BFA9E0}"/>
    <pc:docChg chg="modSld">
      <pc:chgData name="priyadharshinijk2000@outlook.com" userId="af202946c6b007e9" providerId="LiveId" clId="{0A34EBFD-714D-4525-BD6C-735270BFA9E0}" dt="2024-05-24T17:06:42.331" v="1" actId="20577"/>
      <pc:docMkLst>
        <pc:docMk/>
      </pc:docMkLst>
      <pc:sldChg chg="modSp mod">
        <pc:chgData name="priyadharshinijk2000@outlook.com" userId="af202946c6b007e9" providerId="LiveId" clId="{0A34EBFD-714D-4525-BD6C-735270BFA9E0}" dt="2024-05-24T17:06:42.331" v="1" actId="20577"/>
        <pc:sldMkLst>
          <pc:docMk/>
          <pc:sldMk cId="530600123" sldId="264"/>
        </pc:sldMkLst>
        <pc:spChg chg="mod">
          <ac:chgData name="priyadharshinijk2000@outlook.com" userId="af202946c6b007e9" providerId="LiveId" clId="{0A34EBFD-714D-4525-BD6C-735270BFA9E0}" dt="2024-05-24T17:06:42.331" v="1" actId="20577"/>
          <ac:spMkLst>
            <pc:docMk/>
            <pc:sldMk cId="530600123" sldId="264"/>
            <ac:spMk id="2" creationId="{77516D03-CA5E-9641-DCE0-C02C0BE681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09B15-3610-47E9-AC56-B3C62E4E7BC6}"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36E39-F6E8-4D12-AD8A-5B4731CDC016}" type="slidenum">
              <a:rPr lang="en-IN" smtClean="0"/>
              <a:t>‹#›</a:t>
            </a:fld>
            <a:endParaRPr lang="en-IN"/>
          </a:p>
        </p:txBody>
      </p:sp>
    </p:spTree>
    <p:extLst>
      <p:ext uri="{BB962C8B-B14F-4D97-AF65-F5344CB8AC3E}">
        <p14:creationId xmlns:p14="http://schemas.microsoft.com/office/powerpoint/2010/main" val="309565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736E39-F6E8-4D12-AD8A-5B4731CDC016}" type="slidenum">
              <a:rPr lang="en-IN" smtClean="0"/>
              <a:t>1</a:t>
            </a:fld>
            <a:endParaRPr lang="en-IN"/>
          </a:p>
        </p:txBody>
      </p:sp>
    </p:spTree>
    <p:extLst>
      <p:ext uri="{BB962C8B-B14F-4D97-AF65-F5344CB8AC3E}">
        <p14:creationId xmlns:p14="http://schemas.microsoft.com/office/powerpoint/2010/main" val="1988495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E5A52BD-502F-4C91-B616-26E59A12A2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190432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8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640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719616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960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88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130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11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5942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451FD-B2F2-4CF2-ADF5-B08CC3AD4C20}"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A52BD-502F-4C91-B616-26E59A12A2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80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451FD-B2F2-4CF2-ADF5-B08CC3AD4C20}"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4313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451FD-B2F2-4CF2-ADF5-B08CC3AD4C20}"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A52BD-502F-4C91-B616-26E59A12A2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67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0451FD-B2F2-4CF2-ADF5-B08CC3AD4C20}"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A52BD-502F-4C91-B616-26E59A12A2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59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451FD-B2F2-4CF2-ADF5-B08CC3AD4C20}"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200320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48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451FD-B2F2-4CF2-ADF5-B08CC3AD4C20}"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A52BD-502F-4C91-B616-26E59A12A260}" type="slidenum">
              <a:rPr lang="en-IN" smtClean="0"/>
              <a:t>‹#›</a:t>
            </a:fld>
            <a:endParaRPr lang="en-IN"/>
          </a:p>
        </p:txBody>
      </p:sp>
    </p:spTree>
    <p:extLst>
      <p:ext uri="{BB962C8B-B14F-4D97-AF65-F5344CB8AC3E}">
        <p14:creationId xmlns:p14="http://schemas.microsoft.com/office/powerpoint/2010/main" val="123171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0451FD-B2F2-4CF2-ADF5-B08CC3AD4C20}" type="datetimeFigureOut">
              <a:rPr lang="en-IN" smtClean="0"/>
              <a:t>25-05-2024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5A52BD-502F-4C91-B616-26E59A12A260}" type="slidenum">
              <a:rPr lang="en-IN" smtClean="0"/>
              <a:t>‹#›</a:t>
            </a:fld>
            <a:endParaRPr lang="en-IN"/>
          </a:p>
        </p:txBody>
      </p:sp>
    </p:spTree>
    <p:extLst>
      <p:ext uri="{BB962C8B-B14F-4D97-AF65-F5344CB8AC3E}">
        <p14:creationId xmlns:p14="http://schemas.microsoft.com/office/powerpoint/2010/main" val="2045662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5B77-7EEE-853F-E380-F8FE6B53A074}"/>
              </a:ext>
            </a:extLst>
          </p:cNvPr>
          <p:cNvSpPr>
            <a:spLocks noGrp="1"/>
          </p:cNvSpPr>
          <p:nvPr>
            <p:ph type="ctrTitle"/>
          </p:nvPr>
        </p:nvSpPr>
        <p:spPr/>
        <p:txBody>
          <a:bodyPr/>
          <a:lstStyle/>
          <a:p>
            <a:r>
              <a:rPr lang="en-US" dirty="0" err="1"/>
              <a:t>Intelli</a:t>
            </a:r>
            <a:r>
              <a:rPr lang="en-US" dirty="0"/>
              <a:t>-view glass</a:t>
            </a:r>
            <a:endParaRPr lang="en-IN" dirty="0"/>
          </a:p>
        </p:txBody>
      </p:sp>
      <p:sp>
        <p:nvSpPr>
          <p:cNvPr id="3" name="Subtitle 2">
            <a:extLst>
              <a:ext uri="{FF2B5EF4-FFF2-40B4-BE49-F238E27FC236}">
                <a16:creationId xmlns:a16="http://schemas.microsoft.com/office/drawing/2014/main" id="{9E8E9C12-DCE3-2B5F-FD8A-1F8CE8F49C2E}"/>
              </a:ext>
            </a:extLst>
          </p:cNvPr>
          <p:cNvSpPr>
            <a:spLocks noGrp="1"/>
          </p:cNvSpPr>
          <p:nvPr>
            <p:ph type="subTitle" idx="1"/>
          </p:nvPr>
        </p:nvSpPr>
        <p:spPr>
          <a:xfrm>
            <a:off x="4688346" y="3647765"/>
            <a:ext cx="6815669" cy="1320802"/>
          </a:xfrm>
        </p:spPr>
        <p:txBody>
          <a:bodyPr>
            <a:normAutofit/>
          </a:bodyPr>
          <a:lstStyle/>
          <a:p>
            <a:r>
              <a:rPr lang="en-US" sz="1600" dirty="0"/>
              <a:t>HARI SHANKARAN J K-210701078</a:t>
            </a:r>
          </a:p>
          <a:p>
            <a:r>
              <a:rPr lang="en-US" sz="1600" dirty="0"/>
              <a:t>HARISH M-210701074</a:t>
            </a:r>
            <a:endParaRPr lang="en-IN" sz="1600" dirty="0"/>
          </a:p>
          <a:p>
            <a:endParaRPr lang="en-US" dirty="0"/>
          </a:p>
        </p:txBody>
      </p:sp>
    </p:spTree>
    <p:extLst>
      <p:ext uri="{BB962C8B-B14F-4D97-AF65-F5344CB8AC3E}">
        <p14:creationId xmlns:p14="http://schemas.microsoft.com/office/powerpoint/2010/main" val="2546910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CA9E-3754-A8AF-1BCE-29CF9025B55C}"/>
              </a:ext>
            </a:extLst>
          </p:cNvPr>
          <p:cNvSpPr>
            <a:spLocks noGrp="1"/>
          </p:cNvSpPr>
          <p:nvPr>
            <p:ph type="title"/>
          </p:nvPr>
        </p:nvSpPr>
        <p:spPr/>
        <p:txBody>
          <a:bodyPr>
            <a:normAutofit/>
          </a:bodyPr>
          <a:lstStyle/>
          <a:p>
            <a:r>
              <a:rPr lang="en-US" sz="4000" dirty="0"/>
              <a:t>RESULT</a:t>
            </a:r>
            <a:endParaRPr lang="en-IN" sz="4000" dirty="0"/>
          </a:p>
        </p:txBody>
      </p:sp>
      <p:sp>
        <p:nvSpPr>
          <p:cNvPr id="3" name="Content Placeholder 2">
            <a:extLst>
              <a:ext uri="{FF2B5EF4-FFF2-40B4-BE49-F238E27FC236}">
                <a16:creationId xmlns:a16="http://schemas.microsoft.com/office/drawing/2014/main" id="{1D01C4F7-A19F-68C4-93DD-0DBE7842E485}"/>
              </a:ext>
            </a:extLst>
          </p:cNvPr>
          <p:cNvSpPr>
            <a:spLocks noGrp="1"/>
          </p:cNvSpPr>
          <p:nvPr>
            <p:ph idx="1"/>
          </p:nvPr>
        </p:nvSpPr>
        <p:spPr/>
        <p:txBody>
          <a:bodyPr/>
          <a:lstStyle/>
          <a:p>
            <a:pPr marL="0" indent="0">
              <a:buNone/>
            </a:pPr>
            <a:r>
              <a:rPr lang="en-US" dirty="0"/>
              <a:t>The elaborated content outlines a systematic approach to developing smart blind glass within an IoT project. It emphasizes understanding user requirements, selecting appropriate sensors and motor controls, and designing an intuitive user interface. Integration is highlighted as crucial for ensuring seamless communication and functionality within the broader IoT ecosystem. Overall, the result is a comprehensive methodology for creating an efficient and user-friendly smart blind solution.</a:t>
            </a:r>
            <a:endParaRPr lang="en-IN" dirty="0"/>
          </a:p>
        </p:txBody>
      </p:sp>
    </p:spTree>
    <p:extLst>
      <p:ext uri="{BB962C8B-B14F-4D97-AF65-F5344CB8AC3E}">
        <p14:creationId xmlns:p14="http://schemas.microsoft.com/office/powerpoint/2010/main" val="167832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5012-C178-39EA-496C-2DC4AFCBC5EB}"/>
              </a:ext>
            </a:extLst>
          </p:cNvPr>
          <p:cNvSpPr>
            <a:spLocks noGrp="1"/>
          </p:cNvSpPr>
          <p:nvPr>
            <p:ph type="title"/>
          </p:nvPr>
        </p:nvSpPr>
        <p:spPr/>
        <p:txBody>
          <a:bodyPr>
            <a:normAutofit/>
          </a:bodyPr>
          <a:lstStyle/>
          <a:p>
            <a:r>
              <a:rPr lang="en-US" sz="4000" dirty="0"/>
              <a:t>CONCLUSION</a:t>
            </a:r>
            <a:endParaRPr lang="en-IN" sz="4000" dirty="0"/>
          </a:p>
        </p:txBody>
      </p:sp>
      <p:sp>
        <p:nvSpPr>
          <p:cNvPr id="3" name="Content Placeholder 2">
            <a:extLst>
              <a:ext uri="{FF2B5EF4-FFF2-40B4-BE49-F238E27FC236}">
                <a16:creationId xmlns:a16="http://schemas.microsoft.com/office/drawing/2014/main" id="{3BF53C31-39A5-C8DD-00A0-8E5E833DCEB5}"/>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In conclusion, the Smart Blind Glass IoT project represents a significant advancement in window management technology, offering a seamless blend of smart glass functionality and automated blind control. Through the integration of IoT capabilities, dynamic tinting mechanisms, and user-friendly interfaces, the system achieves remarkable improvements in energy efficiency, user comfort, and privacy across residential, commercial, and automotive applications. Moving forward, several avenues for future enhancement can be explored to further augment the capabilities and impact of smart blind glass systems.</a:t>
            </a:r>
            <a:endParaRPr lang="en-IN" dirty="0"/>
          </a:p>
        </p:txBody>
      </p:sp>
    </p:spTree>
    <p:extLst>
      <p:ext uri="{BB962C8B-B14F-4D97-AF65-F5344CB8AC3E}">
        <p14:creationId xmlns:p14="http://schemas.microsoft.com/office/powerpoint/2010/main" val="132238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E558-3DBB-7773-6BCC-F8C36619CBBA}"/>
              </a:ext>
            </a:extLst>
          </p:cNvPr>
          <p:cNvSpPr>
            <a:spLocks noGrp="1"/>
          </p:cNvSpPr>
          <p:nvPr>
            <p:ph type="title"/>
          </p:nvPr>
        </p:nvSpPr>
        <p:spPr/>
        <p:txBody>
          <a:bodyPr>
            <a:normAutofit/>
          </a:bodyPr>
          <a:lstStyle/>
          <a:p>
            <a:r>
              <a:rPr lang="en-US" sz="4000" dirty="0"/>
              <a:t>REFERENCE</a:t>
            </a:r>
            <a:endParaRPr lang="en-IN" sz="4000" dirty="0"/>
          </a:p>
        </p:txBody>
      </p:sp>
      <p:sp>
        <p:nvSpPr>
          <p:cNvPr id="3" name="Content Placeholder 2">
            <a:extLst>
              <a:ext uri="{FF2B5EF4-FFF2-40B4-BE49-F238E27FC236}">
                <a16:creationId xmlns:a16="http://schemas.microsoft.com/office/drawing/2014/main" id="{023C898B-4CB8-6B9E-E1A4-4B68A50CD6A1}"/>
              </a:ext>
            </a:extLst>
          </p:cNvPr>
          <p:cNvSpPr>
            <a:spLocks noGrp="1"/>
          </p:cNvSpPr>
          <p:nvPr>
            <p:ph idx="1"/>
          </p:nvPr>
        </p:nvSpPr>
        <p:spPr/>
        <p:txBody>
          <a:bodyPr>
            <a:normAutofit/>
          </a:bodyPr>
          <a:lstStyle/>
          <a:p>
            <a:pPr marL="0" indent="0">
              <a:lnSpc>
                <a:spcPct val="107000"/>
              </a:lnSpc>
              <a:spcAft>
                <a:spcPts val="80"/>
              </a:spcAft>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Johnson, A., &amp; Brown, R. (2021). Internet of Things for Building Automation Systems: Review and Case Studies. International Journal of Smart Home, 8(2), 45-58. </a:t>
            </a:r>
          </a:p>
          <a:p>
            <a:pPr marL="0" indent="0">
              <a:lnSpc>
                <a:spcPct val="107000"/>
              </a:lnSpc>
              <a:spcAft>
                <a:spcPts val="80"/>
              </a:spcAft>
              <a:buNone/>
            </a:pPr>
            <a:r>
              <a:rPr lang="en-IN" sz="1800" dirty="0">
                <a:solidFill>
                  <a:srgbClr val="000000"/>
                </a:solidFill>
                <a:effectLst/>
                <a:latin typeface="Times New Roman" panose="02020603050405020304" pitchFamily="18" charset="0"/>
                <a:ea typeface="Times New Roman" panose="02020603050405020304" pitchFamily="18" charset="0"/>
              </a:rPr>
              <a:t>Doe, J., &amp; Smith, J. (2020). Smart Blind Glass Technologies and Applications. Journal of Advanced Materials, 15(3), 102-115.</a:t>
            </a:r>
          </a:p>
          <a:p>
            <a:pPr marL="0" indent="0">
              <a:lnSpc>
                <a:spcPct val="107000"/>
              </a:lnSpc>
              <a:spcAft>
                <a:spcPts val="80"/>
              </a:spcAft>
              <a:buNone/>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Patel, S., &amp; Gupta, R. (2022). Designing User Interfaces for Smart Home Devices: Challenges and Best Practices. Human-Computer Interaction Review, 25(1), 30-45. </a:t>
            </a:r>
          </a:p>
          <a:p>
            <a:pPr marL="0" indent="0">
              <a:lnSpc>
                <a:spcPct val="107000"/>
              </a:lnSpc>
              <a:spcAft>
                <a:spcPts val="8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5680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10FE-99E4-68DA-D206-BC8ECCFBE3BB}"/>
              </a:ext>
            </a:extLst>
          </p:cNvPr>
          <p:cNvSpPr>
            <a:spLocks noGrp="1"/>
          </p:cNvSpPr>
          <p:nvPr>
            <p:ph type="title"/>
          </p:nvPr>
        </p:nvSpPr>
        <p:spPr/>
        <p:txBody>
          <a:bodyPr>
            <a:normAutofit/>
          </a:bodyPr>
          <a:lstStyle/>
          <a:p>
            <a:r>
              <a:rPr lang="en-US" sz="4000" dirty="0"/>
              <a:t>ABSTRACT</a:t>
            </a:r>
            <a:endParaRPr lang="en-IN" sz="4000" dirty="0"/>
          </a:p>
        </p:txBody>
      </p:sp>
      <p:sp>
        <p:nvSpPr>
          <p:cNvPr id="3" name="Content Placeholder 2">
            <a:extLst>
              <a:ext uri="{FF2B5EF4-FFF2-40B4-BE49-F238E27FC236}">
                <a16:creationId xmlns:a16="http://schemas.microsoft.com/office/drawing/2014/main" id="{96E702C7-9EE5-FFC9-2B2A-4368EDE0F10E}"/>
              </a:ext>
            </a:extLst>
          </p:cNvPr>
          <p:cNvSpPr>
            <a:spLocks noGrp="1"/>
          </p:cNvSpPr>
          <p:nvPr>
            <p:ph idx="1"/>
          </p:nvPr>
        </p:nvSpPr>
        <p:spPr/>
        <p:txBody>
          <a:bodyPr>
            <a:noAutofit/>
          </a:bodyPr>
          <a:lstStyle/>
          <a:p>
            <a:pPr marL="0" indent="0">
              <a:buNone/>
            </a:pPr>
            <a:r>
              <a:rPr lang="en-US" sz="1800" dirty="0">
                <a:solidFill>
                  <a:srgbClr val="000009"/>
                </a:solidFill>
                <a:effectLst/>
                <a:latin typeface="Times New Roman" panose="02020603050405020304" pitchFamily="18" charset="0"/>
                <a:ea typeface="Times New Roman" panose="02020603050405020304" pitchFamily="18" charset="0"/>
              </a:rPr>
              <a:t>The amalgamation of Arduino-based IoT technology with smart blind glasses signifies a revolutionary leap in accessibility and independence for individuals with visual impairments. This abstract explores the transformative synergy of object detection within Arduino-powered IoT-enabled smart blind </a:t>
            </a:r>
            <a:r>
              <a:rPr lang="en-US" sz="1800" dirty="0" err="1">
                <a:solidFill>
                  <a:srgbClr val="000009"/>
                </a:solidFill>
                <a:effectLst/>
                <a:latin typeface="Times New Roman" panose="02020603050405020304" pitchFamily="18" charset="0"/>
                <a:ea typeface="Times New Roman" panose="02020603050405020304" pitchFamily="18" charset="0"/>
              </a:rPr>
              <a:t>glasses.Essentially</a:t>
            </a:r>
            <a:r>
              <a:rPr lang="en-US" sz="1800" dirty="0">
                <a:solidFill>
                  <a:srgbClr val="000009"/>
                </a:solidFill>
                <a:effectLst/>
                <a:latin typeface="Times New Roman" panose="02020603050405020304" pitchFamily="18" charset="0"/>
                <a:ea typeface="Times New Roman" panose="02020603050405020304" pitchFamily="18" charset="0"/>
              </a:rPr>
              <a:t>, these glasses harness a sophisticated array of Arduino microcontrollers, sensors, cameras, and image processing algorithms to meticulously scan and interpret the user's environment in real-time. The integration of Arduino-based IoT connectivity enhances this process, enabling seamless communication between the glasses and external data sources. This information is then conveyed to the user through intuitive auditory or haptic feedback mechanisms, empowering them with enhanced spatial awareness and navigation </a:t>
            </a:r>
            <a:r>
              <a:rPr lang="en-US" sz="1800" dirty="0" err="1">
                <a:solidFill>
                  <a:srgbClr val="000009"/>
                </a:solidFill>
                <a:effectLst/>
                <a:latin typeface="Times New Roman" panose="02020603050405020304" pitchFamily="18" charset="0"/>
                <a:ea typeface="Times New Roman" panose="02020603050405020304" pitchFamily="18" charset="0"/>
              </a:rPr>
              <a:t>capabilities.Moreover</a:t>
            </a:r>
            <a:r>
              <a:rPr lang="en-US" sz="1800" dirty="0">
                <a:solidFill>
                  <a:srgbClr val="000009"/>
                </a:solidFill>
                <a:effectLst/>
                <a:latin typeface="Times New Roman" panose="02020603050405020304" pitchFamily="18" charset="0"/>
                <a:ea typeface="Times New Roman" panose="02020603050405020304" pitchFamily="18" charset="0"/>
              </a:rPr>
              <a:t>, the Arduino-based IoT integration empowers these smart glasses with unprecedented adaptability and scalability. Remote monitoring and management functionalities ensure that the system remains up-to-date with the latest technological advancements and environmental </a:t>
            </a:r>
            <a:r>
              <a:rPr lang="en-US" sz="1800" dirty="0" err="1">
                <a:solidFill>
                  <a:srgbClr val="000009"/>
                </a:solidFill>
                <a:effectLst/>
                <a:latin typeface="Times New Roman" panose="02020603050405020304" pitchFamily="18" charset="0"/>
                <a:ea typeface="Times New Roman" panose="02020603050405020304" pitchFamily="18" charset="0"/>
              </a:rPr>
              <a:t>changes.The</a:t>
            </a:r>
            <a:r>
              <a:rPr lang="en-US" sz="1800" dirty="0">
                <a:solidFill>
                  <a:srgbClr val="000009"/>
                </a:solidFill>
                <a:effectLst/>
                <a:latin typeface="Times New Roman" panose="02020603050405020304" pitchFamily="18" charset="0"/>
                <a:ea typeface="Times New Roman" panose="02020603050405020304" pitchFamily="18" charset="0"/>
              </a:rPr>
              <a:t> implications of this innovative fusion extend far beyond mere convenience.</a:t>
            </a:r>
            <a:endParaRPr lang="en-IN" sz="1800" dirty="0"/>
          </a:p>
        </p:txBody>
      </p:sp>
    </p:spTree>
    <p:extLst>
      <p:ext uri="{BB962C8B-B14F-4D97-AF65-F5344CB8AC3E}">
        <p14:creationId xmlns:p14="http://schemas.microsoft.com/office/powerpoint/2010/main" val="400102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F50F-5332-8715-E9B9-4EBAA68E5738}"/>
              </a:ext>
            </a:extLst>
          </p:cNvPr>
          <p:cNvSpPr>
            <a:spLocks noGrp="1"/>
          </p:cNvSpPr>
          <p:nvPr>
            <p:ph type="title"/>
          </p:nvPr>
        </p:nvSpPr>
        <p:spPr/>
        <p:txBody>
          <a:bodyPr>
            <a:normAutofit/>
          </a:bodyPr>
          <a:lstStyle/>
          <a:p>
            <a:r>
              <a:rPr lang="en-US" sz="4000" dirty="0"/>
              <a:t>INTRODUCTION</a:t>
            </a:r>
            <a:endParaRPr lang="en-IN" sz="4000" dirty="0"/>
          </a:p>
        </p:txBody>
      </p:sp>
      <p:sp>
        <p:nvSpPr>
          <p:cNvPr id="3" name="Content Placeholder 2">
            <a:extLst>
              <a:ext uri="{FF2B5EF4-FFF2-40B4-BE49-F238E27FC236}">
                <a16:creationId xmlns:a16="http://schemas.microsoft.com/office/drawing/2014/main" id="{06B6BCF9-D858-752F-6EEE-5C175E11B35F}"/>
              </a:ext>
            </a:extLst>
          </p:cNvPr>
          <p:cNvSpPr>
            <a:spLocks noGrp="1"/>
          </p:cNvSpPr>
          <p:nvPr>
            <p:ph idx="1"/>
          </p:nvPr>
        </p:nvSpPr>
        <p:spPr/>
        <p:txBody>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“INTELLI-VIEW GLASS” proposes the development of a smart glass control System based on presence detection</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The Smart Blind Glass IoT project introduces innovative window management by integrating smart glass technology with automated blinds. </a:t>
            </a:r>
            <a:r>
              <a:rPr lang="en-IN" sz="1800" kern="100" dirty="0">
                <a:solidFill>
                  <a:srgbClr val="000000"/>
                </a:solidFill>
                <a:effectLst/>
                <a:latin typeface="Times New Roman" panose="02020603050405020304" pitchFamily="18" charset="0"/>
                <a:ea typeface="Times New Roman" panose="02020603050405020304" pitchFamily="18" charset="0"/>
              </a:rPr>
              <a:t>This system dynamically adjusts transparency and tint while controlling light and privacy. Leveraging IoT, it enhances energy efficiency and comfort, offering a seamless, eco-friendly solution for modern smart living spaces.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0615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0E2F-8922-19F6-0330-9AC464CBF2B6}"/>
              </a:ext>
            </a:extLst>
          </p:cNvPr>
          <p:cNvSpPr>
            <a:spLocks noGrp="1"/>
          </p:cNvSpPr>
          <p:nvPr>
            <p:ph type="title"/>
          </p:nvPr>
        </p:nvSpPr>
        <p:spPr/>
        <p:txBody>
          <a:bodyPr>
            <a:normAutofit/>
          </a:bodyPr>
          <a:lstStyle/>
          <a:p>
            <a:r>
              <a:rPr lang="en-US" sz="4000" dirty="0"/>
              <a:t>LITERATURE SURVEY</a:t>
            </a:r>
            <a:endParaRPr lang="en-IN" sz="4000" dirty="0"/>
          </a:p>
        </p:txBody>
      </p:sp>
      <p:sp>
        <p:nvSpPr>
          <p:cNvPr id="3" name="Content Placeholder 2">
            <a:extLst>
              <a:ext uri="{FF2B5EF4-FFF2-40B4-BE49-F238E27FC236}">
                <a16:creationId xmlns:a16="http://schemas.microsoft.com/office/drawing/2014/main" id="{BC119CDB-E298-3E8E-CFD1-13337E7040E2}"/>
              </a:ext>
            </a:extLst>
          </p:cNvPr>
          <p:cNvSpPr>
            <a:spLocks noGrp="1"/>
          </p:cNvSpPr>
          <p:nvPr>
            <p:ph idx="1"/>
          </p:nvPr>
        </p:nvSpPr>
        <p:spPr>
          <a:xfrm>
            <a:off x="1295402" y="2418735"/>
            <a:ext cx="9834713" cy="3844413"/>
          </a:xfrm>
        </p:spPr>
        <p:txBody>
          <a:bodyPr>
            <a:normAutofit fontScale="40000" lnSpcReduction="20000"/>
          </a:bodyPr>
          <a:lstStyle/>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This paper [1] offers a comprehensive overview of smart blind glass technologies, encompassing IoT integration, dynamic tinting mechanisms, and automated control features. </a:t>
            </a:r>
            <a:endParaRPr lang="en-IN" sz="4200" kern="100" dirty="0">
              <a:solidFill>
                <a:srgbClr val="000000"/>
              </a:solidFill>
              <a:latin typeface="Calibri" panose="020F0502020204030204" pitchFamily="34" charset="0"/>
              <a:ea typeface="Calibri" panose="020F0502020204030204" pitchFamily="34" charset="0"/>
            </a:endParaRPr>
          </a:p>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The review article [2] delves into the integration of IoT technologies within building automation systems, emphasizing aspects related to energy management, security enhancements, and user-centric functionalities. </a:t>
            </a:r>
            <a:endParaRPr lang="en-IN" sz="4200" kern="100" dirty="0">
              <a:solidFill>
                <a:srgbClr val="000000"/>
              </a:solidFill>
              <a:effectLst/>
              <a:latin typeface="Calibri" panose="020F0502020204030204" pitchFamily="34" charset="0"/>
              <a:ea typeface="Calibri" panose="020F0502020204030204" pitchFamily="34" charset="0"/>
            </a:endParaRPr>
          </a:p>
          <a:p>
            <a:pPr marL="330835" marR="341630" indent="-5080" algn="just">
              <a:lnSpc>
                <a:spcPct val="145000"/>
              </a:lnSpc>
              <a:spcAft>
                <a:spcPts val="1585"/>
              </a:spcAft>
            </a:pPr>
            <a:r>
              <a:rPr lang="en-IN" sz="4200" kern="100" dirty="0">
                <a:solidFill>
                  <a:srgbClr val="000009"/>
                </a:solidFill>
                <a:effectLst/>
                <a:latin typeface="Times New Roman" panose="02020603050405020304" pitchFamily="18" charset="0"/>
                <a:ea typeface="Times New Roman" panose="02020603050405020304" pitchFamily="18" charset="0"/>
              </a:rPr>
              <a:t>This study [3] specifically investigates the impact of automated blinds on energy consumption within office environments.</a:t>
            </a:r>
            <a:r>
              <a:rPr lang="en-IN" sz="1800" dirty="0">
                <a:solidFill>
                  <a:srgbClr val="000009"/>
                </a:solidFill>
                <a:effectLst/>
                <a:latin typeface="Times New Roman" panose="02020603050405020304" pitchFamily="18" charset="0"/>
                <a:ea typeface="Times New Roman" panose="02020603050405020304" pitchFamily="18" charset="0"/>
              </a:rPr>
              <a:t> </a:t>
            </a:r>
            <a:r>
              <a:rPr lang="en-IN" sz="4500" dirty="0">
                <a:solidFill>
                  <a:srgbClr val="000009"/>
                </a:solidFill>
                <a:effectLst/>
                <a:latin typeface="Times New Roman" panose="02020603050405020304" pitchFamily="18" charset="0"/>
                <a:ea typeface="Times New Roman" panose="02020603050405020304" pitchFamily="18" charset="0"/>
              </a:rPr>
              <a:t>. Through a series of case studies, it showcases real-world implementations of IoT-driven solutions, underscoring their effectiveness in optimizing building operations and improving occupant experiences. </a:t>
            </a:r>
            <a:r>
              <a:rPr lang="en-IN" sz="4500" kern="100" dirty="0">
                <a:solidFill>
                  <a:srgbClr val="000009"/>
                </a:solidFill>
                <a:effectLst/>
                <a:latin typeface="Times New Roman" panose="02020603050405020304" pitchFamily="18" charset="0"/>
                <a:ea typeface="Times New Roman" panose="02020603050405020304" pitchFamily="18" charset="0"/>
              </a:rPr>
              <a:t> </a:t>
            </a:r>
            <a:endParaRPr lang="en-IN" sz="4500" dirty="0"/>
          </a:p>
        </p:txBody>
      </p:sp>
    </p:spTree>
    <p:extLst>
      <p:ext uri="{BB962C8B-B14F-4D97-AF65-F5344CB8AC3E}">
        <p14:creationId xmlns:p14="http://schemas.microsoft.com/office/powerpoint/2010/main" val="320000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D71A-93BC-867C-473A-3DF94D01BAD1}"/>
              </a:ext>
            </a:extLst>
          </p:cNvPr>
          <p:cNvSpPr>
            <a:spLocks noGrp="1"/>
          </p:cNvSpPr>
          <p:nvPr>
            <p:ph type="title"/>
          </p:nvPr>
        </p:nvSpPr>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B730069F-861D-F4AC-11C9-42170D4F8D04}"/>
              </a:ext>
            </a:extLst>
          </p:cNvPr>
          <p:cNvSpPr>
            <a:spLocks noGrp="1"/>
          </p:cNvSpPr>
          <p:nvPr>
            <p:ph idx="1"/>
          </p:nvPr>
        </p:nvSpPr>
        <p:spPr/>
        <p:txBody>
          <a:bodyPr/>
          <a:lstStyle/>
          <a:p>
            <a:pPr marL="0" indent="0">
              <a:buNone/>
            </a:pPr>
            <a:r>
              <a:rPr lang="en-IN" sz="1800" kern="100" dirty="0">
                <a:solidFill>
                  <a:srgbClr val="000009"/>
                </a:solidFill>
                <a:effectLst/>
                <a:latin typeface="Times New Roman" panose="02020603050405020304" pitchFamily="18" charset="0"/>
                <a:ea typeface="Times New Roman" panose="02020603050405020304" pitchFamily="18" charset="0"/>
              </a:rPr>
              <a:t>The “INTELLI-VIEW GLASS” project has traditional window solutions fail to dynamically manage light, privacy, and energy efficiency, leading to discomfort and higher energy costs. The Smart Blind Glass IoT project addresses these issues by creating intelligent, automated window systems that adapt to environmental conditions and user preferences, enhancing comfort, privacy, and energy efficiency.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63621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EB2B-1AA0-5CCE-75D4-A14714D6F882}"/>
              </a:ext>
            </a:extLst>
          </p:cNvPr>
          <p:cNvSpPr>
            <a:spLocks noGrp="1"/>
          </p:cNvSpPr>
          <p:nvPr>
            <p:ph type="title"/>
          </p:nvPr>
        </p:nvSpPr>
        <p:spPr/>
        <p:txBody>
          <a:bodyPr>
            <a:normAutofit/>
          </a:bodyPr>
          <a:lstStyle/>
          <a:p>
            <a:r>
              <a:rPr lang="en-US" sz="4000" dirty="0"/>
              <a:t>PROPOSED SYSTEM</a:t>
            </a:r>
            <a:endParaRPr lang="en-IN" sz="4000" dirty="0"/>
          </a:p>
        </p:txBody>
      </p:sp>
      <p:sp>
        <p:nvSpPr>
          <p:cNvPr id="3" name="Content Placeholder 2">
            <a:extLst>
              <a:ext uri="{FF2B5EF4-FFF2-40B4-BE49-F238E27FC236}">
                <a16:creationId xmlns:a16="http://schemas.microsoft.com/office/drawing/2014/main" id="{DBB33A59-ABCB-ADAA-61DB-064654E52919}"/>
              </a:ext>
            </a:extLst>
          </p:cNvPr>
          <p:cNvSpPr>
            <a:spLocks noGrp="1"/>
          </p:cNvSpPr>
          <p:nvPr>
            <p:ph idx="1"/>
          </p:nvPr>
        </p:nvSpPr>
        <p:spPr>
          <a:xfrm>
            <a:off x="1295401" y="2556931"/>
            <a:ext cx="9601196" cy="4301069"/>
          </a:xfrm>
        </p:spPr>
        <p:txBody>
          <a:bodyPr>
            <a:normAutofit fontScale="70000" lnSpcReduction="20000"/>
          </a:bodyPr>
          <a:lstStyle/>
          <a:p>
            <a:pPr marL="0" indent="0">
              <a:buNone/>
            </a:pPr>
            <a:r>
              <a:rPr lang="en-IN" sz="2600" kern="100" dirty="0">
                <a:solidFill>
                  <a:srgbClr val="000009"/>
                </a:solidFill>
                <a:effectLst/>
                <a:latin typeface="Times New Roman" panose="02020603050405020304" pitchFamily="18" charset="0"/>
                <a:ea typeface="Times New Roman" panose="02020603050405020304" pitchFamily="18" charset="0"/>
              </a:rPr>
              <a:t>The HC-SR04 ultrasonic sensor is a popular component used for measuring distances. It works by emitting an ultrasonic sound wave and measuring the time it takes for the echo to return. The Arduino Pro Mini is a compact microcontroller board with an Atmega328 chip, built-in voltage regulator, and small form factor suitable for space-constrained projects. It offers digital and </a:t>
            </a:r>
            <a:r>
              <a:rPr lang="en-IN" sz="2600" kern="100" dirty="0" err="1">
                <a:solidFill>
                  <a:srgbClr val="000009"/>
                </a:solidFill>
                <a:effectLst/>
                <a:latin typeface="Times New Roman" panose="02020603050405020304" pitchFamily="18" charset="0"/>
                <a:ea typeface="Times New Roman" panose="02020603050405020304" pitchFamily="18" charset="0"/>
              </a:rPr>
              <a:t>analog</a:t>
            </a:r>
            <a:r>
              <a:rPr lang="en-IN" sz="2600" kern="100" dirty="0">
                <a:solidFill>
                  <a:srgbClr val="000009"/>
                </a:solidFill>
                <a:effectLst/>
                <a:latin typeface="Times New Roman" panose="02020603050405020304" pitchFamily="18" charset="0"/>
                <a:ea typeface="Times New Roman" panose="02020603050405020304" pitchFamily="18" charset="0"/>
              </a:rPr>
              <a:t> pins, 32KB flash memory, and can be programmed using the Arduino IDE via serial connections, making it versatile for various applications. A rechargeable lithium-ion battery powers electronic devices like smartphones and laptops, providing portable and long-lasting energy storage. Its high energy density and ability to be recharged make it ideal for mobile applications, ensuring devices can operate wirelessly for extended periods before needing a recharge. </a:t>
            </a:r>
            <a:r>
              <a:rPr lang="en-IN" sz="2600" dirty="0">
                <a:solidFill>
                  <a:srgbClr val="0D0D0D"/>
                </a:solidFill>
                <a:effectLst/>
                <a:latin typeface="Times New Roman" panose="02020603050405020304" pitchFamily="18" charset="0"/>
                <a:ea typeface="Times New Roman" panose="02020603050405020304" pitchFamily="18" charset="0"/>
              </a:rPr>
              <a:t>A speaker converts electrical signals into sound waves, producing audio output for devices like phones and computers. It consists of a diaphragm, voice coil, and magnet, which vibrate to create sound.</a:t>
            </a:r>
            <a:r>
              <a:rPr lang="en-IN" sz="2600" kern="100" dirty="0">
                <a:solidFill>
                  <a:srgbClr val="0D0D0D"/>
                </a:solidFill>
                <a:effectLst/>
                <a:latin typeface="Times New Roman" panose="02020603050405020304" pitchFamily="18" charset="0"/>
                <a:ea typeface="Times New Roman" panose="02020603050405020304" pitchFamily="18" charset="0"/>
              </a:rPr>
              <a:t> Ultrasonic glasses incorporate ultrasonic sensors to detect objects and measure distances, aiding visually impaired individuals. These glasses use sound waves to detect obstacles and provide feedback through vibrations or auditory signals, enhancing navigation safety and independence for the visually impaired in various environments.</a:t>
            </a:r>
            <a:r>
              <a:rPr lang="en-IN" sz="2600" kern="100" dirty="0">
                <a:solidFill>
                  <a:srgbClr val="000009"/>
                </a:solidFill>
                <a:effectLst/>
                <a:latin typeface="Times New Roman" panose="02020603050405020304" pitchFamily="18" charset="0"/>
                <a:ea typeface="Times New Roman" panose="02020603050405020304" pitchFamily="18" charset="0"/>
              </a:rPr>
              <a:t> </a:t>
            </a:r>
            <a:endParaRPr lang="en-IN" sz="2600" kern="100" dirty="0">
              <a:solidFill>
                <a:srgbClr val="000000"/>
              </a:solidFill>
              <a:effectLst/>
              <a:latin typeface="Calibri" panose="020F0502020204030204" pitchFamily="34" charset="0"/>
              <a:ea typeface="Calibri" panose="020F0502020204030204" pitchFamily="34" charset="0"/>
            </a:endParaRPr>
          </a:p>
          <a:p>
            <a:pPr marL="0" indent="0">
              <a:buNone/>
            </a:pPr>
            <a:r>
              <a:rPr lang="en-IN" sz="2600" kern="100" dirty="0">
                <a:solidFill>
                  <a:srgbClr val="000009"/>
                </a:solidFill>
                <a:effectLst/>
                <a:latin typeface="Times New Roman" panose="02020603050405020304" pitchFamily="18" charset="0"/>
                <a:ea typeface="Times New Roman" panose="02020603050405020304" pitchFamily="18" charset="0"/>
              </a:rPr>
              <a:t> </a:t>
            </a:r>
            <a:r>
              <a:rPr lang="en-IN" sz="1800" kern="100" dirty="0">
                <a:solidFill>
                  <a:srgbClr val="000009"/>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9118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5FF3-E2C4-F78A-6C07-24705B554137}"/>
              </a:ext>
            </a:extLst>
          </p:cNvPr>
          <p:cNvSpPr>
            <a:spLocks noGrp="1"/>
          </p:cNvSpPr>
          <p:nvPr>
            <p:ph type="title"/>
          </p:nvPr>
        </p:nvSpPr>
        <p:spPr/>
        <p:txBody>
          <a:bodyPr>
            <a:normAutofit/>
          </a:bodyPr>
          <a:lstStyle/>
          <a:p>
            <a:r>
              <a:rPr lang="en-US" sz="4000" dirty="0"/>
              <a:t>SYSTEM FLOW CHART</a:t>
            </a:r>
            <a:endParaRPr lang="en-IN" sz="4000" dirty="0"/>
          </a:p>
        </p:txBody>
      </p:sp>
      <p:pic>
        <p:nvPicPr>
          <p:cNvPr id="4" name="Content Placeholder 3">
            <a:extLst>
              <a:ext uri="{FF2B5EF4-FFF2-40B4-BE49-F238E27FC236}">
                <a16:creationId xmlns:a16="http://schemas.microsoft.com/office/drawing/2014/main" id="{CB76E125-15E9-1DD9-2BD8-4E117E0798D1}"/>
              </a:ext>
            </a:extLst>
          </p:cNvPr>
          <p:cNvPicPr>
            <a:picLocks noGrp="1"/>
          </p:cNvPicPr>
          <p:nvPr>
            <p:ph idx="1"/>
          </p:nvPr>
        </p:nvPicPr>
        <p:blipFill>
          <a:blip r:embed="rId2"/>
          <a:stretch>
            <a:fillRect/>
          </a:stretch>
        </p:blipFill>
        <p:spPr>
          <a:xfrm>
            <a:off x="4028964" y="2557463"/>
            <a:ext cx="4134072" cy="3317875"/>
          </a:xfrm>
          <a:prstGeom prst="rect">
            <a:avLst/>
          </a:prstGeom>
        </p:spPr>
      </p:pic>
      <p:sp>
        <p:nvSpPr>
          <p:cNvPr id="3" name="Rectangle 2">
            <a:extLst>
              <a:ext uri="{FF2B5EF4-FFF2-40B4-BE49-F238E27FC236}">
                <a16:creationId xmlns:a16="http://schemas.microsoft.com/office/drawing/2014/main" id="{B125AE55-18F8-4BF7-638D-7AC79E04181F}"/>
              </a:ext>
            </a:extLst>
          </p:cNvPr>
          <p:cNvSpPr/>
          <p:nvPr/>
        </p:nvSpPr>
        <p:spPr>
          <a:xfrm>
            <a:off x="4028965" y="4296697"/>
            <a:ext cx="1762236" cy="9045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742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1A40-26BD-141D-25E6-325121273727}"/>
              </a:ext>
            </a:extLst>
          </p:cNvPr>
          <p:cNvSpPr>
            <a:spLocks noGrp="1"/>
          </p:cNvSpPr>
          <p:nvPr>
            <p:ph type="title"/>
          </p:nvPr>
        </p:nvSpPr>
        <p:spPr/>
        <p:txBody>
          <a:bodyPr>
            <a:normAutofit/>
          </a:bodyPr>
          <a:lstStyle/>
          <a:p>
            <a:r>
              <a:rPr lang="en-US" sz="4000" dirty="0"/>
              <a:t>CIRCUIT DIAGRAM</a:t>
            </a:r>
            <a:endParaRPr lang="en-IN" sz="4000" dirty="0"/>
          </a:p>
        </p:txBody>
      </p:sp>
      <p:pic>
        <p:nvPicPr>
          <p:cNvPr id="4" name="Content Placeholder 3">
            <a:extLst>
              <a:ext uri="{FF2B5EF4-FFF2-40B4-BE49-F238E27FC236}">
                <a16:creationId xmlns:a16="http://schemas.microsoft.com/office/drawing/2014/main" id="{A83BE359-7093-B76B-88E4-0FDD17A6643B}"/>
              </a:ext>
            </a:extLst>
          </p:cNvPr>
          <p:cNvPicPr>
            <a:picLocks noGrp="1"/>
          </p:cNvPicPr>
          <p:nvPr>
            <p:ph idx="1"/>
          </p:nvPr>
        </p:nvPicPr>
        <p:blipFill>
          <a:blip r:embed="rId2"/>
          <a:stretch>
            <a:fillRect/>
          </a:stretch>
        </p:blipFill>
        <p:spPr>
          <a:xfrm>
            <a:off x="3629422" y="2557463"/>
            <a:ext cx="4933156" cy="3317875"/>
          </a:xfrm>
          <a:prstGeom prst="rect">
            <a:avLst/>
          </a:prstGeom>
        </p:spPr>
      </p:pic>
    </p:spTree>
    <p:extLst>
      <p:ext uri="{BB962C8B-B14F-4D97-AF65-F5344CB8AC3E}">
        <p14:creationId xmlns:p14="http://schemas.microsoft.com/office/powerpoint/2010/main" val="75638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6D03-CA5E-9641-DCE0-C02C0BE68150}"/>
              </a:ext>
            </a:extLst>
          </p:cNvPr>
          <p:cNvSpPr>
            <a:spLocks noGrp="1"/>
          </p:cNvSpPr>
          <p:nvPr>
            <p:ph type="title"/>
          </p:nvPr>
        </p:nvSpPr>
        <p:spPr/>
        <p:txBody>
          <a:bodyPr>
            <a:normAutofit/>
          </a:bodyPr>
          <a:lstStyle/>
          <a:p>
            <a:r>
              <a:rPr lang="en-US" sz="4000" dirty="0"/>
              <a:t>METHODOLOGY</a:t>
            </a:r>
            <a:endParaRPr lang="en-IN" sz="4000" dirty="0"/>
          </a:p>
        </p:txBody>
      </p:sp>
      <p:sp>
        <p:nvSpPr>
          <p:cNvPr id="3" name="Content Placeholder 2">
            <a:extLst>
              <a:ext uri="{FF2B5EF4-FFF2-40B4-BE49-F238E27FC236}">
                <a16:creationId xmlns:a16="http://schemas.microsoft.com/office/drawing/2014/main" id="{931680E0-087F-3064-54C9-41EBD6D4B5E2}"/>
              </a:ext>
            </a:extLst>
          </p:cNvPr>
          <p:cNvSpPr>
            <a:spLocks noGrp="1"/>
          </p:cNvSpPr>
          <p:nvPr>
            <p:ph idx="1"/>
          </p:nvPr>
        </p:nvSpPr>
        <p:spPr/>
        <p:txBody>
          <a:bodyPr>
            <a:normAutofit lnSpcReduction="10000"/>
          </a:bodyPr>
          <a:lstStyle/>
          <a:p>
            <a:pPr marL="0" indent="0">
              <a:buNone/>
            </a:pPr>
            <a:r>
              <a:rPr lang="en-US" dirty="0"/>
              <a:t>Developing smart blind glass within an IoT framework demands a methodical approach. Begin by thoroughly understanding user needs and desired features. This involves identifying key functionalities such as automated light adjustment and user-controlled blind movement. Selecting suitable sensors for accurate light detection and efficient motor controls for seamless blind operation is paramount. Additionally, crafting an intuitive user interface for remote access and control enhances usability. Integration of these components is critical, ensuring seamless communication and interoperability within the broader IoT ecosystem, thereby guaranteeing a cohesive and effective smart blind solution.</a:t>
            </a:r>
            <a:endParaRPr lang="en-IN" dirty="0"/>
          </a:p>
        </p:txBody>
      </p:sp>
    </p:spTree>
    <p:extLst>
      <p:ext uri="{BB962C8B-B14F-4D97-AF65-F5344CB8AC3E}">
        <p14:creationId xmlns:p14="http://schemas.microsoft.com/office/powerpoint/2010/main" val="530600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TotalTime>
  <Words>1019</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Organic</vt:lpstr>
      <vt:lpstr>Intelli-view glass</vt:lpstr>
      <vt:lpstr>ABSTRACT</vt:lpstr>
      <vt:lpstr>INTRODUCTION</vt:lpstr>
      <vt:lpstr>LITERATURE SURVEY</vt:lpstr>
      <vt:lpstr>PROBLEM STATEMENT</vt:lpstr>
      <vt:lpstr>PROPOSED SYSTEM</vt:lpstr>
      <vt:lpstr>SYSTEM FLOW CHART</vt:lpstr>
      <vt:lpstr>CIRCUIT DIAGRAM</vt:lpstr>
      <vt:lpstr>METHODOLOGY</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Intelli-view glass</dc:title>
  <dc:creator>priyadharshinijk2000@outlook.com</dc:creator>
  <cp:lastModifiedBy>priyadharshinijk2000@outlook.com</cp:lastModifiedBy>
  <cp:revision>4</cp:revision>
  <dcterms:created xsi:type="dcterms:W3CDTF">2024-05-24T16:16:01Z</dcterms:created>
  <dcterms:modified xsi:type="dcterms:W3CDTF">2024-05-25T03:21:45Z</dcterms:modified>
</cp:coreProperties>
</file>