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9" r:id="rId4"/>
    <p:sldId id="260" r:id="rId5"/>
    <p:sldId id="300" r:id="rId6"/>
    <p:sldId id="261" r:id="rId7"/>
    <p:sldId id="262" r:id="rId8"/>
    <p:sldId id="263" r:id="rId9"/>
    <p:sldId id="264" r:id="rId10"/>
    <p:sldId id="265" r:id="rId11"/>
    <p:sldId id="266" r:id="rId12"/>
    <p:sldId id="302" r:id="rId13"/>
    <p:sldId id="317" r:id="rId14"/>
    <p:sldId id="318" r:id="rId15"/>
    <p:sldId id="319" r:id="rId16"/>
    <p:sldId id="320" r:id="rId17"/>
    <p:sldId id="321" r:id="rId18"/>
    <p:sldId id="322" r:id="rId19"/>
    <p:sldId id="323" r:id="rId20"/>
    <p:sldId id="324" r:id="rId21"/>
    <p:sldId id="325" r:id="rId22"/>
    <p:sldId id="326" r:id="rId23"/>
    <p:sldId id="327" r:id="rId24"/>
    <p:sldId id="340" r:id="rId25"/>
    <p:sldId id="341" r:id="rId26"/>
    <p:sldId id="342" r:id="rId27"/>
    <p:sldId id="343" r:id="rId28"/>
    <p:sldId id="344" r:id="rId29"/>
    <p:sldId id="345" r:id="rId30"/>
    <p:sldId id="346" r:id="rId31"/>
    <p:sldId id="303" r:id="rId32"/>
    <p:sldId id="304" r:id="rId33"/>
    <p:sldId id="329" r:id="rId34"/>
    <p:sldId id="306" r:id="rId35"/>
    <p:sldId id="307" r:id="rId36"/>
    <p:sldId id="330" r:id="rId37"/>
    <p:sldId id="308" r:id="rId38"/>
    <p:sldId id="309" r:id="rId39"/>
    <p:sldId id="331" r:id="rId40"/>
    <p:sldId id="310" r:id="rId41"/>
    <p:sldId id="311" r:id="rId42"/>
    <p:sldId id="332" r:id="rId43"/>
    <p:sldId id="312" r:id="rId44"/>
    <p:sldId id="313" r:id="rId45"/>
    <p:sldId id="333" r:id="rId46"/>
    <p:sldId id="314" r:id="rId47"/>
    <p:sldId id="315" r:id="rId48"/>
    <p:sldId id="316" r:id="rId49"/>
    <p:sldId id="334" r:id="rId50"/>
    <p:sldId id="339" r:id="rId51"/>
    <p:sldId id="335" r:id="rId52"/>
    <p:sldId id="336" r:id="rId53"/>
    <p:sldId id="337" r:id="rId54"/>
    <p:sldId id="33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0AB89D-BD43-4549-A139-35AB8027DDBF}" v="3063" dt="2022-07-28T18:49:08.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7B0394-F65D-4566-A14C-6633DC0F16A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EB03026-2976-47B7-9CAF-47F62AE9023D}">
      <dgm:prSet/>
      <dgm:spPr/>
      <dgm:t>
        <a:bodyPr/>
        <a:lstStyle/>
        <a:p>
          <a:r>
            <a:rPr lang="en-US" dirty="0"/>
            <a:t>Bitcoin</a:t>
          </a:r>
        </a:p>
      </dgm:t>
    </dgm:pt>
    <dgm:pt modelId="{923CFCED-D76D-4FA1-9CC4-2A848243FB9F}" type="parTrans" cxnId="{2912E80A-814C-4E6B-A712-1988120C5430}">
      <dgm:prSet/>
      <dgm:spPr/>
      <dgm:t>
        <a:bodyPr/>
        <a:lstStyle/>
        <a:p>
          <a:endParaRPr lang="en-US"/>
        </a:p>
      </dgm:t>
    </dgm:pt>
    <dgm:pt modelId="{1F83D8B7-D637-4C13-A49F-21D10FCC438D}" type="sibTrans" cxnId="{2912E80A-814C-4E6B-A712-1988120C5430}">
      <dgm:prSet/>
      <dgm:spPr/>
      <dgm:t>
        <a:bodyPr/>
        <a:lstStyle/>
        <a:p>
          <a:endParaRPr lang="en-US"/>
        </a:p>
      </dgm:t>
    </dgm:pt>
    <dgm:pt modelId="{1EC6A85C-64C9-4CDF-A448-4E67E357B55E}">
      <dgm:prSet/>
      <dgm:spPr/>
      <dgm:t>
        <a:bodyPr/>
        <a:lstStyle/>
        <a:p>
          <a:r>
            <a:rPr lang="en-US" dirty="0">
              <a:latin typeface="Corbel" panose="020B0503020204020204"/>
            </a:rPr>
            <a:t>Ethereum</a:t>
          </a:r>
          <a:endParaRPr lang="en-US" dirty="0"/>
        </a:p>
      </dgm:t>
    </dgm:pt>
    <dgm:pt modelId="{BD25230C-CF09-472F-BAB0-7AA003275289}" type="parTrans" cxnId="{175A2F8A-3E0D-47F2-85C9-67C00BB8A2A0}">
      <dgm:prSet/>
      <dgm:spPr/>
      <dgm:t>
        <a:bodyPr/>
        <a:lstStyle/>
        <a:p>
          <a:endParaRPr lang="en-US"/>
        </a:p>
      </dgm:t>
    </dgm:pt>
    <dgm:pt modelId="{18B7299C-6972-4E5C-A49F-FEC38776FCB0}" type="sibTrans" cxnId="{175A2F8A-3E0D-47F2-85C9-67C00BB8A2A0}">
      <dgm:prSet/>
      <dgm:spPr/>
      <dgm:t>
        <a:bodyPr/>
        <a:lstStyle/>
        <a:p>
          <a:endParaRPr lang="en-US"/>
        </a:p>
      </dgm:t>
    </dgm:pt>
    <dgm:pt modelId="{BF33351D-4E2D-4B65-8BDA-409DD98AD219}" type="pres">
      <dgm:prSet presAssocID="{737B0394-F65D-4566-A14C-6633DC0F16AD}" presName="linear" presStyleCnt="0">
        <dgm:presLayoutVars>
          <dgm:animLvl val="lvl"/>
          <dgm:resizeHandles val="exact"/>
        </dgm:presLayoutVars>
      </dgm:prSet>
      <dgm:spPr/>
    </dgm:pt>
    <dgm:pt modelId="{F6BA6EF6-34A9-4F1D-922F-912842138E5E}" type="pres">
      <dgm:prSet presAssocID="{7EB03026-2976-47B7-9CAF-47F62AE9023D}" presName="parentText" presStyleLbl="node1" presStyleIdx="0" presStyleCnt="2">
        <dgm:presLayoutVars>
          <dgm:chMax val="0"/>
          <dgm:bulletEnabled val="1"/>
        </dgm:presLayoutVars>
      </dgm:prSet>
      <dgm:spPr/>
    </dgm:pt>
    <dgm:pt modelId="{BE5ADD9C-6863-4028-A42E-7B2F566BE1EF}" type="pres">
      <dgm:prSet presAssocID="{1F83D8B7-D637-4C13-A49F-21D10FCC438D}" presName="spacer" presStyleCnt="0"/>
      <dgm:spPr/>
    </dgm:pt>
    <dgm:pt modelId="{48A0B793-C604-46F8-8A22-864DDBAC74F4}" type="pres">
      <dgm:prSet presAssocID="{1EC6A85C-64C9-4CDF-A448-4E67E357B55E}" presName="parentText" presStyleLbl="node1" presStyleIdx="1" presStyleCnt="2">
        <dgm:presLayoutVars>
          <dgm:chMax val="0"/>
          <dgm:bulletEnabled val="1"/>
        </dgm:presLayoutVars>
      </dgm:prSet>
      <dgm:spPr/>
    </dgm:pt>
  </dgm:ptLst>
  <dgm:cxnLst>
    <dgm:cxn modelId="{2912E80A-814C-4E6B-A712-1988120C5430}" srcId="{737B0394-F65D-4566-A14C-6633DC0F16AD}" destId="{7EB03026-2976-47B7-9CAF-47F62AE9023D}" srcOrd="0" destOrd="0" parTransId="{923CFCED-D76D-4FA1-9CC4-2A848243FB9F}" sibTransId="{1F83D8B7-D637-4C13-A49F-21D10FCC438D}"/>
    <dgm:cxn modelId="{EF41AF28-F1FF-4433-8820-1118798ACC4C}" type="presOf" srcId="{737B0394-F65D-4566-A14C-6633DC0F16AD}" destId="{BF33351D-4E2D-4B65-8BDA-409DD98AD219}" srcOrd="0" destOrd="0" presId="urn:microsoft.com/office/officeart/2005/8/layout/vList2"/>
    <dgm:cxn modelId="{F53A5069-DC31-4CB0-92D6-A5C8EC584B04}" type="presOf" srcId="{7EB03026-2976-47B7-9CAF-47F62AE9023D}" destId="{F6BA6EF6-34A9-4F1D-922F-912842138E5E}" srcOrd="0" destOrd="0" presId="urn:microsoft.com/office/officeart/2005/8/layout/vList2"/>
    <dgm:cxn modelId="{175A2F8A-3E0D-47F2-85C9-67C00BB8A2A0}" srcId="{737B0394-F65D-4566-A14C-6633DC0F16AD}" destId="{1EC6A85C-64C9-4CDF-A448-4E67E357B55E}" srcOrd="1" destOrd="0" parTransId="{BD25230C-CF09-472F-BAB0-7AA003275289}" sibTransId="{18B7299C-6972-4E5C-A49F-FEC38776FCB0}"/>
    <dgm:cxn modelId="{FC96B28F-4062-475B-A06A-4111C9042F07}" type="presOf" srcId="{1EC6A85C-64C9-4CDF-A448-4E67E357B55E}" destId="{48A0B793-C604-46F8-8A22-864DDBAC74F4}" srcOrd="0" destOrd="0" presId="urn:microsoft.com/office/officeart/2005/8/layout/vList2"/>
    <dgm:cxn modelId="{332A3CBF-8FEC-4165-9DE7-63A5F2C6566A}" type="presParOf" srcId="{BF33351D-4E2D-4B65-8BDA-409DD98AD219}" destId="{F6BA6EF6-34A9-4F1D-922F-912842138E5E}" srcOrd="0" destOrd="0" presId="urn:microsoft.com/office/officeart/2005/8/layout/vList2"/>
    <dgm:cxn modelId="{2A89A557-DA60-4E12-97BE-23A82ECB29E7}" type="presParOf" srcId="{BF33351D-4E2D-4B65-8BDA-409DD98AD219}" destId="{BE5ADD9C-6863-4028-A42E-7B2F566BE1EF}" srcOrd="1" destOrd="0" presId="urn:microsoft.com/office/officeart/2005/8/layout/vList2"/>
    <dgm:cxn modelId="{4BDA05BD-8BD9-4FF5-9052-6C0FE5CF2681}" type="presParOf" srcId="{BF33351D-4E2D-4B65-8BDA-409DD98AD219}" destId="{48A0B793-C604-46F8-8A22-864DDBAC74F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65D8AA-3E32-4E36-96BF-B4197AFA982F}"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6CB5CA30-C50E-4410-BBDC-7AD87795B5BB}">
      <dgm:prSet/>
      <dgm:spPr/>
      <dgm:t>
        <a:bodyPr/>
        <a:lstStyle/>
        <a:p>
          <a:r>
            <a:rPr lang="en-US" b="1"/>
            <a:t>Get access to twitter api key and access token</a:t>
          </a:r>
          <a:endParaRPr lang="en-US"/>
        </a:p>
      </dgm:t>
    </dgm:pt>
    <dgm:pt modelId="{01A990A4-F43B-45DC-A424-2ED0F2929FF3}" type="parTrans" cxnId="{DD1292DB-BB28-448F-ADA4-0134B8EC1FE2}">
      <dgm:prSet/>
      <dgm:spPr/>
      <dgm:t>
        <a:bodyPr/>
        <a:lstStyle/>
        <a:p>
          <a:endParaRPr lang="en-US"/>
        </a:p>
      </dgm:t>
    </dgm:pt>
    <dgm:pt modelId="{132FCF5E-4283-4791-B51F-5B0390FDF7F2}" type="sibTrans" cxnId="{DD1292DB-BB28-448F-ADA4-0134B8EC1FE2}">
      <dgm:prSet phldrT="1" phldr="0"/>
      <dgm:spPr/>
      <dgm:t>
        <a:bodyPr/>
        <a:lstStyle/>
        <a:p>
          <a:r>
            <a:rPr lang="en-US"/>
            <a:t>1</a:t>
          </a:r>
        </a:p>
      </dgm:t>
    </dgm:pt>
    <dgm:pt modelId="{DCAB8A02-F186-44FA-AEB2-52D0D482708B}">
      <dgm:prSet/>
      <dgm:spPr/>
      <dgm:t>
        <a:bodyPr/>
        <a:lstStyle/>
        <a:p>
          <a:r>
            <a:rPr lang="en-US" b="1"/>
            <a:t>Generate data from twitter api using tweepy module</a:t>
          </a:r>
          <a:endParaRPr lang="en-US"/>
        </a:p>
      </dgm:t>
    </dgm:pt>
    <dgm:pt modelId="{3815B033-D000-45A1-9E65-452D0A7323FB}" type="parTrans" cxnId="{F2C8C59E-BB29-4262-803E-45FFED42A7D2}">
      <dgm:prSet/>
      <dgm:spPr/>
      <dgm:t>
        <a:bodyPr/>
        <a:lstStyle/>
        <a:p>
          <a:endParaRPr lang="en-US"/>
        </a:p>
      </dgm:t>
    </dgm:pt>
    <dgm:pt modelId="{0981B1F8-9C16-4C6B-882F-45A8841B3BE1}" type="sibTrans" cxnId="{F2C8C59E-BB29-4262-803E-45FFED42A7D2}">
      <dgm:prSet phldrT="2" phldr="0"/>
      <dgm:spPr/>
      <dgm:t>
        <a:bodyPr/>
        <a:lstStyle/>
        <a:p>
          <a:r>
            <a:rPr lang="en-US"/>
            <a:t>2</a:t>
          </a:r>
        </a:p>
      </dgm:t>
    </dgm:pt>
    <dgm:pt modelId="{DFF7E0B9-8EDB-4F91-ACEC-96EDC7FF8C84}">
      <dgm:prSet/>
      <dgm:spPr/>
      <dgm:t>
        <a:bodyPr/>
        <a:lstStyle/>
        <a:p>
          <a:r>
            <a:rPr lang="en-US" b="1"/>
            <a:t>Authenticate with your credentials</a:t>
          </a:r>
          <a:endParaRPr lang="en-US"/>
        </a:p>
      </dgm:t>
    </dgm:pt>
    <dgm:pt modelId="{B10BBEE5-97AF-45B4-AD49-DA9B049437F4}" type="parTrans" cxnId="{ABDCE891-8EE6-4BD7-978E-056499621D5B}">
      <dgm:prSet/>
      <dgm:spPr/>
      <dgm:t>
        <a:bodyPr/>
        <a:lstStyle/>
        <a:p>
          <a:endParaRPr lang="en-US"/>
        </a:p>
      </dgm:t>
    </dgm:pt>
    <dgm:pt modelId="{11C0616E-FCAF-40C9-AA0D-2BA02C52D7CB}" type="sibTrans" cxnId="{ABDCE891-8EE6-4BD7-978E-056499621D5B}">
      <dgm:prSet phldrT="3" phldr="0"/>
      <dgm:spPr/>
      <dgm:t>
        <a:bodyPr/>
        <a:lstStyle/>
        <a:p>
          <a:r>
            <a:rPr lang="en-US"/>
            <a:t>3</a:t>
          </a:r>
        </a:p>
      </dgm:t>
    </dgm:pt>
    <dgm:pt modelId="{F92BF662-FCEF-4047-A634-335A7B6933B8}">
      <dgm:prSet/>
      <dgm:spPr/>
      <dgm:t>
        <a:bodyPr/>
        <a:lstStyle/>
        <a:p>
          <a:r>
            <a:rPr lang="en-US" b="1"/>
            <a:t>Set up search query and collect data</a:t>
          </a:r>
          <a:endParaRPr lang="en-US"/>
        </a:p>
      </dgm:t>
    </dgm:pt>
    <dgm:pt modelId="{29BB018B-BF72-4E6F-9C14-C910D6B7BAE0}" type="parTrans" cxnId="{7C6E6984-51E4-4EF7-8E57-7CAE74BA1B34}">
      <dgm:prSet/>
      <dgm:spPr/>
      <dgm:t>
        <a:bodyPr/>
        <a:lstStyle/>
        <a:p>
          <a:endParaRPr lang="en-US"/>
        </a:p>
      </dgm:t>
    </dgm:pt>
    <dgm:pt modelId="{71232FC2-20FC-42F3-98B7-48CEC0F0D29C}" type="sibTrans" cxnId="{7C6E6984-51E4-4EF7-8E57-7CAE74BA1B34}">
      <dgm:prSet phldrT="4" phldr="0"/>
      <dgm:spPr/>
      <dgm:t>
        <a:bodyPr/>
        <a:lstStyle/>
        <a:p>
          <a:r>
            <a:rPr lang="en-US"/>
            <a:t>4</a:t>
          </a:r>
        </a:p>
      </dgm:t>
    </dgm:pt>
    <dgm:pt modelId="{6780E214-5553-480F-A426-2BF0EBC1BAC2}" type="pres">
      <dgm:prSet presAssocID="{A165D8AA-3E32-4E36-96BF-B4197AFA982F}" presName="Name0" presStyleCnt="0">
        <dgm:presLayoutVars>
          <dgm:animLvl val="lvl"/>
          <dgm:resizeHandles val="exact"/>
        </dgm:presLayoutVars>
      </dgm:prSet>
      <dgm:spPr/>
    </dgm:pt>
    <dgm:pt modelId="{A8CC0F49-8F14-45A0-86C8-C73078B813C5}" type="pres">
      <dgm:prSet presAssocID="{6CB5CA30-C50E-4410-BBDC-7AD87795B5BB}" presName="compositeNode" presStyleCnt="0">
        <dgm:presLayoutVars>
          <dgm:bulletEnabled val="1"/>
        </dgm:presLayoutVars>
      </dgm:prSet>
      <dgm:spPr/>
    </dgm:pt>
    <dgm:pt modelId="{00FF0AC6-06C7-48E9-BF1E-2B36ECA1649C}" type="pres">
      <dgm:prSet presAssocID="{6CB5CA30-C50E-4410-BBDC-7AD87795B5BB}" presName="bgRect" presStyleLbl="bgAccFollowNode1" presStyleIdx="0" presStyleCnt="4"/>
      <dgm:spPr/>
    </dgm:pt>
    <dgm:pt modelId="{BD7E68FA-EEFC-4394-B3E3-F47C28CEDF20}" type="pres">
      <dgm:prSet presAssocID="{132FCF5E-4283-4791-B51F-5B0390FDF7F2}" presName="sibTransNodeCircle" presStyleLbl="alignNode1" presStyleIdx="0" presStyleCnt="8">
        <dgm:presLayoutVars>
          <dgm:chMax val="0"/>
          <dgm:bulletEnabled/>
        </dgm:presLayoutVars>
      </dgm:prSet>
      <dgm:spPr/>
    </dgm:pt>
    <dgm:pt modelId="{48925A76-C0BF-469C-A9AF-28E9D895C79D}" type="pres">
      <dgm:prSet presAssocID="{6CB5CA30-C50E-4410-BBDC-7AD87795B5BB}" presName="bottomLine" presStyleLbl="alignNode1" presStyleIdx="1" presStyleCnt="8">
        <dgm:presLayoutVars/>
      </dgm:prSet>
      <dgm:spPr/>
    </dgm:pt>
    <dgm:pt modelId="{A3DF6506-8A58-4D5A-9CDE-47F85AD5D3C6}" type="pres">
      <dgm:prSet presAssocID="{6CB5CA30-C50E-4410-BBDC-7AD87795B5BB}" presName="nodeText" presStyleLbl="bgAccFollowNode1" presStyleIdx="0" presStyleCnt="4">
        <dgm:presLayoutVars>
          <dgm:bulletEnabled val="1"/>
        </dgm:presLayoutVars>
      </dgm:prSet>
      <dgm:spPr/>
    </dgm:pt>
    <dgm:pt modelId="{E91F47A3-AEA8-4764-9B66-87040CB8A94A}" type="pres">
      <dgm:prSet presAssocID="{132FCF5E-4283-4791-B51F-5B0390FDF7F2}" presName="sibTrans" presStyleCnt="0"/>
      <dgm:spPr/>
    </dgm:pt>
    <dgm:pt modelId="{78467ABC-12F6-4D78-A73A-DBFE5ED8077F}" type="pres">
      <dgm:prSet presAssocID="{DCAB8A02-F186-44FA-AEB2-52D0D482708B}" presName="compositeNode" presStyleCnt="0">
        <dgm:presLayoutVars>
          <dgm:bulletEnabled val="1"/>
        </dgm:presLayoutVars>
      </dgm:prSet>
      <dgm:spPr/>
    </dgm:pt>
    <dgm:pt modelId="{A13C5418-2089-4F79-A243-B709A44BE572}" type="pres">
      <dgm:prSet presAssocID="{DCAB8A02-F186-44FA-AEB2-52D0D482708B}" presName="bgRect" presStyleLbl="bgAccFollowNode1" presStyleIdx="1" presStyleCnt="4"/>
      <dgm:spPr/>
    </dgm:pt>
    <dgm:pt modelId="{58AD581B-C826-4509-B7DC-F898F72CEA0D}" type="pres">
      <dgm:prSet presAssocID="{0981B1F8-9C16-4C6B-882F-45A8841B3BE1}" presName="sibTransNodeCircle" presStyleLbl="alignNode1" presStyleIdx="2" presStyleCnt="8">
        <dgm:presLayoutVars>
          <dgm:chMax val="0"/>
          <dgm:bulletEnabled/>
        </dgm:presLayoutVars>
      </dgm:prSet>
      <dgm:spPr/>
    </dgm:pt>
    <dgm:pt modelId="{3B1BE179-24A6-45DE-AA30-21B6ABDF527A}" type="pres">
      <dgm:prSet presAssocID="{DCAB8A02-F186-44FA-AEB2-52D0D482708B}" presName="bottomLine" presStyleLbl="alignNode1" presStyleIdx="3" presStyleCnt="8">
        <dgm:presLayoutVars/>
      </dgm:prSet>
      <dgm:spPr/>
    </dgm:pt>
    <dgm:pt modelId="{BDEBB179-875F-45F2-A4F2-E709A631B22D}" type="pres">
      <dgm:prSet presAssocID="{DCAB8A02-F186-44FA-AEB2-52D0D482708B}" presName="nodeText" presStyleLbl="bgAccFollowNode1" presStyleIdx="1" presStyleCnt="4">
        <dgm:presLayoutVars>
          <dgm:bulletEnabled val="1"/>
        </dgm:presLayoutVars>
      </dgm:prSet>
      <dgm:spPr/>
    </dgm:pt>
    <dgm:pt modelId="{8ECC24DF-4BBD-4B06-837B-E3E2D4C8CF09}" type="pres">
      <dgm:prSet presAssocID="{0981B1F8-9C16-4C6B-882F-45A8841B3BE1}" presName="sibTrans" presStyleCnt="0"/>
      <dgm:spPr/>
    </dgm:pt>
    <dgm:pt modelId="{CE6EB250-0B59-4766-82CE-FC047396BE01}" type="pres">
      <dgm:prSet presAssocID="{DFF7E0B9-8EDB-4F91-ACEC-96EDC7FF8C84}" presName="compositeNode" presStyleCnt="0">
        <dgm:presLayoutVars>
          <dgm:bulletEnabled val="1"/>
        </dgm:presLayoutVars>
      </dgm:prSet>
      <dgm:spPr/>
    </dgm:pt>
    <dgm:pt modelId="{863AEFD9-DA9B-4946-9CFA-8299371ADE99}" type="pres">
      <dgm:prSet presAssocID="{DFF7E0B9-8EDB-4F91-ACEC-96EDC7FF8C84}" presName="bgRect" presStyleLbl="bgAccFollowNode1" presStyleIdx="2" presStyleCnt="4"/>
      <dgm:spPr/>
    </dgm:pt>
    <dgm:pt modelId="{7FCF4CF9-3C27-44BA-B0B9-B9C1B5829F38}" type="pres">
      <dgm:prSet presAssocID="{11C0616E-FCAF-40C9-AA0D-2BA02C52D7CB}" presName="sibTransNodeCircle" presStyleLbl="alignNode1" presStyleIdx="4" presStyleCnt="8">
        <dgm:presLayoutVars>
          <dgm:chMax val="0"/>
          <dgm:bulletEnabled/>
        </dgm:presLayoutVars>
      </dgm:prSet>
      <dgm:spPr/>
    </dgm:pt>
    <dgm:pt modelId="{956F5C21-F620-4550-93B8-8241D03293DC}" type="pres">
      <dgm:prSet presAssocID="{DFF7E0B9-8EDB-4F91-ACEC-96EDC7FF8C84}" presName="bottomLine" presStyleLbl="alignNode1" presStyleIdx="5" presStyleCnt="8">
        <dgm:presLayoutVars/>
      </dgm:prSet>
      <dgm:spPr/>
    </dgm:pt>
    <dgm:pt modelId="{48182026-5F04-4D94-9C61-B8F8161DABC6}" type="pres">
      <dgm:prSet presAssocID="{DFF7E0B9-8EDB-4F91-ACEC-96EDC7FF8C84}" presName="nodeText" presStyleLbl="bgAccFollowNode1" presStyleIdx="2" presStyleCnt="4">
        <dgm:presLayoutVars>
          <dgm:bulletEnabled val="1"/>
        </dgm:presLayoutVars>
      </dgm:prSet>
      <dgm:spPr/>
    </dgm:pt>
    <dgm:pt modelId="{069B1F8F-ED0B-486F-91B1-71651DB8B7DD}" type="pres">
      <dgm:prSet presAssocID="{11C0616E-FCAF-40C9-AA0D-2BA02C52D7CB}" presName="sibTrans" presStyleCnt="0"/>
      <dgm:spPr/>
    </dgm:pt>
    <dgm:pt modelId="{4B626DC3-6261-4DC2-A6DD-E0C8B4C1E29A}" type="pres">
      <dgm:prSet presAssocID="{F92BF662-FCEF-4047-A634-335A7B6933B8}" presName="compositeNode" presStyleCnt="0">
        <dgm:presLayoutVars>
          <dgm:bulletEnabled val="1"/>
        </dgm:presLayoutVars>
      </dgm:prSet>
      <dgm:spPr/>
    </dgm:pt>
    <dgm:pt modelId="{DA3CBE94-005A-4B40-B2ED-39960766510E}" type="pres">
      <dgm:prSet presAssocID="{F92BF662-FCEF-4047-A634-335A7B6933B8}" presName="bgRect" presStyleLbl="bgAccFollowNode1" presStyleIdx="3" presStyleCnt="4"/>
      <dgm:spPr/>
    </dgm:pt>
    <dgm:pt modelId="{E02DA05D-08B7-4E99-97F3-D7E51D1F8458}" type="pres">
      <dgm:prSet presAssocID="{71232FC2-20FC-42F3-98B7-48CEC0F0D29C}" presName="sibTransNodeCircle" presStyleLbl="alignNode1" presStyleIdx="6" presStyleCnt="8">
        <dgm:presLayoutVars>
          <dgm:chMax val="0"/>
          <dgm:bulletEnabled/>
        </dgm:presLayoutVars>
      </dgm:prSet>
      <dgm:spPr/>
    </dgm:pt>
    <dgm:pt modelId="{34D3E8E0-2242-4B24-AF33-C4F8A374381B}" type="pres">
      <dgm:prSet presAssocID="{F92BF662-FCEF-4047-A634-335A7B6933B8}" presName="bottomLine" presStyleLbl="alignNode1" presStyleIdx="7" presStyleCnt="8">
        <dgm:presLayoutVars/>
      </dgm:prSet>
      <dgm:spPr/>
    </dgm:pt>
    <dgm:pt modelId="{F0108DFB-2F96-45FF-AD5C-7867EF00D2AB}" type="pres">
      <dgm:prSet presAssocID="{F92BF662-FCEF-4047-A634-335A7B6933B8}" presName="nodeText" presStyleLbl="bgAccFollowNode1" presStyleIdx="3" presStyleCnt="4">
        <dgm:presLayoutVars>
          <dgm:bulletEnabled val="1"/>
        </dgm:presLayoutVars>
      </dgm:prSet>
      <dgm:spPr/>
    </dgm:pt>
  </dgm:ptLst>
  <dgm:cxnLst>
    <dgm:cxn modelId="{DF08CC0B-DCFE-4279-8FB4-22813F44E6E6}" type="presOf" srcId="{6CB5CA30-C50E-4410-BBDC-7AD87795B5BB}" destId="{A3DF6506-8A58-4D5A-9CDE-47F85AD5D3C6}" srcOrd="1" destOrd="0" presId="urn:microsoft.com/office/officeart/2016/7/layout/BasicLinearProcessNumbered"/>
    <dgm:cxn modelId="{95F59C11-5CDB-4D13-B07D-5758DC4D691A}" type="presOf" srcId="{11C0616E-FCAF-40C9-AA0D-2BA02C52D7CB}" destId="{7FCF4CF9-3C27-44BA-B0B9-B9C1B5829F38}" srcOrd="0" destOrd="0" presId="urn:microsoft.com/office/officeart/2016/7/layout/BasicLinearProcessNumbered"/>
    <dgm:cxn modelId="{EDB98816-1B27-4ECF-A5E3-8F7B19D0DF0F}" type="presOf" srcId="{F92BF662-FCEF-4047-A634-335A7B6933B8}" destId="{F0108DFB-2F96-45FF-AD5C-7867EF00D2AB}" srcOrd="1" destOrd="0" presId="urn:microsoft.com/office/officeart/2016/7/layout/BasicLinearProcessNumbered"/>
    <dgm:cxn modelId="{B85DEE3E-F6FA-440C-A394-67100EC26A36}" type="presOf" srcId="{A165D8AA-3E32-4E36-96BF-B4197AFA982F}" destId="{6780E214-5553-480F-A426-2BF0EBC1BAC2}" srcOrd="0" destOrd="0" presId="urn:microsoft.com/office/officeart/2016/7/layout/BasicLinearProcessNumbered"/>
    <dgm:cxn modelId="{F37DC162-8692-4E0B-A825-C0A89808A371}" type="presOf" srcId="{DCAB8A02-F186-44FA-AEB2-52D0D482708B}" destId="{A13C5418-2089-4F79-A243-B709A44BE572}" srcOrd="0" destOrd="0" presId="urn:microsoft.com/office/officeart/2016/7/layout/BasicLinearProcessNumbered"/>
    <dgm:cxn modelId="{DC6B8849-EFEE-4F1C-8284-893519E6267A}" type="presOf" srcId="{71232FC2-20FC-42F3-98B7-48CEC0F0D29C}" destId="{E02DA05D-08B7-4E99-97F3-D7E51D1F8458}" srcOrd="0" destOrd="0" presId="urn:microsoft.com/office/officeart/2016/7/layout/BasicLinearProcessNumbered"/>
    <dgm:cxn modelId="{5E306656-67F6-4E7E-AF72-FD53F0D532FE}" type="presOf" srcId="{132FCF5E-4283-4791-B51F-5B0390FDF7F2}" destId="{BD7E68FA-EEFC-4394-B3E3-F47C28CEDF20}" srcOrd="0" destOrd="0" presId="urn:microsoft.com/office/officeart/2016/7/layout/BasicLinearProcessNumbered"/>
    <dgm:cxn modelId="{1F9C6C79-FF9E-4EEB-A97C-343A708F9908}" type="presOf" srcId="{6CB5CA30-C50E-4410-BBDC-7AD87795B5BB}" destId="{00FF0AC6-06C7-48E9-BF1E-2B36ECA1649C}" srcOrd="0" destOrd="0" presId="urn:microsoft.com/office/officeart/2016/7/layout/BasicLinearProcessNumbered"/>
    <dgm:cxn modelId="{7C6E6984-51E4-4EF7-8E57-7CAE74BA1B34}" srcId="{A165D8AA-3E32-4E36-96BF-B4197AFA982F}" destId="{F92BF662-FCEF-4047-A634-335A7B6933B8}" srcOrd="3" destOrd="0" parTransId="{29BB018B-BF72-4E6F-9C14-C910D6B7BAE0}" sibTransId="{71232FC2-20FC-42F3-98B7-48CEC0F0D29C}"/>
    <dgm:cxn modelId="{ABDCE891-8EE6-4BD7-978E-056499621D5B}" srcId="{A165D8AA-3E32-4E36-96BF-B4197AFA982F}" destId="{DFF7E0B9-8EDB-4F91-ACEC-96EDC7FF8C84}" srcOrd="2" destOrd="0" parTransId="{B10BBEE5-97AF-45B4-AD49-DA9B049437F4}" sibTransId="{11C0616E-FCAF-40C9-AA0D-2BA02C52D7CB}"/>
    <dgm:cxn modelId="{F2C8C59E-BB29-4262-803E-45FFED42A7D2}" srcId="{A165D8AA-3E32-4E36-96BF-B4197AFA982F}" destId="{DCAB8A02-F186-44FA-AEB2-52D0D482708B}" srcOrd="1" destOrd="0" parTransId="{3815B033-D000-45A1-9E65-452D0A7323FB}" sibTransId="{0981B1F8-9C16-4C6B-882F-45A8841B3BE1}"/>
    <dgm:cxn modelId="{3F6840A1-B31A-4694-B47F-EEC062434A28}" type="presOf" srcId="{DCAB8A02-F186-44FA-AEB2-52D0D482708B}" destId="{BDEBB179-875F-45F2-A4F2-E709A631B22D}" srcOrd="1" destOrd="0" presId="urn:microsoft.com/office/officeart/2016/7/layout/BasicLinearProcessNumbered"/>
    <dgm:cxn modelId="{E255A8C3-E3F1-43A3-9F70-76B7D3182F0B}" type="presOf" srcId="{DFF7E0B9-8EDB-4F91-ACEC-96EDC7FF8C84}" destId="{863AEFD9-DA9B-4946-9CFA-8299371ADE99}" srcOrd="0" destOrd="0" presId="urn:microsoft.com/office/officeart/2016/7/layout/BasicLinearProcessNumbered"/>
    <dgm:cxn modelId="{D3F8A9D3-BF3E-4614-8D98-9FC87141CD64}" type="presOf" srcId="{DFF7E0B9-8EDB-4F91-ACEC-96EDC7FF8C84}" destId="{48182026-5F04-4D94-9C61-B8F8161DABC6}" srcOrd="1" destOrd="0" presId="urn:microsoft.com/office/officeart/2016/7/layout/BasicLinearProcessNumbered"/>
    <dgm:cxn modelId="{DD1292DB-BB28-448F-ADA4-0134B8EC1FE2}" srcId="{A165D8AA-3E32-4E36-96BF-B4197AFA982F}" destId="{6CB5CA30-C50E-4410-BBDC-7AD87795B5BB}" srcOrd="0" destOrd="0" parTransId="{01A990A4-F43B-45DC-A424-2ED0F2929FF3}" sibTransId="{132FCF5E-4283-4791-B51F-5B0390FDF7F2}"/>
    <dgm:cxn modelId="{26D101E7-43A1-4887-80AA-3F274836AD20}" type="presOf" srcId="{F92BF662-FCEF-4047-A634-335A7B6933B8}" destId="{DA3CBE94-005A-4B40-B2ED-39960766510E}" srcOrd="0" destOrd="0" presId="urn:microsoft.com/office/officeart/2016/7/layout/BasicLinearProcessNumbered"/>
    <dgm:cxn modelId="{76FA2FF2-0A62-410B-AB15-F26056B65151}" type="presOf" srcId="{0981B1F8-9C16-4C6B-882F-45A8841B3BE1}" destId="{58AD581B-C826-4509-B7DC-F898F72CEA0D}" srcOrd="0" destOrd="0" presId="urn:microsoft.com/office/officeart/2016/7/layout/BasicLinearProcessNumbered"/>
    <dgm:cxn modelId="{616DFD02-004A-46BA-B33E-361CD576360A}" type="presParOf" srcId="{6780E214-5553-480F-A426-2BF0EBC1BAC2}" destId="{A8CC0F49-8F14-45A0-86C8-C73078B813C5}" srcOrd="0" destOrd="0" presId="urn:microsoft.com/office/officeart/2016/7/layout/BasicLinearProcessNumbered"/>
    <dgm:cxn modelId="{0527F741-18E4-4912-BB0F-B5DD30D137BC}" type="presParOf" srcId="{A8CC0F49-8F14-45A0-86C8-C73078B813C5}" destId="{00FF0AC6-06C7-48E9-BF1E-2B36ECA1649C}" srcOrd="0" destOrd="0" presId="urn:microsoft.com/office/officeart/2016/7/layout/BasicLinearProcessNumbered"/>
    <dgm:cxn modelId="{2FB89041-3D55-42A4-A5E6-A8E995F9A827}" type="presParOf" srcId="{A8CC0F49-8F14-45A0-86C8-C73078B813C5}" destId="{BD7E68FA-EEFC-4394-B3E3-F47C28CEDF20}" srcOrd="1" destOrd="0" presId="urn:microsoft.com/office/officeart/2016/7/layout/BasicLinearProcessNumbered"/>
    <dgm:cxn modelId="{DDF05E49-0751-4356-B2DE-0FB307446151}" type="presParOf" srcId="{A8CC0F49-8F14-45A0-86C8-C73078B813C5}" destId="{48925A76-C0BF-469C-A9AF-28E9D895C79D}" srcOrd="2" destOrd="0" presId="urn:microsoft.com/office/officeart/2016/7/layout/BasicLinearProcessNumbered"/>
    <dgm:cxn modelId="{07856BD7-CA67-4792-A4AB-282B76A54CF9}" type="presParOf" srcId="{A8CC0F49-8F14-45A0-86C8-C73078B813C5}" destId="{A3DF6506-8A58-4D5A-9CDE-47F85AD5D3C6}" srcOrd="3" destOrd="0" presId="urn:microsoft.com/office/officeart/2016/7/layout/BasicLinearProcessNumbered"/>
    <dgm:cxn modelId="{6DA43477-A2A3-4B80-BAA1-E6DDED5E92A6}" type="presParOf" srcId="{6780E214-5553-480F-A426-2BF0EBC1BAC2}" destId="{E91F47A3-AEA8-4764-9B66-87040CB8A94A}" srcOrd="1" destOrd="0" presId="urn:microsoft.com/office/officeart/2016/7/layout/BasicLinearProcessNumbered"/>
    <dgm:cxn modelId="{4CFF1B5C-8682-4FB2-8DA5-206B78A3C8A5}" type="presParOf" srcId="{6780E214-5553-480F-A426-2BF0EBC1BAC2}" destId="{78467ABC-12F6-4D78-A73A-DBFE5ED8077F}" srcOrd="2" destOrd="0" presId="urn:microsoft.com/office/officeart/2016/7/layout/BasicLinearProcessNumbered"/>
    <dgm:cxn modelId="{516C99BC-0493-452D-A1A6-8311A87719FA}" type="presParOf" srcId="{78467ABC-12F6-4D78-A73A-DBFE5ED8077F}" destId="{A13C5418-2089-4F79-A243-B709A44BE572}" srcOrd="0" destOrd="0" presId="urn:microsoft.com/office/officeart/2016/7/layout/BasicLinearProcessNumbered"/>
    <dgm:cxn modelId="{AF8327B1-0155-4DB6-AFCA-B818B87B723A}" type="presParOf" srcId="{78467ABC-12F6-4D78-A73A-DBFE5ED8077F}" destId="{58AD581B-C826-4509-B7DC-F898F72CEA0D}" srcOrd="1" destOrd="0" presId="urn:microsoft.com/office/officeart/2016/7/layout/BasicLinearProcessNumbered"/>
    <dgm:cxn modelId="{EBEEE945-CA74-4449-89D3-ACEF59FBE750}" type="presParOf" srcId="{78467ABC-12F6-4D78-A73A-DBFE5ED8077F}" destId="{3B1BE179-24A6-45DE-AA30-21B6ABDF527A}" srcOrd="2" destOrd="0" presId="urn:microsoft.com/office/officeart/2016/7/layout/BasicLinearProcessNumbered"/>
    <dgm:cxn modelId="{ACE9A495-A7C4-4D1E-BE22-D619DFE05681}" type="presParOf" srcId="{78467ABC-12F6-4D78-A73A-DBFE5ED8077F}" destId="{BDEBB179-875F-45F2-A4F2-E709A631B22D}" srcOrd="3" destOrd="0" presId="urn:microsoft.com/office/officeart/2016/7/layout/BasicLinearProcessNumbered"/>
    <dgm:cxn modelId="{FE9BADD3-58F4-46B9-B1BB-7A85A372EC9E}" type="presParOf" srcId="{6780E214-5553-480F-A426-2BF0EBC1BAC2}" destId="{8ECC24DF-4BBD-4B06-837B-E3E2D4C8CF09}" srcOrd="3" destOrd="0" presId="urn:microsoft.com/office/officeart/2016/7/layout/BasicLinearProcessNumbered"/>
    <dgm:cxn modelId="{46679FFB-2AC8-4A4A-BFF2-D996B7DCC4E8}" type="presParOf" srcId="{6780E214-5553-480F-A426-2BF0EBC1BAC2}" destId="{CE6EB250-0B59-4766-82CE-FC047396BE01}" srcOrd="4" destOrd="0" presId="urn:microsoft.com/office/officeart/2016/7/layout/BasicLinearProcessNumbered"/>
    <dgm:cxn modelId="{EB1CA9F0-AA0A-48BF-9BF9-6A0D83747C1D}" type="presParOf" srcId="{CE6EB250-0B59-4766-82CE-FC047396BE01}" destId="{863AEFD9-DA9B-4946-9CFA-8299371ADE99}" srcOrd="0" destOrd="0" presId="urn:microsoft.com/office/officeart/2016/7/layout/BasicLinearProcessNumbered"/>
    <dgm:cxn modelId="{46FFBF76-A4A4-4ABF-9E4F-CA9D55A56BFD}" type="presParOf" srcId="{CE6EB250-0B59-4766-82CE-FC047396BE01}" destId="{7FCF4CF9-3C27-44BA-B0B9-B9C1B5829F38}" srcOrd="1" destOrd="0" presId="urn:microsoft.com/office/officeart/2016/7/layout/BasicLinearProcessNumbered"/>
    <dgm:cxn modelId="{15D8AA01-0AE0-4B89-A293-923E74295D6F}" type="presParOf" srcId="{CE6EB250-0B59-4766-82CE-FC047396BE01}" destId="{956F5C21-F620-4550-93B8-8241D03293DC}" srcOrd="2" destOrd="0" presId="urn:microsoft.com/office/officeart/2016/7/layout/BasicLinearProcessNumbered"/>
    <dgm:cxn modelId="{18790476-0663-41E2-A0DE-5C30AE312736}" type="presParOf" srcId="{CE6EB250-0B59-4766-82CE-FC047396BE01}" destId="{48182026-5F04-4D94-9C61-B8F8161DABC6}" srcOrd="3" destOrd="0" presId="urn:microsoft.com/office/officeart/2016/7/layout/BasicLinearProcessNumbered"/>
    <dgm:cxn modelId="{B41458DE-89FF-4CD3-BD95-1B27D8562807}" type="presParOf" srcId="{6780E214-5553-480F-A426-2BF0EBC1BAC2}" destId="{069B1F8F-ED0B-486F-91B1-71651DB8B7DD}" srcOrd="5" destOrd="0" presId="urn:microsoft.com/office/officeart/2016/7/layout/BasicLinearProcessNumbered"/>
    <dgm:cxn modelId="{B8D3C100-FE2D-4840-B52B-C7ED39A4580F}" type="presParOf" srcId="{6780E214-5553-480F-A426-2BF0EBC1BAC2}" destId="{4B626DC3-6261-4DC2-A6DD-E0C8B4C1E29A}" srcOrd="6" destOrd="0" presId="urn:microsoft.com/office/officeart/2016/7/layout/BasicLinearProcessNumbered"/>
    <dgm:cxn modelId="{FD5F7F5C-6CE3-4F3A-8AFB-24AF606E61BD}" type="presParOf" srcId="{4B626DC3-6261-4DC2-A6DD-E0C8B4C1E29A}" destId="{DA3CBE94-005A-4B40-B2ED-39960766510E}" srcOrd="0" destOrd="0" presId="urn:microsoft.com/office/officeart/2016/7/layout/BasicLinearProcessNumbered"/>
    <dgm:cxn modelId="{3380FCC9-4EEC-4B3E-B2DD-5A198236BC0E}" type="presParOf" srcId="{4B626DC3-6261-4DC2-A6DD-E0C8B4C1E29A}" destId="{E02DA05D-08B7-4E99-97F3-D7E51D1F8458}" srcOrd="1" destOrd="0" presId="urn:microsoft.com/office/officeart/2016/7/layout/BasicLinearProcessNumbered"/>
    <dgm:cxn modelId="{614BCD02-4AE1-4A1F-94D9-8BEA2952997A}" type="presParOf" srcId="{4B626DC3-6261-4DC2-A6DD-E0C8B4C1E29A}" destId="{34D3E8E0-2242-4B24-AF33-C4F8A374381B}" srcOrd="2" destOrd="0" presId="urn:microsoft.com/office/officeart/2016/7/layout/BasicLinearProcessNumbered"/>
    <dgm:cxn modelId="{B1A16551-3790-4D2C-9B95-AC3063040712}" type="presParOf" srcId="{4B626DC3-6261-4DC2-A6DD-E0C8B4C1E29A}" destId="{F0108DFB-2F96-45FF-AD5C-7867EF00D2A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9F30D7-8FD9-4CB0-BF27-A6CD655EBF2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D145314-EBF8-4102-91FD-B746C583AC6B}">
      <dgm:prSet/>
      <dgm:spPr/>
      <dgm:t>
        <a:bodyPr/>
        <a:lstStyle/>
        <a:p>
          <a:r>
            <a:rPr lang="en-US" b="1"/>
            <a:t>NAÏVE BAYERS</a:t>
          </a:r>
          <a:endParaRPr lang="en-US"/>
        </a:p>
      </dgm:t>
    </dgm:pt>
    <dgm:pt modelId="{73F8DFA6-47AD-4EE4-A560-56E1F0CDFD7E}" type="parTrans" cxnId="{D6930809-04A1-4FD8-A433-47AAF0AB1E9F}">
      <dgm:prSet/>
      <dgm:spPr/>
      <dgm:t>
        <a:bodyPr/>
        <a:lstStyle/>
        <a:p>
          <a:endParaRPr lang="en-US"/>
        </a:p>
      </dgm:t>
    </dgm:pt>
    <dgm:pt modelId="{DE59A6B8-5ADA-498B-BD58-6E78FC44BE90}" type="sibTrans" cxnId="{D6930809-04A1-4FD8-A433-47AAF0AB1E9F}">
      <dgm:prSet/>
      <dgm:spPr/>
      <dgm:t>
        <a:bodyPr/>
        <a:lstStyle/>
        <a:p>
          <a:endParaRPr lang="en-US"/>
        </a:p>
      </dgm:t>
    </dgm:pt>
    <dgm:pt modelId="{CEE9A78D-9E8E-404F-830D-6594B09E4136}">
      <dgm:prSet/>
      <dgm:spPr/>
      <dgm:t>
        <a:bodyPr/>
        <a:lstStyle/>
        <a:p>
          <a:r>
            <a:rPr lang="en-US" b="1"/>
            <a:t>LOGISTIC REGRESSION</a:t>
          </a:r>
          <a:endParaRPr lang="en-US"/>
        </a:p>
      </dgm:t>
    </dgm:pt>
    <dgm:pt modelId="{DBB75772-E2B3-4757-B49F-435A8D268BC6}" type="parTrans" cxnId="{C4F27426-684B-4BC4-B82B-2A7E8B9C8E45}">
      <dgm:prSet/>
      <dgm:spPr/>
      <dgm:t>
        <a:bodyPr/>
        <a:lstStyle/>
        <a:p>
          <a:endParaRPr lang="en-US"/>
        </a:p>
      </dgm:t>
    </dgm:pt>
    <dgm:pt modelId="{CF124165-1E0C-491B-B59B-02FB60A3CFA0}" type="sibTrans" cxnId="{C4F27426-684B-4BC4-B82B-2A7E8B9C8E45}">
      <dgm:prSet/>
      <dgm:spPr/>
      <dgm:t>
        <a:bodyPr/>
        <a:lstStyle/>
        <a:p>
          <a:endParaRPr lang="en-US"/>
        </a:p>
      </dgm:t>
    </dgm:pt>
    <dgm:pt modelId="{E8F0A06D-D413-4B57-AFB9-56CE46DE63D4}">
      <dgm:prSet/>
      <dgm:spPr/>
      <dgm:t>
        <a:bodyPr/>
        <a:lstStyle/>
        <a:p>
          <a:r>
            <a:rPr lang="en-US" b="1"/>
            <a:t>KNN</a:t>
          </a:r>
          <a:endParaRPr lang="en-US"/>
        </a:p>
      </dgm:t>
    </dgm:pt>
    <dgm:pt modelId="{FF1D9CDE-45F0-498A-88B9-3A0846100045}" type="parTrans" cxnId="{B8D4F734-7425-4BB9-837B-B386FCF2093A}">
      <dgm:prSet/>
      <dgm:spPr/>
      <dgm:t>
        <a:bodyPr/>
        <a:lstStyle/>
        <a:p>
          <a:endParaRPr lang="en-US"/>
        </a:p>
      </dgm:t>
    </dgm:pt>
    <dgm:pt modelId="{0C04B2EC-75A1-4BE7-9EF2-3536C602E35C}" type="sibTrans" cxnId="{B8D4F734-7425-4BB9-837B-B386FCF2093A}">
      <dgm:prSet/>
      <dgm:spPr/>
      <dgm:t>
        <a:bodyPr/>
        <a:lstStyle/>
        <a:p>
          <a:endParaRPr lang="en-US"/>
        </a:p>
      </dgm:t>
    </dgm:pt>
    <dgm:pt modelId="{8F0D0D68-BC8C-441E-902D-19F9B68C9E8E}">
      <dgm:prSet/>
      <dgm:spPr/>
      <dgm:t>
        <a:bodyPr/>
        <a:lstStyle/>
        <a:p>
          <a:r>
            <a:rPr lang="en-US" b="1"/>
            <a:t>RANDOM FOREST </a:t>
          </a:r>
          <a:endParaRPr lang="en-US"/>
        </a:p>
      </dgm:t>
    </dgm:pt>
    <dgm:pt modelId="{279F47A6-5B31-4567-B331-39CC0344A0BE}" type="parTrans" cxnId="{12213C94-DA55-4180-94D7-509BAC662ACD}">
      <dgm:prSet/>
      <dgm:spPr/>
      <dgm:t>
        <a:bodyPr/>
        <a:lstStyle/>
        <a:p>
          <a:endParaRPr lang="en-US"/>
        </a:p>
      </dgm:t>
    </dgm:pt>
    <dgm:pt modelId="{BFB7FC33-0390-4970-ABD4-A9066907E518}" type="sibTrans" cxnId="{12213C94-DA55-4180-94D7-509BAC662ACD}">
      <dgm:prSet/>
      <dgm:spPr/>
      <dgm:t>
        <a:bodyPr/>
        <a:lstStyle/>
        <a:p>
          <a:endParaRPr lang="en-US"/>
        </a:p>
      </dgm:t>
    </dgm:pt>
    <dgm:pt modelId="{F6BF5E2C-EB68-49DC-9572-9DD5E7C46E32}">
      <dgm:prSet/>
      <dgm:spPr/>
      <dgm:t>
        <a:bodyPr/>
        <a:lstStyle/>
        <a:p>
          <a:r>
            <a:rPr lang="en-US" b="1"/>
            <a:t>SVM</a:t>
          </a:r>
          <a:endParaRPr lang="en-US"/>
        </a:p>
      </dgm:t>
    </dgm:pt>
    <dgm:pt modelId="{76AEDF51-B315-4BCA-ACF8-6C8178232F6C}" type="parTrans" cxnId="{FD475579-1018-4F05-97BC-F4F4E7599374}">
      <dgm:prSet/>
      <dgm:spPr/>
      <dgm:t>
        <a:bodyPr/>
        <a:lstStyle/>
        <a:p>
          <a:endParaRPr lang="en-US"/>
        </a:p>
      </dgm:t>
    </dgm:pt>
    <dgm:pt modelId="{DA962221-8EB4-403F-AF63-8FFC4770584D}" type="sibTrans" cxnId="{FD475579-1018-4F05-97BC-F4F4E7599374}">
      <dgm:prSet/>
      <dgm:spPr/>
      <dgm:t>
        <a:bodyPr/>
        <a:lstStyle/>
        <a:p>
          <a:endParaRPr lang="en-US"/>
        </a:p>
      </dgm:t>
    </dgm:pt>
    <dgm:pt modelId="{FAE4D2A2-3879-4179-8128-B7708057B860}" type="pres">
      <dgm:prSet presAssocID="{999F30D7-8FD9-4CB0-BF27-A6CD655EBF20}" presName="vert0" presStyleCnt="0">
        <dgm:presLayoutVars>
          <dgm:dir/>
          <dgm:animOne val="branch"/>
          <dgm:animLvl val="lvl"/>
        </dgm:presLayoutVars>
      </dgm:prSet>
      <dgm:spPr/>
    </dgm:pt>
    <dgm:pt modelId="{C47A59D1-E970-4CA6-8C89-F51CFB2CC814}" type="pres">
      <dgm:prSet presAssocID="{5D145314-EBF8-4102-91FD-B746C583AC6B}" presName="thickLine" presStyleLbl="alignNode1" presStyleIdx="0" presStyleCnt="5"/>
      <dgm:spPr/>
    </dgm:pt>
    <dgm:pt modelId="{94A255B8-0010-4401-8E77-E87962989680}" type="pres">
      <dgm:prSet presAssocID="{5D145314-EBF8-4102-91FD-B746C583AC6B}" presName="horz1" presStyleCnt="0"/>
      <dgm:spPr/>
    </dgm:pt>
    <dgm:pt modelId="{776C3E21-CBEE-408C-8D5E-B046EC821788}" type="pres">
      <dgm:prSet presAssocID="{5D145314-EBF8-4102-91FD-B746C583AC6B}" presName="tx1" presStyleLbl="revTx" presStyleIdx="0" presStyleCnt="5"/>
      <dgm:spPr/>
    </dgm:pt>
    <dgm:pt modelId="{CCC5444C-DAE9-4E3E-A29C-F6789C0009AC}" type="pres">
      <dgm:prSet presAssocID="{5D145314-EBF8-4102-91FD-B746C583AC6B}" presName="vert1" presStyleCnt="0"/>
      <dgm:spPr/>
    </dgm:pt>
    <dgm:pt modelId="{62BB8E60-5568-4877-ADE6-9011F608F403}" type="pres">
      <dgm:prSet presAssocID="{CEE9A78D-9E8E-404F-830D-6594B09E4136}" presName="thickLine" presStyleLbl="alignNode1" presStyleIdx="1" presStyleCnt="5"/>
      <dgm:spPr/>
    </dgm:pt>
    <dgm:pt modelId="{E9950544-3AB9-4DB9-9BE2-8978601DCEB3}" type="pres">
      <dgm:prSet presAssocID="{CEE9A78D-9E8E-404F-830D-6594B09E4136}" presName="horz1" presStyleCnt="0"/>
      <dgm:spPr/>
    </dgm:pt>
    <dgm:pt modelId="{4D72F3C2-2868-4590-9467-EE04FD6A96AD}" type="pres">
      <dgm:prSet presAssocID="{CEE9A78D-9E8E-404F-830D-6594B09E4136}" presName="tx1" presStyleLbl="revTx" presStyleIdx="1" presStyleCnt="5"/>
      <dgm:spPr/>
    </dgm:pt>
    <dgm:pt modelId="{2827E92D-14BD-4104-A091-C86FF8EB7244}" type="pres">
      <dgm:prSet presAssocID="{CEE9A78D-9E8E-404F-830D-6594B09E4136}" presName="vert1" presStyleCnt="0"/>
      <dgm:spPr/>
    </dgm:pt>
    <dgm:pt modelId="{C2E07232-7D28-42E4-A393-9348DB754CC1}" type="pres">
      <dgm:prSet presAssocID="{E8F0A06D-D413-4B57-AFB9-56CE46DE63D4}" presName="thickLine" presStyleLbl="alignNode1" presStyleIdx="2" presStyleCnt="5"/>
      <dgm:spPr/>
    </dgm:pt>
    <dgm:pt modelId="{7FB563D4-5E95-4F92-8012-3A724FB0018D}" type="pres">
      <dgm:prSet presAssocID="{E8F0A06D-D413-4B57-AFB9-56CE46DE63D4}" presName="horz1" presStyleCnt="0"/>
      <dgm:spPr/>
    </dgm:pt>
    <dgm:pt modelId="{277F7CA2-54CB-4E7F-BBD4-BA660C404502}" type="pres">
      <dgm:prSet presAssocID="{E8F0A06D-D413-4B57-AFB9-56CE46DE63D4}" presName="tx1" presStyleLbl="revTx" presStyleIdx="2" presStyleCnt="5"/>
      <dgm:spPr/>
    </dgm:pt>
    <dgm:pt modelId="{6CDC90AB-AB61-4BB6-A34D-DB5C8ABD4694}" type="pres">
      <dgm:prSet presAssocID="{E8F0A06D-D413-4B57-AFB9-56CE46DE63D4}" presName="vert1" presStyleCnt="0"/>
      <dgm:spPr/>
    </dgm:pt>
    <dgm:pt modelId="{78843B5C-C525-408B-B98C-FDF3A2116358}" type="pres">
      <dgm:prSet presAssocID="{8F0D0D68-BC8C-441E-902D-19F9B68C9E8E}" presName="thickLine" presStyleLbl="alignNode1" presStyleIdx="3" presStyleCnt="5"/>
      <dgm:spPr/>
    </dgm:pt>
    <dgm:pt modelId="{26E8925C-F0A6-477A-9710-CC5C1465A610}" type="pres">
      <dgm:prSet presAssocID="{8F0D0D68-BC8C-441E-902D-19F9B68C9E8E}" presName="horz1" presStyleCnt="0"/>
      <dgm:spPr/>
    </dgm:pt>
    <dgm:pt modelId="{F1488AC9-C1E6-4915-9EB6-78A49EA20BC0}" type="pres">
      <dgm:prSet presAssocID="{8F0D0D68-BC8C-441E-902D-19F9B68C9E8E}" presName="tx1" presStyleLbl="revTx" presStyleIdx="3" presStyleCnt="5"/>
      <dgm:spPr/>
    </dgm:pt>
    <dgm:pt modelId="{648A9A43-C816-447B-9A5D-B2B2459CA825}" type="pres">
      <dgm:prSet presAssocID="{8F0D0D68-BC8C-441E-902D-19F9B68C9E8E}" presName="vert1" presStyleCnt="0"/>
      <dgm:spPr/>
    </dgm:pt>
    <dgm:pt modelId="{90940B40-0A22-4456-AB7A-434093420AB9}" type="pres">
      <dgm:prSet presAssocID="{F6BF5E2C-EB68-49DC-9572-9DD5E7C46E32}" presName="thickLine" presStyleLbl="alignNode1" presStyleIdx="4" presStyleCnt="5"/>
      <dgm:spPr/>
    </dgm:pt>
    <dgm:pt modelId="{09F1D6B6-9A8D-4B9E-A65D-C6D399BE8023}" type="pres">
      <dgm:prSet presAssocID="{F6BF5E2C-EB68-49DC-9572-9DD5E7C46E32}" presName="horz1" presStyleCnt="0"/>
      <dgm:spPr/>
    </dgm:pt>
    <dgm:pt modelId="{FDDD1E8C-B8C2-46A0-AB79-D60A102F2847}" type="pres">
      <dgm:prSet presAssocID="{F6BF5E2C-EB68-49DC-9572-9DD5E7C46E32}" presName="tx1" presStyleLbl="revTx" presStyleIdx="4" presStyleCnt="5"/>
      <dgm:spPr/>
    </dgm:pt>
    <dgm:pt modelId="{FEC1D33D-757E-4952-A5A2-DF1322ADFC84}" type="pres">
      <dgm:prSet presAssocID="{F6BF5E2C-EB68-49DC-9572-9DD5E7C46E32}" presName="vert1" presStyleCnt="0"/>
      <dgm:spPr/>
    </dgm:pt>
  </dgm:ptLst>
  <dgm:cxnLst>
    <dgm:cxn modelId="{D6930809-04A1-4FD8-A433-47AAF0AB1E9F}" srcId="{999F30D7-8FD9-4CB0-BF27-A6CD655EBF20}" destId="{5D145314-EBF8-4102-91FD-B746C583AC6B}" srcOrd="0" destOrd="0" parTransId="{73F8DFA6-47AD-4EE4-A560-56E1F0CDFD7E}" sibTransId="{DE59A6B8-5ADA-498B-BD58-6E78FC44BE90}"/>
    <dgm:cxn modelId="{C4F27426-684B-4BC4-B82B-2A7E8B9C8E45}" srcId="{999F30D7-8FD9-4CB0-BF27-A6CD655EBF20}" destId="{CEE9A78D-9E8E-404F-830D-6594B09E4136}" srcOrd="1" destOrd="0" parTransId="{DBB75772-E2B3-4757-B49F-435A8D268BC6}" sibTransId="{CF124165-1E0C-491B-B59B-02FB60A3CFA0}"/>
    <dgm:cxn modelId="{B8D4F734-7425-4BB9-837B-B386FCF2093A}" srcId="{999F30D7-8FD9-4CB0-BF27-A6CD655EBF20}" destId="{E8F0A06D-D413-4B57-AFB9-56CE46DE63D4}" srcOrd="2" destOrd="0" parTransId="{FF1D9CDE-45F0-498A-88B9-3A0846100045}" sibTransId="{0C04B2EC-75A1-4BE7-9EF2-3536C602E35C}"/>
    <dgm:cxn modelId="{A0B3384C-3285-46B6-A6CF-8E970F559942}" type="presOf" srcId="{E8F0A06D-D413-4B57-AFB9-56CE46DE63D4}" destId="{277F7CA2-54CB-4E7F-BBD4-BA660C404502}" srcOrd="0" destOrd="0" presId="urn:microsoft.com/office/officeart/2008/layout/LinedList"/>
    <dgm:cxn modelId="{FD475579-1018-4F05-97BC-F4F4E7599374}" srcId="{999F30D7-8FD9-4CB0-BF27-A6CD655EBF20}" destId="{F6BF5E2C-EB68-49DC-9572-9DD5E7C46E32}" srcOrd="4" destOrd="0" parTransId="{76AEDF51-B315-4BCA-ACF8-6C8178232F6C}" sibTransId="{DA962221-8EB4-403F-AF63-8FFC4770584D}"/>
    <dgm:cxn modelId="{C0C11E87-BC6E-4C8B-B7FA-B8AC3C850884}" type="presOf" srcId="{5D145314-EBF8-4102-91FD-B746C583AC6B}" destId="{776C3E21-CBEE-408C-8D5E-B046EC821788}" srcOrd="0" destOrd="0" presId="urn:microsoft.com/office/officeart/2008/layout/LinedList"/>
    <dgm:cxn modelId="{12213C94-DA55-4180-94D7-509BAC662ACD}" srcId="{999F30D7-8FD9-4CB0-BF27-A6CD655EBF20}" destId="{8F0D0D68-BC8C-441E-902D-19F9B68C9E8E}" srcOrd="3" destOrd="0" parTransId="{279F47A6-5B31-4567-B331-39CC0344A0BE}" sibTransId="{BFB7FC33-0390-4970-ABD4-A9066907E518}"/>
    <dgm:cxn modelId="{821BAB9A-AB94-45FC-8C52-A8EAB7D29B89}" type="presOf" srcId="{CEE9A78D-9E8E-404F-830D-6594B09E4136}" destId="{4D72F3C2-2868-4590-9467-EE04FD6A96AD}" srcOrd="0" destOrd="0" presId="urn:microsoft.com/office/officeart/2008/layout/LinedList"/>
    <dgm:cxn modelId="{14BA79A8-5BA2-4CA7-B82B-D653F79F0A2B}" type="presOf" srcId="{F6BF5E2C-EB68-49DC-9572-9DD5E7C46E32}" destId="{FDDD1E8C-B8C2-46A0-AB79-D60A102F2847}" srcOrd="0" destOrd="0" presId="urn:microsoft.com/office/officeart/2008/layout/LinedList"/>
    <dgm:cxn modelId="{48338AD6-2473-47C2-86C5-FF2D93A128CE}" type="presOf" srcId="{999F30D7-8FD9-4CB0-BF27-A6CD655EBF20}" destId="{FAE4D2A2-3879-4179-8128-B7708057B860}" srcOrd="0" destOrd="0" presId="urn:microsoft.com/office/officeart/2008/layout/LinedList"/>
    <dgm:cxn modelId="{7B4849E5-0D15-46F9-88D1-73246C140E38}" type="presOf" srcId="{8F0D0D68-BC8C-441E-902D-19F9B68C9E8E}" destId="{F1488AC9-C1E6-4915-9EB6-78A49EA20BC0}" srcOrd="0" destOrd="0" presId="urn:microsoft.com/office/officeart/2008/layout/LinedList"/>
    <dgm:cxn modelId="{AC11E37A-74E6-4D6C-9518-D15DBA57F916}" type="presParOf" srcId="{FAE4D2A2-3879-4179-8128-B7708057B860}" destId="{C47A59D1-E970-4CA6-8C89-F51CFB2CC814}" srcOrd="0" destOrd="0" presId="urn:microsoft.com/office/officeart/2008/layout/LinedList"/>
    <dgm:cxn modelId="{C42D8D40-9A06-4A38-93ED-72C1868CC815}" type="presParOf" srcId="{FAE4D2A2-3879-4179-8128-B7708057B860}" destId="{94A255B8-0010-4401-8E77-E87962989680}" srcOrd="1" destOrd="0" presId="urn:microsoft.com/office/officeart/2008/layout/LinedList"/>
    <dgm:cxn modelId="{E7AD5368-6E36-4B3D-81F9-640CDAD5FB49}" type="presParOf" srcId="{94A255B8-0010-4401-8E77-E87962989680}" destId="{776C3E21-CBEE-408C-8D5E-B046EC821788}" srcOrd="0" destOrd="0" presId="urn:microsoft.com/office/officeart/2008/layout/LinedList"/>
    <dgm:cxn modelId="{7806645E-08F1-4177-953D-385F85E71EC9}" type="presParOf" srcId="{94A255B8-0010-4401-8E77-E87962989680}" destId="{CCC5444C-DAE9-4E3E-A29C-F6789C0009AC}" srcOrd="1" destOrd="0" presId="urn:microsoft.com/office/officeart/2008/layout/LinedList"/>
    <dgm:cxn modelId="{1A26E24E-760E-40D7-B438-8E35906CD329}" type="presParOf" srcId="{FAE4D2A2-3879-4179-8128-B7708057B860}" destId="{62BB8E60-5568-4877-ADE6-9011F608F403}" srcOrd="2" destOrd="0" presId="urn:microsoft.com/office/officeart/2008/layout/LinedList"/>
    <dgm:cxn modelId="{C28472CA-6233-43C7-80CA-E3F1F09A75F6}" type="presParOf" srcId="{FAE4D2A2-3879-4179-8128-B7708057B860}" destId="{E9950544-3AB9-4DB9-9BE2-8978601DCEB3}" srcOrd="3" destOrd="0" presId="urn:microsoft.com/office/officeart/2008/layout/LinedList"/>
    <dgm:cxn modelId="{DBD3AAAF-C8A2-41F6-AF1A-AF4E762C2CC6}" type="presParOf" srcId="{E9950544-3AB9-4DB9-9BE2-8978601DCEB3}" destId="{4D72F3C2-2868-4590-9467-EE04FD6A96AD}" srcOrd="0" destOrd="0" presId="urn:microsoft.com/office/officeart/2008/layout/LinedList"/>
    <dgm:cxn modelId="{65AA75E3-E59B-49D1-82AE-46FE70895D62}" type="presParOf" srcId="{E9950544-3AB9-4DB9-9BE2-8978601DCEB3}" destId="{2827E92D-14BD-4104-A091-C86FF8EB7244}" srcOrd="1" destOrd="0" presId="urn:microsoft.com/office/officeart/2008/layout/LinedList"/>
    <dgm:cxn modelId="{84052091-0FC6-4F33-AE59-223423506696}" type="presParOf" srcId="{FAE4D2A2-3879-4179-8128-B7708057B860}" destId="{C2E07232-7D28-42E4-A393-9348DB754CC1}" srcOrd="4" destOrd="0" presId="urn:microsoft.com/office/officeart/2008/layout/LinedList"/>
    <dgm:cxn modelId="{48244296-663B-4732-8283-F8641B339D4F}" type="presParOf" srcId="{FAE4D2A2-3879-4179-8128-B7708057B860}" destId="{7FB563D4-5E95-4F92-8012-3A724FB0018D}" srcOrd="5" destOrd="0" presId="urn:microsoft.com/office/officeart/2008/layout/LinedList"/>
    <dgm:cxn modelId="{59E37146-1882-4410-8D87-D81E91AED860}" type="presParOf" srcId="{7FB563D4-5E95-4F92-8012-3A724FB0018D}" destId="{277F7CA2-54CB-4E7F-BBD4-BA660C404502}" srcOrd="0" destOrd="0" presId="urn:microsoft.com/office/officeart/2008/layout/LinedList"/>
    <dgm:cxn modelId="{F5B709A0-E09A-4240-B57E-29555B5CAB65}" type="presParOf" srcId="{7FB563D4-5E95-4F92-8012-3A724FB0018D}" destId="{6CDC90AB-AB61-4BB6-A34D-DB5C8ABD4694}" srcOrd="1" destOrd="0" presId="urn:microsoft.com/office/officeart/2008/layout/LinedList"/>
    <dgm:cxn modelId="{FAAB2948-7510-4A94-A93B-D2A08C49946E}" type="presParOf" srcId="{FAE4D2A2-3879-4179-8128-B7708057B860}" destId="{78843B5C-C525-408B-B98C-FDF3A2116358}" srcOrd="6" destOrd="0" presId="urn:microsoft.com/office/officeart/2008/layout/LinedList"/>
    <dgm:cxn modelId="{F4D25297-3988-4D22-9902-FACD757EF85C}" type="presParOf" srcId="{FAE4D2A2-3879-4179-8128-B7708057B860}" destId="{26E8925C-F0A6-477A-9710-CC5C1465A610}" srcOrd="7" destOrd="0" presId="urn:microsoft.com/office/officeart/2008/layout/LinedList"/>
    <dgm:cxn modelId="{01E57C15-D9BF-4480-9880-593587986776}" type="presParOf" srcId="{26E8925C-F0A6-477A-9710-CC5C1465A610}" destId="{F1488AC9-C1E6-4915-9EB6-78A49EA20BC0}" srcOrd="0" destOrd="0" presId="urn:microsoft.com/office/officeart/2008/layout/LinedList"/>
    <dgm:cxn modelId="{A978804D-620C-4A26-9A1B-94BC18386272}" type="presParOf" srcId="{26E8925C-F0A6-477A-9710-CC5C1465A610}" destId="{648A9A43-C816-447B-9A5D-B2B2459CA825}" srcOrd="1" destOrd="0" presId="urn:microsoft.com/office/officeart/2008/layout/LinedList"/>
    <dgm:cxn modelId="{115B2AD8-818A-480A-BEB9-8F7083BBD215}" type="presParOf" srcId="{FAE4D2A2-3879-4179-8128-B7708057B860}" destId="{90940B40-0A22-4456-AB7A-434093420AB9}" srcOrd="8" destOrd="0" presId="urn:microsoft.com/office/officeart/2008/layout/LinedList"/>
    <dgm:cxn modelId="{27AF2697-DCF9-49BD-8C5E-67A45A920793}" type="presParOf" srcId="{FAE4D2A2-3879-4179-8128-B7708057B860}" destId="{09F1D6B6-9A8D-4B9E-A65D-C6D399BE8023}" srcOrd="9" destOrd="0" presId="urn:microsoft.com/office/officeart/2008/layout/LinedList"/>
    <dgm:cxn modelId="{BFF21BBF-5686-4084-8933-11AEEF57C420}" type="presParOf" srcId="{09F1D6B6-9A8D-4B9E-A65D-C6D399BE8023}" destId="{FDDD1E8C-B8C2-46A0-AB79-D60A102F2847}" srcOrd="0" destOrd="0" presId="urn:microsoft.com/office/officeart/2008/layout/LinedList"/>
    <dgm:cxn modelId="{6C2A9BB2-13CB-49CD-8DF5-6C70C8EECE38}" type="presParOf" srcId="{09F1D6B6-9A8D-4B9E-A65D-C6D399BE8023}" destId="{FEC1D33D-757E-4952-A5A2-DF1322ADFC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F3745F-F137-4CFC-B158-7389E637AAD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C578275-043D-47F2-8994-05B053540A00}">
      <dgm:prSet/>
      <dgm:spPr/>
      <dgm:t>
        <a:bodyPr/>
        <a:lstStyle/>
        <a:p>
          <a:r>
            <a:rPr lang="en-US" dirty="0"/>
            <a:t>Collecting data from twitter</a:t>
          </a:r>
        </a:p>
      </dgm:t>
    </dgm:pt>
    <dgm:pt modelId="{E8064289-7EEA-4D64-809B-917E9D0C04B0}" type="parTrans" cxnId="{A8E1CBCA-7C0C-4CD9-BE9A-C88AF33CD561}">
      <dgm:prSet/>
      <dgm:spPr/>
      <dgm:t>
        <a:bodyPr/>
        <a:lstStyle/>
        <a:p>
          <a:endParaRPr lang="en-US"/>
        </a:p>
      </dgm:t>
    </dgm:pt>
    <dgm:pt modelId="{B62B0060-B8AA-4F75-A29B-9BC34BF0866F}" type="sibTrans" cxnId="{A8E1CBCA-7C0C-4CD9-BE9A-C88AF33CD561}">
      <dgm:prSet/>
      <dgm:spPr/>
      <dgm:t>
        <a:bodyPr/>
        <a:lstStyle/>
        <a:p>
          <a:endParaRPr lang="en-US"/>
        </a:p>
      </dgm:t>
    </dgm:pt>
    <dgm:pt modelId="{458E359A-F81A-40C0-A301-D7B986832AEF}">
      <dgm:prSet/>
      <dgm:spPr/>
      <dgm:t>
        <a:bodyPr/>
        <a:lstStyle/>
        <a:p>
          <a:r>
            <a:rPr lang="en-US" dirty="0"/>
            <a:t>Pre-processing data</a:t>
          </a:r>
        </a:p>
      </dgm:t>
    </dgm:pt>
    <dgm:pt modelId="{1C770CA2-10FA-4BB4-BFAF-E7ED5022BB5D}" type="parTrans" cxnId="{FD281322-02EB-41D2-9F52-C2257A873BEE}">
      <dgm:prSet/>
      <dgm:spPr/>
      <dgm:t>
        <a:bodyPr/>
        <a:lstStyle/>
        <a:p>
          <a:endParaRPr lang="en-US"/>
        </a:p>
      </dgm:t>
    </dgm:pt>
    <dgm:pt modelId="{4312677D-8C9D-4DFA-8C49-79D4B9C9724F}" type="sibTrans" cxnId="{FD281322-02EB-41D2-9F52-C2257A873BEE}">
      <dgm:prSet/>
      <dgm:spPr/>
      <dgm:t>
        <a:bodyPr/>
        <a:lstStyle/>
        <a:p>
          <a:endParaRPr lang="en-US"/>
        </a:p>
      </dgm:t>
    </dgm:pt>
    <dgm:pt modelId="{FA408986-A647-4156-B2E2-63D524092719}">
      <dgm:prSet/>
      <dgm:spPr/>
      <dgm:t>
        <a:bodyPr/>
        <a:lstStyle/>
        <a:p>
          <a:r>
            <a:rPr lang="en-US" dirty="0"/>
            <a:t>Classification of data according to its sentiment</a:t>
          </a:r>
        </a:p>
      </dgm:t>
    </dgm:pt>
    <dgm:pt modelId="{4AA839C4-9897-44B9-96A8-97C27E8D7017}" type="parTrans" cxnId="{A6028D71-1904-412D-BD9E-3DF48440D7E1}">
      <dgm:prSet/>
      <dgm:spPr/>
      <dgm:t>
        <a:bodyPr/>
        <a:lstStyle/>
        <a:p>
          <a:endParaRPr lang="en-US"/>
        </a:p>
      </dgm:t>
    </dgm:pt>
    <dgm:pt modelId="{E295B304-5714-4229-A5C2-4505A22919DA}" type="sibTrans" cxnId="{A6028D71-1904-412D-BD9E-3DF48440D7E1}">
      <dgm:prSet/>
      <dgm:spPr/>
      <dgm:t>
        <a:bodyPr/>
        <a:lstStyle/>
        <a:p>
          <a:endParaRPr lang="en-US"/>
        </a:p>
      </dgm:t>
    </dgm:pt>
    <dgm:pt modelId="{7A552EA7-D08E-4930-AAAF-E4C8E07D3AF1}">
      <dgm:prSet/>
      <dgm:spPr/>
      <dgm:t>
        <a:bodyPr/>
        <a:lstStyle/>
        <a:p>
          <a:r>
            <a:rPr lang="en-US" dirty="0"/>
            <a:t>Visualization</a:t>
          </a:r>
        </a:p>
      </dgm:t>
    </dgm:pt>
    <dgm:pt modelId="{E2A4FAB7-6841-4DCF-8AD3-89057FC933B1}" type="parTrans" cxnId="{FAC59F3D-08DA-4362-84F8-6F3C3AA24585}">
      <dgm:prSet/>
      <dgm:spPr/>
      <dgm:t>
        <a:bodyPr/>
        <a:lstStyle/>
        <a:p>
          <a:endParaRPr lang="en-US"/>
        </a:p>
      </dgm:t>
    </dgm:pt>
    <dgm:pt modelId="{6E42E8A0-F16B-4C09-BD13-5CC689172ADC}" type="sibTrans" cxnId="{FAC59F3D-08DA-4362-84F8-6F3C3AA24585}">
      <dgm:prSet/>
      <dgm:spPr/>
      <dgm:t>
        <a:bodyPr/>
        <a:lstStyle/>
        <a:p>
          <a:endParaRPr lang="en-US"/>
        </a:p>
      </dgm:t>
    </dgm:pt>
    <dgm:pt modelId="{0343EFAD-DFCA-48F8-B3BE-37585A68749A}">
      <dgm:prSet/>
      <dgm:spPr/>
      <dgm:t>
        <a:bodyPr/>
        <a:lstStyle/>
        <a:p>
          <a:pPr rtl="0"/>
          <a:r>
            <a:rPr lang="en-US" dirty="0"/>
            <a:t>Comparing</a:t>
          </a:r>
          <a:r>
            <a:rPr lang="en-US" dirty="0">
              <a:latin typeface="Corbel" panose="020B0503020204020204"/>
            </a:rPr>
            <a:t>  different Algorithms</a:t>
          </a:r>
          <a:endParaRPr lang="en-US" dirty="0"/>
        </a:p>
      </dgm:t>
    </dgm:pt>
    <dgm:pt modelId="{E4F97FE3-A40B-4BC0-8B29-D3758A1AA4B4}" type="parTrans" cxnId="{188DF9FB-0716-4DD2-8433-D701097ECA53}">
      <dgm:prSet/>
      <dgm:spPr/>
      <dgm:t>
        <a:bodyPr/>
        <a:lstStyle/>
        <a:p>
          <a:endParaRPr lang="en-US"/>
        </a:p>
      </dgm:t>
    </dgm:pt>
    <dgm:pt modelId="{F9E8C0C0-8BB7-41A0-9D3F-1A46EE087643}" type="sibTrans" cxnId="{188DF9FB-0716-4DD2-8433-D701097ECA53}">
      <dgm:prSet/>
      <dgm:spPr/>
      <dgm:t>
        <a:bodyPr/>
        <a:lstStyle/>
        <a:p>
          <a:endParaRPr lang="en-US"/>
        </a:p>
      </dgm:t>
    </dgm:pt>
    <dgm:pt modelId="{283E7720-39BA-4E22-9845-5824DFE24505}" type="pres">
      <dgm:prSet presAssocID="{08F3745F-F137-4CFC-B158-7389E637AADC}" presName="linear" presStyleCnt="0">
        <dgm:presLayoutVars>
          <dgm:animLvl val="lvl"/>
          <dgm:resizeHandles val="exact"/>
        </dgm:presLayoutVars>
      </dgm:prSet>
      <dgm:spPr/>
    </dgm:pt>
    <dgm:pt modelId="{E1DEDC5C-952C-4C08-A44E-25C1B905E584}" type="pres">
      <dgm:prSet presAssocID="{2C578275-043D-47F2-8994-05B053540A00}" presName="parentText" presStyleLbl="node1" presStyleIdx="0" presStyleCnt="5">
        <dgm:presLayoutVars>
          <dgm:chMax val="0"/>
          <dgm:bulletEnabled val="1"/>
        </dgm:presLayoutVars>
      </dgm:prSet>
      <dgm:spPr/>
    </dgm:pt>
    <dgm:pt modelId="{6F2234B0-D546-4BD1-A6C0-4F3DA88DCEB3}" type="pres">
      <dgm:prSet presAssocID="{B62B0060-B8AA-4F75-A29B-9BC34BF0866F}" presName="spacer" presStyleCnt="0"/>
      <dgm:spPr/>
    </dgm:pt>
    <dgm:pt modelId="{C5702DFB-069D-4F85-B95F-5E614B5FF3C1}" type="pres">
      <dgm:prSet presAssocID="{458E359A-F81A-40C0-A301-D7B986832AEF}" presName="parentText" presStyleLbl="node1" presStyleIdx="1" presStyleCnt="5">
        <dgm:presLayoutVars>
          <dgm:chMax val="0"/>
          <dgm:bulletEnabled val="1"/>
        </dgm:presLayoutVars>
      </dgm:prSet>
      <dgm:spPr/>
    </dgm:pt>
    <dgm:pt modelId="{33E1050D-D215-41F3-AC73-4D2A37A98DA9}" type="pres">
      <dgm:prSet presAssocID="{4312677D-8C9D-4DFA-8C49-79D4B9C9724F}" presName="spacer" presStyleCnt="0"/>
      <dgm:spPr/>
    </dgm:pt>
    <dgm:pt modelId="{93B5C039-DD57-43BF-B4E8-72FFD9F96895}" type="pres">
      <dgm:prSet presAssocID="{FA408986-A647-4156-B2E2-63D524092719}" presName="parentText" presStyleLbl="node1" presStyleIdx="2" presStyleCnt="5">
        <dgm:presLayoutVars>
          <dgm:chMax val="0"/>
          <dgm:bulletEnabled val="1"/>
        </dgm:presLayoutVars>
      </dgm:prSet>
      <dgm:spPr/>
    </dgm:pt>
    <dgm:pt modelId="{3BB0FB7E-9EC1-47FB-A651-0C4E7409BF24}" type="pres">
      <dgm:prSet presAssocID="{E295B304-5714-4229-A5C2-4505A22919DA}" presName="spacer" presStyleCnt="0"/>
      <dgm:spPr/>
    </dgm:pt>
    <dgm:pt modelId="{6B09495F-1D7E-46D9-B776-E37750835A52}" type="pres">
      <dgm:prSet presAssocID="{7A552EA7-D08E-4930-AAAF-E4C8E07D3AF1}" presName="parentText" presStyleLbl="node1" presStyleIdx="3" presStyleCnt="5">
        <dgm:presLayoutVars>
          <dgm:chMax val="0"/>
          <dgm:bulletEnabled val="1"/>
        </dgm:presLayoutVars>
      </dgm:prSet>
      <dgm:spPr/>
    </dgm:pt>
    <dgm:pt modelId="{9DDBC780-DB9E-4714-B5BF-C94D3B118718}" type="pres">
      <dgm:prSet presAssocID="{6E42E8A0-F16B-4C09-BD13-5CC689172ADC}" presName="spacer" presStyleCnt="0"/>
      <dgm:spPr/>
    </dgm:pt>
    <dgm:pt modelId="{262428AE-667A-4DAF-956A-FF51D645B68D}" type="pres">
      <dgm:prSet presAssocID="{0343EFAD-DFCA-48F8-B3BE-37585A68749A}" presName="parentText" presStyleLbl="node1" presStyleIdx="4" presStyleCnt="5">
        <dgm:presLayoutVars>
          <dgm:chMax val="0"/>
          <dgm:bulletEnabled val="1"/>
        </dgm:presLayoutVars>
      </dgm:prSet>
      <dgm:spPr/>
    </dgm:pt>
  </dgm:ptLst>
  <dgm:cxnLst>
    <dgm:cxn modelId="{69CEE008-57AD-4690-8F35-B1542EE9B810}" type="presOf" srcId="{458E359A-F81A-40C0-A301-D7B986832AEF}" destId="{C5702DFB-069D-4F85-B95F-5E614B5FF3C1}" srcOrd="0" destOrd="0" presId="urn:microsoft.com/office/officeart/2005/8/layout/vList2"/>
    <dgm:cxn modelId="{FD281322-02EB-41D2-9F52-C2257A873BEE}" srcId="{08F3745F-F137-4CFC-B158-7389E637AADC}" destId="{458E359A-F81A-40C0-A301-D7B986832AEF}" srcOrd="1" destOrd="0" parTransId="{1C770CA2-10FA-4BB4-BFAF-E7ED5022BB5D}" sibTransId="{4312677D-8C9D-4DFA-8C49-79D4B9C9724F}"/>
    <dgm:cxn modelId="{FAC59F3D-08DA-4362-84F8-6F3C3AA24585}" srcId="{08F3745F-F137-4CFC-B158-7389E637AADC}" destId="{7A552EA7-D08E-4930-AAAF-E4C8E07D3AF1}" srcOrd="3" destOrd="0" parTransId="{E2A4FAB7-6841-4DCF-8AD3-89057FC933B1}" sibTransId="{6E42E8A0-F16B-4C09-BD13-5CC689172ADC}"/>
    <dgm:cxn modelId="{7BD7344F-C3D3-41C5-873C-4A4EAD9260A8}" type="presOf" srcId="{7A552EA7-D08E-4930-AAAF-E4C8E07D3AF1}" destId="{6B09495F-1D7E-46D9-B776-E37750835A52}" srcOrd="0" destOrd="0" presId="urn:microsoft.com/office/officeart/2005/8/layout/vList2"/>
    <dgm:cxn modelId="{A6028D71-1904-412D-BD9E-3DF48440D7E1}" srcId="{08F3745F-F137-4CFC-B158-7389E637AADC}" destId="{FA408986-A647-4156-B2E2-63D524092719}" srcOrd="2" destOrd="0" parTransId="{4AA839C4-9897-44B9-96A8-97C27E8D7017}" sibTransId="{E295B304-5714-4229-A5C2-4505A22919DA}"/>
    <dgm:cxn modelId="{32D46D7A-7CB0-42F5-BDAD-11288FBF64D2}" type="presOf" srcId="{FA408986-A647-4156-B2E2-63D524092719}" destId="{93B5C039-DD57-43BF-B4E8-72FFD9F96895}" srcOrd="0" destOrd="0" presId="urn:microsoft.com/office/officeart/2005/8/layout/vList2"/>
    <dgm:cxn modelId="{F01E55A9-6750-4C19-8FF0-903111CB5123}" type="presOf" srcId="{0343EFAD-DFCA-48F8-B3BE-37585A68749A}" destId="{262428AE-667A-4DAF-956A-FF51D645B68D}" srcOrd="0" destOrd="0" presId="urn:microsoft.com/office/officeart/2005/8/layout/vList2"/>
    <dgm:cxn modelId="{A8E1CBCA-7C0C-4CD9-BE9A-C88AF33CD561}" srcId="{08F3745F-F137-4CFC-B158-7389E637AADC}" destId="{2C578275-043D-47F2-8994-05B053540A00}" srcOrd="0" destOrd="0" parTransId="{E8064289-7EEA-4D64-809B-917E9D0C04B0}" sibTransId="{B62B0060-B8AA-4F75-A29B-9BC34BF0866F}"/>
    <dgm:cxn modelId="{8E1AF1D8-BB45-44A5-9815-4B363B7DF0CF}" type="presOf" srcId="{08F3745F-F137-4CFC-B158-7389E637AADC}" destId="{283E7720-39BA-4E22-9845-5824DFE24505}" srcOrd="0" destOrd="0" presId="urn:microsoft.com/office/officeart/2005/8/layout/vList2"/>
    <dgm:cxn modelId="{8DD7F8E8-F1DD-47D5-AF51-4CB972002D5C}" type="presOf" srcId="{2C578275-043D-47F2-8994-05B053540A00}" destId="{E1DEDC5C-952C-4C08-A44E-25C1B905E584}" srcOrd="0" destOrd="0" presId="urn:microsoft.com/office/officeart/2005/8/layout/vList2"/>
    <dgm:cxn modelId="{188DF9FB-0716-4DD2-8433-D701097ECA53}" srcId="{08F3745F-F137-4CFC-B158-7389E637AADC}" destId="{0343EFAD-DFCA-48F8-B3BE-37585A68749A}" srcOrd="4" destOrd="0" parTransId="{E4F97FE3-A40B-4BC0-8B29-D3758A1AA4B4}" sibTransId="{F9E8C0C0-8BB7-41A0-9D3F-1A46EE087643}"/>
    <dgm:cxn modelId="{AE9DC07B-BA14-4461-9B5D-DD253ABDEB8C}" type="presParOf" srcId="{283E7720-39BA-4E22-9845-5824DFE24505}" destId="{E1DEDC5C-952C-4C08-A44E-25C1B905E584}" srcOrd="0" destOrd="0" presId="urn:microsoft.com/office/officeart/2005/8/layout/vList2"/>
    <dgm:cxn modelId="{7CF727E1-0097-4C98-9325-3AC9210C3A42}" type="presParOf" srcId="{283E7720-39BA-4E22-9845-5824DFE24505}" destId="{6F2234B0-D546-4BD1-A6C0-4F3DA88DCEB3}" srcOrd="1" destOrd="0" presId="urn:microsoft.com/office/officeart/2005/8/layout/vList2"/>
    <dgm:cxn modelId="{DE1EC257-D04C-44E5-9A2A-5DFDBB879CD6}" type="presParOf" srcId="{283E7720-39BA-4E22-9845-5824DFE24505}" destId="{C5702DFB-069D-4F85-B95F-5E614B5FF3C1}" srcOrd="2" destOrd="0" presId="urn:microsoft.com/office/officeart/2005/8/layout/vList2"/>
    <dgm:cxn modelId="{A096B7D2-BAF1-4514-B662-9D7E40DBA4C5}" type="presParOf" srcId="{283E7720-39BA-4E22-9845-5824DFE24505}" destId="{33E1050D-D215-41F3-AC73-4D2A37A98DA9}" srcOrd="3" destOrd="0" presId="urn:microsoft.com/office/officeart/2005/8/layout/vList2"/>
    <dgm:cxn modelId="{6A263A69-1E1A-4CFB-828A-29E356BDBB4A}" type="presParOf" srcId="{283E7720-39BA-4E22-9845-5824DFE24505}" destId="{93B5C039-DD57-43BF-B4E8-72FFD9F96895}" srcOrd="4" destOrd="0" presId="urn:microsoft.com/office/officeart/2005/8/layout/vList2"/>
    <dgm:cxn modelId="{700C1770-0354-4424-B476-2DACB1418717}" type="presParOf" srcId="{283E7720-39BA-4E22-9845-5824DFE24505}" destId="{3BB0FB7E-9EC1-47FB-A651-0C4E7409BF24}" srcOrd="5" destOrd="0" presId="urn:microsoft.com/office/officeart/2005/8/layout/vList2"/>
    <dgm:cxn modelId="{BC053299-4359-4935-8B36-56EC7837B040}" type="presParOf" srcId="{283E7720-39BA-4E22-9845-5824DFE24505}" destId="{6B09495F-1D7E-46D9-B776-E37750835A52}" srcOrd="6" destOrd="0" presId="urn:microsoft.com/office/officeart/2005/8/layout/vList2"/>
    <dgm:cxn modelId="{0C030CF4-64B4-40DC-88CA-2A95CF05162D}" type="presParOf" srcId="{283E7720-39BA-4E22-9845-5824DFE24505}" destId="{9DDBC780-DB9E-4714-B5BF-C94D3B118718}" srcOrd="7" destOrd="0" presId="urn:microsoft.com/office/officeart/2005/8/layout/vList2"/>
    <dgm:cxn modelId="{7C813856-90AD-4B93-B34A-B846882D619D}" type="presParOf" srcId="{283E7720-39BA-4E22-9845-5824DFE24505}" destId="{262428AE-667A-4DAF-956A-FF51D645B6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A6EF6-34A9-4F1D-922F-912842138E5E}">
      <dsp:nvSpPr>
        <dsp:cNvPr id="0" name=""/>
        <dsp:cNvSpPr/>
      </dsp:nvSpPr>
      <dsp:spPr>
        <a:xfrm>
          <a:off x="0" y="830291"/>
          <a:ext cx="6591346" cy="1559025"/>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Bitcoin</a:t>
          </a:r>
        </a:p>
      </dsp:txBody>
      <dsp:txXfrm>
        <a:off x="76105" y="906396"/>
        <a:ext cx="6439136" cy="1406815"/>
      </dsp:txXfrm>
    </dsp:sp>
    <dsp:sp modelId="{48A0B793-C604-46F8-8A22-864DDBAC74F4}">
      <dsp:nvSpPr>
        <dsp:cNvPr id="0" name=""/>
        <dsp:cNvSpPr/>
      </dsp:nvSpPr>
      <dsp:spPr>
        <a:xfrm>
          <a:off x="0" y="2576516"/>
          <a:ext cx="6591346" cy="1559025"/>
        </a:xfrm>
        <a:prstGeom prst="roundRect">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latin typeface="Corbel" panose="020B0503020204020204"/>
            </a:rPr>
            <a:t>Ethereum</a:t>
          </a:r>
          <a:endParaRPr lang="en-US" sz="6500" kern="1200" dirty="0"/>
        </a:p>
      </dsp:txBody>
      <dsp:txXfrm>
        <a:off x="76105" y="2652621"/>
        <a:ext cx="6439136"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F0AC6-06C7-48E9-BF1E-2B36ECA1649C}">
      <dsp:nvSpPr>
        <dsp:cNvPr id="0" name=""/>
        <dsp:cNvSpPr/>
      </dsp:nvSpPr>
      <dsp:spPr>
        <a:xfrm>
          <a:off x="1748" y="1412922"/>
          <a:ext cx="1387213" cy="194209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153" tIns="330200" rIns="108153" bIns="330200" numCol="1" spcCol="1270" anchor="t" anchorCtr="0">
          <a:noAutofit/>
        </a:bodyPr>
        <a:lstStyle/>
        <a:p>
          <a:pPr marL="0" lvl="0" indent="0" algn="l" defTabSz="488950">
            <a:lnSpc>
              <a:spcPct val="90000"/>
            </a:lnSpc>
            <a:spcBef>
              <a:spcPct val="0"/>
            </a:spcBef>
            <a:spcAft>
              <a:spcPct val="35000"/>
            </a:spcAft>
            <a:buNone/>
          </a:pPr>
          <a:r>
            <a:rPr lang="en-US" sz="1100" b="1" kern="1200"/>
            <a:t>Get access to twitter api key and access token</a:t>
          </a:r>
          <a:endParaRPr lang="en-US" sz="1100" kern="1200"/>
        </a:p>
      </dsp:txBody>
      <dsp:txXfrm>
        <a:off x="1748" y="2150920"/>
        <a:ext cx="1387213" cy="1165259"/>
      </dsp:txXfrm>
    </dsp:sp>
    <dsp:sp modelId="{BD7E68FA-EEFC-4394-B3E3-F47C28CEDF20}">
      <dsp:nvSpPr>
        <dsp:cNvPr id="0" name=""/>
        <dsp:cNvSpPr/>
      </dsp:nvSpPr>
      <dsp:spPr>
        <a:xfrm>
          <a:off x="404040" y="1607132"/>
          <a:ext cx="582629" cy="582629"/>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24" tIns="12700" rIns="45424" bIns="12700" numCol="1" spcCol="1270" anchor="ctr" anchorCtr="0">
          <a:noAutofit/>
        </a:bodyPr>
        <a:lstStyle/>
        <a:p>
          <a:pPr marL="0" lvl="0" indent="0" algn="ctr" defTabSz="1200150">
            <a:lnSpc>
              <a:spcPct val="90000"/>
            </a:lnSpc>
            <a:spcBef>
              <a:spcPct val="0"/>
            </a:spcBef>
            <a:spcAft>
              <a:spcPct val="35000"/>
            </a:spcAft>
            <a:buNone/>
          </a:pPr>
          <a:r>
            <a:rPr lang="en-US" sz="2700" kern="1200"/>
            <a:t>1</a:t>
          </a:r>
        </a:p>
      </dsp:txBody>
      <dsp:txXfrm>
        <a:off x="489364" y="1692456"/>
        <a:ext cx="411981" cy="411981"/>
      </dsp:txXfrm>
    </dsp:sp>
    <dsp:sp modelId="{48925A76-C0BF-469C-A9AF-28E9D895C79D}">
      <dsp:nvSpPr>
        <dsp:cNvPr id="0" name=""/>
        <dsp:cNvSpPr/>
      </dsp:nvSpPr>
      <dsp:spPr>
        <a:xfrm>
          <a:off x="1748" y="3354949"/>
          <a:ext cx="1387213"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3C5418-2089-4F79-A243-B709A44BE572}">
      <dsp:nvSpPr>
        <dsp:cNvPr id="0" name=""/>
        <dsp:cNvSpPr/>
      </dsp:nvSpPr>
      <dsp:spPr>
        <a:xfrm>
          <a:off x="1527683" y="1412922"/>
          <a:ext cx="1387213" cy="194209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153" tIns="330200" rIns="108153" bIns="330200" numCol="1" spcCol="1270" anchor="t" anchorCtr="0">
          <a:noAutofit/>
        </a:bodyPr>
        <a:lstStyle/>
        <a:p>
          <a:pPr marL="0" lvl="0" indent="0" algn="l" defTabSz="488950">
            <a:lnSpc>
              <a:spcPct val="90000"/>
            </a:lnSpc>
            <a:spcBef>
              <a:spcPct val="0"/>
            </a:spcBef>
            <a:spcAft>
              <a:spcPct val="35000"/>
            </a:spcAft>
            <a:buNone/>
          </a:pPr>
          <a:r>
            <a:rPr lang="en-US" sz="1100" b="1" kern="1200"/>
            <a:t>Generate data from twitter api using tweepy module</a:t>
          </a:r>
          <a:endParaRPr lang="en-US" sz="1100" kern="1200"/>
        </a:p>
      </dsp:txBody>
      <dsp:txXfrm>
        <a:off x="1527683" y="2150920"/>
        <a:ext cx="1387213" cy="1165259"/>
      </dsp:txXfrm>
    </dsp:sp>
    <dsp:sp modelId="{58AD581B-C826-4509-B7DC-F898F72CEA0D}">
      <dsp:nvSpPr>
        <dsp:cNvPr id="0" name=""/>
        <dsp:cNvSpPr/>
      </dsp:nvSpPr>
      <dsp:spPr>
        <a:xfrm>
          <a:off x="1929975" y="1607132"/>
          <a:ext cx="582629" cy="582629"/>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24" tIns="12700" rIns="45424" bIns="12700" numCol="1" spcCol="1270" anchor="ctr" anchorCtr="0">
          <a:noAutofit/>
        </a:bodyPr>
        <a:lstStyle/>
        <a:p>
          <a:pPr marL="0" lvl="0" indent="0" algn="ctr" defTabSz="1200150">
            <a:lnSpc>
              <a:spcPct val="90000"/>
            </a:lnSpc>
            <a:spcBef>
              <a:spcPct val="0"/>
            </a:spcBef>
            <a:spcAft>
              <a:spcPct val="35000"/>
            </a:spcAft>
            <a:buNone/>
          </a:pPr>
          <a:r>
            <a:rPr lang="en-US" sz="2700" kern="1200"/>
            <a:t>2</a:t>
          </a:r>
        </a:p>
      </dsp:txBody>
      <dsp:txXfrm>
        <a:off x="2015299" y="1692456"/>
        <a:ext cx="411981" cy="411981"/>
      </dsp:txXfrm>
    </dsp:sp>
    <dsp:sp modelId="{3B1BE179-24A6-45DE-AA30-21B6ABDF527A}">
      <dsp:nvSpPr>
        <dsp:cNvPr id="0" name=""/>
        <dsp:cNvSpPr/>
      </dsp:nvSpPr>
      <dsp:spPr>
        <a:xfrm>
          <a:off x="1527683" y="3354949"/>
          <a:ext cx="1387213"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3AEFD9-DA9B-4946-9CFA-8299371ADE99}">
      <dsp:nvSpPr>
        <dsp:cNvPr id="0" name=""/>
        <dsp:cNvSpPr/>
      </dsp:nvSpPr>
      <dsp:spPr>
        <a:xfrm>
          <a:off x="3053618" y="1412922"/>
          <a:ext cx="1387213" cy="194209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153" tIns="330200" rIns="108153" bIns="330200" numCol="1" spcCol="1270" anchor="t" anchorCtr="0">
          <a:noAutofit/>
        </a:bodyPr>
        <a:lstStyle/>
        <a:p>
          <a:pPr marL="0" lvl="0" indent="0" algn="l" defTabSz="488950">
            <a:lnSpc>
              <a:spcPct val="90000"/>
            </a:lnSpc>
            <a:spcBef>
              <a:spcPct val="0"/>
            </a:spcBef>
            <a:spcAft>
              <a:spcPct val="35000"/>
            </a:spcAft>
            <a:buNone/>
          </a:pPr>
          <a:r>
            <a:rPr lang="en-US" sz="1100" b="1" kern="1200"/>
            <a:t>Authenticate with your credentials</a:t>
          </a:r>
          <a:endParaRPr lang="en-US" sz="1100" kern="1200"/>
        </a:p>
      </dsp:txBody>
      <dsp:txXfrm>
        <a:off x="3053618" y="2150920"/>
        <a:ext cx="1387213" cy="1165259"/>
      </dsp:txXfrm>
    </dsp:sp>
    <dsp:sp modelId="{7FCF4CF9-3C27-44BA-B0B9-B9C1B5829F38}">
      <dsp:nvSpPr>
        <dsp:cNvPr id="0" name=""/>
        <dsp:cNvSpPr/>
      </dsp:nvSpPr>
      <dsp:spPr>
        <a:xfrm>
          <a:off x="3455910" y="1607132"/>
          <a:ext cx="582629" cy="582629"/>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24" tIns="12700" rIns="45424" bIns="12700" numCol="1" spcCol="1270" anchor="ctr" anchorCtr="0">
          <a:noAutofit/>
        </a:bodyPr>
        <a:lstStyle/>
        <a:p>
          <a:pPr marL="0" lvl="0" indent="0" algn="ctr" defTabSz="1200150">
            <a:lnSpc>
              <a:spcPct val="90000"/>
            </a:lnSpc>
            <a:spcBef>
              <a:spcPct val="0"/>
            </a:spcBef>
            <a:spcAft>
              <a:spcPct val="35000"/>
            </a:spcAft>
            <a:buNone/>
          </a:pPr>
          <a:r>
            <a:rPr lang="en-US" sz="2700" kern="1200"/>
            <a:t>3</a:t>
          </a:r>
        </a:p>
      </dsp:txBody>
      <dsp:txXfrm>
        <a:off x="3541234" y="1692456"/>
        <a:ext cx="411981" cy="411981"/>
      </dsp:txXfrm>
    </dsp:sp>
    <dsp:sp modelId="{956F5C21-F620-4550-93B8-8241D03293DC}">
      <dsp:nvSpPr>
        <dsp:cNvPr id="0" name=""/>
        <dsp:cNvSpPr/>
      </dsp:nvSpPr>
      <dsp:spPr>
        <a:xfrm>
          <a:off x="3053618" y="3354949"/>
          <a:ext cx="1387213"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CBE94-005A-4B40-B2ED-39960766510E}">
      <dsp:nvSpPr>
        <dsp:cNvPr id="0" name=""/>
        <dsp:cNvSpPr/>
      </dsp:nvSpPr>
      <dsp:spPr>
        <a:xfrm>
          <a:off x="4579552" y="1412922"/>
          <a:ext cx="1387213" cy="1942098"/>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153" tIns="330200" rIns="108153" bIns="330200" numCol="1" spcCol="1270" anchor="t" anchorCtr="0">
          <a:noAutofit/>
        </a:bodyPr>
        <a:lstStyle/>
        <a:p>
          <a:pPr marL="0" lvl="0" indent="0" algn="l" defTabSz="488950">
            <a:lnSpc>
              <a:spcPct val="90000"/>
            </a:lnSpc>
            <a:spcBef>
              <a:spcPct val="0"/>
            </a:spcBef>
            <a:spcAft>
              <a:spcPct val="35000"/>
            </a:spcAft>
            <a:buNone/>
          </a:pPr>
          <a:r>
            <a:rPr lang="en-US" sz="1100" b="1" kern="1200"/>
            <a:t>Set up search query and collect data</a:t>
          </a:r>
          <a:endParaRPr lang="en-US" sz="1100" kern="1200"/>
        </a:p>
      </dsp:txBody>
      <dsp:txXfrm>
        <a:off x="4579552" y="2150920"/>
        <a:ext cx="1387213" cy="1165259"/>
      </dsp:txXfrm>
    </dsp:sp>
    <dsp:sp modelId="{E02DA05D-08B7-4E99-97F3-D7E51D1F8458}">
      <dsp:nvSpPr>
        <dsp:cNvPr id="0" name=""/>
        <dsp:cNvSpPr/>
      </dsp:nvSpPr>
      <dsp:spPr>
        <a:xfrm>
          <a:off x="4981844" y="1607132"/>
          <a:ext cx="582629" cy="582629"/>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24" tIns="12700" rIns="45424" bIns="12700" numCol="1" spcCol="1270" anchor="ctr" anchorCtr="0">
          <a:noAutofit/>
        </a:bodyPr>
        <a:lstStyle/>
        <a:p>
          <a:pPr marL="0" lvl="0" indent="0" algn="ctr" defTabSz="1200150">
            <a:lnSpc>
              <a:spcPct val="90000"/>
            </a:lnSpc>
            <a:spcBef>
              <a:spcPct val="0"/>
            </a:spcBef>
            <a:spcAft>
              <a:spcPct val="35000"/>
            </a:spcAft>
            <a:buNone/>
          </a:pPr>
          <a:r>
            <a:rPr lang="en-US" sz="2700" kern="1200"/>
            <a:t>4</a:t>
          </a:r>
        </a:p>
      </dsp:txBody>
      <dsp:txXfrm>
        <a:off x="5067168" y="1692456"/>
        <a:ext cx="411981" cy="411981"/>
      </dsp:txXfrm>
    </dsp:sp>
    <dsp:sp modelId="{34D3E8E0-2242-4B24-AF33-C4F8A374381B}">
      <dsp:nvSpPr>
        <dsp:cNvPr id="0" name=""/>
        <dsp:cNvSpPr/>
      </dsp:nvSpPr>
      <dsp:spPr>
        <a:xfrm>
          <a:off x="4579552" y="3354949"/>
          <a:ext cx="1387213"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A59D1-E970-4CA6-8C89-F51CFB2CC814}">
      <dsp:nvSpPr>
        <dsp:cNvPr id="0" name=""/>
        <dsp:cNvSpPr/>
      </dsp:nvSpPr>
      <dsp:spPr>
        <a:xfrm>
          <a:off x="0" y="582"/>
          <a:ext cx="596851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6C3E21-CBEE-408C-8D5E-B046EC821788}">
      <dsp:nvSpPr>
        <dsp:cNvPr id="0" name=""/>
        <dsp:cNvSpPr/>
      </dsp:nvSpPr>
      <dsp:spPr>
        <a:xfrm>
          <a:off x="0" y="582"/>
          <a:ext cx="5968515" cy="95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NAÏVE BAYERS</a:t>
          </a:r>
          <a:endParaRPr lang="en-US" sz="4200" kern="1200"/>
        </a:p>
      </dsp:txBody>
      <dsp:txXfrm>
        <a:off x="0" y="582"/>
        <a:ext cx="5968515" cy="953355"/>
      </dsp:txXfrm>
    </dsp:sp>
    <dsp:sp modelId="{62BB8E60-5568-4877-ADE6-9011F608F403}">
      <dsp:nvSpPr>
        <dsp:cNvPr id="0" name=""/>
        <dsp:cNvSpPr/>
      </dsp:nvSpPr>
      <dsp:spPr>
        <a:xfrm>
          <a:off x="0" y="953938"/>
          <a:ext cx="596851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72F3C2-2868-4590-9467-EE04FD6A96AD}">
      <dsp:nvSpPr>
        <dsp:cNvPr id="0" name=""/>
        <dsp:cNvSpPr/>
      </dsp:nvSpPr>
      <dsp:spPr>
        <a:xfrm>
          <a:off x="0" y="953938"/>
          <a:ext cx="5968515" cy="95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LOGISTIC REGRESSION</a:t>
          </a:r>
          <a:endParaRPr lang="en-US" sz="4200" kern="1200"/>
        </a:p>
      </dsp:txBody>
      <dsp:txXfrm>
        <a:off x="0" y="953938"/>
        <a:ext cx="5968515" cy="953355"/>
      </dsp:txXfrm>
    </dsp:sp>
    <dsp:sp modelId="{C2E07232-7D28-42E4-A393-9348DB754CC1}">
      <dsp:nvSpPr>
        <dsp:cNvPr id="0" name=""/>
        <dsp:cNvSpPr/>
      </dsp:nvSpPr>
      <dsp:spPr>
        <a:xfrm>
          <a:off x="0" y="1907294"/>
          <a:ext cx="596851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F7CA2-54CB-4E7F-BBD4-BA660C404502}">
      <dsp:nvSpPr>
        <dsp:cNvPr id="0" name=""/>
        <dsp:cNvSpPr/>
      </dsp:nvSpPr>
      <dsp:spPr>
        <a:xfrm>
          <a:off x="0" y="1907294"/>
          <a:ext cx="5968515" cy="95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KNN</a:t>
          </a:r>
          <a:endParaRPr lang="en-US" sz="4200" kern="1200"/>
        </a:p>
      </dsp:txBody>
      <dsp:txXfrm>
        <a:off x="0" y="1907294"/>
        <a:ext cx="5968515" cy="953355"/>
      </dsp:txXfrm>
    </dsp:sp>
    <dsp:sp modelId="{78843B5C-C525-408B-B98C-FDF3A2116358}">
      <dsp:nvSpPr>
        <dsp:cNvPr id="0" name=""/>
        <dsp:cNvSpPr/>
      </dsp:nvSpPr>
      <dsp:spPr>
        <a:xfrm>
          <a:off x="0" y="2860649"/>
          <a:ext cx="596851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488AC9-C1E6-4915-9EB6-78A49EA20BC0}">
      <dsp:nvSpPr>
        <dsp:cNvPr id="0" name=""/>
        <dsp:cNvSpPr/>
      </dsp:nvSpPr>
      <dsp:spPr>
        <a:xfrm>
          <a:off x="0" y="2860649"/>
          <a:ext cx="5968515" cy="95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RANDOM FOREST </a:t>
          </a:r>
          <a:endParaRPr lang="en-US" sz="4200" kern="1200"/>
        </a:p>
      </dsp:txBody>
      <dsp:txXfrm>
        <a:off x="0" y="2860649"/>
        <a:ext cx="5968515" cy="953355"/>
      </dsp:txXfrm>
    </dsp:sp>
    <dsp:sp modelId="{90940B40-0A22-4456-AB7A-434093420AB9}">
      <dsp:nvSpPr>
        <dsp:cNvPr id="0" name=""/>
        <dsp:cNvSpPr/>
      </dsp:nvSpPr>
      <dsp:spPr>
        <a:xfrm>
          <a:off x="0" y="3814005"/>
          <a:ext cx="596851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D1E8C-B8C2-46A0-AB79-D60A102F2847}">
      <dsp:nvSpPr>
        <dsp:cNvPr id="0" name=""/>
        <dsp:cNvSpPr/>
      </dsp:nvSpPr>
      <dsp:spPr>
        <a:xfrm>
          <a:off x="0" y="3814005"/>
          <a:ext cx="5968515" cy="953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b="1" kern="1200"/>
            <a:t>SVM</a:t>
          </a:r>
          <a:endParaRPr lang="en-US" sz="4200" kern="1200"/>
        </a:p>
      </dsp:txBody>
      <dsp:txXfrm>
        <a:off x="0" y="3814005"/>
        <a:ext cx="5968515" cy="953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EDC5C-952C-4C08-A44E-25C1B905E584}">
      <dsp:nvSpPr>
        <dsp:cNvPr id="0" name=""/>
        <dsp:cNvSpPr/>
      </dsp:nvSpPr>
      <dsp:spPr>
        <a:xfrm>
          <a:off x="0" y="909637"/>
          <a:ext cx="6492875" cy="59962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Collecting data from twitter</a:t>
          </a:r>
        </a:p>
      </dsp:txBody>
      <dsp:txXfrm>
        <a:off x="29271" y="938908"/>
        <a:ext cx="6434333" cy="541083"/>
      </dsp:txXfrm>
    </dsp:sp>
    <dsp:sp modelId="{C5702DFB-069D-4F85-B95F-5E614B5FF3C1}">
      <dsp:nvSpPr>
        <dsp:cNvPr id="0" name=""/>
        <dsp:cNvSpPr/>
      </dsp:nvSpPr>
      <dsp:spPr>
        <a:xfrm>
          <a:off x="0" y="1581262"/>
          <a:ext cx="6492875" cy="599625"/>
        </a:xfrm>
        <a:prstGeom prst="roundRect">
          <a:avLst/>
        </a:prstGeom>
        <a:solidFill>
          <a:schemeClr val="accent2">
            <a:hueOff val="-898490"/>
            <a:satOff val="6181"/>
            <a:lumOff val="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Pre-processing data</a:t>
          </a:r>
        </a:p>
      </dsp:txBody>
      <dsp:txXfrm>
        <a:off x="29271" y="1610533"/>
        <a:ext cx="6434333" cy="541083"/>
      </dsp:txXfrm>
    </dsp:sp>
    <dsp:sp modelId="{93B5C039-DD57-43BF-B4E8-72FFD9F96895}">
      <dsp:nvSpPr>
        <dsp:cNvPr id="0" name=""/>
        <dsp:cNvSpPr/>
      </dsp:nvSpPr>
      <dsp:spPr>
        <a:xfrm>
          <a:off x="0" y="2252887"/>
          <a:ext cx="6492875" cy="599625"/>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Classification of data according to its sentiment</a:t>
          </a:r>
        </a:p>
      </dsp:txBody>
      <dsp:txXfrm>
        <a:off x="29271" y="2282158"/>
        <a:ext cx="6434333" cy="541083"/>
      </dsp:txXfrm>
    </dsp:sp>
    <dsp:sp modelId="{6B09495F-1D7E-46D9-B776-E37750835A52}">
      <dsp:nvSpPr>
        <dsp:cNvPr id="0" name=""/>
        <dsp:cNvSpPr/>
      </dsp:nvSpPr>
      <dsp:spPr>
        <a:xfrm>
          <a:off x="0" y="2924512"/>
          <a:ext cx="6492875" cy="599625"/>
        </a:xfrm>
        <a:prstGeom prst="roundRect">
          <a:avLst/>
        </a:prstGeom>
        <a:solidFill>
          <a:schemeClr val="accent2">
            <a:hueOff val="-2695471"/>
            <a:satOff val="18542"/>
            <a:lumOff val="20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Visualization</a:t>
          </a:r>
        </a:p>
      </dsp:txBody>
      <dsp:txXfrm>
        <a:off x="29271" y="2953783"/>
        <a:ext cx="6434333" cy="541083"/>
      </dsp:txXfrm>
    </dsp:sp>
    <dsp:sp modelId="{262428AE-667A-4DAF-956A-FF51D645B68D}">
      <dsp:nvSpPr>
        <dsp:cNvPr id="0" name=""/>
        <dsp:cNvSpPr/>
      </dsp:nvSpPr>
      <dsp:spPr>
        <a:xfrm>
          <a:off x="0" y="3596137"/>
          <a:ext cx="6492875" cy="599625"/>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Comparing</a:t>
          </a:r>
          <a:r>
            <a:rPr lang="en-US" sz="2500" kern="1200" dirty="0">
              <a:latin typeface="Corbel" panose="020B0503020204020204"/>
            </a:rPr>
            <a:t>  different Algorithms</a:t>
          </a:r>
          <a:endParaRPr lang="en-US" sz="2500" kern="1200" dirty="0"/>
        </a:p>
      </dsp:txBody>
      <dsp:txXfrm>
        <a:off x="29271" y="3625408"/>
        <a:ext cx="6434333" cy="541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B610C-2B37-41A7-9A76-9DB67005BE76}" type="datetimeFigureOut">
              <a:rPr lang="en-IN" smtClean="0"/>
              <a:t>25-08-2022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F8D56-57C7-4354-81F2-5D818BA28565}" type="slidenum">
              <a:rPr lang="en-IN" smtClean="0"/>
              <a:t>‹#›</a:t>
            </a:fld>
            <a:endParaRPr lang="en-IN"/>
          </a:p>
        </p:txBody>
      </p:sp>
    </p:spTree>
    <p:extLst>
      <p:ext uri="{BB962C8B-B14F-4D97-AF65-F5344CB8AC3E}">
        <p14:creationId xmlns:p14="http://schemas.microsoft.com/office/powerpoint/2010/main" val="315461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179567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0A0EE-F571-4151-9371-E98977DB498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420770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259777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3666552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1746633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423395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104684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425597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402050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49877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0A0EE-F571-4151-9371-E98977DB4984}"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420380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B0A0EE-F571-4151-9371-E98977DB498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428179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B0A0EE-F571-4151-9371-E98977DB4984}"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292474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B0A0EE-F571-4151-9371-E98977DB4984}" type="datetimeFigureOut">
              <a:rPr lang="en-IN" smtClean="0"/>
              <a:t>25-08-2022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295058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0A0EE-F571-4151-9371-E98977DB4984}" type="datetimeFigureOut">
              <a:rPr lang="en-IN" smtClean="0"/>
              <a:t>25-08-2022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231867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0A0EE-F571-4151-9371-E98977DB498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376559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0A0EE-F571-4151-9371-E98977DB4984}"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4D9B55-7045-4001-8B31-6DDDC3BDE6B9}" type="slidenum">
              <a:rPr lang="en-IN" smtClean="0"/>
              <a:t>‹#›</a:t>
            </a:fld>
            <a:endParaRPr lang="en-IN"/>
          </a:p>
        </p:txBody>
      </p:sp>
    </p:spTree>
    <p:extLst>
      <p:ext uri="{BB962C8B-B14F-4D97-AF65-F5344CB8AC3E}">
        <p14:creationId xmlns:p14="http://schemas.microsoft.com/office/powerpoint/2010/main" val="25611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B0A0EE-F571-4151-9371-E98977DB4984}" type="datetimeFigureOut">
              <a:rPr lang="en-IN" smtClean="0"/>
              <a:t>25-08-2022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4D9B55-7045-4001-8B31-6DDDC3BDE6B9}" type="slidenum">
              <a:rPr lang="en-IN" smtClean="0"/>
              <a:t>‹#›</a:t>
            </a:fld>
            <a:endParaRPr lang="en-IN"/>
          </a:p>
        </p:txBody>
      </p:sp>
    </p:spTree>
    <p:extLst>
      <p:ext uri="{BB962C8B-B14F-4D97-AF65-F5344CB8AC3E}">
        <p14:creationId xmlns:p14="http://schemas.microsoft.com/office/powerpoint/2010/main" val="396233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cse.ust.hk"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8A9B-C38A-6E4E-93F1-448CDC19B5B4}"/>
              </a:ext>
            </a:extLst>
          </p:cNvPr>
          <p:cNvSpPr>
            <a:spLocks noGrp="1"/>
          </p:cNvSpPr>
          <p:nvPr>
            <p:ph type="ctrTitle"/>
          </p:nvPr>
        </p:nvSpPr>
        <p:spPr>
          <a:xfrm>
            <a:off x="1658471" y="484094"/>
            <a:ext cx="8730728" cy="466662"/>
          </a:xfrm>
        </p:spPr>
        <p:txBody>
          <a:bodyPr>
            <a:noAutofit/>
          </a:bodyPr>
          <a:lstStyle/>
          <a:p>
            <a:r>
              <a:rPr lang="en-IN" sz="2800" dirty="0">
                <a:solidFill>
                  <a:schemeClr val="bg1"/>
                </a:solidFill>
              </a:rPr>
              <a:t>SENTIMENTAL ANALYSIS  FOR CRYPTOCURRENCY  </a:t>
            </a:r>
          </a:p>
        </p:txBody>
      </p:sp>
      <p:sp>
        <p:nvSpPr>
          <p:cNvPr id="3" name="Subtitle 2">
            <a:extLst>
              <a:ext uri="{FF2B5EF4-FFF2-40B4-BE49-F238E27FC236}">
                <a16:creationId xmlns:a16="http://schemas.microsoft.com/office/drawing/2014/main" id="{0D07FBBC-C691-9E21-975F-1E4B9F74B063}"/>
              </a:ext>
            </a:extLst>
          </p:cNvPr>
          <p:cNvSpPr>
            <a:spLocks noGrp="1"/>
          </p:cNvSpPr>
          <p:nvPr>
            <p:ph type="subTitle" idx="1"/>
          </p:nvPr>
        </p:nvSpPr>
        <p:spPr>
          <a:xfrm>
            <a:off x="4132730" y="3725334"/>
            <a:ext cx="6427694" cy="2648572"/>
          </a:xfrm>
        </p:spPr>
        <p:txBody>
          <a:bodyPr>
            <a:normAutofit/>
          </a:bodyPr>
          <a:lstStyle/>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dirty="0"/>
          </a:p>
        </p:txBody>
      </p:sp>
      <p:sp>
        <p:nvSpPr>
          <p:cNvPr id="8" name="TextBox 7">
            <a:extLst>
              <a:ext uri="{FF2B5EF4-FFF2-40B4-BE49-F238E27FC236}">
                <a16:creationId xmlns:a16="http://schemas.microsoft.com/office/drawing/2014/main" id="{CD1B351F-4CC6-45FD-8AA3-1E069B0FAE2E}"/>
              </a:ext>
            </a:extLst>
          </p:cNvPr>
          <p:cNvSpPr txBox="1"/>
          <p:nvPr/>
        </p:nvSpPr>
        <p:spPr>
          <a:xfrm flipH="1">
            <a:off x="4553995" y="1257250"/>
            <a:ext cx="4077559" cy="584775"/>
          </a:xfrm>
          <a:prstGeom prst="rect">
            <a:avLst/>
          </a:prstGeom>
          <a:noFill/>
        </p:spPr>
        <p:txBody>
          <a:bodyPr wrap="square" lIns="91440" tIns="45720" rIns="91440" bIns="45720" rtlCol="0" anchor="t">
            <a:spAutoFit/>
          </a:bodyPr>
          <a:lstStyle/>
          <a:p>
            <a:r>
              <a:rPr lang="en-IN" sz="3200" dirty="0">
                <a:solidFill>
                  <a:schemeClr val="bg1"/>
                </a:solidFill>
              </a:rPr>
              <a:t>INT 200 INTERNSHIP</a:t>
            </a:r>
          </a:p>
        </p:txBody>
      </p:sp>
      <p:sp>
        <p:nvSpPr>
          <p:cNvPr id="11" name="TextBox 10">
            <a:extLst>
              <a:ext uri="{FF2B5EF4-FFF2-40B4-BE49-F238E27FC236}">
                <a16:creationId xmlns:a16="http://schemas.microsoft.com/office/drawing/2014/main" id="{B1BAD378-B9D0-0AB8-B526-14AD92D4E3D6}"/>
              </a:ext>
            </a:extLst>
          </p:cNvPr>
          <p:cNvSpPr txBox="1"/>
          <p:nvPr/>
        </p:nvSpPr>
        <p:spPr>
          <a:xfrm flipH="1">
            <a:off x="4132730" y="3877939"/>
            <a:ext cx="8730728" cy="1477328"/>
          </a:xfrm>
          <a:prstGeom prst="rect">
            <a:avLst/>
          </a:prstGeom>
          <a:noFill/>
        </p:spPr>
        <p:txBody>
          <a:bodyPr wrap="square" lIns="91440" tIns="45720" rIns="91440" bIns="45720" rtlCol="0" anchor="t">
            <a:spAutoFit/>
          </a:bodyPr>
          <a:lstStyle/>
          <a:p>
            <a:r>
              <a:rPr lang="en-IN" b="1" dirty="0">
                <a:solidFill>
                  <a:schemeClr val="bg1"/>
                </a:solidFill>
              </a:rPr>
              <a:t>TEAM DETAILS								          </a:t>
            </a:r>
          </a:p>
          <a:p>
            <a:pPr marL="342900" indent="-342900">
              <a:buFont typeface="Wingdings" panose="05000000000000000000" pitchFamily="2" charset="2"/>
              <a:buChar char="Ø"/>
            </a:pPr>
            <a:endParaRPr lang="en-IN" b="1" dirty="0">
              <a:solidFill>
                <a:schemeClr val="bg1"/>
              </a:solidFill>
            </a:endParaRPr>
          </a:p>
          <a:p>
            <a:pPr marL="342900" indent="-342900">
              <a:buFont typeface="Wingdings" panose="05000000000000000000" pitchFamily="2" charset="2"/>
              <a:buChar char="Ø"/>
            </a:pPr>
            <a:r>
              <a:rPr lang="en-IN" b="1" dirty="0">
                <a:solidFill>
                  <a:schemeClr val="bg1"/>
                </a:solidFill>
              </a:rPr>
              <a:t>SURIYA P S (E0121003) AIML	</a:t>
            </a:r>
          </a:p>
          <a:p>
            <a:pPr marL="285750" indent="-285750">
              <a:buFont typeface="Wingdings" panose="05000000000000000000" pitchFamily="2" charset="2"/>
              <a:buChar char="Ø"/>
            </a:pPr>
            <a:r>
              <a:rPr lang="en-IN" b="1" dirty="0">
                <a:solidFill>
                  <a:schemeClr val="bg1"/>
                </a:solidFill>
              </a:rPr>
              <a:t>HARISH A K (E0121008) AIML</a:t>
            </a:r>
          </a:p>
          <a:p>
            <a:endParaRPr lang="en-IN" dirty="0">
              <a:solidFill>
                <a:schemeClr val="bg1"/>
              </a:solidFill>
            </a:endParaRPr>
          </a:p>
        </p:txBody>
      </p:sp>
      <p:pic>
        <p:nvPicPr>
          <p:cNvPr id="5" name="Picture 4">
            <a:extLst>
              <a:ext uri="{FF2B5EF4-FFF2-40B4-BE49-F238E27FC236}">
                <a16:creationId xmlns:a16="http://schemas.microsoft.com/office/drawing/2014/main" id="{BA038D89-B0D8-3EA9-8B45-37C67C1EB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730" y="2090156"/>
            <a:ext cx="6096002" cy="1328684"/>
          </a:xfrm>
          <a:prstGeom prst="rect">
            <a:avLst/>
          </a:prstGeom>
        </p:spPr>
      </p:pic>
    </p:spTree>
    <p:extLst>
      <p:ext uri="{BB962C8B-B14F-4D97-AF65-F5344CB8AC3E}">
        <p14:creationId xmlns:p14="http://schemas.microsoft.com/office/powerpoint/2010/main" val="286706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7"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9"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31" name="Freeform: Shape 30">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33" name="Freeform: Shape 32">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ontent Placeholder 2">
            <a:extLst>
              <a:ext uri="{FF2B5EF4-FFF2-40B4-BE49-F238E27FC236}">
                <a16:creationId xmlns:a16="http://schemas.microsoft.com/office/drawing/2014/main" id="{E03383EC-3734-7EB9-69CE-3C3D288C3D49}"/>
              </a:ext>
            </a:extLst>
          </p:cNvPr>
          <p:cNvSpPr>
            <a:spLocks noGrp="1"/>
          </p:cNvSpPr>
          <p:nvPr>
            <p:ph idx="1"/>
          </p:nvPr>
        </p:nvSpPr>
        <p:spPr>
          <a:xfrm>
            <a:off x="693035" y="1023257"/>
            <a:ext cx="5968515" cy="4767944"/>
          </a:xfrm>
        </p:spPr>
        <p:txBody>
          <a:bodyPr vert="horz" lIns="91440" tIns="45720" rIns="91440" bIns="45720" rtlCol="0" anchor="ctr">
            <a:normAutofit/>
          </a:bodyPr>
          <a:lstStyle/>
          <a:p>
            <a:pPr>
              <a:lnSpc>
                <a:spcPct val="90000"/>
              </a:lnSpc>
              <a:buNone/>
            </a:pPr>
            <a:r>
              <a:rPr lang="en-IN" sz="2000" dirty="0">
                <a:ea typeface="+mn-lt"/>
                <a:cs typeface="+mn-lt"/>
              </a:rPr>
              <a:t>keywords = '#Bitcoin'</a:t>
            </a:r>
            <a:endParaRPr lang="en-US" sz="2000"/>
          </a:p>
          <a:p>
            <a:pPr>
              <a:lnSpc>
                <a:spcPct val="90000"/>
              </a:lnSpc>
              <a:buNone/>
            </a:pPr>
            <a:r>
              <a:rPr lang="en-IN" sz="2000" dirty="0">
                <a:ea typeface="+mn-lt"/>
                <a:cs typeface="+mn-lt"/>
              </a:rPr>
              <a:t>limit=10000</a:t>
            </a:r>
            <a:endParaRPr lang="en-IN" sz="2000"/>
          </a:p>
          <a:p>
            <a:pPr>
              <a:lnSpc>
                <a:spcPct val="90000"/>
              </a:lnSpc>
              <a:buNone/>
            </a:pPr>
            <a:r>
              <a:rPr lang="en-IN" sz="2000" dirty="0">
                <a:ea typeface="+mn-lt"/>
                <a:cs typeface="+mn-lt"/>
              </a:rPr>
              <a:t>tweets = </a:t>
            </a:r>
            <a:r>
              <a:rPr lang="en-IN" sz="2000">
                <a:ea typeface="+mn-lt"/>
                <a:cs typeface="+mn-lt"/>
              </a:rPr>
              <a:t>tweepy.Cursor</a:t>
            </a:r>
            <a:r>
              <a:rPr lang="en-IN" sz="2000" dirty="0">
                <a:ea typeface="+mn-lt"/>
                <a:cs typeface="+mn-lt"/>
              </a:rPr>
              <a:t>(</a:t>
            </a:r>
            <a:r>
              <a:rPr lang="en-IN" sz="2000">
                <a:ea typeface="+mn-lt"/>
                <a:cs typeface="+mn-lt"/>
              </a:rPr>
              <a:t>api.search_tweets</a:t>
            </a:r>
            <a:r>
              <a:rPr lang="en-IN" sz="2000" dirty="0">
                <a:ea typeface="+mn-lt"/>
                <a:cs typeface="+mn-lt"/>
              </a:rPr>
              <a:t>, q=keywords, count=10000,lang="</a:t>
            </a:r>
            <a:r>
              <a:rPr lang="en-IN" sz="2000">
                <a:ea typeface="+mn-lt"/>
                <a:cs typeface="+mn-lt"/>
              </a:rPr>
              <a:t>en</a:t>
            </a:r>
            <a:r>
              <a:rPr lang="en-IN" sz="2000" dirty="0">
                <a:ea typeface="+mn-lt"/>
                <a:cs typeface="+mn-lt"/>
              </a:rPr>
              <a:t>",</a:t>
            </a:r>
            <a:r>
              <a:rPr lang="en-IN" sz="2000">
                <a:ea typeface="+mn-lt"/>
                <a:cs typeface="+mn-lt"/>
              </a:rPr>
              <a:t>tweet_mode</a:t>
            </a:r>
            <a:r>
              <a:rPr lang="en-IN" sz="2000" dirty="0">
                <a:ea typeface="+mn-lt"/>
                <a:cs typeface="+mn-lt"/>
              </a:rPr>
              <a:t>='extended').items(limit)</a:t>
            </a:r>
            <a:endParaRPr lang="en-IN" sz="2000"/>
          </a:p>
          <a:p>
            <a:pPr>
              <a:lnSpc>
                <a:spcPct val="90000"/>
              </a:lnSpc>
              <a:buNone/>
            </a:pPr>
            <a:r>
              <a:rPr lang="en-IN" sz="2000" dirty="0">
                <a:ea typeface="+mn-lt"/>
                <a:cs typeface="+mn-lt"/>
              </a:rPr>
              <a:t>columns = ['User', 'Tweet']</a:t>
            </a:r>
            <a:endParaRPr lang="en-IN" sz="2000"/>
          </a:p>
          <a:p>
            <a:pPr>
              <a:lnSpc>
                <a:spcPct val="90000"/>
              </a:lnSpc>
              <a:buNone/>
            </a:pPr>
            <a:r>
              <a:rPr lang="en-IN" sz="2000" dirty="0">
                <a:ea typeface="+mn-lt"/>
                <a:cs typeface="+mn-lt"/>
              </a:rPr>
              <a:t>data = []</a:t>
            </a:r>
            <a:endParaRPr lang="en-IN" sz="2000"/>
          </a:p>
          <a:p>
            <a:pPr>
              <a:lnSpc>
                <a:spcPct val="90000"/>
              </a:lnSpc>
              <a:buNone/>
            </a:pPr>
            <a:r>
              <a:rPr lang="en-IN" sz="2000" dirty="0">
                <a:ea typeface="+mn-lt"/>
                <a:cs typeface="+mn-lt"/>
              </a:rPr>
              <a:t>for tweet in tweets:</a:t>
            </a:r>
            <a:endParaRPr lang="en-IN" sz="2000"/>
          </a:p>
          <a:p>
            <a:pPr>
              <a:lnSpc>
                <a:spcPct val="90000"/>
              </a:lnSpc>
              <a:buNone/>
            </a:pPr>
            <a:r>
              <a:rPr lang="en-IN" sz="2000" dirty="0">
                <a:ea typeface="+mn-lt"/>
                <a:cs typeface="+mn-lt"/>
              </a:rPr>
              <a:t>    </a:t>
            </a:r>
            <a:r>
              <a:rPr lang="en-IN" sz="2000">
                <a:ea typeface="+mn-lt"/>
                <a:cs typeface="+mn-lt"/>
              </a:rPr>
              <a:t>data.append</a:t>
            </a:r>
            <a:r>
              <a:rPr lang="en-IN" sz="2000" dirty="0">
                <a:ea typeface="+mn-lt"/>
                <a:cs typeface="+mn-lt"/>
              </a:rPr>
              <a:t>([</a:t>
            </a:r>
            <a:r>
              <a:rPr lang="en-IN" sz="2000">
                <a:ea typeface="+mn-lt"/>
                <a:cs typeface="+mn-lt"/>
              </a:rPr>
              <a:t>tweet.user.screen_name</a:t>
            </a:r>
            <a:r>
              <a:rPr lang="en-IN" sz="2000" dirty="0">
                <a:ea typeface="+mn-lt"/>
                <a:cs typeface="+mn-lt"/>
              </a:rPr>
              <a:t>, </a:t>
            </a:r>
            <a:r>
              <a:rPr lang="en-IN" sz="2000">
                <a:ea typeface="+mn-lt"/>
                <a:cs typeface="+mn-lt"/>
              </a:rPr>
              <a:t>tweet.full_text</a:t>
            </a:r>
            <a:r>
              <a:rPr lang="en-IN" sz="2000" dirty="0">
                <a:ea typeface="+mn-lt"/>
                <a:cs typeface="+mn-lt"/>
              </a:rPr>
              <a:t>])</a:t>
            </a:r>
            <a:endParaRPr lang="en-IN" sz="2000"/>
          </a:p>
          <a:p>
            <a:pPr>
              <a:lnSpc>
                <a:spcPct val="90000"/>
              </a:lnSpc>
              <a:buNone/>
            </a:pPr>
            <a:r>
              <a:rPr lang="en-IN" sz="2000" dirty="0">
                <a:ea typeface="+mn-lt"/>
                <a:cs typeface="+mn-lt"/>
              </a:rPr>
              <a:t>bit1 = </a:t>
            </a:r>
            <a:r>
              <a:rPr lang="en-IN" sz="2000">
                <a:ea typeface="+mn-lt"/>
                <a:cs typeface="+mn-lt"/>
              </a:rPr>
              <a:t>pd.DataFrame</a:t>
            </a:r>
            <a:r>
              <a:rPr lang="en-IN" sz="2000" dirty="0">
                <a:ea typeface="+mn-lt"/>
                <a:cs typeface="+mn-lt"/>
              </a:rPr>
              <a:t>(data, columns=columns)</a:t>
            </a:r>
            <a:endParaRPr lang="en-IN" sz="2000"/>
          </a:p>
          <a:p>
            <a:pPr marL="0" indent="0">
              <a:lnSpc>
                <a:spcPct val="90000"/>
              </a:lnSpc>
              <a:buNone/>
            </a:pPr>
            <a:r>
              <a:rPr lang="en-IN" sz="2000" dirty="0">
                <a:ea typeface="+mn-lt"/>
                <a:cs typeface="+mn-lt"/>
              </a:rPr>
              <a:t>print(bit1)</a:t>
            </a:r>
            <a:endParaRPr lang="en-IN" sz="2000"/>
          </a:p>
        </p:txBody>
      </p:sp>
    </p:spTree>
    <p:extLst>
      <p:ext uri="{BB962C8B-B14F-4D97-AF65-F5344CB8AC3E}">
        <p14:creationId xmlns:p14="http://schemas.microsoft.com/office/powerpoint/2010/main" val="357466983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4"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5"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6"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7"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8"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9"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1" name="Rectangle 20">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6208681-2228-6E8B-E739-D08EF64725C3}"/>
              </a:ext>
            </a:extLst>
          </p:cNvPr>
          <p:cNvSpPr>
            <a:spLocks noGrp="1"/>
          </p:cNvSpPr>
          <p:nvPr>
            <p:ph type="title"/>
          </p:nvPr>
        </p:nvSpPr>
        <p:spPr>
          <a:xfrm>
            <a:off x="1189702" y="1261872"/>
            <a:ext cx="3145536" cy="4334256"/>
          </a:xfrm>
        </p:spPr>
        <p:txBody>
          <a:bodyPr vert="horz" lIns="91440" tIns="45720" rIns="91440" bIns="45720" rtlCol="0" anchor="ctr">
            <a:normAutofit/>
          </a:bodyPr>
          <a:lstStyle/>
          <a:p>
            <a:pPr algn="r"/>
            <a:r>
              <a:rPr lang="en-US" sz="3600"/>
              <a:t>OUTPUT:</a:t>
            </a:r>
          </a:p>
        </p:txBody>
      </p:sp>
      <p:cxnSp>
        <p:nvCxnSpPr>
          <p:cNvPr id="23" name="Straight Connector 22">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7" descr="Text, letter&#10;&#10;Description automatically generated">
            <a:extLst>
              <a:ext uri="{FF2B5EF4-FFF2-40B4-BE49-F238E27FC236}">
                <a16:creationId xmlns:a16="http://schemas.microsoft.com/office/drawing/2014/main" id="{2A97E627-4588-6EB0-E36B-449BD833C6CF}"/>
              </a:ext>
            </a:extLst>
          </p:cNvPr>
          <p:cNvPicPr>
            <a:picLocks noGrp="1" noChangeAspect="1"/>
          </p:cNvPicPr>
          <p:nvPr>
            <p:ph idx="1"/>
          </p:nvPr>
        </p:nvPicPr>
        <p:blipFill>
          <a:blip r:embed="rId2"/>
          <a:stretch>
            <a:fillRect/>
          </a:stretch>
        </p:blipFill>
        <p:spPr>
          <a:xfrm>
            <a:off x="4699275" y="1922495"/>
            <a:ext cx="6259670" cy="3012430"/>
          </a:xfrm>
        </p:spPr>
      </p:pic>
    </p:spTree>
    <p:extLst>
      <p:ext uri="{BB962C8B-B14F-4D97-AF65-F5344CB8AC3E}">
        <p14:creationId xmlns:p14="http://schemas.microsoft.com/office/powerpoint/2010/main" val="220502491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9"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31"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33" name="Freeform: Shape 32">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C70FCF67-BA32-203A-08E1-9FE04B7C3197}"/>
              </a:ext>
            </a:extLst>
          </p:cNvPr>
          <p:cNvSpPr>
            <a:spLocks noGrp="1"/>
          </p:cNvSpPr>
          <p:nvPr>
            <p:ph type="title"/>
          </p:nvPr>
        </p:nvSpPr>
        <p:spPr>
          <a:xfrm>
            <a:off x="8341910" y="1023257"/>
            <a:ext cx="3235083" cy="4767943"/>
          </a:xfrm>
          <a:effectLst/>
        </p:spPr>
        <p:txBody>
          <a:bodyPr anchor="ctr">
            <a:normAutofit/>
          </a:bodyPr>
          <a:lstStyle/>
          <a:p>
            <a:pPr algn="l"/>
            <a:r>
              <a:rPr lang="en-US" sz="3600" dirty="0"/>
              <a:t>Data Cleaning</a:t>
            </a:r>
          </a:p>
        </p:txBody>
      </p:sp>
      <p:sp>
        <p:nvSpPr>
          <p:cNvPr id="35" name="Freeform: Shape 34">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2D04E69-F820-59B4-FD5F-7B9AD46C54C6}"/>
              </a:ext>
            </a:extLst>
          </p:cNvPr>
          <p:cNvSpPr>
            <a:spLocks noGrp="1"/>
          </p:cNvSpPr>
          <p:nvPr>
            <p:ph idx="1"/>
          </p:nvPr>
        </p:nvSpPr>
        <p:spPr>
          <a:xfrm>
            <a:off x="1001693" y="1515181"/>
            <a:ext cx="5968515" cy="4767944"/>
          </a:xfrm>
        </p:spPr>
        <p:txBody>
          <a:bodyPr anchor="ctr">
            <a:normAutofit/>
          </a:bodyPr>
          <a:lstStyle/>
          <a:p>
            <a:r>
              <a:rPr lang="en-US" sz="2000" b="1" dirty="0">
                <a:ea typeface="+mn-lt"/>
                <a:cs typeface="+mn-lt"/>
              </a:rPr>
              <a:t>Removal of unwanted observations</a:t>
            </a:r>
            <a:r>
              <a:rPr lang="en-US" sz="2000" dirty="0">
                <a:ea typeface="+mn-lt"/>
                <a:cs typeface="+mn-lt"/>
              </a:rPr>
              <a:t> </a:t>
            </a:r>
          </a:p>
          <a:p>
            <a:pPr>
              <a:buClr>
                <a:srgbClr val="1287C3"/>
              </a:buClr>
            </a:pPr>
            <a:r>
              <a:rPr lang="en-US" sz="2000" b="1" dirty="0">
                <a:ea typeface="+mn-lt"/>
                <a:cs typeface="+mn-lt"/>
              </a:rPr>
              <a:t>Fixing Structural errors</a:t>
            </a:r>
            <a:endParaRPr lang="en-US" sz="2000" dirty="0">
              <a:ea typeface="+mn-lt"/>
              <a:cs typeface="+mn-lt"/>
            </a:endParaRPr>
          </a:p>
          <a:p>
            <a:pPr>
              <a:buClr>
                <a:srgbClr val="1287C3"/>
              </a:buClr>
            </a:pPr>
            <a:r>
              <a:rPr lang="en-US" sz="2000" b="1" dirty="0">
                <a:ea typeface="+mn-lt"/>
                <a:cs typeface="+mn-lt"/>
              </a:rPr>
              <a:t>Managing Unwanted outliers</a:t>
            </a:r>
            <a:r>
              <a:rPr lang="en-US" sz="2000" dirty="0">
                <a:ea typeface="+mn-lt"/>
                <a:cs typeface="+mn-lt"/>
              </a:rPr>
              <a:t> </a:t>
            </a:r>
          </a:p>
          <a:p>
            <a:pPr>
              <a:buClr>
                <a:srgbClr val="1287C3"/>
              </a:buClr>
            </a:pPr>
            <a:r>
              <a:rPr lang="en-US" sz="2000" b="1" dirty="0">
                <a:ea typeface="+mn-lt"/>
                <a:cs typeface="+mn-lt"/>
              </a:rPr>
              <a:t>Handling missing data</a:t>
            </a:r>
            <a:r>
              <a:rPr lang="en-US" sz="2000" dirty="0">
                <a:ea typeface="+mn-lt"/>
                <a:cs typeface="+mn-lt"/>
              </a:rPr>
              <a:t> </a:t>
            </a:r>
            <a:br>
              <a:rPr lang="en-US" sz="2000" dirty="0">
                <a:ea typeface="+mn-lt"/>
                <a:cs typeface="+mn-lt"/>
              </a:rPr>
            </a:br>
            <a:r>
              <a:rPr lang="en-US" sz="2000" dirty="0">
                <a:ea typeface="+mn-lt"/>
                <a:cs typeface="+mn-lt"/>
              </a:rPr>
              <a:t> </a:t>
            </a:r>
            <a:br>
              <a:rPr lang="en-US" sz="2000" dirty="0">
                <a:ea typeface="+mn-lt"/>
                <a:cs typeface="+mn-lt"/>
              </a:rPr>
            </a:br>
            <a:endParaRPr lang="en-US" sz="2000" dirty="0">
              <a:ea typeface="+mn-lt"/>
              <a:cs typeface="+mn-lt"/>
            </a:endParaRPr>
          </a:p>
        </p:txBody>
      </p:sp>
    </p:spTree>
    <p:extLst>
      <p:ext uri="{BB962C8B-B14F-4D97-AF65-F5344CB8AC3E}">
        <p14:creationId xmlns:p14="http://schemas.microsoft.com/office/powerpoint/2010/main" val="316752343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C5E72297-049D-7F7E-BCCC-AAC81E6E57FE}"/>
              </a:ext>
            </a:extLst>
          </p:cNvPr>
          <p:cNvSpPr>
            <a:spLocks noGrp="1"/>
          </p:cNvSpPr>
          <p:nvPr>
            <p:ph type="title"/>
          </p:nvPr>
        </p:nvSpPr>
        <p:spPr>
          <a:xfrm>
            <a:off x="8341910" y="1023257"/>
            <a:ext cx="3235083" cy="4767943"/>
          </a:xfrm>
          <a:effectLst/>
        </p:spPr>
        <p:txBody>
          <a:bodyPr anchor="ctr">
            <a:normAutofit/>
          </a:bodyPr>
          <a:lstStyle/>
          <a:p>
            <a:pPr algn="l"/>
            <a:r>
              <a:rPr lang="en-US" sz="3200" dirty="0"/>
              <a:t>Data Cleaning we included</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62EFFE1-7F58-456C-EED7-ED4E50355605}"/>
              </a:ext>
            </a:extLst>
          </p:cNvPr>
          <p:cNvSpPr>
            <a:spLocks noGrp="1"/>
          </p:cNvSpPr>
          <p:nvPr>
            <p:ph idx="1"/>
          </p:nvPr>
        </p:nvSpPr>
        <p:spPr>
          <a:xfrm>
            <a:off x="693035" y="1023257"/>
            <a:ext cx="5968515" cy="4767944"/>
          </a:xfrm>
        </p:spPr>
        <p:txBody>
          <a:bodyPr anchor="ctr">
            <a:normAutofit/>
          </a:bodyPr>
          <a:lstStyle/>
          <a:p>
            <a:r>
              <a:rPr lang="en-US" sz="2000" dirty="0"/>
              <a:t>Removal of Emoji's</a:t>
            </a:r>
          </a:p>
          <a:p>
            <a:pPr>
              <a:buClr>
                <a:srgbClr val="1287C3"/>
              </a:buClr>
            </a:pPr>
            <a:r>
              <a:rPr lang="en-US" sz="2000" dirty="0"/>
              <a:t>Coverting data to lowercase</a:t>
            </a:r>
          </a:p>
          <a:p>
            <a:pPr>
              <a:buClr>
                <a:srgbClr val="1287C3"/>
              </a:buClr>
            </a:pPr>
            <a:r>
              <a:rPr lang="en-US" sz="2000" dirty="0"/>
              <a:t>Removing punctions and </a:t>
            </a:r>
            <a:r>
              <a:rPr lang="en-US" sz="2000" dirty="0" err="1"/>
              <a:t>stopwords</a:t>
            </a:r>
          </a:p>
          <a:p>
            <a:pPr>
              <a:buClr>
                <a:srgbClr val="1287C3"/>
              </a:buClr>
            </a:pPr>
            <a:r>
              <a:rPr lang="en-US" sz="2000" dirty="0"/>
              <a:t>Removing frequently appeared words</a:t>
            </a:r>
          </a:p>
          <a:p>
            <a:pPr>
              <a:buClr>
                <a:srgbClr val="1287C3"/>
              </a:buClr>
            </a:pPr>
            <a:r>
              <a:rPr lang="en-US" sz="2000" dirty="0"/>
              <a:t>Stemming and </a:t>
            </a:r>
            <a:r>
              <a:rPr lang="en-US" sz="2000" dirty="0">
                <a:ea typeface="+mn-lt"/>
                <a:cs typeface="+mn-lt"/>
              </a:rPr>
              <a:t>Lemmatizing</a:t>
            </a:r>
          </a:p>
        </p:txBody>
      </p:sp>
    </p:spTree>
    <p:extLst>
      <p:ext uri="{BB962C8B-B14F-4D97-AF65-F5344CB8AC3E}">
        <p14:creationId xmlns:p14="http://schemas.microsoft.com/office/powerpoint/2010/main" val="346551680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E2038EBC-066A-6726-8939-0D855A82152D}"/>
              </a:ext>
            </a:extLst>
          </p:cNvPr>
          <p:cNvSpPr>
            <a:spLocks noGrp="1"/>
          </p:cNvSpPr>
          <p:nvPr>
            <p:ph type="title"/>
          </p:nvPr>
        </p:nvSpPr>
        <p:spPr>
          <a:xfrm>
            <a:off x="8341910" y="1023257"/>
            <a:ext cx="3235083" cy="4767943"/>
          </a:xfrm>
          <a:effectLst/>
        </p:spPr>
        <p:txBody>
          <a:bodyPr anchor="ctr">
            <a:normAutofit/>
          </a:bodyPr>
          <a:lstStyle/>
          <a:p>
            <a:pPr algn="l"/>
            <a:r>
              <a:rPr lang="en-US" dirty="0"/>
              <a:t>Code</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42505F5-2F7A-F298-C46E-84515065795B}"/>
              </a:ext>
            </a:extLst>
          </p:cNvPr>
          <p:cNvSpPr>
            <a:spLocks noGrp="1"/>
          </p:cNvSpPr>
          <p:nvPr>
            <p:ph idx="1"/>
          </p:nvPr>
        </p:nvSpPr>
        <p:spPr>
          <a:xfrm>
            <a:off x="693035" y="1023257"/>
            <a:ext cx="5968515" cy="4767944"/>
          </a:xfrm>
        </p:spPr>
        <p:txBody>
          <a:bodyPr vert="horz" lIns="91440" tIns="45720" rIns="91440" bIns="45720" rtlCol="0" anchor="ctr">
            <a:noAutofit/>
          </a:bodyPr>
          <a:lstStyle/>
          <a:p>
            <a:pPr>
              <a:buNone/>
            </a:pPr>
            <a:r>
              <a:rPr lang="en-US" sz="1200" dirty="0" err="1">
                <a:ea typeface="+mn-lt"/>
                <a:cs typeface="+mn-lt"/>
              </a:rPr>
              <a:t>emoji_pattern</a:t>
            </a:r>
            <a:r>
              <a:rPr lang="en-US" sz="1200" dirty="0">
                <a:ea typeface="+mn-lt"/>
                <a:cs typeface="+mn-lt"/>
              </a:rPr>
              <a:t> = </a:t>
            </a:r>
            <a:r>
              <a:rPr lang="en-US" sz="1200" dirty="0" err="1">
                <a:ea typeface="+mn-lt"/>
                <a:cs typeface="+mn-lt"/>
              </a:rPr>
              <a:t>re.compile</a:t>
            </a:r>
            <a:r>
              <a:rPr lang="en-US" sz="1200" dirty="0">
                <a:ea typeface="+mn-lt"/>
                <a:cs typeface="+mn-lt"/>
              </a:rPr>
              <a:t>("["</a:t>
            </a:r>
            <a:endParaRPr lang="en-US" sz="1200"/>
          </a:p>
          <a:p>
            <a:pPr>
              <a:buNone/>
            </a:pPr>
            <a:r>
              <a:rPr lang="en-US" sz="1200" dirty="0">
                <a:ea typeface="+mn-lt"/>
                <a:cs typeface="+mn-lt"/>
              </a:rPr>
              <a:t>        u"\U0001F600-\U0001F64F"  # emoticons</a:t>
            </a:r>
            <a:endParaRPr lang="en-US" sz="1200"/>
          </a:p>
          <a:p>
            <a:pPr>
              <a:buNone/>
            </a:pPr>
            <a:r>
              <a:rPr lang="en-US" sz="1200" dirty="0">
                <a:ea typeface="+mn-lt"/>
                <a:cs typeface="+mn-lt"/>
              </a:rPr>
              <a:t>        u"\U0001F300-\U0001F5FF"  # symbols &amp; pictographs</a:t>
            </a:r>
            <a:endParaRPr lang="en-US" sz="1200"/>
          </a:p>
          <a:p>
            <a:pPr>
              <a:buNone/>
            </a:pPr>
            <a:r>
              <a:rPr lang="en-US" sz="1200" dirty="0">
                <a:ea typeface="+mn-lt"/>
                <a:cs typeface="+mn-lt"/>
              </a:rPr>
              <a:t>        u"\U0001F680-\U0001F6FF"  # transport &amp; map symbols</a:t>
            </a:r>
            <a:endParaRPr lang="en-US" sz="1200"/>
          </a:p>
          <a:p>
            <a:pPr>
              <a:buNone/>
            </a:pPr>
            <a:r>
              <a:rPr lang="en-US" sz="1200" dirty="0">
                <a:ea typeface="+mn-lt"/>
                <a:cs typeface="+mn-lt"/>
              </a:rPr>
              <a:t>        u"\U0001F1E0-\U0001F1FF"# flags (iOS)</a:t>
            </a:r>
            <a:endParaRPr lang="en-US" sz="1200"/>
          </a:p>
          <a:p>
            <a:pPr>
              <a:buNone/>
            </a:pPr>
            <a:r>
              <a:rPr lang="en-US" sz="1200" dirty="0">
                <a:ea typeface="+mn-lt"/>
                <a:cs typeface="+mn-lt"/>
              </a:rPr>
              <a:t>                           u"\U00002702-\U000027B0"</a:t>
            </a:r>
            <a:endParaRPr lang="en-US" sz="1200"/>
          </a:p>
          <a:p>
            <a:pPr>
              <a:buNone/>
            </a:pPr>
            <a:r>
              <a:rPr lang="en-US" sz="1200" dirty="0">
                <a:ea typeface="+mn-lt"/>
                <a:cs typeface="+mn-lt"/>
              </a:rPr>
              <a:t>                           u"\U000024C2-\U0001F251"                        </a:t>
            </a:r>
            <a:endParaRPr lang="en-US" sz="1200"/>
          </a:p>
          <a:p>
            <a:pPr>
              <a:buNone/>
            </a:pPr>
            <a:r>
              <a:rPr lang="en-US" sz="1200" dirty="0">
                <a:ea typeface="+mn-lt"/>
                <a:cs typeface="+mn-lt"/>
              </a:rPr>
              <a:t>                           "]+", flags=</a:t>
            </a:r>
            <a:r>
              <a:rPr lang="en-US" sz="1200" dirty="0" err="1">
                <a:ea typeface="+mn-lt"/>
                <a:cs typeface="+mn-lt"/>
              </a:rPr>
              <a:t>re.UNICODE</a:t>
            </a:r>
            <a:r>
              <a:rPr lang="en-US" sz="1200" dirty="0">
                <a:ea typeface="+mn-lt"/>
                <a:cs typeface="+mn-lt"/>
              </a:rPr>
              <a:t>)</a:t>
            </a:r>
            <a:endParaRPr lang="en-US" sz="1200"/>
          </a:p>
          <a:p>
            <a:pPr>
              <a:buNone/>
            </a:pPr>
            <a:r>
              <a:rPr lang="en-US" sz="1200" dirty="0">
                <a:ea typeface="+mn-lt"/>
                <a:cs typeface="+mn-lt"/>
              </a:rPr>
              <a:t>def </a:t>
            </a:r>
            <a:r>
              <a:rPr lang="en-US" sz="1200" dirty="0" err="1">
                <a:ea typeface="+mn-lt"/>
                <a:cs typeface="+mn-lt"/>
              </a:rPr>
              <a:t>cleanTxt</a:t>
            </a:r>
            <a:r>
              <a:rPr lang="en-US" sz="1200" dirty="0">
                <a:ea typeface="+mn-lt"/>
                <a:cs typeface="+mn-lt"/>
              </a:rPr>
              <a:t>(text):</a:t>
            </a:r>
            <a:endParaRPr lang="en-US" sz="1200"/>
          </a:p>
          <a:p>
            <a:pPr>
              <a:buNone/>
            </a:pPr>
            <a:r>
              <a:rPr lang="en-US" sz="1200" dirty="0">
                <a:ea typeface="+mn-lt"/>
                <a:cs typeface="+mn-lt"/>
              </a:rPr>
              <a:t>    text = </a:t>
            </a:r>
            <a:r>
              <a:rPr lang="en-US" sz="1200" dirty="0" err="1">
                <a:ea typeface="+mn-lt"/>
                <a:cs typeface="+mn-lt"/>
              </a:rPr>
              <a:t>re.sub</a:t>
            </a:r>
            <a:r>
              <a:rPr lang="en-US" sz="1200" dirty="0">
                <a:ea typeface="+mn-lt"/>
                <a:cs typeface="+mn-lt"/>
              </a:rPr>
              <a:t>(r'@[A-Za-z0-9]+', '', text)</a:t>
            </a:r>
            <a:endParaRPr lang="en-US" sz="1200"/>
          </a:p>
          <a:p>
            <a:pPr>
              <a:buNone/>
            </a:pPr>
            <a:r>
              <a:rPr lang="en-US" sz="1200" dirty="0">
                <a:ea typeface="+mn-lt"/>
                <a:cs typeface="+mn-lt"/>
              </a:rPr>
              <a:t>    text = </a:t>
            </a:r>
            <a:r>
              <a:rPr lang="en-US" sz="1200" dirty="0" err="1">
                <a:ea typeface="+mn-lt"/>
                <a:cs typeface="+mn-lt"/>
              </a:rPr>
              <a:t>re.sub</a:t>
            </a:r>
            <a:r>
              <a:rPr lang="en-US" sz="1200" dirty="0">
                <a:ea typeface="+mn-lt"/>
                <a:cs typeface="+mn-lt"/>
              </a:rPr>
              <a:t>(r'#', '', text)</a:t>
            </a:r>
            <a:endParaRPr lang="en-US" sz="1200"/>
          </a:p>
          <a:p>
            <a:pPr>
              <a:buNone/>
            </a:pPr>
            <a:r>
              <a:rPr lang="en-US" sz="1200" dirty="0">
                <a:ea typeface="+mn-lt"/>
                <a:cs typeface="+mn-lt"/>
              </a:rPr>
              <a:t>    text = </a:t>
            </a:r>
            <a:r>
              <a:rPr lang="en-US" sz="1200" dirty="0" err="1">
                <a:ea typeface="+mn-lt"/>
                <a:cs typeface="+mn-lt"/>
              </a:rPr>
              <a:t>re.sub</a:t>
            </a:r>
            <a:r>
              <a:rPr lang="en-US" sz="1200" dirty="0">
                <a:ea typeface="+mn-lt"/>
                <a:cs typeface="+mn-lt"/>
              </a:rPr>
              <a:t>(</a:t>
            </a:r>
            <a:r>
              <a:rPr lang="en-US" sz="1200" dirty="0" err="1">
                <a:ea typeface="+mn-lt"/>
                <a:cs typeface="+mn-lt"/>
              </a:rPr>
              <a:t>r'RT</a:t>
            </a:r>
            <a:r>
              <a:rPr lang="en-US" sz="1200" dirty="0">
                <a:ea typeface="+mn-lt"/>
                <a:cs typeface="+mn-lt"/>
              </a:rPr>
              <a:t>[\s]+', '', text)</a:t>
            </a:r>
            <a:endParaRPr lang="en-US" sz="1200"/>
          </a:p>
          <a:p>
            <a:pPr>
              <a:buNone/>
            </a:pPr>
            <a:r>
              <a:rPr lang="en-US" sz="1200" dirty="0">
                <a:ea typeface="+mn-lt"/>
                <a:cs typeface="+mn-lt"/>
              </a:rPr>
              <a:t>    text = </a:t>
            </a:r>
            <a:r>
              <a:rPr lang="en-US" sz="1200" dirty="0" err="1">
                <a:ea typeface="+mn-lt"/>
                <a:cs typeface="+mn-lt"/>
              </a:rPr>
              <a:t>re.sub</a:t>
            </a:r>
            <a:r>
              <a:rPr lang="en-US" sz="1200" dirty="0">
                <a:ea typeface="+mn-lt"/>
                <a:cs typeface="+mn-lt"/>
              </a:rPr>
              <a:t>(</a:t>
            </a:r>
            <a:r>
              <a:rPr lang="en-US" sz="1200" dirty="0" err="1">
                <a:ea typeface="+mn-lt"/>
                <a:cs typeface="+mn-lt"/>
              </a:rPr>
              <a:t>r'https</a:t>
            </a:r>
            <a:r>
              <a:rPr lang="en-US" sz="1200" dirty="0">
                <a:ea typeface="+mn-lt"/>
                <a:cs typeface="+mn-lt"/>
              </a:rPr>
              <a:t>?:\/\/\S+', '', text)</a:t>
            </a:r>
            <a:endParaRPr lang="en-US" sz="1200"/>
          </a:p>
          <a:p>
            <a:pPr>
              <a:buNone/>
            </a:pPr>
            <a:r>
              <a:rPr lang="en-US" sz="1200" dirty="0">
                <a:ea typeface="+mn-lt"/>
                <a:cs typeface="+mn-lt"/>
              </a:rPr>
              <a:t>    text=</a:t>
            </a:r>
            <a:r>
              <a:rPr lang="en-US" sz="1200" dirty="0" err="1">
                <a:ea typeface="+mn-lt"/>
                <a:cs typeface="+mn-lt"/>
              </a:rPr>
              <a:t>emoji_pattern.sub</a:t>
            </a:r>
            <a:r>
              <a:rPr lang="en-US" sz="1200" dirty="0">
                <a:ea typeface="+mn-lt"/>
                <a:cs typeface="+mn-lt"/>
              </a:rPr>
              <a:t>(r'', text)</a:t>
            </a:r>
            <a:endParaRPr lang="en-US" sz="1200"/>
          </a:p>
          <a:p>
            <a:pPr>
              <a:buNone/>
            </a:pPr>
            <a:r>
              <a:rPr lang="en-US" sz="1200" dirty="0">
                <a:ea typeface="+mn-lt"/>
                <a:cs typeface="+mn-lt"/>
              </a:rPr>
              <a:t>    return text</a:t>
            </a:r>
            <a:endParaRPr lang="en-US" sz="1200"/>
          </a:p>
          <a:p>
            <a:pPr>
              <a:buNone/>
            </a:pPr>
            <a:r>
              <a:rPr lang="en-US" sz="1200" dirty="0">
                <a:ea typeface="+mn-lt"/>
                <a:cs typeface="+mn-lt"/>
              </a:rPr>
              <a:t>eth1['Tweet']= eth1['Tweet'].apply(</a:t>
            </a:r>
            <a:r>
              <a:rPr lang="en-US" sz="1200" dirty="0" err="1">
                <a:ea typeface="+mn-lt"/>
                <a:cs typeface="+mn-lt"/>
              </a:rPr>
              <a:t>cleanTxt</a:t>
            </a:r>
            <a:r>
              <a:rPr lang="en-US" sz="1200" dirty="0">
                <a:ea typeface="+mn-lt"/>
                <a:cs typeface="+mn-lt"/>
              </a:rPr>
              <a:t>)</a:t>
            </a:r>
            <a:endParaRPr lang="en-US" sz="1200"/>
          </a:p>
          <a:p>
            <a:pPr marL="0" indent="0">
              <a:buNone/>
            </a:pPr>
            <a:r>
              <a:rPr lang="en-US" sz="1200" dirty="0">
                <a:ea typeface="+mn-lt"/>
                <a:cs typeface="+mn-lt"/>
              </a:rPr>
              <a:t>eth1</a:t>
            </a:r>
            <a:endParaRPr lang="en-US" sz="1200"/>
          </a:p>
        </p:txBody>
      </p:sp>
    </p:spTree>
    <p:extLst>
      <p:ext uri="{BB962C8B-B14F-4D97-AF65-F5344CB8AC3E}">
        <p14:creationId xmlns:p14="http://schemas.microsoft.com/office/powerpoint/2010/main" val="251337529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1BC89CC8-1A7E-796F-A7A5-E1925DD6638D}"/>
              </a:ext>
            </a:extLst>
          </p:cNvPr>
          <p:cNvSpPr>
            <a:spLocks noGrp="1"/>
          </p:cNvSpPr>
          <p:nvPr>
            <p:ph idx="1"/>
          </p:nvPr>
        </p:nvSpPr>
        <p:spPr>
          <a:xfrm>
            <a:off x="902443" y="197733"/>
            <a:ext cx="7243603" cy="2719193"/>
          </a:xfrm>
        </p:spPr>
        <p:txBody>
          <a:bodyPr vert="horz" lIns="91440" tIns="45720" rIns="91440" bIns="45720" rtlCol="0" anchor="t">
            <a:noAutofit/>
          </a:bodyPr>
          <a:lstStyle/>
          <a:p>
            <a:pPr marL="0" indent="0">
              <a:buNone/>
            </a:pPr>
            <a:r>
              <a:rPr lang="en-US" sz="1400" dirty="0">
                <a:ea typeface="+mn-lt"/>
                <a:cs typeface="+mn-lt"/>
              </a:rPr>
              <a:t>#Creating new </a:t>
            </a:r>
            <a:r>
              <a:rPr lang="en-US" sz="1400" dirty="0" err="1">
                <a:ea typeface="+mn-lt"/>
                <a:cs typeface="+mn-lt"/>
              </a:rPr>
              <a:t>dataframe</a:t>
            </a:r>
            <a:r>
              <a:rPr lang="en-US" sz="1400" dirty="0">
                <a:ea typeface="+mn-lt"/>
                <a:cs typeface="+mn-lt"/>
              </a:rPr>
              <a:t> only for tweets</a:t>
            </a:r>
            <a:endParaRPr lang="en-US" sz="1400"/>
          </a:p>
          <a:p>
            <a:pPr marL="0" indent="0">
              <a:buClr>
                <a:srgbClr val="1287C3"/>
              </a:buClr>
              <a:buNone/>
            </a:pPr>
            <a:r>
              <a:rPr lang="en-US" sz="1400" dirty="0">
                <a:ea typeface="+mn-lt"/>
                <a:cs typeface="+mn-lt"/>
              </a:rPr>
              <a:t>df1_text=eth1[['Tweet']].</a:t>
            </a:r>
            <a:r>
              <a:rPr lang="en-US" sz="1400" dirty="0" err="1">
                <a:ea typeface="+mn-lt"/>
                <a:cs typeface="+mn-lt"/>
              </a:rPr>
              <a:t>astype</a:t>
            </a:r>
            <a:r>
              <a:rPr lang="en-US" sz="1400" dirty="0">
                <a:ea typeface="+mn-lt"/>
                <a:cs typeface="+mn-lt"/>
              </a:rPr>
              <a:t>(str)</a:t>
            </a:r>
            <a:endParaRPr lang="en-US" sz="1400"/>
          </a:p>
          <a:p>
            <a:pPr marL="0" indent="0">
              <a:buClr>
                <a:srgbClr val="1287C3"/>
              </a:buClr>
              <a:buNone/>
            </a:pPr>
            <a:r>
              <a:rPr lang="en-US" sz="1400" dirty="0">
                <a:ea typeface="+mn-lt"/>
                <a:cs typeface="+mn-lt"/>
              </a:rPr>
              <a:t>#Coverting to lower Case</a:t>
            </a:r>
            <a:endParaRPr lang="en-US" sz="1400"/>
          </a:p>
          <a:p>
            <a:pPr marL="0" indent="0">
              <a:buClr>
                <a:srgbClr val="1287C3"/>
              </a:buClr>
              <a:buNone/>
            </a:pPr>
            <a:r>
              <a:rPr lang="en-US" sz="1400" dirty="0">
                <a:ea typeface="+mn-lt"/>
                <a:cs typeface="+mn-lt"/>
              </a:rPr>
              <a:t>df1_text['</a:t>
            </a:r>
            <a:r>
              <a:rPr lang="en-US" sz="1400" err="1">
                <a:ea typeface="+mn-lt"/>
                <a:cs typeface="+mn-lt"/>
              </a:rPr>
              <a:t>Lower_Tweet</a:t>
            </a:r>
            <a:r>
              <a:rPr lang="en-US" sz="1400" dirty="0">
                <a:ea typeface="+mn-lt"/>
                <a:cs typeface="+mn-lt"/>
              </a:rPr>
              <a:t>']=df1_text['Tweet'].</a:t>
            </a:r>
            <a:r>
              <a:rPr lang="en-US" sz="1400" err="1">
                <a:ea typeface="+mn-lt"/>
                <a:cs typeface="+mn-lt"/>
              </a:rPr>
              <a:t>str.lower</a:t>
            </a:r>
            <a:r>
              <a:rPr lang="en-US" sz="1400" dirty="0">
                <a:ea typeface="+mn-lt"/>
                <a:cs typeface="+mn-lt"/>
              </a:rPr>
              <a:t>()</a:t>
            </a:r>
            <a:endParaRPr lang="en-US" sz="1400"/>
          </a:p>
          <a:p>
            <a:pPr marL="0" indent="0">
              <a:buClr>
                <a:srgbClr val="1287C3"/>
              </a:buClr>
              <a:buNone/>
            </a:pPr>
            <a:r>
              <a:rPr lang="en-US" sz="1400" dirty="0">
                <a:ea typeface="+mn-lt"/>
                <a:cs typeface="+mn-lt"/>
              </a:rPr>
              <a:t>#Removing Punctions</a:t>
            </a:r>
            <a:endParaRPr lang="en-US" sz="1400"/>
          </a:p>
          <a:p>
            <a:pPr marL="0" indent="0">
              <a:buClr>
                <a:srgbClr val="1287C3"/>
              </a:buClr>
              <a:buNone/>
            </a:pPr>
            <a:r>
              <a:rPr lang="en-US" sz="1400" err="1">
                <a:ea typeface="+mn-lt"/>
                <a:cs typeface="+mn-lt"/>
              </a:rPr>
              <a:t>punc_to_remove</a:t>
            </a:r>
            <a:r>
              <a:rPr lang="en-US" sz="1400" dirty="0">
                <a:ea typeface="+mn-lt"/>
                <a:cs typeface="+mn-lt"/>
              </a:rPr>
              <a:t>=</a:t>
            </a:r>
            <a:r>
              <a:rPr lang="en-US" sz="1400" err="1">
                <a:ea typeface="+mn-lt"/>
                <a:cs typeface="+mn-lt"/>
              </a:rPr>
              <a:t>string.punctuation</a:t>
            </a:r>
            <a:endParaRPr lang="en-US" sz="1400"/>
          </a:p>
          <a:p>
            <a:pPr marL="0" indent="0">
              <a:buClr>
                <a:srgbClr val="1287C3"/>
              </a:buClr>
              <a:buNone/>
            </a:pPr>
            <a:r>
              <a:rPr lang="en-US" sz="1400" dirty="0">
                <a:ea typeface="+mn-lt"/>
                <a:cs typeface="+mn-lt"/>
              </a:rPr>
              <a:t>def </a:t>
            </a:r>
            <a:r>
              <a:rPr lang="en-US" sz="1400" err="1">
                <a:ea typeface="+mn-lt"/>
                <a:cs typeface="+mn-lt"/>
              </a:rPr>
              <a:t>remove_punctuation</a:t>
            </a:r>
            <a:r>
              <a:rPr lang="en-US" sz="1400" dirty="0">
                <a:ea typeface="+mn-lt"/>
                <a:cs typeface="+mn-lt"/>
              </a:rPr>
              <a:t>(text):</a:t>
            </a:r>
            <a:endParaRPr lang="en-US" sz="1400"/>
          </a:p>
          <a:p>
            <a:pPr marL="0" indent="0">
              <a:buClr>
                <a:srgbClr val="1287C3"/>
              </a:buClr>
              <a:buNone/>
            </a:pPr>
            <a:r>
              <a:rPr lang="en-US" sz="1400" dirty="0">
                <a:ea typeface="+mn-lt"/>
                <a:cs typeface="+mn-lt"/>
              </a:rPr>
              <a:t>    return </a:t>
            </a:r>
            <a:r>
              <a:rPr lang="en-US" sz="1400" err="1">
                <a:ea typeface="+mn-lt"/>
                <a:cs typeface="+mn-lt"/>
              </a:rPr>
              <a:t>text.translate</a:t>
            </a:r>
            <a:r>
              <a:rPr lang="en-US" sz="1400" dirty="0">
                <a:ea typeface="+mn-lt"/>
                <a:cs typeface="+mn-lt"/>
              </a:rPr>
              <a:t>(</a:t>
            </a:r>
            <a:r>
              <a:rPr lang="en-US" sz="1400" err="1">
                <a:ea typeface="+mn-lt"/>
                <a:cs typeface="+mn-lt"/>
              </a:rPr>
              <a:t>str.maketrans</a:t>
            </a:r>
            <a:r>
              <a:rPr lang="en-US" sz="1400" dirty="0">
                <a:ea typeface="+mn-lt"/>
                <a:cs typeface="+mn-lt"/>
              </a:rPr>
              <a:t>('','', </a:t>
            </a:r>
            <a:r>
              <a:rPr lang="en-US" sz="1400" err="1">
                <a:ea typeface="+mn-lt"/>
                <a:cs typeface="+mn-lt"/>
              </a:rPr>
              <a:t>punc_to_remove</a:t>
            </a:r>
            <a:r>
              <a:rPr lang="en-US" sz="1400" dirty="0">
                <a:ea typeface="+mn-lt"/>
                <a:cs typeface="+mn-lt"/>
              </a:rPr>
              <a:t>))</a:t>
            </a:r>
            <a:endParaRPr lang="en-US" sz="1400"/>
          </a:p>
          <a:p>
            <a:pPr marL="0" indent="0">
              <a:buClr>
                <a:srgbClr val="1287C3"/>
              </a:buClr>
              <a:buNone/>
            </a:pPr>
            <a:r>
              <a:rPr lang="en-US" sz="1400" dirty="0">
                <a:ea typeface="+mn-lt"/>
                <a:cs typeface="+mn-lt"/>
              </a:rPr>
              <a:t>df1_text["</a:t>
            </a:r>
            <a:r>
              <a:rPr lang="en-US" sz="1400" err="1">
                <a:ea typeface="+mn-lt"/>
                <a:cs typeface="+mn-lt"/>
              </a:rPr>
              <a:t>Tweet_Punc</a:t>
            </a:r>
            <a:r>
              <a:rPr lang="en-US" sz="1400" dirty="0">
                <a:ea typeface="+mn-lt"/>
                <a:cs typeface="+mn-lt"/>
              </a:rPr>
              <a:t>"]=df1_text['</a:t>
            </a:r>
            <a:r>
              <a:rPr lang="en-US" sz="1400" err="1">
                <a:ea typeface="+mn-lt"/>
                <a:cs typeface="+mn-lt"/>
              </a:rPr>
              <a:t>Lower_Tweet</a:t>
            </a:r>
            <a:r>
              <a:rPr lang="en-US" sz="1400" dirty="0">
                <a:ea typeface="+mn-lt"/>
                <a:cs typeface="+mn-lt"/>
              </a:rPr>
              <a:t>'].apply(lambda text: </a:t>
            </a:r>
            <a:r>
              <a:rPr lang="en-US" sz="1400" err="1">
                <a:ea typeface="+mn-lt"/>
                <a:cs typeface="+mn-lt"/>
              </a:rPr>
              <a:t>remove_punctuation</a:t>
            </a:r>
            <a:r>
              <a:rPr lang="en-US" sz="1400" dirty="0">
                <a:ea typeface="+mn-lt"/>
                <a:cs typeface="+mn-lt"/>
              </a:rPr>
              <a:t>(text))</a:t>
            </a:r>
            <a:endParaRPr lang="en-US" sz="1400"/>
          </a:p>
          <a:p>
            <a:pPr marL="0" indent="0">
              <a:buClr>
                <a:srgbClr val="1287C3"/>
              </a:buClr>
              <a:buNone/>
            </a:pPr>
            <a:r>
              <a:rPr lang="en-US" sz="1400" dirty="0">
                <a:ea typeface="+mn-lt"/>
                <a:cs typeface="+mn-lt"/>
              </a:rPr>
              <a:t>#Stopwords</a:t>
            </a:r>
            <a:endParaRPr lang="en-US" sz="1400"/>
          </a:p>
          <a:p>
            <a:pPr marL="0" indent="0">
              <a:buClr>
                <a:srgbClr val="1287C3"/>
              </a:buClr>
              <a:buNone/>
            </a:pPr>
            <a:r>
              <a:rPr lang="en-US" sz="1400" dirty="0">
                <a:ea typeface="+mn-lt"/>
                <a:cs typeface="+mn-lt"/>
              </a:rPr>
              <a:t>",".join(</a:t>
            </a:r>
            <a:r>
              <a:rPr lang="en-US" sz="1400" err="1">
                <a:ea typeface="+mn-lt"/>
                <a:cs typeface="+mn-lt"/>
              </a:rPr>
              <a:t>stopwords.words</a:t>
            </a:r>
            <a:r>
              <a:rPr lang="en-US" sz="1400" dirty="0">
                <a:ea typeface="+mn-lt"/>
                <a:cs typeface="+mn-lt"/>
              </a:rPr>
              <a:t>("</a:t>
            </a:r>
            <a:r>
              <a:rPr lang="en-US" sz="1400" err="1">
                <a:ea typeface="+mn-lt"/>
                <a:cs typeface="+mn-lt"/>
              </a:rPr>
              <a:t>english</a:t>
            </a:r>
            <a:r>
              <a:rPr lang="en-US" sz="1400" dirty="0">
                <a:ea typeface="+mn-lt"/>
                <a:cs typeface="+mn-lt"/>
              </a:rPr>
              <a:t>"))</a:t>
            </a:r>
            <a:endParaRPr lang="en-US" sz="1400"/>
          </a:p>
          <a:p>
            <a:pPr marL="0" indent="0">
              <a:buClr>
                <a:srgbClr val="1287C3"/>
              </a:buClr>
              <a:buNone/>
            </a:pPr>
            <a:r>
              <a:rPr lang="en-US" sz="1400" dirty="0">
                <a:ea typeface="+mn-lt"/>
                <a:cs typeface="+mn-lt"/>
              </a:rPr>
              <a:t>STOPWORDS=set(</a:t>
            </a:r>
            <a:r>
              <a:rPr lang="en-US" sz="1400" err="1">
                <a:ea typeface="+mn-lt"/>
                <a:cs typeface="+mn-lt"/>
              </a:rPr>
              <a:t>stopwords.words</a:t>
            </a:r>
            <a:r>
              <a:rPr lang="en-US" sz="1400" dirty="0">
                <a:ea typeface="+mn-lt"/>
                <a:cs typeface="+mn-lt"/>
              </a:rPr>
              <a:t>("</a:t>
            </a:r>
            <a:r>
              <a:rPr lang="en-US" sz="1400" err="1">
                <a:ea typeface="+mn-lt"/>
                <a:cs typeface="+mn-lt"/>
              </a:rPr>
              <a:t>english</a:t>
            </a:r>
            <a:r>
              <a:rPr lang="en-US" sz="1400" dirty="0">
                <a:ea typeface="+mn-lt"/>
                <a:cs typeface="+mn-lt"/>
              </a:rPr>
              <a:t>"))</a:t>
            </a:r>
            <a:endParaRPr lang="en-US" sz="1400"/>
          </a:p>
          <a:p>
            <a:pPr marL="0" indent="0">
              <a:buClr>
                <a:srgbClr val="1287C3"/>
              </a:buClr>
              <a:buNone/>
            </a:pPr>
            <a:r>
              <a:rPr lang="en-US" sz="1400" dirty="0">
                <a:ea typeface="+mn-lt"/>
                <a:cs typeface="+mn-lt"/>
              </a:rPr>
              <a:t>def </a:t>
            </a:r>
            <a:r>
              <a:rPr lang="en-US" sz="1400" err="1">
                <a:ea typeface="+mn-lt"/>
                <a:cs typeface="+mn-lt"/>
              </a:rPr>
              <a:t>remove_stopword</a:t>
            </a:r>
            <a:r>
              <a:rPr lang="en-US" sz="1400" dirty="0">
                <a:ea typeface="+mn-lt"/>
                <a:cs typeface="+mn-lt"/>
              </a:rPr>
              <a:t>(text):</a:t>
            </a:r>
            <a:endParaRPr lang="en-US" sz="1400"/>
          </a:p>
          <a:p>
            <a:pPr marL="0" indent="0">
              <a:buClr>
                <a:srgbClr val="1287C3"/>
              </a:buClr>
              <a:buNone/>
            </a:pPr>
            <a:r>
              <a:rPr lang="en-US" sz="1400" dirty="0">
                <a:ea typeface="+mn-lt"/>
                <a:cs typeface="+mn-lt"/>
              </a:rPr>
              <a:t>    return " ".join([word for word in str(text).split() if word not in STOPWORDS]</a:t>
            </a:r>
            <a:endParaRPr lang="en-US" sz="1400" dirty="0"/>
          </a:p>
          <a:p>
            <a:pPr marL="0" indent="0">
              <a:buClr>
                <a:srgbClr val="1287C3"/>
              </a:buClr>
              <a:buNone/>
            </a:pPr>
            <a:r>
              <a:rPr lang="en-US" sz="1400" dirty="0">
                <a:ea typeface="+mn-lt"/>
                <a:cs typeface="+mn-lt"/>
              </a:rPr>
              <a:t>df1_text["</a:t>
            </a:r>
            <a:r>
              <a:rPr lang="en-US" sz="1400" err="1">
                <a:ea typeface="+mn-lt"/>
                <a:cs typeface="+mn-lt"/>
              </a:rPr>
              <a:t>Tweet_Stop</a:t>
            </a:r>
            <a:r>
              <a:rPr lang="en-US" sz="1400" dirty="0">
                <a:ea typeface="+mn-lt"/>
                <a:cs typeface="+mn-lt"/>
              </a:rPr>
              <a:t>"]=df1_text['</a:t>
            </a:r>
            <a:r>
              <a:rPr lang="en-US" sz="1400" err="1">
                <a:ea typeface="+mn-lt"/>
                <a:cs typeface="+mn-lt"/>
              </a:rPr>
              <a:t>Tweet_Punc</a:t>
            </a:r>
            <a:r>
              <a:rPr lang="en-US" sz="1400" dirty="0">
                <a:ea typeface="+mn-lt"/>
                <a:cs typeface="+mn-lt"/>
              </a:rPr>
              <a:t>'].apply(lambda text: </a:t>
            </a:r>
            <a:r>
              <a:rPr lang="en-US" sz="1400" err="1">
                <a:ea typeface="+mn-lt"/>
                <a:cs typeface="+mn-lt"/>
              </a:rPr>
              <a:t>remove_stopword</a:t>
            </a:r>
            <a:r>
              <a:rPr lang="en-US" sz="1400" dirty="0">
                <a:ea typeface="+mn-lt"/>
                <a:cs typeface="+mn-lt"/>
              </a:rPr>
              <a:t>(text))</a:t>
            </a:r>
            <a:endParaRPr lang="en-US" sz="1400"/>
          </a:p>
          <a:p>
            <a:pPr marL="0" indent="0">
              <a:buClr>
                <a:srgbClr val="1287C3"/>
              </a:buClr>
              <a:buNone/>
            </a:pPr>
            <a:r>
              <a:rPr lang="en-US" sz="1400" dirty="0">
                <a:ea typeface="+mn-lt"/>
                <a:cs typeface="+mn-lt"/>
              </a:rPr>
              <a:t>#Removal of frequently appeared word</a:t>
            </a:r>
            <a:endParaRPr lang="en-US" sz="1400"/>
          </a:p>
          <a:p>
            <a:pPr marL="0" indent="0">
              <a:buClr>
                <a:srgbClr val="1287C3"/>
              </a:buClr>
              <a:buNone/>
            </a:pPr>
            <a:r>
              <a:rPr lang="en-US" sz="1400" dirty="0">
                <a:ea typeface="+mn-lt"/>
                <a:cs typeface="+mn-lt"/>
              </a:rPr>
              <a:t>for text in </a:t>
            </a:r>
            <a:r>
              <a:rPr lang="en-US" sz="1400" err="1">
                <a:ea typeface="+mn-lt"/>
                <a:cs typeface="+mn-lt"/>
              </a:rPr>
              <a:t>df_text</a:t>
            </a:r>
            <a:r>
              <a:rPr lang="en-US" sz="1400" dirty="0">
                <a:ea typeface="+mn-lt"/>
                <a:cs typeface="+mn-lt"/>
              </a:rPr>
              <a:t>['</a:t>
            </a:r>
            <a:r>
              <a:rPr lang="en-US" sz="1400" err="1">
                <a:ea typeface="+mn-lt"/>
                <a:cs typeface="+mn-lt"/>
              </a:rPr>
              <a:t>Tweet_Stop</a:t>
            </a:r>
            <a:r>
              <a:rPr lang="en-US" sz="1400" dirty="0">
                <a:ea typeface="+mn-lt"/>
                <a:cs typeface="+mn-lt"/>
              </a:rPr>
              <a:t>'].values:</a:t>
            </a:r>
            <a:endParaRPr lang="en-US" sz="1400"/>
          </a:p>
          <a:p>
            <a:pPr marL="0" indent="0">
              <a:buClr>
                <a:srgbClr val="1287C3"/>
              </a:buClr>
              <a:buNone/>
            </a:pPr>
            <a:r>
              <a:rPr lang="en-US" sz="1400" dirty="0">
                <a:ea typeface="+mn-lt"/>
                <a:cs typeface="+mn-lt"/>
              </a:rPr>
              <a:t>    for word in </a:t>
            </a:r>
            <a:r>
              <a:rPr lang="en-US" sz="1400" err="1">
                <a:ea typeface="+mn-lt"/>
                <a:cs typeface="+mn-lt"/>
              </a:rPr>
              <a:t>text.split</a:t>
            </a:r>
            <a:r>
              <a:rPr lang="en-US" sz="1400" dirty="0">
                <a:ea typeface="+mn-lt"/>
                <a:cs typeface="+mn-lt"/>
              </a:rPr>
              <a:t>():</a:t>
            </a:r>
            <a:endParaRPr lang="en-US" sz="1400"/>
          </a:p>
          <a:p>
            <a:pPr marL="0" indent="0">
              <a:buClr>
                <a:srgbClr val="1287C3"/>
              </a:buClr>
              <a:buNone/>
            </a:pPr>
            <a:r>
              <a:rPr lang="en-US" sz="1400" dirty="0">
                <a:ea typeface="+mn-lt"/>
                <a:cs typeface="+mn-lt"/>
              </a:rPr>
              <a:t>        </a:t>
            </a:r>
            <a:r>
              <a:rPr lang="en-US" sz="1400" err="1">
                <a:ea typeface="+mn-lt"/>
                <a:cs typeface="+mn-lt"/>
              </a:rPr>
              <a:t>cnt</a:t>
            </a:r>
            <a:r>
              <a:rPr lang="en-US" sz="1400" dirty="0">
                <a:ea typeface="+mn-lt"/>
                <a:cs typeface="+mn-lt"/>
              </a:rPr>
              <a:t>[word]+=1</a:t>
            </a:r>
            <a:endParaRPr lang="en-US" sz="1400"/>
          </a:p>
        </p:txBody>
      </p:sp>
    </p:spTree>
    <p:extLst>
      <p:ext uri="{BB962C8B-B14F-4D97-AF65-F5344CB8AC3E}">
        <p14:creationId xmlns:p14="http://schemas.microsoft.com/office/powerpoint/2010/main" val="175594250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1D5EB20D-E84F-DF3C-4FE1-93F81EC9EBBE}"/>
              </a:ext>
            </a:extLst>
          </p:cNvPr>
          <p:cNvSpPr>
            <a:spLocks noGrp="1"/>
          </p:cNvSpPr>
          <p:nvPr>
            <p:ph idx="1"/>
          </p:nvPr>
        </p:nvSpPr>
        <p:spPr>
          <a:xfrm>
            <a:off x="854216" y="4822"/>
            <a:ext cx="7243603" cy="2719193"/>
          </a:xfrm>
        </p:spPr>
        <p:txBody>
          <a:bodyPr vert="horz" lIns="91440" tIns="45720" rIns="91440" bIns="45720" rtlCol="0" anchor="t">
            <a:noAutofit/>
          </a:bodyPr>
          <a:lstStyle/>
          <a:p>
            <a:pPr marL="0" indent="0">
              <a:buNone/>
            </a:pPr>
            <a:r>
              <a:rPr lang="en-US" sz="1200" dirty="0">
                <a:ea typeface="+mn-lt"/>
                <a:cs typeface="+mn-lt"/>
              </a:rPr>
              <a:t>FREQWORDS = set([w for (w, </a:t>
            </a:r>
            <a:r>
              <a:rPr lang="en-US" sz="1200" dirty="0" err="1">
                <a:ea typeface="+mn-lt"/>
                <a:cs typeface="+mn-lt"/>
              </a:rPr>
              <a:t>wc</a:t>
            </a:r>
            <a:r>
              <a:rPr lang="en-US" sz="1200" dirty="0">
                <a:ea typeface="+mn-lt"/>
                <a:cs typeface="+mn-lt"/>
              </a:rPr>
              <a:t>) in </a:t>
            </a:r>
            <a:r>
              <a:rPr lang="en-US" sz="1200" dirty="0" err="1">
                <a:ea typeface="+mn-lt"/>
                <a:cs typeface="+mn-lt"/>
              </a:rPr>
              <a:t>cnt.most_common</a:t>
            </a:r>
            <a:r>
              <a:rPr lang="en-US" sz="1200" dirty="0">
                <a:ea typeface="+mn-lt"/>
                <a:cs typeface="+mn-lt"/>
              </a:rPr>
              <a:t>(10)])</a:t>
            </a:r>
            <a:endParaRPr lang="en-US" sz="1200"/>
          </a:p>
          <a:p>
            <a:pPr marL="0" indent="0">
              <a:buClr>
                <a:srgbClr val="1287C3"/>
              </a:buClr>
              <a:buNone/>
            </a:pPr>
            <a:r>
              <a:rPr lang="en-US" sz="1200" dirty="0">
                <a:ea typeface="+mn-lt"/>
                <a:cs typeface="+mn-lt"/>
              </a:rPr>
              <a:t>def </a:t>
            </a:r>
            <a:r>
              <a:rPr lang="en-US" sz="1200" dirty="0" err="1">
                <a:ea typeface="+mn-lt"/>
                <a:cs typeface="+mn-lt"/>
              </a:rPr>
              <a:t>remove_freqwords</a:t>
            </a:r>
            <a:r>
              <a:rPr lang="en-US" sz="1200" dirty="0">
                <a:ea typeface="+mn-lt"/>
                <a:cs typeface="+mn-lt"/>
              </a:rPr>
              <a:t>(text):</a:t>
            </a:r>
            <a:endParaRPr lang="en-US" sz="1200"/>
          </a:p>
          <a:p>
            <a:pPr marL="0" indent="0">
              <a:buClr>
                <a:srgbClr val="1287C3"/>
              </a:buClr>
              <a:buNone/>
            </a:pPr>
            <a:r>
              <a:rPr lang="en-US" sz="1200" dirty="0">
                <a:ea typeface="+mn-lt"/>
                <a:cs typeface="+mn-lt"/>
              </a:rPr>
              <a:t>    """custom function to remove the frequent words"""</a:t>
            </a:r>
            <a:endParaRPr lang="en-US" sz="1200"/>
          </a:p>
          <a:p>
            <a:pPr marL="0" indent="0">
              <a:buClr>
                <a:srgbClr val="1287C3"/>
              </a:buClr>
              <a:buNone/>
            </a:pPr>
            <a:r>
              <a:rPr lang="en-US" sz="1200" dirty="0">
                <a:ea typeface="+mn-lt"/>
                <a:cs typeface="+mn-lt"/>
              </a:rPr>
              <a:t>    return " ".join([word for word in str(text).split() if word not in FREQWORDS])</a:t>
            </a:r>
            <a:endParaRPr lang="en-US" sz="1200"/>
          </a:p>
          <a:p>
            <a:pPr marL="0" indent="0">
              <a:buClr>
                <a:srgbClr val="1287C3"/>
              </a:buClr>
              <a:buNone/>
            </a:pPr>
            <a:r>
              <a:rPr lang="en-US" sz="1200" dirty="0">
                <a:ea typeface="+mn-lt"/>
                <a:cs typeface="+mn-lt"/>
              </a:rPr>
              <a:t>df1_text["</a:t>
            </a:r>
            <a:r>
              <a:rPr lang="en-US" sz="1200" dirty="0" err="1">
                <a:ea typeface="+mn-lt"/>
                <a:cs typeface="+mn-lt"/>
              </a:rPr>
              <a:t>Tweet_Freq</a:t>
            </a:r>
            <a:r>
              <a:rPr lang="en-US" sz="1200" dirty="0">
                <a:ea typeface="+mn-lt"/>
                <a:cs typeface="+mn-lt"/>
              </a:rPr>
              <a:t>"] = df1_text["</a:t>
            </a:r>
            <a:r>
              <a:rPr lang="en-US" sz="1200" dirty="0" err="1">
                <a:ea typeface="+mn-lt"/>
                <a:cs typeface="+mn-lt"/>
              </a:rPr>
              <a:t>Tweet_Stop</a:t>
            </a:r>
            <a:r>
              <a:rPr lang="en-US" sz="1200" dirty="0">
                <a:ea typeface="+mn-lt"/>
                <a:cs typeface="+mn-lt"/>
              </a:rPr>
              <a:t>"].apply(lambda text: </a:t>
            </a:r>
            <a:r>
              <a:rPr lang="en-US" sz="1200" dirty="0" err="1">
                <a:ea typeface="+mn-lt"/>
                <a:cs typeface="+mn-lt"/>
              </a:rPr>
              <a:t>remove_freqwords</a:t>
            </a:r>
            <a:r>
              <a:rPr lang="en-US" sz="1200" dirty="0">
                <a:ea typeface="+mn-lt"/>
                <a:cs typeface="+mn-lt"/>
              </a:rPr>
              <a:t>(text))</a:t>
            </a:r>
            <a:endParaRPr lang="en-US" sz="1200"/>
          </a:p>
          <a:p>
            <a:pPr marL="0" indent="0">
              <a:buClr>
                <a:srgbClr val="1287C3"/>
              </a:buClr>
              <a:buNone/>
            </a:pPr>
            <a:r>
              <a:rPr lang="en-US" sz="1200" dirty="0" err="1">
                <a:ea typeface="+mn-lt"/>
                <a:cs typeface="+mn-lt"/>
              </a:rPr>
              <a:t>n_rare_word</a:t>
            </a:r>
            <a:r>
              <a:rPr lang="en-US" sz="1200" dirty="0">
                <a:ea typeface="+mn-lt"/>
                <a:cs typeface="+mn-lt"/>
              </a:rPr>
              <a:t>=10</a:t>
            </a:r>
            <a:endParaRPr lang="en-US" sz="1200"/>
          </a:p>
          <a:p>
            <a:pPr marL="0" indent="0">
              <a:buClr>
                <a:srgbClr val="1287C3"/>
              </a:buClr>
              <a:buNone/>
            </a:pPr>
            <a:r>
              <a:rPr lang="en-US" sz="1200" dirty="0">
                <a:ea typeface="+mn-lt"/>
                <a:cs typeface="+mn-lt"/>
              </a:rPr>
              <a:t>RAREWORDS=set([w for (w ,</a:t>
            </a:r>
            <a:r>
              <a:rPr lang="en-US" sz="1200" dirty="0" err="1">
                <a:ea typeface="+mn-lt"/>
                <a:cs typeface="+mn-lt"/>
              </a:rPr>
              <a:t>wc</a:t>
            </a:r>
            <a:r>
              <a:rPr lang="en-US" sz="1200" dirty="0">
                <a:ea typeface="+mn-lt"/>
                <a:cs typeface="+mn-lt"/>
              </a:rPr>
              <a:t>) in </a:t>
            </a:r>
            <a:r>
              <a:rPr lang="en-US" sz="1200" dirty="0" err="1">
                <a:ea typeface="+mn-lt"/>
                <a:cs typeface="+mn-lt"/>
              </a:rPr>
              <a:t>cnt.most_common</a:t>
            </a:r>
            <a:r>
              <a:rPr lang="en-US" sz="1200" dirty="0">
                <a:ea typeface="+mn-lt"/>
                <a:cs typeface="+mn-lt"/>
              </a:rPr>
              <a:t>()[:-n_rare_word-1:-1]])</a:t>
            </a:r>
            <a:endParaRPr lang="en-US" sz="1200"/>
          </a:p>
          <a:p>
            <a:pPr marL="0" indent="0">
              <a:buClr>
                <a:srgbClr val="1287C3"/>
              </a:buClr>
              <a:buNone/>
            </a:pPr>
            <a:r>
              <a:rPr lang="en-US" sz="1200" dirty="0">
                <a:ea typeface="+mn-lt"/>
                <a:cs typeface="+mn-lt"/>
              </a:rPr>
              <a:t>def </a:t>
            </a:r>
            <a:r>
              <a:rPr lang="en-US" sz="1200" dirty="0" err="1">
                <a:ea typeface="+mn-lt"/>
                <a:cs typeface="+mn-lt"/>
              </a:rPr>
              <a:t>remove_rareword</a:t>
            </a:r>
            <a:r>
              <a:rPr lang="en-US" sz="1200" dirty="0">
                <a:ea typeface="+mn-lt"/>
                <a:cs typeface="+mn-lt"/>
              </a:rPr>
              <a:t>(text):</a:t>
            </a:r>
            <a:endParaRPr lang="en-US" sz="1200"/>
          </a:p>
          <a:p>
            <a:pPr marL="0" indent="0">
              <a:buClr>
                <a:srgbClr val="1287C3"/>
              </a:buClr>
              <a:buNone/>
            </a:pPr>
            <a:r>
              <a:rPr lang="en-US" sz="1200" dirty="0">
                <a:ea typeface="+mn-lt"/>
                <a:cs typeface="+mn-lt"/>
              </a:rPr>
              <a:t>    return " ".join([word for word in str(text).split() if word not in RAREWORDS])</a:t>
            </a:r>
            <a:endParaRPr lang="en-US" sz="1200"/>
          </a:p>
          <a:p>
            <a:pPr marL="0" indent="0">
              <a:buClr>
                <a:srgbClr val="1287C3"/>
              </a:buClr>
              <a:buNone/>
            </a:pPr>
            <a:r>
              <a:rPr lang="en-US" sz="1200" dirty="0">
                <a:ea typeface="+mn-lt"/>
                <a:cs typeface="+mn-lt"/>
              </a:rPr>
              <a:t>df1_text['</a:t>
            </a:r>
            <a:r>
              <a:rPr lang="en-US" sz="1200" dirty="0" err="1">
                <a:ea typeface="+mn-lt"/>
                <a:cs typeface="+mn-lt"/>
              </a:rPr>
              <a:t>Rare_text</a:t>
            </a:r>
            <a:r>
              <a:rPr lang="en-US" sz="1200" dirty="0">
                <a:ea typeface="+mn-lt"/>
                <a:cs typeface="+mn-lt"/>
              </a:rPr>
              <a:t>']=df1_text['</a:t>
            </a:r>
            <a:r>
              <a:rPr lang="en-US" sz="1200" dirty="0" err="1">
                <a:ea typeface="+mn-lt"/>
                <a:cs typeface="+mn-lt"/>
              </a:rPr>
              <a:t>Tweet_Freq</a:t>
            </a:r>
            <a:r>
              <a:rPr lang="en-US" sz="1200" dirty="0">
                <a:ea typeface="+mn-lt"/>
                <a:cs typeface="+mn-lt"/>
              </a:rPr>
              <a:t>'].apply(lambda text: </a:t>
            </a:r>
            <a:r>
              <a:rPr lang="en-US" sz="1200" dirty="0" err="1">
                <a:ea typeface="+mn-lt"/>
                <a:cs typeface="+mn-lt"/>
              </a:rPr>
              <a:t>remove_rareword</a:t>
            </a:r>
            <a:r>
              <a:rPr lang="en-US" sz="1200" dirty="0">
                <a:ea typeface="+mn-lt"/>
                <a:cs typeface="+mn-lt"/>
              </a:rPr>
              <a:t>(text))</a:t>
            </a:r>
            <a:endParaRPr lang="en-US" sz="1200"/>
          </a:p>
          <a:p>
            <a:pPr marL="0" indent="0">
              <a:buClr>
                <a:srgbClr val="1287C3"/>
              </a:buClr>
              <a:buNone/>
            </a:pPr>
            <a:r>
              <a:rPr lang="en-US" sz="1200" dirty="0">
                <a:ea typeface="+mn-lt"/>
                <a:cs typeface="+mn-lt"/>
              </a:rPr>
              <a:t>#Steamming data</a:t>
            </a:r>
            <a:endParaRPr lang="en-US" sz="1200"/>
          </a:p>
          <a:p>
            <a:pPr marL="0" indent="0">
              <a:buClr>
                <a:srgbClr val="1287C3"/>
              </a:buClr>
              <a:buNone/>
            </a:pPr>
            <a:r>
              <a:rPr lang="en-US" sz="1200" dirty="0">
                <a:ea typeface="+mn-lt"/>
                <a:cs typeface="+mn-lt"/>
              </a:rPr>
              <a:t>stemmer=</a:t>
            </a:r>
            <a:r>
              <a:rPr lang="en-US" sz="1200" dirty="0" err="1">
                <a:ea typeface="+mn-lt"/>
                <a:cs typeface="+mn-lt"/>
              </a:rPr>
              <a:t>PorterStemmer</a:t>
            </a:r>
            <a:r>
              <a:rPr lang="en-US" sz="1200" dirty="0">
                <a:ea typeface="+mn-lt"/>
                <a:cs typeface="+mn-lt"/>
              </a:rPr>
              <a:t>()</a:t>
            </a:r>
            <a:endParaRPr lang="en-US" sz="1200"/>
          </a:p>
          <a:p>
            <a:pPr marL="0" indent="0">
              <a:buClr>
                <a:srgbClr val="1287C3"/>
              </a:buClr>
              <a:buNone/>
            </a:pPr>
            <a:r>
              <a:rPr lang="en-US" sz="1200" dirty="0">
                <a:ea typeface="+mn-lt"/>
                <a:cs typeface="+mn-lt"/>
              </a:rPr>
              <a:t>def </a:t>
            </a:r>
            <a:r>
              <a:rPr lang="en-US" sz="1200" dirty="0" err="1">
                <a:ea typeface="+mn-lt"/>
                <a:cs typeface="+mn-lt"/>
              </a:rPr>
              <a:t>stem_porter</a:t>
            </a:r>
            <a:r>
              <a:rPr lang="en-US" sz="1200" dirty="0">
                <a:ea typeface="+mn-lt"/>
                <a:cs typeface="+mn-lt"/>
              </a:rPr>
              <a:t>(text):</a:t>
            </a:r>
            <a:endParaRPr lang="en-US" sz="1200"/>
          </a:p>
          <a:p>
            <a:pPr marL="0" indent="0">
              <a:buClr>
                <a:srgbClr val="1287C3"/>
              </a:buClr>
              <a:buNone/>
            </a:pPr>
            <a:r>
              <a:rPr lang="en-US" sz="1200" dirty="0">
                <a:ea typeface="+mn-lt"/>
                <a:cs typeface="+mn-lt"/>
              </a:rPr>
              <a:t>        return " ".join([</a:t>
            </a:r>
            <a:r>
              <a:rPr lang="en-US" sz="1200" dirty="0" err="1">
                <a:ea typeface="+mn-lt"/>
                <a:cs typeface="+mn-lt"/>
              </a:rPr>
              <a:t>stemmer.stem</a:t>
            </a:r>
            <a:r>
              <a:rPr lang="en-US" sz="1200" dirty="0">
                <a:ea typeface="+mn-lt"/>
                <a:cs typeface="+mn-lt"/>
              </a:rPr>
              <a:t>(word) for word in </a:t>
            </a:r>
            <a:r>
              <a:rPr lang="en-US" sz="1200" dirty="0" err="1">
                <a:ea typeface="+mn-lt"/>
                <a:cs typeface="+mn-lt"/>
              </a:rPr>
              <a:t>text.split</a:t>
            </a:r>
            <a:r>
              <a:rPr lang="en-US" sz="1200" dirty="0">
                <a:ea typeface="+mn-lt"/>
                <a:cs typeface="+mn-lt"/>
              </a:rPr>
              <a:t>()]</a:t>
            </a:r>
            <a:endParaRPr lang="en-US" sz="1200"/>
          </a:p>
          <a:p>
            <a:pPr marL="0" indent="0">
              <a:buClr>
                <a:srgbClr val="1287C3"/>
              </a:buClr>
              <a:buNone/>
            </a:pPr>
            <a:r>
              <a:rPr lang="en-US" sz="1200" dirty="0">
                <a:ea typeface="+mn-lt"/>
                <a:cs typeface="+mn-lt"/>
              </a:rPr>
              <a:t>df1_text["</a:t>
            </a:r>
            <a:r>
              <a:rPr lang="en-US" sz="1200" dirty="0" err="1">
                <a:ea typeface="+mn-lt"/>
                <a:cs typeface="+mn-lt"/>
              </a:rPr>
              <a:t>Tweet_Stemmed</a:t>
            </a:r>
            <a:r>
              <a:rPr lang="en-US" sz="1200" dirty="0">
                <a:ea typeface="+mn-lt"/>
                <a:cs typeface="+mn-lt"/>
              </a:rPr>
              <a:t>"]=df1_text['</a:t>
            </a:r>
            <a:r>
              <a:rPr lang="en-US" sz="1200" dirty="0" err="1">
                <a:ea typeface="+mn-lt"/>
                <a:cs typeface="+mn-lt"/>
              </a:rPr>
              <a:t>Tweet_Stop</a:t>
            </a:r>
            <a:r>
              <a:rPr lang="en-US" sz="1200" dirty="0">
                <a:ea typeface="+mn-lt"/>
                <a:cs typeface="+mn-lt"/>
              </a:rPr>
              <a:t>'].apply(lambda text : </a:t>
            </a:r>
            <a:r>
              <a:rPr lang="en-US" sz="1200" dirty="0" err="1">
                <a:ea typeface="+mn-lt"/>
                <a:cs typeface="+mn-lt"/>
              </a:rPr>
              <a:t>stem_porter</a:t>
            </a:r>
            <a:r>
              <a:rPr lang="en-US" sz="1200" dirty="0">
                <a:ea typeface="+mn-lt"/>
                <a:cs typeface="+mn-lt"/>
              </a:rPr>
              <a:t>(text))</a:t>
            </a:r>
            <a:endParaRPr lang="en-US" sz="1200"/>
          </a:p>
          <a:p>
            <a:pPr marL="0" indent="0">
              <a:buClr>
                <a:srgbClr val="1287C3"/>
              </a:buClr>
              <a:buNone/>
            </a:pPr>
            <a:r>
              <a:rPr lang="en-US" sz="1200" dirty="0">
                <a:ea typeface="+mn-lt"/>
                <a:cs typeface="+mn-lt"/>
              </a:rPr>
              <a:t>#Lemmatization</a:t>
            </a:r>
            <a:endParaRPr lang="en-US" sz="1200"/>
          </a:p>
          <a:p>
            <a:pPr marL="0" indent="0">
              <a:buClr>
                <a:srgbClr val="1287C3"/>
              </a:buClr>
              <a:buNone/>
            </a:pPr>
            <a:r>
              <a:rPr lang="en-US" sz="1200" dirty="0" err="1">
                <a:ea typeface="+mn-lt"/>
                <a:cs typeface="+mn-lt"/>
              </a:rPr>
              <a:t>lematizer</a:t>
            </a:r>
            <a:r>
              <a:rPr lang="en-US" sz="1200" dirty="0">
                <a:ea typeface="+mn-lt"/>
                <a:cs typeface="+mn-lt"/>
              </a:rPr>
              <a:t>=</a:t>
            </a:r>
            <a:r>
              <a:rPr lang="en-US" sz="1200" dirty="0" err="1">
                <a:ea typeface="+mn-lt"/>
                <a:cs typeface="+mn-lt"/>
              </a:rPr>
              <a:t>WordNetLemmatizer</a:t>
            </a:r>
            <a:r>
              <a:rPr lang="en-US" sz="1200" dirty="0">
                <a:ea typeface="+mn-lt"/>
                <a:cs typeface="+mn-lt"/>
              </a:rPr>
              <a:t>()</a:t>
            </a:r>
            <a:endParaRPr lang="en-US" sz="1200"/>
          </a:p>
          <a:p>
            <a:pPr marL="0" indent="0">
              <a:buClr>
                <a:srgbClr val="1287C3"/>
              </a:buClr>
              <a:buNone/>
            </a:pPr>
            <a:r>
              <a:rPr lang="en-US" sz="1200" dirty="0" err="1">
                <a:ea typeface="+mn-lt"/>
                <a:cs typeface="+mn-lt"/>
              </a:rPr>
              <a:t>lemmmatizer</a:t>
            </a:r>
            <a:r>
              <a:rPr lang="en-US" sz="1200" dirty="0">
                <a:ea typeface="+mn-lt"/>
                <a:cs typeface="+mn-lt"/>
              </a:rPr>
              <a:t>=</a:t>
            </a:r>
            <a:r>
              <a:rPr lang="en-US" sz="1200" dirty="0" err="1">
                <a:ea typeface="+mn-lt"/>
                <a:cs typeface="+mn-lt"/>
              </a:rPr>
              <a:t>WordNetLemmatizer</a:t>
            </a:r>
            <a:r>
              <a:rPr lang="en-US" sz="1200" dirty="0">
                <a:ea typeface="+mn-lt"/>
                <a:cs typeface="+mn-lt"/>
              </a:rPr>
              <a:t>()</a:t>
            </a:r>
            <a:endParaRPr lang="en-US" sz="1200"/>
          </a:p>
          <a:p>
            <a:pPr marL="0" indent="0">
              <a:buClr>
                <a:srgbClr val="1287C3"/>
              </a:buClr>
              <a:buNone/>
            </a:pPr>
            <a:r>
              <a:rPr lang="en-US" sz="1200" dirty="0" err="1">
                <a:ea typeface="+mn-lt"/>
                <a:cs typeface="+mn-lt"/>
              </a:rPr>
              <a:t>wordnet_map</a:t>
            </a:r>
            <a:r>
              <a:rPr lang="en-US" sz="1200" dirty="0">
                <a:ea typeface="+mn-lt"/>
                <a:cs typeface="+mn-lt"/>
              </a:rPr>
              <a:t>={"N":</a:t>
            </a:r>
            <a:r>
              <a:rPr lang="en-US" sz="1200" dirty="0" err="1">
                <a:ea typeface="+mn-lt"/>
                <a:cs typeface="+mn-lt"/>
              </a:rPr>
              <a:t>wordnet.NOUN</a:t>
            </a:r>
            <a:r>
              <a:rPr lang="en-US" sz="1200" dirty="0">
                <a:ea typeface="+mn-lt"/>
                <a:cs typeface="+mn-lt"/>
              </a:rPr>
              <a:t>, "V":</a:t>
            </a:r>
            <a:r>
              <a:rPr lang="en-US" sz="1200" dirty="0" err="1">
                <a:ea typeface="+mn-lt"/>
                <a:cs typeface="+mn-lt"/>
              </a:rPr>
              <a:t>wordnet.VERB</a:t>
            </a:r>
            <a:r>
              <a:rPr lang="en-US" sz="1200" dirty="0">
                <a:ea typeface="+mn-lt"/>
                <a:cs typeface="+mn-lt"/>
              </a:rPr>
              <a:t>, "J":</a:t>
            </a:r>
            <a:r>
              <a:rPr lang="en-US" sz="1200" dirty="0" err="1">
                <a:ea typeface="+mn-lt"/>
                <a:cs typeface="+mn-lt"/>
              </a:rPr>
              <a:t>wordnet.ADJ</a:t>
            </a:r>
            <a:r>
              <a:rPr lang="en-US" sz="1200" dirty="0">
                <a:ea typeface="+mn-lt"/>
                <a:cs typeface="+mn-lt"/>
              </a:rPr>
              <a:t>, "R":</a:t>
            </a:r>
            <a:r>
              <a:rPr lang="en-US" sz="1200" dirty="0" err="1">
                <a:ea typeface="+mn-lt"/>
                <a:cs typeface="+mn-lt"/>
              </a:rPr>
              <a:t>wordnet.ADV</a:t>
            </a:r>
            <a:r>
              <a:rPr lang="en-US" sz="1200" dirty="0">
                <a:ea typeface="+mn-lt"/>
                <a:cs typeface="+mn-lt"/>
              </a:rPr>
              <a:t>}</a:t>
            </a:r>
            <a:endParaRPr lang="en-US" sz="1200"/>
          </a:p>
          <a:p>
            <a:pPr marL="0" indent="0">
              <a:buClr>
                <a:srgbClr val="1287C3"/>
              </a:buClr>
              <a:buNone/>
            </a:pPr>
            <a:r>
              <a:rPr lang="en-US" sz="1200" dirty="0">
                <a:ea typeface="+mn-lt"/>
                <a:cs typeface="+mn-lt"/>
              </a:rPr>
              <a:t>def </a:t>
            </a:r>
            <a:r>
              <a:rPr lang="en-US" sz="1200" dirty="0" err="1">
                <a:ea typeface="+mn-lt"/>
                <a:cs typeface="+mn-lt"/>
              </a:rPr>
              <a:t>lemmatized_words</a:t>
            </a:r>
            <a:r>
              <a:rPr lang="en-US" sz="1200" dirty="0">
                <a:ea typeface="+mn-lt"/>
                <a:cs typeface="+mn-lt"/>
              </a:rPr>
              <a:t>(text):</a:t>
            </a:r>
            <a:endParaRPr lang="en-US" sz="1200"/>
          </a:p>
          <a:p>
            <a:pPr marL="0" indent="0">
              <a:buClr>
                <a:srgbClr val="1287C3"/>
              </a:buClr>
              <a:buNone/>
            </a:pPr>
            <a:r>
              <a:rPr lang="en-US" sz="1200" dirty="0">
                <a:ea typeface="+mn-lt"/>
                <a:cs typeface="+mn-lt"/>
              </a:rPr>
              <a:t>    </a:t>
            </a:r>
            <a:r>
              <a:rPr lang="en-US" sz="1200" dirty="0" err="1">
                <a:ea typeface="+mn-lt"/>
                <a:cs typeface="+mn-lt"/>
              </a:rPr>
              <a:t>pos_tagged_text</a:t>
            </a:r>
            <a:r>
              <a:rPr lang="en-US" sz="1200" dirty="0">
                <a:ea typeface="+mn-lt"/>
                <a:cs typeface="+mn-lt"/>
              </a:rPr>
              <a:t> = </a:t>
            </a:r>
            <a:r>
              <a:rPr lang="en-US" sz="1200" dirty="0" err="1">
                <a:ea typeface="+mn-lt"/>
                <a:cs typeface="+mn-lt"/>
              </a:rPr>
              <a:t>nltk.pos_tag</a:t>
            </a:r>
            <a:r>
              <a:rPr lang="en-US" sz="1200" dirty="0">
                <a:ea typeface="+mn-lt"/>
                <a:cs typeface="+mn-lt"/>
              </a:rPr>
              <a:t>(</a:t>
            </a:r>
            <a:r>
              <a:rPr lang="en-US" sz="1200" dirty="0" err="1">
                <a:ea typeface="+mn-lt"/>
                <a:cs typeface="+mn-lt"/>
              </a:rPr>
              <a:t>text.split</a:t>
            </a:r>
            <a:r>
              <a:rPr lang="en-US" sz="1200" dirty="0">
                <a:ea typeface="+mn-lt"/>
                <a:cs typeface="+mn-lt"/>
              </a:rPr>
              <a:t>())</a:t>
            </a:r>
            <a:endParaRPr lang="en-US" sz="1200"/>
          </a:p>
          <a:p>
            <a:pPr marL="0" indent="0">
              <a:buClr>
                <a:srgbClr val="1287C3"/>
              </a:buClr>
              <a:buNone/>
            </a:pPr>
            <a:r>
              <a:rPr lang="en-US" sz="1200" dirty="0">
                <a:ea typeface="+mn-lt"/>
                <a:cs typeface="+mn-lt"/>
              </a:rPr>
              <a:t>    return " ".join([</a:t>
            </a:r>
            <a:r>
              <a:rPr lang="en-US" sz="1200" dirty="0" err="1">
                <a:ea typeface="+mn-lt"/>
                <a:cs typeface="+mn-lt"/>
              </a:rPr>
              <a:t>lematizer.lemmatize</a:t>
            </a:r>
            <a:r>
              <a:rPr lang="en-US" sz="1200" dirty="0">
                <a:ea typeface="+mn-lt"/>
                <a:cs typeface="+mn-lt"/>
              </a:rPr>
              <a:t>(word , </a:t>
            </a:r>
            <a:r>
              <a:rPr lang="en-US" sz="1200" dirty="0" err="1">
                <a:ea typeface="+mn-lt"/>
                <a:cs typeface="+mn-lt"/>
              </a:rPr>
              <a:t>wordnet_map.get</a:t>
            </a:r>
            <a:r>
              <a:rPr lang="en-US" sz="1200" dirty="0">
                <a:ea typeface="+mn-lt"/>
                <a:cs typeface="+mn-lt"/>
              </a:rPr>
              <a:t>(pos[0], </a:t>
            </a:r>
            <a:r>
              <a:rPr lang="en-US" sz="1200" dirty="0" err="1">
                <a:ea typeface="+mn-lt"/>
                <a:cs typeface="+mn-lt"/>
              </a:rPr>
              <a:t>wordnet.NOUN</a:t>
            </a:r>
            <a:r>
              <a:rPr lang="en-US" sz="1200" dirty="0">
                <a:ea typeface="+mn-lt"/>
                <a:cs typeface="+mn-lt"/>
              </a:rPr>
              <a:t>)) for word, pos in </a:t>
            </a:r>
            <a:r>
              <a:rPr lang="en-US" sz="1200" dirty="0" err="1">
                <a:ea typeface="+mn-lt"/>
                <a:cs typeface="+mn-lt"/>
              </a:rPr>
              <a:t>pos_tagged_text</a:t>
            </a:r>
            <a:r>
              <a:rPr lang="en-US" sz="1200" dirty="0">
                <a:ea typeface="+mn-lt"/>
                <a:cs typeface="+mn-lt"/>
              </a:rPr>
              <a:t>]</a:t>
            </a:r>
            <a:endParaRPr lang="en-US" sz="1200"/>
          </a:p>
          <a:p>
            <a:pPr marL="0" indent="0">
              <a:buClr>
                <a:srgbClr val="1287C3"/>
              </a:buClr>
              <a:buNone/>
            </a:pPr>
            <a:r>
              <a:rPr lang="en-US" sz="1200" dirty="0">
                <a:ea typeface="+mn-lt"/>
                <a:cs typeface="+mn-lt"/>
              </a:rPr>
              <a:t>df1_text["</a:t>
            </a:r>
            <a:r>
              <a:rPr lang="en-US" sz="1200" dirty="0" err="1">
                <a:ea typeface="+mn-lt"/>
                <a:cs typeface="+mn-lt"/>
              </a:rPr>
              <a:t>Tweet_Lemma</a:t>
            </a:r>
            <a:r>
              <a:rPr lang="en-US" sz="1200" dirty="0">
                <a:ea typeface="+mn-lt"/>
                <a:cs typeface="+mn-lt"/>
              </a:rPr>
              <a:t>"] = df1_text["</a:t>
            </a:r>
            <a:r>
              <a:rPr lang="en-US" sz="1200" dirty="0" err="1">
                <a:ea typeface="+mn-lt"/>
                <a:cs typeface="+mn-lt"/>
              </a:rPr>
              <a:t>Tweet_Stop</a:t>
            </a:r>
            <a:r>
              <a:rPr lang="en-US" sz="1200" dirty="0">
                <a:ea typeface="+mn-lt"/>
                <a:cs typeface="+mn-lt"/>
              </a:rPr>
              <a:t>"].apply(lambda text: </a:t>
            </a:r>
            <a:r>
              <a:rPr lang="en-US" sz="1200" dirty="0" err="1">
                <a:ea typeface="+mn-lt"/>
                <a:cs typeface="+mn-lt"/>
              </a:rPr>
              <a:t>lemmatized_words</a:t>
            </a:r>
            <a:r>
              <a:rPr lang="en-US" sz="1200" dirty="0">
                <a:ea typeface="+mn-lt"/>
                <a:cs typeface="+mn-lt"/>
              </a:rPr>
              <a:t>(text))</a:t>
            </a:r>
            <a:endParaRPr lang="en-US" sz="1200" dirty="0"/>
          </a:p>
        </p:txBody>
      </p:sp>
    </p:spTree>
    <p:extLst>
      <p:ext uri="{BB962C8B-B14F-4D97-AF65-F5344CB8AC3E}">
        <p14:creationId xmlns:p14="http://schemas.microsoft.com/office/powerpoint/2010/main" val="40640286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B1266-62BA-94E0-8B64-5858D638FF60}"/>
              </a:ext>
            </a:extLst>
          </p:cNvPr>
          <p:cNvSpPr>
            <a:spLocks noGrp="1"/>
          </p:cNvSpPr>
          <p:nvPr>
            <p:ph type="title"/>
          </p:nvPr>
        </p:nvSpPr>
        <p:spPr>
          <a:xfrm>
            <a:off x="1189702" y="1261872"/>
            <a:ext cx="3145536" cy="4334256"/>
          </a:xfrm>
        </p:spPr>
        <p:txBody>
          <a:bodyPr>
            <a:normAutofit/>
          </a:bodyPr>
          <a:lstStyle/>
          <a:p>
            <a:pPr algn="r"/>
            <a:r>
              <a:rPr lang="en-US" sz="3600" dirty="0"/>
              <a:t>Output</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Table&#10;&#10;Description automatically generated">
            <a:extLst>
              <a:ext uri="{FF2B5EF4-FFF2-40B4-BE49-F238E27FC236}">
                <a16:creationId xmlns:a16="http://schemas.microsoft.com/office/drawing/2014/main" id="{8B606237-EB68-70DA-FCAA-BDEAE63E4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526" y="1394652"/>
            <a:ext cx="7035083" cy="4055094"/>
          </a:xfrm>
          <a:prstGeom prst="rect">
            <a:avLst/>
          </a:prstGeom>
        </p:spPr>
      </p:pic>
    </p:spTree>
    <p:extLst>
      <p:ext uri="{BB962C8B-B14F-4D97-AF65-F5344CB8AC3E}">
        <p14:creationId xmlns:p14="http://schemas.microsoft.com/office/powerpoint/2010/main" val="375441745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26"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7"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8"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9"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0"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1"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33" name="Rectangle 32">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209B0-3BF8-4841-8554-751F95010134}"/>
              </a:ext>
            </a:extLst>
          </p:cNvPr>
          <p:cNvSpPr>
            <a:spLocks noGrp="1"/>
          </p:cNvSpPr>
          <p:nvPr>
            <p:ph type="title"/>
          </p:nvPr>
        </p:nvSpPr>
        <p:spPr>
          <a:xfrm>
            <a:off x="1189702" y="1261872"/>
            <a:ext cx="3145536" cy="4334256"/>
          </a:xfrm>
        </p:spPr>
        <p:txBody>
          <a:bodyPr>
            <a:normAutofit/>
          </a:bodyPr>
          <a:lstStyle/>
          <a:p>
            <a:pPr algn="r"/>
            <a:r>
              <a:rPr lang="en-US" sz="3600" dirty="0"/>
              <a:t>Polarity</a:t>
            </a:r>
          </a:p>
        </p:txBody>
      </p:sp>
      <p:cxnSp>
        <p:nvCxnSpPr>
          <p:cNvPr id="35" name="Straight Connector 34">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2C5DB6-AD83-C0C4-CD28-5505238F0C4C}"/>
              </a:ext>
            </a:extLst>
          </p:cNvPr>
          <p:cNvSpPr>
            <a:spLocks noGrp="1"/>
          </p:cNvSpPr>
          <p:nvPr>
            <p:ph idx="1"/>
          </p:nvPr>
        </p:nvSpPr>
        <p:spPr>
          <a:xfrm>
            <a:off x="5007932" y="1261873"/>
            <a:ext cx="5951013" cy="4449422"/>
          </a:xfrm>
        </p:spPr>
        <p:txBody>
          <a:bodyPr>
            <a:normAutofit/>
          </a:bodyPr>
          <a:lstStyle/>
          <a:p>
            <a:r>
              <a:rPr lang="en-US" sz="2000" dirty="0">
                <a:ea typeface="+mn-lt"/>
                <a:cs typeface="+mn-lt"/>
              </a:rPr>
              <a:t>It is the expression that determines the sentimental aspect of an opinion. In textual data, the result of sentiment analysis can be determined for each entity in the sentence. The sentiment polarity can be determined as positive, negative and neutral.</a:t>
            </a:r>
          </a:p>
        </p:txBody>
      </p:sp>
    </p:spTree>
    <p:extLst>
      <p:ext uri="{BB962C8B-B14F-4D97-AF65-F5344CB8AC3E}">
        <p14:creationId xmlns:p14="http://schemas.microsoft.com/office/powerpoint/2010/main" val="122794784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E37DE-93CC-D6E2-72D7-6962D6D3FB22}"/>
              </a:ext>
            </a:extLst>
          </p:cNvPr>
          <p:cNvSpPr>
            <a:spLocks noGrp="1"/>
          </p:cNvSpPr>
          <p:nvPr>
            <p:ph type="title"/>
          </p:nvPr>
        </p:nvSpPr>
        <p:spPr>
          <a:xfrm>
            <a:off x="1189702" y="1261872"/>
            <a:ext cx="3145536" cy="4334256"/>
          </a:xfrm>
        </p:spPr>
        <p:txBody>
          <a:bodyPr>
            <a:normAutofit/>
          </a:bodyPr>
          <a:lstStyle/>
          <a:p>
            <a:pPr algn="r"/>
            <a:r>
              <a:rPr lang="en-US" sz="3600" dirty="0"/>
              <a:t>Subjectivity</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297D09-407B-FC63-E7BB-04A8CFD3220E}"/>
              </a:ext>
            </a:extLst>
          </p:cNvPr>
          <p:cNvSpPr>
            <a:spLocks noGrp="1"/>
          </p:cNvSpPr>
          <p:nvPr>
            <p:ph idx="1"/>
          </p:nvPr>
        </p:nvSpPr>
        <p:spPr>
          <a:xfrm>
            <a:off x="5007932" y="1261873"/>
            <a:ext cx="5951013" cy="4449422"/>
          </a:xfrm>
        </p:spPr>
        <p:txBody>
          <a:bodyPr>
            <a:normAutofit/>
          </a:bodyPr>
          <a:lstStyle/>
          <a:p>
            <a:r>
              <a:rPr lang="en-US" sz="2000" dirty="0">
                <a:ea typeface="+mn-lt"/>
                <a:cs typeface="+mn-lt"/>
              </a:rPr>
              <a:t>Subjectivity </a:t>
            </a:r>
            <a:r>
              <a:rPr lang="en-US" sz="2000" b="1" dirty="0">
                <a:ea typeface="+mn-lt"/>
                <a:cs typeface="+mn-lt"/>
              </a:rPr>
              <a:t>quantifies the amount of personal opinion and factual information contained in the text</a:t>
            </a:r>
            <a:r>
              <a:rPr lang="en-US" sz="2000" dirty="0">
                <a:ea typeface="+mn-lt"/>
                <a:cs typeface="+mn-lt"/>
              </a:rPr>
              <a:t>. The higher subjectivity means that the text contains personal opinion rather than factual information.</a:t>
            </a:r>
            <a:endParaRPr lang="en-US" sz="2000" dirty="0"/>
          </a:p>
        </p:txBody>
      </p:sp>
    </p:spTree>
    <p:extLst>
      <p:ext uri="{BB962C8B-B14F-4D97-AF65-F5344CB8AC3E}">
        <p14:creationId xmlns:p14="http://schemas.microsoft.com/office/powerpoint/2010/main" val="36176686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6"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7"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8"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9"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0"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1"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3" name="Rectangle 32">
            <a:extLst>
              <a:ext uri="{FF2B5EF4-FFF2-40B4-BE49-F238E27FC236}">
                <a16:creationId xmlns:a16="http://schemas.microsoft.com/office/drawing/2014/main" id="{E67A1FC6-22FB-4EA7-B90A-C9F18FBE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246FDC4-DD97-431A-914A-9EB57A4A3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CD4E68A2-74B0-42F5-BB75-2E1A7C201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3BCB59ED-1725-8F23-721B-9EEBF5EEB4F9}"/>
              </a:ext>
            </a:extLst>
          </p:cNvPr>
          <p:cNvSpPr txBox="1"/>
          <p:nvPr/>
        </p:nvSpPr>
        <p:spPr>
          <a:xfrm>
            <a:off x="6447521" y="491975"/>
            <a:ext cx="5428530" cy="50214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90000"/>
              </a:lnSpc>
              <a:spcBef>
                <a:spcPct val="20000"/>
              </a:spcBef>
              <a:spcAft>
                <a:spcPts val="600"/>
              </a:spcAft>
              <a:buClr>
                <a:schemeClr val="accent1">
                  <a:lumMod val="75000"/>
                </a:schemeClr>
              </a:buClr>
              <a:buSzPct val="145000"/>
              <a:buFont typeface="Arial"/>
              <a:buChar char="•"/>
            </a:pPr>
            <a:r>
              <a:rPr lang="en-US" b="1" dirty="0"/>
              <a:t>INTRODUCTON </a:t>
            </a:r>
            <a:endParaRPr lang="en-US"/>
          </a:p>
          <a:p>
            <a:pPr marL="285750" indent="-285750">
              <a:lnSpc>
                <a:spcPct val="90000"/>
              </a:lnSpc>
              <a:spcBef>
                <a:spcPct val="20000"/>
              </a:spcBef>
              <a:spcAft>
                <a:spcPts val="600"/>
              </a:spcAft>
              <a:buClr>
                <a:schemeClr val="accent1">
                  <a:lumMod val="75000"/>
                </a:schemeClr>
              </a:buClr>
              <a:buSzPct val="145000"/>
              <a:buFont typeface="Arial"/>
              <a:buChar char="•"/>
            </a:pPr>
            <a:r>
              <a:rPr lang="en-US" b="1" dirty="0"/>
              <a:t>LIBRARIES</a:t>
            </a:r>
            <a:endParaRPr lang="en-US"/>
          </a:p>
          <a:p>
            <a:pPr marL="285750" indent="-285750">
              <a:lnSpc>
                <a:spcPct val="90000"/>
              </a:lnSpc>
              <a:spcBef>
                <a:spcPct val="20000"/>
              </a:spcBef>
              <a:spcAft>
                <a:spcPts val="600"/>
              </a:spcAft>
              <a:buClr>
                <a:schemeClr val="accent1">
                  <a:lumMod val="75000"/>
                </a:schemeClr>
              </a:buClr>
              <a:buSzPct val="145000"/>
              <a:buFont typeface="Arial"/>
              <a:buChar char="•"/>
            </a:pPr>
            <a:r>
              <a:rPr lang="en-US" b="1" dirty="0"/>
              <a:t>DATA CLEANING</a:t>
            </a:r>
            <a:endParaRPr lang="en-US" dirty="0"/>
          </a:p>
          <a:p>
            <a:pPr marL="285750" indent="-285750">
              <a:lnSpc>
                <a:spcPct val="90000"/>
              </a:lnSpc>
              <a:spcBef>
                <a:spcPct val="20000"/>
              </a:spcBef>
              <a:spcAft>
                <a:spcPts val="600"/>
              </a:spcAft>
              <a:buClr>
                <a:schemeClr val="accent1">
                  <a:lumMod val="75000"/>
                </a:schemeClr>
              </a:buClr>
              <a:buSzPct val="145000"/>
              <a:buFont typeface="Arial"/>
              <a:buChar char="•"/>
            </a:pPr>
            <a:r>
              <a:rPr lang="en-US" b="1" dirty="0"/>
              <a:t> POLARITY &amp; SUBJECTIVITY</a:t>
            </a:r>
            <a:endParaRPr lang="en-US" dirty="0"/>
          </a:p>
          <a:p>
            <a:pPr marL="285750" indent="-285750">
              <a:lnSpc>
                <a:spcPct val="90000"/>
              </a:lnSpc>
              <a:spcBef>
                <a:spcPct val="20000"/>
              </a:spcBef>
              <a:spcAft>
                <a:spcPts val="600"/>
              </a:spcAft>
              <a:buClr>
                <a:schemeClr val="accent1">
                  <a:lumMod val="75000"/>
                </a:schemeClr>
              </a:buClr>
              <a:buSzPct val="145000"/>
              <a:buFont typeface="Arial"/>
              <a:buChar char="•"/>
            </a:pPr>
            <a:r>
              <a:rPr lang="en-US" b="1" dirty="0"/>
              <a:t>NGRAM</a:t>
            </a:r>
            <a:endParaRPr lang="en-US" dirty="0"/>
          </a:p>
          <a:p>
            <a:pPr marL="285750" indent="-285750">
              <a:lnSpc>
                <a:spcPct val="90000"/>
              </a:lnSpc>
              <a:spcBef>
                <a:spcPct val="20000"/>
              </a:spcBef>
              <a:spcAft>
                <a:spcPts val="600"/>
              </a:spcAft>
              <a:buClr>
                <a:schemeClr val="accent1">
                  <a:lumMod val="75000"/>
                </a:schemeClr>
              </a:buClr>
              <a:buSzPct val="145000"/>
              <a:buFont typeface="Arial"/>
              <a:buChar char="•"/>
            </a:pPr>
            <a:r>
              <a:rPr lang="en-US" b="1" dirty="0"/>
              <a:t>ALGORITHMS</a:t>
            </a:r>
            <a:endParaRPr lang="en-US" dirty="0"/>
          </a:p>
          <a:p>
            <a:pPr marL="742950" lvl="1" indent="-285750">
              <a:lnSpc>
                <a:spcPct val="90000"/>
              </a:lnSpc>
              <a:spcBef>
                <a:spcPct val="20000"/>
              </a:spcBef>
              <a:spcAft>
                <a:spcPts val="600"/>
              </a:spcAft>
              <a:buClr>
                <a:srgbClr val="1287C3"/>
              </a:buClr>
              <a:buSzPct val="145000"/>
              <a:buFont typeface="Arial"/>
              <a:buChar char="•"/>
            </a:pPr>
            <a:r>
              <a:rPr lang="en-US" b="1" dirty="0">
                <a:ea typeface="+mn-lt"/>
                <a:cs typeface="+mn-lt"/>
              </a:rPr>
              <a:t>NAÏVE BAYERS</a:t>
            </a:r>
            <a:endParaRPr lang="en-US" dirty="0">
              <a:ea typeface="+mn-lt"/>
              <a:cs typeface="+mn-lt"/>
            </a:endParaRPr>
          </a:p>
          <a:p>
            <a:pPr marL="742950" lvl="1" indent="-285750">
              <a:lnSpc>
                <a:spcPct val="90000"/>
              </a:lnSpc>
              <a:spcBef>
                <a:spcPct val="20000"/>
              </a:spcBef>
              <a:spcAft>
                <a:spcPts val="600"/>
              </a:spcAft>
              <a:buClr>
                <a:srgbClr val="1287C3"/>
              </a:buClr>
              <a:buSzPct val="145000"/>
              <a:buFont typeface="Arial"/>
              <a:buChar char="•"/>
            </a:pPr>
            <a:r>
              <a:rPr lang="en-US" b="1" dirty="0">
                <a:ea typeface="+mn-lt"/>
                <a:cs typeface="+mn-lt"/>
              </a:rPr>
              <a:t>LOGISTIC REGRESSION</a:t>
            </a:r>
            <a:endParaRPr lang="en-US" dirty="0">
              <a:ea typeface="+mn-lt"/>
              <a:cs typeface="+mn-lt"/>
            </a:endParaRPr>
          </a:p>
          <a:p>
            <a:pPr marL="742950" lvl="1" indent="-285750">
              <a:lnSpc>
                <a:spcPct val="90000"/>
              </a:lnSpc>
              <a:spcBef>
                <a:spcPct val="20000"/>
              </a:spcBef>
              <a:spcAft>
                <a:spcPts val="600"/>
              </a:spcAft>
              <a:buClr>
                <a:srgbClr val="1287C3"/>
              </a:buClr>
              <a:buSzPct val="145000"/>
              <a:buFont typeface="Arial"/>
              <a:buChar char="•"/>
            </a:pPr>
            <a:r>
              <a:rPr lang="en-US" b="1" dirty="0">
                <a:ea typeface="+mn-lt"/>
                <a:cs typeface="+mn-lt"/>
              </a:rPr>
              <a:t>KNN</a:t>
            </a:r>
            <a:endParaRPr lang="en-US" dirty="0">
              <a:ea typeface="+mn-lt"/>
              <a:cs typeface="+mn-lt"/>
            </a:endParaRPr>
          </a:p>
          <a:p>
            <a:pPr marL="742950" lvl="1" indent="-285750">
              <a:lnSpc>
                <a:spcPct val="90000"/>
              </a:lnSpc>
              <a:spcBef>
                <a:spcPct val="20000"/>
              </a:spcBef>
              <a:spcAft>
                <a:spcPts val="600"/>
              </a:spcAft>
              <a:buClr>
                <a:srgbClr val="1287C3"/>
              </a:buClr>
              <a:buSzPct val="145000"/>
              <a:buFont typeface="Arial"/>
              <a:buChar char="•"/>
            </a:pPr>
            <a:r>
              <a:rPr lang="en-US" b="1" dirty="0">
                <a:ea typeface="+mn-lt"/>
                <a:cs typeface="+mn-lt"/>
              </a:rPr>
              <a:t>RANDOM FOREST </a:t>
            </a:r>
            <a:endParaRPr lang="en-US" dirty="0">
              <a:ea typeface="+mn-lt"/>
              <a:cs typeface="+mn-lt"/>
            </a:endParaRPr>
          </a:p>
          <a:p>
            <a:pPr marL="742950" lvl="1" indent="-285750">
              <a:lnSpc>
                <a:spcPct val="90000"/>
              </a:lnSpc>
              <a:spcBef>
                <a:spcPct val="20000"/>
              </a:spcBef>
              <a:spcAft>
                <a:spcPts val="600"/>
              </a:spcAft>
              <a:buClr>
                <a:srgbClr val="1287C3"/>
              </a:buClr>
              <a:buSzPct val="145000"/>
              <a:buFont typeface="Arial"/>
              <a:buChar char="•"/>
            </a:pPr>
            <a:r>
              <a:rPr lang="en-US" b="1" dirty="0">
                <a:ea typeface="+mn-lt"/>
                <a:cs typeface="+mn-lt"/>
              </a:rPr>
              <a:t>SVM</a:t>
            </a:r>
            <a:endParaRPr lang="en-US" dirty="0"/>
          </a:p>
          <a:p>
            <a:pPr marL="285750" indent="-285750">
              <a:lnSpc>
                <a:spcPct val="90000"/>
              </a:lnSpc>
              <a:spcBef>
                <a:spcPct val="20000"/>
              </a:spcBef>
              <a:spcAft>
                <a:spcPts val="600"/>
              </a:spcAft>
              <a:buClr>
                <a:schemeClr val="accent1">
                  <a:lumMod val="75000"/>
                </a:schemeClr>
              </a:buClr>
              <a:buSzPct val="145000"/>
              <a:buFont typeface="Arial"/>
              <a:buChar char="•"/>
            </a:pPr>
            <a:r>
              <a:rPr lang="en-US" b="1" dirty="0"/>
              <a:t>ALGORITHM COMPARISIONS</a:t>
            </a:r>
          </a:p>
          <a:p>
            <a:pPr marL="285750" indent="-285750">
              <a:lnSpc>
                <a:spcPct val="90000"/>
              </a:lnSpc>
              <a:spcBef>
                <a:spcPct val="20000"/>
              </a:spcBef>
              <a:spcAft>
                <a:spcPts val="600"/>
              </a:spcAft>
              <a:buClr>
                <a:schemeClr val="accent1">
                  <a:lumMod val="75000"/>
                </a:schemeClr>
              </a:buClr>
              <a:buSzPct val="145000"/>
              <a:buFont typeface="Arial"/>
              <a:buChar char="•"/>
            </a:pPr>
            <a:r>
              <a:rPr lang="en-US" b="1" dirty="0"/>
              <a:t>TIMELINE</a:t>
            </a:r>
            <a:endParaRPr lang="en-US"/>
          </a:p>
          <a:p>
            <a:pPr marL="285750" indent="-285750">
              <a:lnSpc>
                <a:spcPct val="90000"/>
              </a:lnSpc>
              <a:spcBef>
                <a:spcPct val="20000"/>
              </a:spcBef>
              <a:spcAft>
                <a:spcPts val="600"/>
              </a:spcAft>
              <a:buClr>
                <a:srgbClr val="1287C3"/>
              </a:buClr>
              <a:buSzPct val="145000"/>
              <a:buFont typeface="Arial"/>
              <a:buChar char="•"/>
            </a:pPr>
            <a:r>
              <a:rPr lang="en-US" b="1" dirty="0"/>
              <a:t>CONCLUSION</a:t>
            </a:r>
          </a:p>
          <a:p>
            <a:pPr marL="285750" indent="-285750">
              <a:lnSpc>
                <a:spcPct val="90000"/>
              </a:lnSpc>
              <a:spcBef>
                <a:spcPct val="20000"/>
              </a:spcBef>
              <a:spcAft>
                <a:spcPts val="600"/>
              </a:spcAft>
              <a:buClr>
                <a:srgbClr val="1287C3"/>
              </a:buClr>
              <a:buSzPct val="145000"/>
              <a:buFont typeface="Arial"/>
              <a:buChar char="•"/>
            </a:pPr>
            <a:r>
              <a:rPr lang="en-US" b="1" dirty="0"/>
              <a:t>REFERENCE</a:t>
            </a:r>
          </a:p>
          <a:p>
            <a:pPr>
              <a:lnSpc>
                <a:spcPct val="90000"/>
              </a:lnSpc>
              <a:spcBef>
                <a:spcPct val="20000"/>
              </a:spcBef>
              <a:spcAft>
                <a:spcPts val="600"/>
              </a:spcAft>
              <a:buClr>
                <a:schemeClr val="accent1">
                  <a:lumMod val="75000"/>
                </a:schemeClr>
              </a:buClr>
              <a:buSzPct val="145000"/>
            </a:pPr>
            <a:endParaRPr lang="en-US" sz="600" b="1"/>
          </a:p>
          <a:p>
            <a:pPr>
              <a:lnSpc>
                <a:spcPct val="90000"/>
              </a:lnSpc>
              <a:spcBef>
                <a:spcPct val="20000"/>
              </a:spcBef>
              <a:spcAft>
                <a:spcPts val="600"/>
              </a:spcAft>
              <a:buClr>
                <a:schemeClr val="accent1">
                  <a:lumMod val="75000"/>
                </a:schemeClr>
              </a:buClr>
              <a:buSzPct val="145000"/>
            </a:pPr>
            <a:endParaRPr lang="en-US" sz="600"/>
          </a:p>
          <a:p>
            <a:pPr>
              <a:lnSpc>
                <a:spcPct val="90000"/>
              </a:lnSpc>
              <a:spcBef>
                <a:spcPct val="20000"/>
              </a:spcBef>
              <a:spcAft>
                <a:spcPts val="600"/>
              </a:spcAft>
              <a:buClr>
                <a:schemeClr val="accent1">
                  <a:lumMod val="75000"/>
                </a:schemeClr>
              </a:buClr>
              <a:buSzPct val="145000"/>
            </a:pPr>
            <a:endParaRPr lang="en-US" sz="600"/>
          </a:p>
        </p:txBody>
      </p:sp>
      <p:sp>
        <p:nvSpPr>
          <p:cNvPr id="4" name="Title 1">
            <a:extLst>
              <a:ext uri="{FF2B5EF4-FFF2-40B4-BE49-F238E27FC236}">
                <a16:creationId xmlns:a16="http://schemas.microsoft.com/office/drawing/2014/main" id="{2091B038-64AA-E6E2-1AFD-33BDF4668318}"/>
              </a:ext>
            </a:extLst>
          </p:cNvPr>
          <p:cNvSpPr txBox="1">
            <a:spLocks/>
          </p:cNvSpPr>
          <p:nvPr/>
        </p:nvSpPr>
        <p:spPr>
          <a:xfrm>
            <a:off x="692606" y="1544257"/>
            <a:ext cx="2743200" cy="5105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3200" dirty="0">
                <a:solidFill>
                  <a:srgbClr val="FFFFFF"/>
                </a:solidFill>
              </a:rPr>
              <a:t>TABLE OF CONTENTS</a:t>
            </a:r>
          </a:p>
        </p:txBody>
      </p:sp>
    </p:spTree>
    <p:extLst>
      <p:ext uri="{BB962C8B-B14F-4D97-AF65-F5344CB8AC3E}">
        <p14:creationId xmlns:p14="http://schemas.microsoft.com/office/powerpoint/2010/main" val="284303007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670670B8-EB64-C321-BFA2-72C56A5F54C6}"/>
              </a:ext>
            </a:extLst>
          </p:cNvPr>
          <p:cNvSpPr>
            <a:spLocks noGrp="1"/>
          </p:cNvSpPr>
          <p:nvPr>
            <p:ph type="title"/>
          </p:nvPr>
        </p:nvSpPr>
        <p:spPr>
          <a:xfrm>
            <a:off x="8341910" y="1023257"/>
            <a:ext cx="3235083" cy="4767943"/>
          </a:xfrm>
          <a:effectLst/>
        </p:spPr>
        <p:txBody>
          <a:bodyPr anchor="ctr">
            <a:normAutofit/>
          </a:bodyPr>
          <a:lstStyle/>
          <a:p>
            <a:pPr algn="l"/>
            <a:r>
              <a:rPr lang="en-US" dirty="0"/>
              <a:t>Code</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01CF2579-9A8E-D7AC-2E8E-34B06EA2042E}"/>
              </a:ext>
            </a:extLst>
          </p:cNvPr>
          <p:cNvSpPr>
            <a:spLocks noGrp="1"/>
          </p:cNvSpPr>
          <p:nvPr>
            <p:ph idx="1"/>
          </p:nvPr>
        </p:nvSpPr>
        <p:spPr>
          <a:xfrm>
            <a:off x="693035" y="1023257"/>
            <a:ext cx="5968515" cy="4767944"/>
          </a:xfrm>
        </p:spPr>
        <p:txBody>
          <a:bodyPr anchor="ctr">
            <a:normAutofit/>
          </a:bodyPr>
          <a:lstStyle/>
          <a:p>
            <a:pPr marL="0" indent="0">
              <a:buNone/>
            </a:pPr>
            <a:r>
              <a:rPr lang="en-US" sz="2000" dirty="0">
                <a:ea typeface="+mn-lt"/>
                <a:cs typeface="+mn-lt"/>
              </a:rPr>
              <a:t>def </a:t>
            </a:r>
            <a:r>
              <a:rPr lang="en-US" sz="2000" dirty="0" err="1">
                <a:ea typeface="+mn-lt"/>
                <a:cs typeface="+mn-lt"/>
              </a:rPr>
              <a:t>getSubjectivity</a:t>
            </a:r>
            <a:r>
              <a:rPr lang="en-US" sz="2000" dirty="0">
                <a:ea typeface="+mn-lt"/>
                <a:cs typeface="+mn-lt"/>
              </a:rPr>
              <a:t>(text):</a:t>
            </a:r>
            <a:endParaRPr lang="en-US" sz="2000" dirty="0"/>
          </a:p>
          <a:p>
            <a:pPr marL="0" indent="0">
              <a:buClr>
                <a:srgbClr val="1287C3"/>
              </a:buClr>
              <a:buNone/>
            </a:pPr>
            <a:r>
              <a:rPr lang="en-US" sz="2000" dirty="0">
                <a:ea typeface="+mn-lt"/>
                <a:cs typeface="+mn-lt"/>
              </a:rPr>
              <a:t>    return </a:t>
            </a:r>
            <a:r>
              <a:rPr lang="en-US" sz="2000" dirty="0" err="1">
                <a:ea typeface="+mn-lt"/>
                <a:cs typeface="+mn-lt"/>
              </a:rPr>
              <a:t>TextBlob</a:t>
            </a:r>
            <a:r>
              <a:rPr lang="en-US" sz="2000" dirty="0">
                <a:ea typeface="+mn-lt"/>
                <a:cs typeface="+mn-lt"/>
              </a:rPr>
              <a:t>(text).</a:t>
            </a:r>
            <a:r>
              <a:rPr lang="en-US" sz="2000" dirty="0" err="1">
                <a:ea typeface="+mn-lt"/>
                <a:cs typeface="+mn-lt"/>
              </a:rPr>
              <a:t>sentiment.subjectivity</a:t>
            </a:r>
            <a:endParaRPr lang="en-US" dirty="0" err="1"/>
          </a:p>
          <a:p>
            <a:pPr marL="0" indent="0">
              <a:buClr>
                <a:srgbClr val="1287C3"/>
              </a:buClr>
              <a:buNone/>
            </a:pPr>
            <a:r>
              <a:rPr lang="en-US" sz="2000" dirty="0">
                <a:ea typeface="+mn-lt"/>
                <a:cs typeface="+mn-lt"/>
              </a:rPr>
              <a:t>def </a:t>
            </a:r>
            <a:r>
              <a:rPr lang="en-US" sz="2000" dirty="0" err="1">
                <a:ea typeface="+mn-lt"/>
                <a:cs typeface="+mn-lt"/>
              </a:rPr>
              <a:t>getPolarity</a:t>
            </a:r>
            <a:r>
              <a:rPr lang="en-US" sz="2000" dirty="0">
                <a:ea typeface="+mn-lt"/>
                <a:cs typeface="+mn-lt"/>
              </a:rPr>
              <a:t>(text):</a:t>
            </a:r>
            <a:endParaRPr lang="en-US" dirty="0"/>
          </a:p>
          <a:p>
            <a:pPr marL="0" indent="0">
              <a:buClr>
                <a:srgbClr val="1287C3"/>
              </a:buClr>
              <a:buNone/>
            </a:pPr>
            <a:r>
              <a:rPr lang="en-US" sz="2000" dirty="0">
                <a:ea typeface="+mn-lt"/>
                <a:cs typeface="+mn-lt"/>
              </a:rPr>
              <a:t>    return </a:t>
            </a:r>
            <a:r>
              <a:rPr lang="en-US" sz="2000" dirty="0" err="1">
                <a:ea typeface="+mn-lt"/>
                <a:cs typeface="+mn-lt"/>
              </a:rPr>
              <a:t>TextBlob</a:t>
            </a:r>
            <a:r>
              <a:rPr lang="en-US" sz="2000" dirty="0">
                <a:ea typeface="+mn-lt"/>
                <a:cs typeface="+mn-lt"/>
              </a:rPr>
              <a:t>(text).</a:t>
            </a:r>
            <a:r>
              <a:rPr lang="en-US" sz="2000" dirty="0" err="1">
                <a:ea typeface="+mn-lt"/>
                <a:cs typeface="+mn-lt"/>
              </a:rPr>
              <a:t>sentiment.polarity</a:t>
            </a:r>
            <a:endParaRPr lang="en-US" dirty="0" err="1"/>
          </a:p>
          <a:p>
            <a:pPr marL="0" indent="0">
              <a:buClr>
                <a:srgbClr val="1287C3"/>
              </a:buClr>
              <a:buNone/>
            </a:pPr>
            <a:r>
              <a:rPr lang="en-US" sz="2000" dirty="0" err="1">
                <a:ea typeface="+mn-lt"/>
                <a:cs typeface="+mn-lt"/>
              </a:rPr>
              <a:t>df_text</a:t>
            </a:r>
            <a:r>
              <a:rPr lang="en-US" sz="2000" dirty="0">
                <a:ea typeface="+mn-lt"/>
                <a:cs typeface="+mn-lt"/>
              </a:rPr>
              <a:t>['Subjectivity'] = </a:t>
            </a:r>
            <a:r>
              <a:rPr lang="en-US" sz="2000" dirty="0" err="1">
                <a:ea typeface="+mn-lt"/>
                <a:cs typeface="+mn-lt"/>
              </a:rPr>
              <a:t>df_text</a:t>
            </a:r>
            <a:r>
              <a:rPr lang="en-US" sz="2000" dirty="0">
                <a:ea typeface="+mn-lt"/>
                <a:cs typeface="+mn-lt"/>
              </a:rPr>
              <a:t>['</a:t>
            </a:r>
            <a:r>
              <a:rPr lang="en-US" sz="2000" dirty="0" err="1">
                <a:ea typeface="+mn-lt"/>
                <a:cs typeface="+mn-lt"/>
              </a:rPr>
              <a:t>Tweet_Stop</a:t>
            </a:r>
            <a:r>
              <a:rPr lang="en-US" sz="2000" dirty="0">
                <a:ea typeface="+mn-lt"/>
                <a:cs typeface="+mn-lt"/>
              </a:rPr>
              <a:t>'].apply(</a:t>
            </a:r>
            <a:r>
              <a:rPr lang="en-US" sz="2000" dirty="0" err="1">
                <a:ea typeface="+mn-lt"/>
                <a:cs typeface="+mn-lt"/>
              </a:rPr>
              <a:t>getSubjectivity</a:t>
            </a:r>
            <a:r>
              <a:rPr lang="en-US" sz="2000" dirty="0">
                <a:ea typeface="+mn-lt"/>
                <a:cs typeface="+mn-lt"/>
              </a:rPr>
              <a:t>)</a:t>
            </a:r>
            <a:endParaRPr lang="en-US" dirty="0"/>
          </a:p>
          <a:p>
            <a:pPr marL="0" indent="0">
              <a:buClr>
                <a:srgbClr val="1287C3"/>
              </a:buClr>
              <a:buNone/>
            </a:pPr>
            <a:r>
              <a:rPr lang="en-US" sz="2000" dirty="0" err="1">
                <a:ea typeface="+mn-lt"/>
                <a:cs typeface="+mn-lt"/>
              </a:rPr>
              <a:t>df_text</a:t>
            </a:r>
            <a:r>
              <a:rPr lang="en-US" sz="2000" dirty="0">
                <a:ea typeface="+mn-lt"/>
                <a:cs typeface="+mn-lt"/>
              </a:rPr>
              <a:t>['Polarity'] = </a:t>
            </a:r>
            <a:r>
              <a:rPr lang="en-US" sz="2000" dirty="0" err="1">
                <a:ea typeface="+mn-lt"/>
                <a:cs typeface="+mn-lt"/>
              </a:rPr>
              <a:t>df_text</a:t>
            </a:r>
            <a:r>
              <a:rPr lang="en-US" sz="2000" dirty="0">
                <a:ea typeface="+mn-lt"/>
                <a:cs typeface="+mn-lt"/>
              </a:rPr>
              <a:t>['</a:t>
            </a:r>
            <a:r>
              <a:rPr lang="en-US" sz="2000" dirty="0" err="1">
                <a:ea typeface="+mn-lt"/>
                <a:cs typeface="+mn-lt"/>
              </a:rPr>
              <a:t>Tweet_Stop</a:t>
            </a:r>
            <a:r>
              <a:rPr lang="en-US" sz="2000" dirty="0">
                <a:ea typeface="+mn-lt"/>
                <a:cs typeface="+mn-lt"/>
              </a:rPr>
              <a:t>'].apply(</a:t>
            </a:r>
            <a:r>
              <a:rPr lang="en-US" sz="2000" dirty="0" err="1">
                <a:ea typeface="+mn-lt"/>
                <a:cs typeface="+mn-lt"/>
              </a:rPr>
              <a:t>getPolarity</a:t>
            </a:r>
            <a:r>
              <a:rPr lang="en-US" sz="2000" dirty="0">
                <a:ea typeface="+mn-lt"/>
                <a:cs typeface="+mn-lt"/>
              </a:rPr>
              <a:t>)</a:t>
            </a:r>
            <a:endParaRPr lang="en-US" dirty="0"/>
          </a:p>
        </p:txBody>
      </p:sp>
    </p:spTree>
    <p:extLst>
      <p:ext uri="{BB962C8B-B14F-4D97-AF65-F5344CB8AC3E}">
        <p14:creationId xmlns:p14="http://schemas.microsoft.com/office/powerpoint/2010/main" val="326819650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B15CEFF3-9809-1F60-DB14-9B4F341BDF69}"/>
              </a:ext>
            </a:extLst>
          </p:cNvPr>
          <p:cNvSpPr>
            <a:spLocks noGrp="1"/>
          </p:cNvSpPr>
          <p:nvPr>
            <p:ph type="title"/>
          </p:nvPr>
        </p:nvSpPr>
        <p:spPr>
          <a:xfrm>
            <a:off x="8341910" y="1023257"/>
            <a:ext cx="3235083" cy="4767943"/>
          </a:xfrm>
          <a:effectLst/>
        </p:spPr>
        <p:txBody>
          <a:bodyPr anchor="ctr">
            <a:normAutofit/>
          </a:bodyPr>
          <a:lstStyle/>
          <a:p>
            <a:pPr algn="l"/>
            <a:r>
              <a:rPr lang="en-US" sz="3200" dirty="0"/>
              <a:t>Classifying Tweets Based on Sentiment</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B7E2DBCE-0816-1A7D-314A-C740494A0657}"/>
              </a:ext>
            </a:extLst>
          </p:cNvPr>
          <p:cNvSpPr>
            <a:spLocks noGrp="1"/>
          </p:cNvSpPr>
          <p:nvPr>
            <p:ph idx="1"/>
          </p:nvPr>
        </p:nvSpPr>
        <p:spPr>
          <a:xfrm>
            <a:off x="693035" y="1023257"/>
            <a:ext cx="5968515" cy="4767944"/>
          </a:xfrm>
        </p:spPr>
        <p:txBody>
          <a:bodyPr anchor="ctr">
            <a:normAutofit/>
          </a:bodyPr>
          <a:lstStyle/>
          <a:p>
            <a:pPr marL="0" indent="0">
              <a:buNone/>
            </a:pPr>
            <a:r>
              <a:rPr lang="en-US" sz="2000" dirty="0">
                <a:ea typeface="+mn-lt"/>
                <a:cs typeface="+mn-lt"/>
              </a:rPr>
              <a:t>def analysis(score):</a:t>
            </a:r>
            <a:endParaRPr lang="en-US" sz="2000" dirty="0"/>
          </a:p>
          <a:p>
            <a:pPr marL="0" indent="0">
              <a:buClr>
                <a:srgbClr val="1287C3"/>
              </a:buClr>
              <a:buNone/>
            </a:pPr>
            <a:r>
              <a:rPr lang="en-US" sz="2000" dirty="0">
                <a:ea typeface="+mn-lt"/>
                <a:cs typeface="+mn-lt"/>
              </a:rPr>
              <a:t>    if score&lt;0:</a:t>
            </a:r>
            <a:endParaRPr lang="en-US" dirty="0"/>
          </a:p>
          <a:p>
            <a:pPr marL="0" indent="0">
              <a:buClr>
                <a:srgbClr val="1287C3"/>
              </a:buClr>
              <a:buNone/>
            </a:pPr>
            <a:r>
              <a:rPr lang="en-US" sz="2000" dirty="0">
                <a:ea typeface="+mn-lt"/>
                <a:cs typeface="+mn-lt"/>
              </a:rPr>
              <a:t>        return 'negative'</a:t>
            </a:r>
            <a:endParaRPr lang="en-US" dirty="0"/>
          </a:p>
          <a:p>
            <a:pPr marL="0" indent="0">
              <a:buClr>
                <a:srgbClr val="1287C3"/>
              </a:buClr>
              <a:buNone/>
            </a:pPr>
            <a:r>
              <a:rPr lang="en-US" sz="2000" dirty="0">
                <a:ea typeface="+mn-lt"/>
                <a:cs typeface="+mn-lt"/>
              </a:rPr>
              <a:t>    </a:t>
            </a:r>
            <a:r>
              <a:rPr lang="en-US" sz="2000" dirty="0" err="1">
                <a:ea typeface="+mn-lt"/>
                <a:cs typeface="+mn-lt"/>
              </a:rPr>
              <a:t>elif</a:t>
            </a:r>
            <a:r>
              <a:rPr lang="en-US" sz="2000" dirty="0">
                <a:ea typeface="+mn-lt"/>
                <a:cs typeface="+mn-lt"/>
              </a:rPr>
              <a:t> score==0:</a:t>
            </a:r>
            <a:endParaRPr lang="en-US" dirty="0"/>
          </a:p>
          <a:p>
            <a:pPr marL="0" indent="0">
              <a:buClr>
                <a:srgbClr val="1287C3"/>
              </a:buClr>
              <a:buNone/>
            </a:pPr>
            <a:r>
              <a:rPr lang="en-US" sz="2000" dirty="0">
                <a:ea typeface="+mn-lt"/>
                <a:cs typeface="+mn-lt"/>
              </a:rPr>
              <a:t>        return 'neutral'</a:t>
            </a:r>
            <a:endParaRPr lang="en-US" dirty="0"/>
          </a:p>
          <a:p>
            <a:pPr marL="0" indent="0">
              <a:buClr>
                <a:srgbClr val="1287C3"/>
              </a:buClr>
              <a:buNone/>
            </a:pPr>
            <a:r>
              <a:rPr lang="en-US" sz="2000" dirty="0">
                <a:ea typeface="+mn-lt"/>
                <a:cs typeface="+mn-lt"/>
              </a:rPr>
              <a:t>    else:</a:t>
            </a:r>
            <a:endParaRPr lang="en-US" dirty="0"/>
          </a:p>
          <a:p>
            <a:pPr marL="0" indent="0">
              <a:buClr>
                <a:srgbClr val="1287C3"/>
              </a:buClr>
              <a:buNone/>
            </a:pPr>
            <a:r>
              <a:rPr lang="en-US" sz="2000" dirty="0">
                <a:ea typeface="+mn-lt"/>
                <a:cs typeface="+mn-lt"/>
              </a:rPr>
              <a:t>        return 'positive'</a:t>
            </a:r>
            <a:endParaRPr lang="en-US" dirty="0"/>
          </a:p>
          <a:p>
            <a:pPr marL="0" indent="0">
              <a:buClr>
                <a:srgbClr val="1287C3"/>
              </a:buClr>
              <a:buNone/>
            </a:pPr>
            <a:r>
              <a:rPr lang="en-US" sz="2000" dirty="0" err="1">
                <a:ea typeface="+mn-lt"/>
                <a:cs typeface="+mn-lt"/>
              </a:rPr>
              <a:t>df_text</a:t>
            </a:r>
            <a:r>
              <a:rPr lang="en-US" sz="2000" dirty="0">
                <a:ea typeface="+mn-lt"/>
                <a:cs typeface="+mn-lt"/>
              </a:rPr>
              <a:t>['Sentiment']=</a:t>
            </a:r>
            <a:r>
              <a:rPr lang="en-US" sz="2000" dirty="0" err="1">
                <a:ea typeface="+mn-lt"/>
                <a:cs typeface="+mn-lt"/>
              </a:rPr>
              <a:t>df_text</a:t>
            </a:r>
            <a:r>
              <a:rPr lang="en-US" sz="2000" dirty="0">
                <a:ea typeface="+mn-lt"/>
                <a:cs typeface="+mn-lt"/>
              </a:rPr>
              <a:t>['Polarity'].apply(analysis)</a:t>
            </a:r>
            <a:endParaRPr lang="en-US" dirty="0"/>
          </a:p>
        </p:txBody>
      </p:sp>
    </p:spTree>
    <p:extLst>
      <p:ext uri="{BB962C8B-B14F-4D97-AF65-F5344CB8AC3E}">
        <p14:creationId xmlns:p14="http://schemas.microsoft.com/office/powerpoint/2010/main" val="311143526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B08F2-F624-700C-251E-C1484A22F291}"/>
              </a:ext>
            </a:extLst>
          </p:cNvPr>
          <p:cNvSpPr>
            <a:spLocks noGrp="1"/>
          </p:cNvSpPr>
          <p:nvPr>
            <p:ph type="title"/>
          </p:nvPr>
        </p:nvSpPr>
        <p:spPr>
          <a:xfrm>
            <a:off x="1189702" y="1261872"/>
            <a:ext cx="3145536" cy="4334256"/>
          </a:xfrm>
        </p:spPr>
        <p:txBody>
          <a:bodyPr>
            <a:normAutofit/>
          </a:bodyPr>
          <a:lstStyle/>
          <a:p>
            <a:pPr algn="r"/>
            <a:r>
              <a:rPr lang="en-US" sz="3600" dirty="0"/>
              <a:t>Output</a:t>
            </a:r>
            <a:endParaRPr lang="en-US" dirty="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0CB64C6A-4E10-4BC3-62B0-21D59DB9664C}"/>
              </a:ext>
            </a:extLst>
          </p:cNvPr>
          <p:cNvPicPr>
            <a:picLocks noChangeAspect="1"/>
          </p:cNvPicPr>
          <p:nvPr/>
        </p:nvPicPr>
        <p:blipFill>
          <a:blip r:embed="rId2"/>
          <a:stretch>
            <a:fillRect/>
          </a:stretch>
        </p:blipFill>
        <p:spPr>
          <a:xfrm>
            <a:off x="4656882" y="1921664"/>
            <a:ext cx="6890793" cy="3062899"/>
          </a:xfrm>
          <a:prstGeom prst="rect">
            <a:avLst/>
          </a:prstGeom>
        </p:spPr>
      </p:pic>
    </p:spTree>
    <p:extLst>
      <p:ext uri="{BB962C8B-B14F-4D97-AF65-F5344CB8AC3E}">
        <p14:creationId xmlns:p14="http://schemas.microsoft.com/office/powerpoint/2010/main" val="427681230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4BB0B-4018-63C0-0C11-C598A23331D9}"/>
              </a:ext>
            </a:extLst>
          </p:cNvPr>
          <p:cNvSpPr>
            <a:spLocks noGrp="1"/>
          </p:cNvSpPr>
          <p:nvPr>
            <p:ph type="title"/>
          </p:nvPr>
        </p:nvSpPr>
        <p:spPr>
          <a:xfrm>
            <a:off x="1189702" y="1261872"/>
            <a:ext cx="3145536" cy="4334256"/>
          </a:xfrm>
        </p:spPr>
        <p:txBody>
          <a:bodyPr>
            <a:normAutofit/>
          </a:bodyPr>
          <a:lstStyle/>
          <a:p>
            <a:pPr algn="r"/>
            <a:r>
              <a:rPr lang="en-US" sz="3600" dirty="0"/>
              <a:t>Visualization</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B473B1-E4F2-940F-CECD-04748F3F28A9}"/>
              </a:ext>
            </a:extLst>
          </p:cNvPr>
          <p:cNvSpPr>
            <a:spLocks noGrp="1"/>
          </p:cNvSpPr>
          <p:nvPr>
            <p:ph idx="1"/>
          </p:nvPr>
        </p:nvSpPr>
        <p:spPr>
          <a:xfrm>
            <a:off x="4651046" y="1840606"/>
            <a:ext cx="5951013" cy="2163423"/>
          </a:xfrm>
        </p:spPr>
        <p:txBody>
          <a:bodyPr>
            <a:normAutofit/>
          </a:bodyPr>
          <a:lstStyle/>
          <a:p>
            <a:pPr marL="0" indent="0">
              <a:buNone/>
            </a:pPr>
            <a:r>
              <a:rPr lang="en-US" sz="1600" dirty="0" err="1">
                <a:ea typeface="+mn-lt"/>
                <a:cs typeface="+mn-lt"/>
              </a:rPr>
              <a:t>df_text</a:t>
            </a:r>
            <a:r>
              <a:rPr lang="en-US" sz="1600" dirty="0">
                <a:ea typeface="+mn-lt"/>
                <a:cs typeface="+mn-lt"/>
              </a:rPr>
              <a:t>['Sentiment'].</a:t>
            </a:r>
            <a:r>
              <a:rPr lang="en-US" sz="1600" dirty="0" err="1">
                <a:ea typeface="+mn-lt"/>
                <a:cs typeface="+mn-lt"/>
              </a:rPr>
              <a:t>value_counts</a:t>
            </a:r>
            <a:r>
              <a:rPr lang="en-US" sz="1600" dirty="0">
                <a:ea typeface="+mn-lt"/>
                <a:cs typeface="+mn-lt"/>
              </a:rPr>
              <a:t>()</a:t>
            </a:r>
            <a:endParaRPr lang="en-US" sz="1600" dirty="0"/>
          </a:p>
          <a:p>
            <a:pPr marL="0" indent="0">
              <a:buClr>
                <a:srgbClr val="1287C3"/>
              </a:buClr>
              <a:buNone/>
            </a:pPr>
            <a:r>
              <a:rPr lang="en-US" sz="1600" dirty="0" err="1">
                <a:ea typeface="+mn-lt"/>
                <a:cs typeface="+mn-lt"/>
              </a:rPr>
              <a:t>plt.title</a:t>
            </a:r>
            <a:r>
              <a:rPr lang="en-US" sz="1600" dirty="0">
                <a:ea typeface="+mn-lt"/>
                <a:cs typeface="+mn-lt"/>
              </a:rPr>
              <a:t>('Bitcoin Tweet Analysis')</a:t>
            </a:r>
            <a:endParaRPr lang="en-US" sz="1600"/>
          </a:p>
          <a:p>
            <a:pPr marL="0" indent="0">
              <a:buClr>
                <a:srgbClr val="1287C3"/>
              </a:buClr>
              <a:buNone/>
            </a:pPr>
            <a:r>
              <a:rPr lang="en-US" sz="1600" dirty="0" err="1">
                <a:ea typeface="+mn-lt"/>
                <a:cs typeface="+mn-lt"/>
              </a:rPr>
              <a:t>plt.xlabel</a:t>
            </a:r>
            <a:r>
              <a:rPr lang="en-US" sz="1600" dirty="0">
                <a:ea typeface="+mn-lt"/>
                <a:cs typeface="+mn-lt"/>
              </a:rPr>
              <a:t>('Sentiment')</a:t>
            </a:r>
            <a:endParaRPr lang="en-US" sz="1600"/>
          </a:p>
          <a:p>
            <a:pPr marL="0" indent="0">
              <a:buClr>
                <a:srgbClr val="1287C3"/>
              </a:buClr>
              <a:buNone/>
            </a:pPr>
            <a:r>
              <a:rPr lang="en-US" sz="1600" dirty="0" err="1">
                <a:ea typeface="+mn-lt"/>
                <a:cs typeface="+mn-lt"/>
              </a:rPr>
              <a:t>plt.ylabel</a:t>
            </a:r>
            <a:r>
              <a:rPr lang="en-US" sz="1600" dirty="0">
                <a:ea typeface="+mn-lt"/>
                <a:cs typeface="+mn-lt"/>
              </a:rPr>
              <a:t>('Counts')</a:t>
            </a:r>
            <a:endParaRPr lang="en-US" sz="1600"/>
          </a:p>
          <a:p>
            <a:pPr marL="0" indent="0">
              <a:buClr>
                <a:srgbClr val="1287C3"/>
              </a:buClr>
              <a:buNone/>
            </a:pPr>
            <a:r>
              <a:rPr lang="en-US" sz="1600" dirty="0" err="1">
                <a:ea typeface="+mn-lt"/>
                <a:cs typeface="+mn-lt"/>
              </a:rPr>
              <a:t>df_text</a:t>
            </a:r>
            <a:r>
              <a:rPr lang="en-US" sz="1600" dirty="0">
                <a:ea typeface="+mn-lt"/>
                <a:cs typeface="+mn-lt"/>
              </a:rPr>
              <a:t>['Sentiment'].</a:t>
            </a:r>
            <a:r>
              <a:rPr lang="en-US" sz="1600" dirty="0" err="1">
                <a:ea typeface="+mn-lt"/>
                <a:cs typeface="+mn-lt"/>
              </a:rPr>
              <a:t>value_counts</a:t>
            </a:r>
            <a:r>
              <a:rPr lang="en-US" sz="1600" dirty="0">
                <a:ea typeface="+mn-lt"/>
                <a:cs typeface="+mn-lt"/>
              </a:rPr>
              <a:t>().plot(kind='bar')</a:t>
            </a:r>
            <a:endParaRPr lang="en-US" sz="1600"/>
          </a:p>
          <a:p>
            <a:pPr marL="0" indent="0">
              <a:buClr>
                <a:srgbClr val="1287C3"/>
              </a:buClr>
              <a:buNone/>
            </a:pPr>
            <a:endParaRPr lang="en-US" sz="1600" dirty="0"/>
          </a:p>
        </p:txBody>
      </p:sp>
      <p:pic>
        <p:nvPicPr>
          <p:cNvPr id="4" name="Picture 4" descr="Chart, bar chart&#10;&#10;Description automatically generated">
            <a:extLst>
              <a:ext uri="{FF2B5EF4-FFF2-40B4-BE49-F238E27FC236}">
                <a16:creationId xmlns:a16="http://schemas.microsoft.com/office/drawing/2014/main" id="{AB8B3398-E70B-F39E-C8E9-DAD2EBC9548D}"/>
              </a:ext>
            </a:extLst>
          </p:cNvPr>
          <p:cNvPicPr>
            <a:picLocks noChangeAspect="1"/>
          </p:cNvPicPr>
          <p:nvPr/>
        </p:nvPicPr>
        <p:blipFill>
          <a:blip r:embed="rId2"/>
          <a:stretch>
            <a:fillRect/>
          </a:stretch>
        </p:blipFill>
        <p:spPr>
          <a:xfrm>
            <a:off x="4647235" y="3663593"/>
            <a:ext cx="4421529" cy="2453421"/>
          </a:xfrm>
          <a:prstGeom prst="rect">
            <a:avLst/>
          </a:prstGeom>
        </p:spPr>
      </p:pic>
    </p:spTree>
    <p:extLst>
      <p:ext uri="{BB962C8B-B14F-4D97-AF65-F5344CB8AC3E}">
        <p14:creationId xmlns:p14="http://schemas.microsoft.com/office/powerpoint/2010/main" val="388559137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AB07D-922E-D877-A6A3-7466CE821E38}"/>
              </a:ext>
            </a:extLst>
          </p:cNvPr>
          <p:cNvSpPr>
            <a:spLocks noGrp="1"/>
          </p:cNvSpPr>
          <p:nvPr>
            <p:ph type="title"/>
          </p:nvPr>
        </p:nvSpPr>
        <p:spPr>
          <a:xfrm>
            <a:off x="1189702" y="1261872"/>
            <a:ext cx="3145536" cy="4334256"/>
          </a:xfrm>
        </p:spPr>
        <p:txBody>
          <a:bodyPr>
            <a:normAutofit/>
          </a:bodyPr>
          <a:lstStyle/>
          <a:p>
            <a:pPr algn="r"/>
            <a:r>
              <a:rPr lang="en-US" sz="3600" dirty="0"/>
              <a:t>N-grams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7624F5-17EF-6714-78D8-8B84E7C8FD69}"/>
              </a:ext>
            </a:extLst>
          </p:cNvPr>
          <p:cNvSpPr>
            <a:spLocks noGrp="1"/>
          </p:cNvSpPr>
          <p:nvPr>
            <p:ph idx="1"/>
          </p:nvPr>
        </p:nvSpPr>
        <p:spPr>
          <a:xfrm>
            <a:off x="5007932" y="1261873"/>
            <a:ext cx="5951013" cy="4449422"/>
          </a:xfrm>
        </p:spPr>
        <p:txBody>
          <a:bodyPr>
            <a:normAutofit/>
          </a:bodyPr>
          <a:lstStyle/>
          <a:p>
            <a:pPr>
              <a:spcBef>
                <a:spcPts val="1000"/>
              </a:spcBef>
              <a:spcAft>
                <a:spcPts val="0"/>
              </a:spcAft>
            </a:pPr>
            <a:r>
              <a:rPr lang="en-GB" sz="2000" dirty="0">
                <a:latin typeface="Century Gothic"/>
              </a:rPr>
              <a:t>N-grams are continuous sequences of words or symbols or tokens in a document. In technical terms, they can be defined as the neighbouring sequences of items in a document.</a:t>
            </a:r>
            <a:endParaRPr lang="en-GB" sz="2000" dirty="0">
              <a:latin typeface="Century Gothic"/>
              <a:ea typeface="+mn-lt"/>
              <a:cs typeface="+mn-lt"/>
            </a:endParaRPr>
          </a:p>
          <a:p>
            <a:pPr>
              <a:buClr>
                <a:srgbClr val="1287C3"/>
              </a:buClr>
            </a:pPr>
            <a:endParaRPr lang="en-US" sz="2000" dirty="0">
              <a:latin typeface="Corbel" panose="020B0503020204020204"/>
            </a:endParaRPr>
          </a:p>
        </p:txBody>
      </p:sp>
    </p:spTree>
    <p:extLst>
      <p:ext uri="{BB962C8B-B14F-4D97-AF65-F5344CB8AC3E}">
        <p14:creationId xmlns:p14="http://schemas.microsoft.com/office/powerpoint/2010/main" val="76834068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45EC68DA-2CE2-082D-D472-96A10E6CF309}"/>
              </a:ext>
            </a:extLst>
          </p:cNvPr>
          <p:cNvSpPr>
            <a:spLocks noGrp="1"/>
          </p:cNvSpPr>
          <p:nvPr>
            <p:ph type="title"/>
          </p:nvPr>
        </p:nvSpPr>
        <p:spPr>
          <a:xfrm>
            <a:off x="8341910" y="1023257"/>
            <a:ext cx="3235083" cy="4767943"/>
          </a:xfrm>
          <a:effectLst/>
        </p:spPr>
        <p:txBody>
          <a:bodyPr anchor="ctr">
            <a:normAutofit/>
          </a:bodyPr>
          <a:lstStyle/>
          <a:p>
            <a:pPr algn="l"/>
            <a:r>
              <a:rPr lang="en-US" dirty="0"/>
              <a:t>Unigram</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BE379C77-6FD6-AA66-5332-7BAFBA9AD1E9}"/>
              </a:ext>
            </a:extLst>
          </p:cNvPr>
          <p:cNvSpPr>
            <a:spLocks noGrp="1"/>
          </p:cNvSpPr>
          <p:nvPr>
            <p:ph idx="1"/>
          </p:nvPr>
        </p:nvSpPr>
        <p:spPr>
          <a:xfrm>
            <a:off x="693035" y="1023257"/>
            <a:ext cx="5968515" cy="4767944"/>
          </a:xfrm>
        </p:spPr>
        <p:txBody>
          <a:bodyPr vert="horz" lIns="91440" tIns="45720" rIns="91440" bIns="45720" rtlCol="0" anchor="ctr">
            <a:noAutofit/>
          </a:bodyPr>
          <a:lstStyle/>
          <a:p>
            <a:pPr marL="0" indent="0">
              <a:buNone/>
            </a:pPr>
            <a:r>
              <a:rPr lang="en-US" sz="1200" dirty="0" err="1">
                <a:ea typeface="+mn-lt"/>
                <a:cs typeface="+mn-lt"/>
              </a:rPr>
              <a:t>c_vec</a:t>
            </a:r>
            <a:r>
              <a:rPr lang="en-US" sz="1200" dirty="0">
                <a:ea typeface="+mn-lt"/>
                <a:cs typeface="+mn-lt"/>
              </a:rPr>
              <a:t> = </a:t>
            </a:r>
            <a:r>
              <a:rPr lang="en-US" sz="1200" dirty="0" err="1">
                <a:ea typeface="+mn-lt"/>
                <a:cs typeface="+mn-lt"/>
              </a:rPr>
              <a:t>CountVectorizer</a:t>
            </a:r>
            <a:r>
              <a:rPr lang="en-US" sz="1200" dirty="0">
                <a:ea typeface="+mn-lt"/>
                <a:cs typeface="+mn-lt"/>
              </a:rPr>
              <a:t>(</a:t>
            </a:r>
            <a:r>
              <a:rPr lang="en-US" sz="1200" dirty="0" err="1">
                <a:ea typeface="+mn-lt"/>
                <a:cs typeface="+mn-lt"/>
              </a:rPr>
              <a:t>stop_words</a:t>
            </a:r>
            <a:r>
              <a:rPr lang="en-US" sz="1200" dirty="0">
                <a:ea typeface="+mn-lt"/>
                <a:cs typeface="+mn-lt"/>
              </a:rPr>
              <a:t>=</a:t>
            </a:r>
            <a:r>
              <a:rPr lang="en-US" sz="1200" dirty="0" err="1">
                <a:ea typeface="+mn-lt"/>
                <a:cs typeface="+mn-lt"/>
              </a:rPr>
              <a:t>stopword</a:t>
            </a:r>
            <a:r>
              <a:rPr lang="en-US" sz="1200" dirty="0">
                <a:ea typeface="+mn-lt"/>
                <a:cs typeface="+mn-lt"/>
              </a:rPr>
              <a:t>, </a:t>
            </a:r>
            <a:r>
              <a:rPr lang="en-US" sz="1200" dirty="0" err="1">
                <a:ea typeface="+mn-lt"/>
                <a:cs typeface="+mn-lt"/>
              </a:rPr>
              <a:t>ngram_range</a:t>
            </a:r>
            <a:r>
              <a:rPr lang="en-US" sz="1200" dirty="0">
                <a:ea typeface="+mn-lt"/>
                <a:cs typeface="+mn-lt"/>
              </a:rPr>
              <a:t>=(0,1))</a:t>
            </a:r>
            <a:endParaRPr lang="en-US" sz="1200"/>
          </a:p>
          <a:p>
            <a:pPr marL="0" indent="0">
              <a:buClr>
                <a:srgbClr val="1287C3"/>
              </a:buClr>
              <a:buNone/>
            </a:pPr>
            <a:r>
              <a:rPr lang="en-US" sz="1200" dirty="0">
                <a:ea typeface="+mn-lt"/>
                <a:cs typeface="+mn-lt"/>
              </a:rPr>
              <a:t># matrix of </a:t>
            </a:r>
            <a:r>
              <a:rPr lang="en-US" sz="1200" dirty="0" err="1">
                <a:ea typeface="+mn-lt"/>
                <a:cs typeface="+mn-lt"/>
              </a:rPr>
              <a:t>ngrams</a:t>
            </a:r>
            <a:endParaRPr lang="en-US" sz="1200"/>
          </a:p>
          <a:p>
            <a:pPr marL="0" indent="0">
              <a:buClr>
                <a:srgbClr val="1287C3"/>
              </a:buClr>
              <a:buNone/>
            </a:pPr>
            <a:r>
              <a:rPr lang="en-US" sz="1200" dirty="0" err="1">
                <a:ea typeface="+mn-lt"/>
                <a:cs typeface="+mn-lt"/>
              </a:rPr>
              <a:t>ngrams</a:t>
            </a:r>
            <a:r>
              <a:rPr lang="en-US" sz="1200" dirty="0">
                <a:ea typeface="+mn-lt"/>
                <a:cs typeface="+mn-lt"/>
              </a:rPr>
              <a:t> = </a:t>
            </a:r>
            <a:r>
              <a:rPr lang="en-US" sz="1200" dirty="0" err="1">
                <a:ea typeface="+mn-lt"/>
                <a:cs typeface="+mn-lt"/>
              </a:rPr>
              <a:t>c_vec.fit_transform</a:t>
            </a:r>
            <a:r>
              <a:rPr lang="en-US" sz="1200" dirty="0">
                <a:ea typeface="+mn-lt"/>
                <a:cs typeface="+mn-lt"/>
              </a:rPr>
              <a:t>(df1_text['</a:t>
            </a:r>
            <a:r>
              <a:rPr lang="en-US" sz="1200" dirty="0" err="1">
                <a:ea typeface="+mn-lt"/>
                <a:cs typeface="+mn-lt"/>
              </a:rPr>
              <a:t>Tweet_Stop</a:t>
            </a:r>
            <a:r>
              <a:rPr lang="en-US" sz="1200" dirty="0">
                <a:ea typeface="+mn-lt"/>
                <a:cs typeface="+mn-lt"/>
              </a:rPr>
              <a:t>'])</a:t>
            </a:r>
            <a:endParaRPr lang="en-US" sz="1200"/>
          </a:p>
          <a:p>
            <a:pPr marL="0" indent="0">
              <a:buClr>
                <a:srgbClr val="1287C3"/>
              </a:buClr>
              <a:buNone/>
            </a:pPr>
            <a:r>
              <a:rPr lang="en-US" sz="1200" dirty="0">
                <a:ea typeface="+mn-lt"/>
                <a:cs typeface="+mn-lt"/>
              </a:rPr>
              <a:t># count frequency of </a:t>
            </a:r>
            <a:r>
              <a:rPr lang="en-US" sz="1200" dirty="0" err="1">
                <a:ea typeface="+mn-lt"/>
                <a:cs typeface="+mn-lt"/>
              </a:rPr>
              <a:t>ngrams</a:t>
            </a:r>
            <a:endParaRPr lang="en-US" sz="1200"/>
          </a:p>
          <a:p>
            <a:pPr marL="0" indent="0">
              <a:buClr>
                <a:srgbClr val="1287C3"/>
              </a:buClr>
              <a:buNone/>
            </a:pPr>
            <a:r>
              <a:rPr lang="en-US" sz="1200" dirty="0" err="1">
                <a:ea typeface="+mn-lt"/>
                <a:cs typeface="+mn-lt"/>
              </a:rPr>
              <a:t>count_values</a:t>
            </a:r>
            <a:r>
              <a:rPr lang="en-US" sz="1200" dirty="0">
                <a:ea typeface="+mn-lt"/>
                <a:cs typeface="+mn-lt"/>
              </a:rPr>
              <a:t> = </a:t>
            </a:r>
            <a:r>
              <a:rPr lang="en-US" sz="1200" dirty="0" err="1">
                <a:ea typeface="+mn-lt"/>
                <a:cs typeface="+mn-lt"/>
              </a:rPr>
              <a:t>ngrams.toarray</a:t>
            </a:r>
            <a:r>
              <a:rPr lang="en-US" sz="1200" dirty="0">
                <a:ea typeface="+mn-lt"/>
                <a:cs typeface="+mn-lt"/>
              </a:rPr>
              <a:t>().sum(axis=0)</a:t>
            </a:r>
            <a:endParaRPr lang="en-US" sz="1200"/>
          </a:p>
          <a:p>
            <a:pPr marL="0" indent="0">
              <a:buClr>
                <a:srgbClr val="1287C3"/>
              </a:buClr>
              <a:buNone/>
            </a:pPr>
            <a:r>
              <a:rPr lang="en-US" sz="1200" dirty="0">
                <a:ea typeface="+mn-lt"/>
                <a:cs typeface="+mn-lt"/>
              </a:rPr>
              <a:t># list of </a:t>
            </a:r>
            <a:r>
              <a:rPr lang="en-US" sz="1200" dirty="0" err="1">
                <a:ea typeface="+mn-lt"/>
                <a:cs typeface="+mn-lt"/>
              </a:rPr>
              <a:t>ngrams</a:t>
            </a:r>
            <a:endParaRPr lang="en-US" sz="1200"/>
          </a:p>
          <a:p>
            <a:pPr marL="0" indent="0">
              <a:buClr>
                <a:srgbClr val="1287C3"/>
              </a:buClr>
              <a:buNone/>
            </a:pPr>
            <a:r>
              <a:rPr lang="en-US" sz="1200" dirty="0">
                <a:ea typeface="+mn-lt"/>
                <a:cs typeface="+mn-lt"/>
              </a:rPr>
              <a:t>vocab = </a:t>
            </a:r>
            <a:r>
              <a:rPr lang="en-US" sz="1200" dirty="0" err="1">
                <a:ea typeface="+mn-lt"/>
                <a:cs typeface="+mn-lt"/>
              </a:rPr>
              <a:t>c_vec.vocabulary</a:t>
            </a:r>
            <a:r>
              <a:rPr lang="en-US" sz="1200" dirty="0">
                <a:ea typeface="+mn-lt"/>
                <a:cs typeface="+mn-lt"/>
              </a:rPr>
              <a:t>_</a:t>
            </a:r>
            <a:endParaRPr lang="en-US" sz="1200"/>
          </a:p>
          <a:p>
            <a:pPr marL="0" indent="0">
              <a:buClr>
                <a:srgbClr val="1287C3"/>
              </a:buClr>
              <a:buNone/>
            </a:pPr>
            <a:r>
              <a:rPr lang="en-US" sz="1200" dirty="0">
                <a:ea typeface="+mn-lt"/>
                <a:cs typeface="+mn-lt"/>
              </a:rPr>
              <a:t>df_ngram3 = </a:t>
            </a:r>
            <a:r>
              <a:rPr lang="en-US" sz="1200" dirty="0" err="1">
                <a:ea typeface="+mn-lt"/>
                <a:cs typeface="+mn-lt"/>
              </a:rPr>
              <a:t>pd.DataFrame</a:t>
            </a:r>
            <a:r>
              <a:rPr lang="en-US" sz="1200" dirty="0">
                <a:ea typeface="+mn-lt"/>
                <a:cs typeface="+mn-lt"/>
              </a:rPr>
              <a:t>(sorted([(</a:t>
            </a:r>
            <a:r>
              <a:rPr lang="en-US" sz="1200" dirty="0" err="1">
                <a:ea typeface="+mn-lt"/>
                <a:cs typeface="+mn-lt"/>
              </a:rPr>
              <a:t>count_values</a:t>
            </a:r>
            <a:r>
              <a:rPr lang="en-US" sz="1200" dirty="0">
                <a:ea typeface="+mn-lt"/>
                <a:cs typeface="+mn-lt"/>
              </a:rPr>
              <a:t>[</a:t>
            </a:r>
            <a:r>
              <a:rPr lang="en-US" sz="1200" dirty="0" err="1">
                <a:ea typeface="+mn-lt"/>
                <a:cs typeface="+mn-lt"/>
              </a:rPr>
              <a:t>i</a:t>
            </a:r>
            <a:r>
              <a:rPr lang="en-US" sz="1200" dirty="0">
                <a:ea typeface="+mn-lt"/>
                <a:cs typeface="+mn-lt"/>
              </a:rPr>
              <a:t>],k) for </a:t>
            </a:r>
            <a:r>
              <a:rPr lang="en-US" sz="1200" dirty="0" err="1">
                <a:ea typeface="+mn-lt"/>
                <a:cs typeface="+mn-lt"/>
              </a:rPr>
              <a:t>k,i</a:t>
            </a:r>
            <a:r>
              <a:rPr lang="en-US" sz="1200" dirty="0">
                <a:ea typeface="+mn-lt"/>
                <a:cs typeface="+mn-lt"/>
              </a:rPr>
              <a:t> in </a:t>
            </a:r>
            <a:r>
              <a:rPr lang="en-US" sz="1200" dirty="0" err="1">
                <a:ea typeface="+mn-lt"/>
                <a:cs typeface="+mn-lt"/>
              </a:rPr>
              <a:t>vocab.items</a:t>
            </a:r>
            <a:r>
              <a:rPr lang="en-US" sz="1200" dirty="0">
                <a:ea typeface="+mn-lt"/>
                <a:cs typeface="+mn-lt"/>
              </a:rPr>
              <a:t>()], reverse=True)).rename(columns={0: 'Frequency', 1:'Unigram'})</a:t>
            </a:r>
            <a:endParaRPr lang="en-US" sz="1200"/>
          </a:p>
          <a:p>
            <a:pPr marL="0" indent="0">
              <a:buClr>
                <a:srgbClr val="1287C3"/>
              </a:buClr>
              <a:buNone/>
            </a:pPr>
            <a:r>
              <a:rPr lang="en-US" sz="1200" dirty="0">
                <a:ea typeface="+mn-lt"/>
                <a:cs typeface="+mn-lt"/>
              </a:rPr>
              <a:t>df_ngram3['Polarity'] = df_ngram3['Unigram'].apply(lambda x: </a:t>
            </a:r>
            <a:r>
              <a:rPr lang="en-US" sz="1200" dirty="0" err="1">
                <a:ea typeface="+mn-lt"/>
                <a:cs typeface="+mn-lt"/>
              </a:rPr>
              <a:t>TextBlob</a:t>
            </a:r>
            <a:r>
              <a:rPr lang="en-US" sz="1200" dirty="0">
                <a:ea typeface="+mn-lt"/>
                <a:cs typeface="+mn-lt"/>
              </a:rPr>
              <a:t>(x).polarity)</a:t>
            </a:r>
            <a:endParaRPr lang="en-US" sz="1200"/>
          </a:p>
          <a:p>
            <a:pPr marL="0" indent="0">
              <a:buClr>
                <a:srgbClr val="1287C3"/>
              </a:buClr>
              <a:buNone/>
            </a:pPr>
            <a:r>
              <a:rPr lang="en-US" sz="1200" dirty="0">
                <a:ea typeface="+mn-lt"/>
                <a:cs typeface="+mn-lt"/>
              </a:rPr>
              <a:t>df_ngram3['Subjective'] = df_ngram3['Unigram'].apply(lambda x: </a:t>
            </a:r>
            <a:r>
              <a:rPr lang="en-US" sz="1200" dirty="0" err="1">
                <a:ea typeface="+mn-lt"/>
                <a:cs typeface="+mn-lt"/>
              </a:rPr>
              <a:t>TextBlob</a:t>
            </a:r>
            <a:r>
              <a:rPr lang="en-US" sz="1200" dirty="0">
                <a:ea typeface="+mn-lt"/>
                <a:cs typeface="+mn-lt"/>
              </a:rPr>
              <a:t>(x).subjectivity)</a:t>
            </a:r>
            <a:endParaRPr lang="en-US" sz="1200"/>
          </a:p>
          <a:p>
            <a:pPr marL="0" indent="0">
              <a:buClr>
                <a:srgbClr val="1287C3"/>
              </a:buClr>
              <a:buNone/>
            </a:pPr>
            <a:r>
              <a:rPr lang="en-US" sz="1200" dirty="0">
                <a:ea typeface="+mn-lt"/>
                <a:cs typeface="+mn-lt"/>
              </a:rPr>
              <a:t>#Sentiment</a:t>
            </a:r>
            <a:endParaRPr lang="en-US" sz="1200"/>
          </a:p>
          <a:p>
            <a:pPr marL="0" indent="0">
              <a:buClr>
                <a:srgbClr val="1287C3"/>
              </a:buClr>
              <a:buNone/>
            </a:pPr>
            <a:r>
              <a:rPr lang="en-US" sz="1200" dirty="0">
                <a:ea typeface="+mn-lt"/>
                <a:cs typeface="+mn-lt"/>
              </a:rPr>
              <a:t>def analysis(score):</a:t>
            </a:r>
            <a:endParaRPr lang="en-US" sz="1200"/>
          </a:p>
          <a:p>
            <a:pPr marL="0" indent="0">
              <a:buClr>
                <a:srgbClr val="1287C3"/>
              </a:buClr>
              <a:buNone/>
            </a:pPr>
            <a:r>
              <a:rPr lang="en-US" sz="1200" dirty="0">
                <a:ea typeface="+mn-lt"/>
                <a:cs typeface="+mn-lt"/>
              </a:rPr>
              <a:t>    if score&lt;=-0.6:</a:t>
            </a:r>
            <a:endParaRPr lang="en-US" sz="1200"/>
          </a:p>
          <a:p>
            <a:pPr marL="0" indent="0">
              <a:buClr>
                <a:srgbClr val="1287C3"/>
              </a:buClr>
              <a:buNone/>
            </a:pPr>
            <a:r>
              <a:rPr lang="en-US" sz="1200" dirty="0">
                <a:ea typeface="+mn-lt"/>
                <a:cs typeface="+mn-lt"/>
              </a:rPr>
              <a:t>        return 'negative'</a:t>
            </a:r>
            <a:endParaRPr lang="en-US" sz="1200"/>
          </a:p>
          <a:p>
            <a:pPr marL="0" indent="0">
              <a:buClr>
                <a:srgbClr val="1287C3"/>
              </a:buClr>
              <a:buNone/>
            </a:pPr>
            <a:r>
              <a:rPr lang="en-US" sz="1200" dirty="0">
                <a:ea typeface="+mn-lt"/>
                <a:cs typeface="+mn-lt"/>
              </a:rPr>
              <a:t>    </a:t>
            </a:r>
            <a:r>
              <a:rPr lang="en-US" sz="1200" dirty="0" err="1">
                <a:ea typeface="+mn-lt"/>
                <a:cs typeface="+mn-lt"/>
              </a:rPr>
              <a:t>elif</a:t>
            </a:r>
            <a:r>
              <a:rPr lang="en-US" sz="1200" dirty="0">
                <a:ea typeface="+mn-lt"/>
                <a:cs typeface="+mn-lt"/>
              </a:rPr>
              <a:t> score==0.5:</a:t>
            </a:r>
            <a:endParaRPr lang="en-US" sz="1200"/>
          </a:p>
          <a:p>
            <a:pPr marL="0" indent="0">
              <a:buClr>
                <a:srgbClr val="1287C3"/>
              </a:buClr>
              <a:buNone/>
            </a:pPr>
            <a:r>
              <a:rPr lang="en-US" sz="1200" dirty="0">
                <a:ea typeface="+mn-lt"/>
                <a:cs typeface="+mn-lt"/>
              </a:rPr>
              <a:t>        return 'neutral'</a:t>
            </a:r>
            <a:endParaRPr lang="en-US" sz="1200"/>
          </a:p>
          <a:p>
            <a:pPr marL="0" indent="0">
              <a:buClr>
                <a:srgbClr val="1287C3"/>
              </a:buClr>
              <a:buNone/>
            </a:pPr>
            <a:r>
              <a:rPr lang="en-US" sz="1200" dirty="0">
                <a:ea typeface="+mn-lt"/>
                <a:cs typeface="+mn-lt"/>
              </a:rPr>
              <a:t>    </a:t>
            </a:r>
            <a:r>
              <a:rPr lang="en-US" sz="1200" dirty="0" err="1">
                <a:ea typeface="+mn-lt"/>
                <a:cs typeface="+mn-lt"/>
              </a:rPr>
              <a:t>elif</a:t>
            </a:r>
            <a:r>
              <a:rPr lang="en-US" sz="1200" dirty="0">
                <a:ea typeface="+mn-lt"/>
                <a:cs typeface="+mn-lt"/>
              </a:rPr>
              <a:t> score&gt;=0.6:</a:t>
            </a:r>
            <a:endParaRPr lang="en-US" sz="1200"/>
          </a:p>
          <a:p>
            <a:pPr marL="0" indent="0">
              <a:buClr>
                <a:srgbClr val="1287C3"/>
              </a:buClr>
              <a:buNone/>
            </a:pPr>
            <a:r>
              <a:rPr lang="en-US" sz="1200" dirty="0">
                <a:ea typeface="+mn-lt"/>
                <a:cs typeface="+mn-lt"/>
              </a:rPr>
              <a:t>        return 'positive'</a:t>
            </a:r>
            <a:endParaRPr lang="en-US" sz="1200"/>
          </a:p>
          <a:p>
            <a:pPr marL="0" indent="0">
              <a:buClr>
                <a:srgbClr val="1287C3"/>
              </a:buClr>
              <a:buNone/>
            </a:pPr>
            <a:r>
              <a:rPr lang="en-US" sz="1200" dirty="0">
                <a:ea typeface="+mn-lt"/>
                <a:cs typeface="+mn-lt"/>
              </a:rPr>
              <a:t>df_ngram3['Sentiment']=df_ngram3['Polarity'].apply(analysis)</a:t>
            </a:r>
            <a:endParaRPr lang="en-US" sz="1200"/>
          </a:p>
          <a:p>
            <a:pPr marL="0" indent="0">
              <a:buClr>
                <a:srgbClr val="1287C3"/>
              </a:buClr>
              <a:buNone/>
            </a:pPr>
            <a:r>
              <a:rPr lang="en-US" sz="1200" dirty="0">
                <a:ea typeface="+mn-lt"/>
                <a:cs typeface="+mn-lt"/>
              </a:rPr>
              <a:t>#df_ngram3 = df_ngram3[(df_ngram3['Polarity']&gt;0 and df_ngram3['Polarity']&lt;-0.5)]</a:t>
            </a:r>
            <a:endParaRPr lang="en-US" sz="1200"/>
          </a:p>
          <a:p>
            <a:pPr marL="0" indent="0">
              <a:buClr>
                <a:srgbClr val="1287C3"/>
              </a:buClr>
              <a:buNone/>
            </a:pPr>
            <a:r>
              <a:rPr lang="en-US" sz="1200" dirty="0">
                <a:ea typeface="+mn-lt"/>
                <a:cs typeface="+mn-lt"/>
              </a:rPr>
              <a:t>df_ngram3 = df_ngram3[df_ngram3["Sentiment"].</a:t>
            </a:r>
            <a:r>
              <a:rPr lang="en-US" sz="1200" dirty="0" err="1">
                <a:ea typeface="+mn-lt"/>
                <a:cs typeface="+mn-lt"/>
              </a:rPr>
              <a:t>str.contains</a:t>
            </a:r>
            <a:r>
              <a:rPr lang="en-US" sz="1200" dirty="0">
                <a:ea typeface="+mn-lt"/>
                <a:cs typeface="+mn-lt"/>
              </a:rPr>
              <a:t>("None") == False]</a:t>
            </a:r>
            <a:endParaRPr lang="en-US" sz="1200"/>
          </a:p>
        </p:txBody>
      </p:sp>
    </p:spTree>
    <p:extLst>
      <p:ext uri="{BB962C8B-B14F-4D97-AF65-F5344CB8AC3E}">
        <p14:creationId xmlns:p14="http://schemas.microsoft.com/office/powerpoint/2010/main" val="413877269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5A52F-88FE-D3D5-5BE9-5E002D051AF8}"/>
              </a:ext>
            </a:extLst>
          </p:cNvPr>
          <p:cNvSpPr>
            <a:spLocks noGrp="1"/>
          </p:cNvSpPr>
          <p:nvPr>
            <p:ph type="title"/>
          </p:nvPr>
        </p:nvSpPr>
        <p:spPr>
          <a:xfrm>
            <a:off x="1189702" y="1261872"/>
            <a:ext cx="3145536" cy="4334256"/>
          </a:xfrm>
        </p:spPr>
        <p:txBody>
          <a:bodyPr>
            <a:normAutofit/>
          </a:bodyPr>
          <a:lstStyle/>
          <a:p>
            <a:pPr algn="r"/>
            <a:r>
              <a:rPr lang="en-US" sz="3600" dirty="0"/>
              <a:t>Output</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2B170929-E7E6-01CB-5D43-B022BF5AF623}"/>
              </a:ext>
            </a:extLst>
          </p:cNvPr>
          <p:cNvPicPr>
            <a:picLocks noGrp="1" noChangeAspect="1"/>
          </p:cNvPicPr>
          <p:nvPr>
            <p:ph idx="1"/>
          </p:nvPr>
        </p:nvPicPr>
        <p:blipFill>
          <a:blip r:embed="rId2"/>
          <a:stretch>
            <a:fillRect/>
          </a:stretch>
        </p:blipFill>
        <p:spPr>
          <a:xfrm>
            <a:off x="4651556" y="1850816"/>
            <a:ext cx="3307105" cy="3088270"/>
          </a:xfrm>
        </p:spPr>
      </p:pic>
      <p:pic>
        <p:nvPicPr>
          <p:cNvPr id="5" name="Picture 5" descr="Chart, bar chart&#10;&#10;Description automatically generated">
            <a:extLst>
              <a:ext uri="{FF2B5EF4-FFF2-40B4-BE49-F238E27FC236}">
                <a16:creationId xmlns:a16="http://schemas.microsoft.com/office/drawing/2014/main" id="{E93724E0-3A73-C454-932E-4A76B07D2CE2}"/>
              </a:ext>
            </a:extLst>
          </p:cNvPr>
          <p:cNvPicPr>
            <a:picLocks noChangeAspect="1"/>
          </p:cNvPicPr>
          <p:nvPr/>
        </p:nvPicPr>
        <p:blipFill>
          <a:blip r:embed="rId3"/>
          <a:stretch>
            <a:fillRect/>
          </a:stretch>
        </p:blipFill>
        <p:spPr>
          <a:xfrm>
            <a:off x="7955666" y="1849650"/>
            <a:ext cx="3418389" cy="3091181"/>
          </a:xfrm>
          <a:prstGeom prst="rect">
            <a:avLst/>
          </a:prstGeom>
        </p:spPr>
      </p:pic>
    </p:spTree>
    <p:extLst>
      <p:ext uri="{BB962C8B-B14F-4D97-AF65-F5344CB8AC3E}">
        <p14:creationId xmlns:p14="http://schemas.microsoft.com/office/powerpoint/2010/main" val="205701221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034595D7-3370-874F-35B4-D6912F11CB82}"/>
              </a:ext>
            </a:extLst>
          </p:cNvPr>
          <p:cNvSpPr>
            <a:spLocks noGrp="1"/>
          </p:cNvSpPr>
          <p:nvPr>
            <p:ph type="title"/>
          </p:nvPr>
        </p:nvSpPr>
        <p:spPr>
          <a:xfrm>
            <a:off x="8341910" y="1023257"/>
            <a:ext cx="3235083" cy="4767943"/>
          </a:xfrm>
          <a:effectLst/>
        </p:spPr>
        <p:txBody>
          <a:bodyPr anchor="ctr">
            <a:normAutofit/>
          </a:bodyPr>
          <a:lstStyle/>
          <a:p>
            <a:pPr algn="l"/>
            <a:r>
              <a:rPr lang="en-US" dirty="0"/>
              <a:t>Bigram</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BEC001B-B141-1CE3-FB61-3A39FA67B655}"/>
              </a:ext>
            </a:extLst>
          </p:cNvPr>
          <p:cNvSpPr>
            <a:spLocks noGrp="1"/>
          </p:cNvSpPr>
          <p:nvPr>
            <p:ph idx="1"/>
          </p:nvPr>
        </p:nvSpPr>
        <p:spPr>
          <a:xfrm>
            <a:off x="693035" y="1023257"/>
            <a:ext cx="5968515" cy="4767944"/>
          </a:xfrm>
        </p:spPr>
        <p:txBody>
          <a:bodyPr vert="horz" lIns="91440" tIns="45720" rIns="91440" bIns="45720" rtlCol="0" anchor="ctr">
            <a:noAutofit/>
          </a:bodyPr>
          <a:lstStyle/>
          <a:p>
            <a:pPr>
              <a:buNone/>
            </a:pPr>
            <a:r>
              <a:rPr lang="en-US" sz="1200" dirty="0" err="1">
                <a:ea typeface="+mn-lt"/>
                <a:cs typeface="+mn-lt"/>
              </a:rPr>
              <a:t>c_vec</a:t>
            </a:r>
            <a:r>
              <a:rPr lang="en-US" sz="1200" dirty="0">
                <a:ea typeface="+mn-lt"/>
                <a:cs typeface="+mn-lt"/>
              </a:rPr>
              <a:t> = </a:t>
            </a:r>
            <a:r>
              <a:rPr lang="en-US" sz="1200" dirty="0" err="1">
                <a:ea typeface="+mn-lt"/>
                <a:cs typeface="+mn-lt"/>
              </a:rPr>
              <a:t>CountVectorizer</a:t>
            </a:r>
            <a:r>
              <a:rPr lang="en-US" sz="1200" dirty="0">
                <a:ea typeface="+mn-lt"/>
                <a:cs typeface="+mn-lt"/>
              </a:rPr>
              <a:t>(</a:t>
            </a:r>
            <a:r>
              <a:rPr lang="en-US" sz="1200" dirty="0" err="1">
                <a:ea typeface="+mn-lt"/>
                <a:cs typeface="+mn-lt"/>
              </a:rPr>
              <a:t>stop_words</a:t>
            </a:r>
            <a:r>
              <a:rPr lang="en-US" sz="1200" dirty="0">
                <a:ea typeface="+mn-lt"/>
                <a:cs typeface="+mn-lt"/>
              </a:rPr>
              <a:t>=</a:t>
            </a:r>
            <a:r>
              <a:rPr lang="en-US" sz="1200" dirty="0" err="1">
                <a:ea typeface="+mn-lt"/>
                <a:cs typeface="+mn-lt"/>
              </a:rPr>
              <a:t>stopword</a:t>
            </a:r>
            <a:r>
              <a:rPr lang="en-US" sz="1200" dirty="0">
                <a:ea typeface="+mn-lt"/>
                <a:cs typeface="+mn-lt"/>
              </a:rPr>
              <a:t>, </a:t>
            </a:r>
            <a:r>
              <a:rPr lang="en-US" sz="1200" dirty="0" err="1">
                <a:ea typeface="+mn-lt"/>
                <a:cs typeface="+mn-lt"/>
              </a:rPr>
              <a:t>ngram_range</a:t>
            </a:r>
            <a:r>
              <a:rPr lang="en-US" sz="1200" dirty="0">
                <a:ea typeface="+mn-lt"/>
                <a:cs typeface="+mn-lt"/>
              </a:rPr>
              <a:t>=(2,2))</a:t>
            </a:r>
            <a:endParaRPr lang="en-US" dirty="0"/>
          </a:p>
          <a:p>
            <a:pPr>
              <a:buNone/>
            </a:pPr>
            <a:r>
              <a:rPr lang="en-US" sz="1200" dirty="0">
                <a:ea typeface="+mn-lt"/>
                <a:cs typeface="+mn-lt"/>
              </a:rPr>
              <a:t># matrix of </a:t>
            </a:r>
            <a:r>
              <a:rPr lang="en-US" sz="1200" dirty="0" err="1">
                <a:ea typeface="+mn-lt"/>
                <a:cs typeface="+mn-lt"/>
              </a:rPr>
              <a:t>ngrams</a:t>
            </a:r>
            <a:endParaRPr lang="en-US" dirty="0" err="1"/>
          </a:p>
          <a:p>
            <a:pPr>
              <a:buNone/>
            </a:pPr>
            <a:r>
              <a:rPr lang="en-US" sz="1200" dirty="0" err="1">
                <a:ea typeface="+mn-lt"/>
                <a:cs typeface="+mn-lt"/>
              </a:rPr>
              <a:t>ngrams</a:t>
            </a:r>
            <a:r>
              <a:rPr lang="en-US" sz="1200" dirty="0">
                <a:ea typeface="+mn-lt"/>
                <a:cs typeface="+mn-lt"/>
              </a:rPr>
              <a:t> = </a:t>
            </a:r>
            <a:r>
              <a:rPr lang="en-US" sz="1200" dirty="0" err="1">
                <a:ea typeface="+mn-lt"/>
                <a:cs typeface="+mn-lt"/>
              </a:rPr>
              <a:t>c_vec.fit_transform</a:t>
            </a:r>
            <a:r>
              <a:rPr lang="en-US" sz="1200" dirty="0">
                <a:ea typeface="+mn-lt"/>
                <a:cs typeface="+mn-lt"/>
              </a:rPr>
              <a:t>(df1_text['</a:t>
            </a:r>
            <a:r>
              <a:rPr lang="en-US" sz="1200" dirty="0" err="1">
                <a:ea typeface="+mn-lt"/>
                <a:cs typeface="+mn-lt"/>
              </a:rPr>
              <a:t>Tweet_Stop</a:t>
            </a:r>
            <a:r>
              <a:rPr lang="en-US" sz="1200" dirty="0">
                <a:ea typeface="+mn-lt"/>
                <a:cs typeface="+mn-lt"/>
              </a:rPr>
              <a:t>'])</a:t>
            </a:r>
            <a:endParaRPr lang="en-US" dirty="0"/>
          </a:p>
          <a:p>
            <a:pPr>
              <a:buNone/>
            </a:pPr>
            <a:r>
              <a:rPr lang="en-US" sz="1200" dirty="0">
                <a:ea typeface="+mn-lt"/>
                <a:cs typeface="+mn-lt"/>
              </a:rPr>
              <a:t># count frequency of </a:t>
            </a:r>
            <a:r>
              <a:rPr lang="en-US" sz="1200" dirty="0" err="1">
                <a:ea typeface="+mn-lt"/>
                <a:cs typeface="+mn-lt"/>
              </a:rPr>
              <a:t>ngrams</a:t>
            </a:r>
            <a:endParaRPr lang="en-US" dirty="0" err="1"/>
          </a:p>
          <a:p>
            <a:pPr>
              <a:buNone/>
            </a:pPr>
            <a:r>
              <a:rPr lang="en-US" sz="1200" dirty="0" err="1">
                <a:ea typeface="+mn-lt"/>
                <a:cs typeface="+mn-lt"/>
              </a:rPr>
              <a:t>count_values</a:t>
            </a:r>
            <a:r>
              <a:rPr lang="en-US" sz="1200" dirty="0">
                <a:ea typeface="+mn-lt"/>
                <a:cs typeface="+mn-lt"/>
              </a:rPr>
              <a:t> = </a:t>
            </a:r>
            <a:r>
              <a:rPr lang="en-US" sz="1200" dirty="0" err="1">
                <a:ea typeface="+mn-lt"/>
                <a:cs typeface="+mn-lt"/>
              </a:rPr>
              <a:t>ngrams.toarray</a:t>
            </a:r>
            <a:r>
              <a:rPr lang="en-US" sz="1200" dirty="0">
                <a:ea typeface="+mn-lt"/>
                <a:cs typeface="+mn-lt"/>
              </a:rPr>
              <a:t>().sum(axis=0)</a:t>
            </a:r>
            <a:endParaRPr lang="en-US" dirty="0"/>
          </a:p>
          <a:p>
            <a:pPr>
              <a:buNone/>
            </a:pPr>
            <a:r>
              <a:rPr lang="en-US" sz="1200" dirty="0">
                <a:ea typeface="+mn-lt"/>
                <a:cs typeface="+mn-lt"/>
              </a:rPr>
              <a:t># list of </a:t>
            </a:r>
            <a:r>
              <a:rPr lang="en-US" sz="1200" dirty="0" err="1">
                <a:ea typeface="+mn-lt"/>
                <a:cs typeface="+mn-lt"/>
              </a:rPr>
              <a:t>ngrams</a:t>
            </a:r>
            <a:endParaRPr lang="en-US" dirty="0" err="1"/>
          </a:p>
          <a:p>
            <a:pPr>
              <a:buNone/>
            </a:pPr>
            <a:r>
              <a:rPr lang="en-US" sz="1200" dirty="0">
                <a:ea typeface="+mn-lt"/>
                <a:cs typeface="+mn-lt"/>
              </a:rPr>
              <a:t>vocab = </a:t>
            </a:r>
            <a:r>
              <a:rPr lang="en-US" sz="1200" dirty="0" err="1">
                <a:ea typeface="+mn-lt"/>
                <a:cs typeface="+mn-lt"/>
              </a:rPr>
              <a:t>c_vec.vocabulary</a:t>
            </a:r>
            <a:r>
              <a:rPr lang="en-US" sz="1200" dirty="0">
                <a:ea typeface="+mn-lt"/>
                <a:cs typeface="+mn-lt"/>
              </a:rPr>
              <a:t>_</a:t>
            </a:r>
            <a:endParaRPr lang="en-US" dirty="0"/>
          </a:p>
          <a:p>
            <a:pPr>
              <a:buNone/>
            </a:pPr>
            <a:r>
              <a:rPr lang="en-US" sz="1200" dirty="0">
                <a:ea typeface="+mn-lt"/>
                <a:cs typeface="+mn-lt"/>
              </a:rPr>
              <a:t>df_ngram4 = </a:t>
            </a:r>
            <a:r>
              <a:rPr lang="en-US" sz="1200" dirty="0" err="1">
                <a:ea typeface="+mn-lt"/>
                <a:cs typeface="+mn-lt"/>
              </a:rPr>
              <a:t>pd.DataFrame</a:t>
            </a:r>
            <a:r>
              <a:rPr lang="en-US" sz="1200" dirty="0">
                <a:ea typeface="+mn-lt"/>
                <a:cs typeface="+mn-lt"/>
              </a:rPr>
              <a:t>(sorted([(</a:t>
            </a:r>
            <a:r>
              <a:rPr lang="en-US" sz="1200" dirty="0" err="1">
                <a:ea typeface="+mn-lt"/>
                <a:cs typeface="+mn-lt"/>
              </a:rPr>
              <a:t>count_values</a:t>
            </a:r>
            <a:r>
              <a:rPr lang="en-US" sz="1200" dirty="0">
                <a:ea typeface="+mn-lt"/>
                <a:cs typeface="+mn-lt"/>
              </a:rPr>
              <a:t>[</a:t>
            </a:r>
            <a:r>
              <a:rPr lang="en-US" sz="1200" dirty="0" err="1">
                <a:ea typeface="+mn-lt"/>
                <a:cs typeface="+mn-lt"/>
              </a:rPr>
              <a:t>i</a:t>
            </a:r>
            <a:r>
              <a:rPr lang="en-US" sz="1200" dirty="0">
                <a:ea typeface="+mn-lt"/>
                <a:cs typeface="+mn-lt"/>
              </a:rPr>
              <a:t>],k) for </a:t>
            </a:r>
            <a:r>
              <a:rPr lang="en-US" sz="1200" dirty="0" err="1">
                <a:ea typeface="+mn-lt"/>
                <a:cs typeface="+mn-lt"/>
              </a:rPr>
              <a:t>k,i</a:t>
            </a:r>
            <a:r>
              <a:rPr lang="en-US" sz="1200" dirty="0">
                <a:ea typeface="+mn-lt"/>
                <a:cs typeface="+mn-lt"/>
              </a:rPr>
              <a:t> in </a:t>
            </a:r>
            <a:r>
              <a:rPr lang="en-US" sz="1200" dirty="0" err="1">
                <a:ea typeface="+mn-lt"/>
                <a:cs typeface="+mn-lt"/>
              </a:rPr>
              <a:t>vocab.items</a:t>
            </a:r>
            <a:r>
              <a:rPr lang="en-US" sz="1200" dirty="0">
                <a:ea typeface="+mn-lt"/>
                <a:cs typeface="+mn-lt"/>
              </a:rPr>
              <a:t>()], reverse=True)).rename(columns={0: 'Frequency', 1:'Bigram'})</a:t>
            </a:r>
            <a:endParaRPr lang="en-US" dirty="0"/>
          </a:p>
          <a:p>
            <a:pPr>
              <a:buNone/>
            </a:pPr>
            <a:r>
              <a:rPr lang="en-US" sz="1200" dirty="0">
                <a:ea typeface="+mn-lt"/>
                <a:cs typeface="+mn-lt"/>
              </a:rPr>
              <a:t>df_ngram4['Polarity'] = df_ngram4['Bigram'].apply(lambda x: </a:t>
            </a:r>
            <a:r>
              <a:rPr lang="en-US" sz="1200" dirty="0" err="1">
                <a:ea typeface="+mn-lt"/>
                <a:cs typeface="+mn-lt"/>
              </a:rPr>
              <a:t>TextBlob</a:t>
            </a:r>
            <a:r>
              <a:rPr lang="en-US" sz="1200" dirty="0">
                <a:ea typeface="+mn-lt"/>
                <a:cs typeface="+mn-lt"/>
              </a:rPr>
              <a:t>(x).polarity)</a:t>
            </a:r>
            <a:endParaRPr lang="en-US" dirty="0"/>
          </a:p>
          <a:p>
            <a:pPr>
              <a:buNone/>
            </a:pPr>
            <a:r>
              <a:rPr lang="en-US" sz="1200" dirty="0">
                <a:ea typeface="+mn-lt"/>
                <a:cs typeface="+mn-lt"/>
              </a:rPr>
              <a:t>df_ngram4['Subjective'] = df_ngram4['Bigram'].apply(lambda x: </a:t>
            </a:r>
            <a:r>
              <a:rPr lang="en-US" sz="1200" dirty="0" err="1">
                <a:ea typeface="+mn-lt"/>
                <a:cs typeface="+mn-lt"/>
              </a:rPr>
              <a:t>TextBlob</a:t>
            </a:r>
            <a:r>
              <a:rPr lang="en-US" sz="1200" dirty="0">
                <a:ea typeface="+mn-lt"/>
                <a:cs typeface="+mn-lt"/>
              </a:rPr>
              <a:t>(x).subjectivity)</a:t>
            </a:r>
            <a:endParaRPr lang="en-US" dirty="0"/>
          </a:p>
          <a:p>
            <a:pPr>
              <a:buNone/>
            </a:pPr>
            <a:r>
              <a:rPr lang="en-US" sz="1200" dirty="0">
                <a:ea typeface="+mn-lt"/>
                <a:cs typeface="+mn-lt"/>
              </a:rPr>
              <a:t>#Sentiment</a:t>
            </a:r>
            <a:endParaRPr lang="en-US" dirty="0"/>
          </a:p>
          <a:p>
            <a:pPr>
              <a:buNone/>
            </a:pPr>
            <a:r>
              <a:rPr lang="en-US" sz="1200" dirty="0">
                <a:ea typeface="+mn-lt"/>
                <a:cs typeface="+mn-lt"/>
              </a:rPr>
              <a:t>def analysis(score):</a:t>
            </a:r>
            <a:endParaRPr lang="en-US" dirty="0"/>
          </a:p>
          <a:p>
            <a:pPr>
              <a:buNone/>
            </a:pPr>
            <a:r>
              <a:rPr lang="en-US" sz="1200" dirty="0">
                <a:ea typeface="+mn-lt"/>
                <a:cs typeface="+mn-lt"/>
              </a:rPr>
              <a:t>    if score&lt;=-0.6:</a:t>
            </a:r>
            <a:endParaRPr lang="en-US" dirty="0"/>
          </a:p>
          <a:p>
            <a:pPr>
              <a:buNone/>
            </a:pPr>
            <a:r>
              <a:rPr lang="en-US" sz="1200" dirty="0">
                <a:ea typeface="+mn-lt"/>
                <a:cs typeface="+mn-lt"/>
              </a:rPr>
              <a:t>        return 'negative'</a:t>
            </a:r>
            <a:endParaRPr lang="en-US" dirty="0"/>
          </a:p>
          <a:p>
            <a:pPr>
              <a:buNone/>
            </a:pPr>
            <a:r>
              <a:rPr lang="en-US" sz="1200" dirty="0">
                <a:ea typeface="+mn-lt"/>
                <a:cs typeface="+mn-lt"/>
              </a:rPr>
              <a:t>    </a:t>
            </a:r>
            <a:r>
              <a:rPr lang="en-US" sz="1200" dirty="0" err="1">
                <a:ea typeface="+mn-lt"/>
                <a:cs typeface="+mn-lt"/>
              </a:rPr>
              <a:t>elif</a:t>
            </a:r>
            <a:r>
              <a:rPr lang="en-US" sz="1200" dirty="0">
                <a:ea typeface="+mn-lt"/>
                <a:cs typeface="+mn-lt"/>
              </a:rPr>
              <a:t> score==0.4:</a:t>
            </a:r>
            <a:endParaRPr lang="en-US" dirty="0"/>
          </a:p>
          <a:p>
            <a:pPr>
              <a:buNone/>
            </a:pPr>
            <a:r>
              <a:rPr lang="en-US" sz="1200" dirty="0">
                <a:ea typeface="+mn-lt"/>
                <a:cs typeface="+mn-lt"/>
              </a:rPr>
              <a:t>        return 'neutral'</a:t>
            </a:r>
            <a:endParaRPr lang="en-US" dirty="0"/>
          </a:p>
          <a:p>
            <a:pPr>
              <a:buNone/>
            </a:pPr>
            <a:r>
              <a:rPr lang="en-US" sz="1200" dirty="0">
                <a:ea typeface="+mn-lt"/>
                <a:cs typeface="+mn-lt"/>
              </a:rPr>
              <a:t>    </a:t>
            </a:r>
            <a:r>
              <a:rPr lang="en-US" sz="1200" dirty="0" err="1">
                <a:ea typeface="+mn-lt"/>
                <a:cs typeface="+mn-lt"/>
              </a:rPr>
              <a:t>elif</a:t>
            </a:r>
            <a:r>
              <a:rPr lang="en-US" sz="1200" dirty="0">
                <a:ea typeface="+mn-lt"/>
                <a:cs typeface="+mn-lt"/>
              </a:rPr>
              <a:t> score&gt;=0.6:</a:t>
            </a:r>
            <a:endParaRPr lang="en-US" dirty="0"/>
          </a:p>
          <a:p>
            <a:pPr>
              <a:buNone/>
            </a:pPr>
            <a:r>
              <a:rPr lang="en-US" sz="1200" dirty="0">
                <a:ea typeface="+mn-lt"/>
                <a:cs typeface="+mn-lt"/>
              </a:rPr>
              <a:t>        return 'positive'</a:t>
            </a:r>
            <a:endParaRPr lang="en-US" dirty="0"/>
          </a:p>
          <a:p>
            <a:pPr>
              <a:buNone/>
            </a:pPr>
            <a:r>
              <a:rPr lang="en-US" sz="1200" dirty="0">
                <a:ea typeface="+mn-lt"/>
                <a:cs typeface="+mn-lt"/>
              </a:rPr>
              <a:t>df_ngram4['Sentiment']=df_ngram4['Polarity'].apply(analysis)</a:t>
            </a:r>
            <a:endParaRPr lang="en-US" dirty="0"/>
          </a:p>
          <a:p>
            <a:pPr>
              <a:buNone/>
            </a:pPr>
            <a:r>
              <a:rPr lang="en-US" sz="1200" dirty="0">
                <a:ea typeface="+mn-lt"/>
                <a:cs typeface="+mn-lt"/>
              </a:rPr>
              <a:t>df_ngram4 = df_ngram4[df_ngram4["Sentiment"].</a:t>
            </a:r>
            <a:r>
              <a:rPr lang="en-US" sz="1200" dirty="0" err="1">
                <a:ea typeface="+mn-lt"/>
                <a:cs typeface="+mn-lt"/>
              </a:rPr>
              <a:t>str.contains</a:t>
            </a:r>
            <a:r>
              <a:rPr lang="en-US" sz="1200" dirty="0">
                <a:ea typeface="+mn-lt"/>
                <a:cs typeface="+mn-lt"/>
              </a:rPr>
              <a:t>("None") == False]</a:t>
            </a:r>
            <a:endParaRPr lang="en-US" dirty="0"/>
          </a:p>
        </p:txBody>
      </p:sp>
    </p:spTree>
    <p:extLst>
      <p:ext uri="{BB962C8B-B14F-4D97-AF65-F5344CB8AC3E}">
        <p14:creationId xmlns:p14="http://schemas.microsoft.com/office/powerpoint/2010/main" val="18338835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261D1-EA71-4179-7686-25DDE3E88871}"/>
              </a:ext>
            </a:extLst>
          </p:cNvPr>
          <p:cNvSpPr>
            <a:spLocks noGrp="1"/>
          </p:cNvSpPr>
          <p:nvPr>
            <p:ph type="title"/>
          </p:nvPr>
        </p:nvSpPr>
        <p:spPr>
          <a:xfrm>
            <a:off x="1189702" y="1261872"/>
            <a:ext cx="3145536" cy="4334256"/>
          </a:xfrm>
        </p:spPr>
        <p:txBody>
          <a:bodyPr>
            <a:normAutofit/>
          </a:bodyPr>
          <a:lstStyle/>
          <a:p>
            <a:pPr algn="r"/>
            <a:r>
              <a:rPr lang="en-US" sz="3600" dirty="0"/>
              <a:t>Output</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7C7667A8-897E-5BE8-24DA-7BCD33E135E8}"/>
              </a:ext>
            </a:extLst>
          </p:cNvPr>
          <p:cNvPicPr>
            <a:picLocks noGrp="1" noChangeAspect="1"/>
          </p:cNvPicPr>
          <p:nvPr>
            <p:ph idx="1"/>
          </p:nvPr>
        </p:nvPicPr>
        <p:blipFill>
          <a:blip r:embed="rId2"/>
          <a:stretch>
            <a:fillRect/>
          </a:stretch>
        </p:blipFill>
        <p:spPr>
          <a:xfrm>
            <a:off x="4655174" y="1860220"/>
            <a:ext cx="3676048" cy="3079108"/>
          </a:xfrm>
        </p:spPr>
      </p:pic>
      <p:pic>
        <p:nvPicPr>
          <p:cNvPr id="5" name="Picture 5" descr="Chart, bar chart&#10;&#10;Description automatically generated">
            <a:extLst>
              <a:ext uri="{FF2B5EF4-FFF2-40B4-BE49-F238E27FC236}">
                <a16:creationId xmlns:a16="http://schemas.microsoft.com/office/drawing/2014/main" id="{47012028-9AA6-7D80-1D0B-F0081CCC2D12}"/>
              </a:ext>
            </a:extLst>
          </p:cNvPr>
          <p:cNvPicPr>
            <a:picLocks noChangeAspect="1"/>
          </p:cNvPicPr>
          <p:nvPr/>
        </p:nvPicPr>
        <p:blipFill>
          <a:blip r:embed="rId3"/>
          <a:stretch>
            <a:fillRect/>
          </a:stretch>
        </p:blipFill>
        <p:spPr>
          <a:xfrm>
            <a:off x="8331844" y="1861807"/>
            <a:ext cx="3090440" cy="3076511"/>
          </a:xfrm>
          <a:prstGeom prst="rect">
            <a:avLst/>
          </a:prstGeom>
        </p:spPr>
      </p:pic>
    </p:spTree>
    <p:extLst>
      <p:ext uri="{BB962C8B-B14F-4D97-AF65-F5344CB8AC3E}">
        <p14:creationId xmlns:p14="http://schemas.microsoft.com/office/powerpoint/2010/main" val="179800007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DD2B53CB-66A2-09C5-7221-B902E9C0DA6B}"/>
              </a:ext>
            </a:extLst>
          </p:cNvPr>
          <p:cNvSpPr>
            <a:spLocks noGrp="1"/>
          </p:cNvSpPr>
          <p:nvPr>
            <p:ph type="title"/>
          </p:nvPr>
        </p:nvSpPr>
        <p:spPr>
          <a:xfrm>
            <a:off x="8341910" y="1023257"/>
            <a:ext cx="3235083" cy="4767943"/>
          </a:xfrm>
          <a:effectLst/>
        </p:spPr>
        <p:txBody>
          <a:bodyPr anchor="ctr">
            <a:normAutofit/>
          </a:bodyPr>
          <a:lstStyle/>
          <a:p>
            <a:pPr algn="l"/>
            <a:r>
              <a:rPr lang="en-US" dirty="0"/>
              <a:t>Trigram</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C8C1AF7-6088-6971-5529-9690100A5EC7}"/>
              </a:ext>
            </a:extLst>
          </p:cNvPr>
          <p:cNvSpPr>
            <a:spLocks noGrp="1"/>
          </p:cNvSpPr>
          <p:nvPr>
            <p:ph idx="1"/>
          </p:nvPr>
        </p:nvSpPr>
        <p:spPr>
          <a:xfrm>
            <a:off x="693035" y="1023257"/>
            <a:ext cx="5968515" cy="4767944"/>
          </a:xfrm>
        </p:spPr>
        <p:txBody>
          <a:bodyPr vert="horz" lIns="91440" tIns="45720" rIns="91440" bIns="45720" rtlCol="0" anchor="ctr">
            <a:noAutofit/>
          </a:bodyPr>
          <a:lstStyle/>
          <a:p>
            <a:pPr marL="0" indent="0">
              <a:buNone/>
            </a:pPr>
            <a:r>
              <a:rPr lang="en-US" sz="1200" dirty="0" err="1">
                <a:ea typeface="+mn-lt"/>
                <a:cs typeface="+mn-lt"/>
              </a:rPr>
              <a:t>c_vec</a:t>
            </a:r>
            <a:r>
              <a:rPr lang="en-US" sz="1200" dirty="0">
                <a:ea typeface="+mn-lt"/>
                <a:cs typeface="+mn-lt"/>
              </a:rPr>
              <a:t> = </a:t>
            </a:r>
            <a:r>
              <a:rPr lang="en-US" sz="1200" dirty="0" err="1">
                <a:ea typeface="+mn-lt"/>
                <a:cs typeface="+mn-lt"/>
              </a:rPr>
              <a:t>CountVectorizer</a:t>
            </a:r>
            <a:r>
              <a:rPr lang="en-US" sz="1200" dirty="0">
                <a:ea typeface="+mn-lt"/>
                <a:cs typeface="+mn-lt"/>
              </a:rPr>
              <a:t>(</a:t>
            </a:r>
            <a:r>
              <a:rPr lang="en-US" sz="1200" dirty="0" err="1">
                <a:ea typeface="+mn-lt"/>
                <a:cs typeface="+mn-lt"/>
              </a:rPr>
              <a:t>stop_words</a:t>
            </a:r>
            <a:r>
              <a:rPr lang="en-US" sz="1200" dirty="0">
                <a:ea typeface="+mn-lt"/>
                <a:cs typeface="+mn-lt"/>
              </a:rPr>
              <a:t>=</a:t>
            </a:r>
            <a:r>
              <a:rPr lang="en-US" sz="1200" dirty="0" err="1">
                <a:ea typeface="+mn-lt"/>
                <a:cs typeface="+mn-lt"/>
              </a:rPr>
              <a:t>stopword</a:t>
            </a:r>
            <a:r>
              <a:rPr lang="en-US" sz="1200" dirty="0">
                <a:ea typeface="+mn-lt"/>
                <a:cs typeface="+mn-lt"/>
              </a:rPr>
              <a:t>, </a:t>
            </a:r>
            <a:r>
              <a:rPr lang="en-US" sz="1200" dirty="0" err="1">
                <a:ea typeface="+mn-lt"/>
                <a:cs typeface="+mn-lt"/>
              </a:rPr>
              <a:t>ngram_range</a:t>
            </a:r>
            <a:r>
              <a:rPr lang="en-US" sz="1200" dirty="0">
                <a:ea typeface="+mn-lt"/>
                <a:cs typeface="+mn-lt"/>
              </a:rPr>
              <a:t>=(3,3))</a:t>
            </a:r>
            <a:endParaRPr lang="en-US" sz="1200"/>
          </a:p>
          <a:p>
            <a:pPr marL="0" indent="0">
              <a:buClr>
                <a:srgbClr val="1287C3"/>
              </a:buClr>
              <a:buNone/>
            </a:pPr>
            <a:r>
              <a:rPr lang="en-US" sz="1200" dirty="0">
                <a:ea typeface="+mn-lt"/>
                <a:cs typeface="+mn-lt"/>
              </a:rPr>
              <a:t># matrix of </a:t>
            </a:r>
            <a:r>
              <a:rPr lang="en-US" sz="1200" dirty="0" err="1">
                <a:ea typeface="+mn-lt"/>
                <a:cs typeface="+mn-lt"/>
              </a:rPr>
              <a:t>ngrams</a:t>
            </a:r>
            <a:endParaRPr lang="en-US" sz="1200"/>
          </a:p>
          <a:p>
            <a:pPr marL="0" indent="0">
              <a:buClr>
                <a:srgbClr val="1287C3"/>
              </a:buClr>
              <a:buNone/>
            </a:pPr>
            <a:r>
              <a:rPr lang="en-US" sz="1200" dirty="0" err="1">
                <a:ea typeface="+mn-lt"/>
                <a:cs typeface="+mn-lt"/>
              </a:rPr>
              <a:t>ngrams</a:t>
            </a:r>
            <a:r>
              <a:rPr lang="en-US" sz="1200" dirty="0">
                <a:ea typeface="+mn-lt"/>
                <a:cs typeface="+mn-lt"/>
              </a:rPr>
              <a:t> = </a:t>
            </a:r>
            <a:r>
              <a:rPr lang="en-US" sz="1200" dirty="0" err="1">
                <a:ea typeface="+mn-lt"/>
                <a:cs typeface="+mn-lt"/>
              </a:rPr>
              <a:t>c_vec.fit_transform</a:t>
            </a:r>
            <a:r>
              <a:rPr lang="en-US" sz="1200" dirty="0">
                <a:ea typeface="+mn-lt"/>
                <a:cs typeface="+mn-lt"/>
              </a:rPr>
              <a:t>(df1_text['</a:t>
            </a:r>
            <a:r>
              <a:rPr lang="en-US" sz="1200" dirty="0" err="1">
                <a:ea typeface="+mn-lt"/>
                <a:cs typeface="+mn-lt"/>
              </a:rPr>
              <a:t>Tweet_Stop</a:t>
            </a:r>
            <a:r>
              <a:rPr lang="en-US" sz="1200" dirty="0">
                <a:ea typeface="+mn-lt"/>
                <a:cs typeface="+mn-lt"/>
              </a:rPr>
              <a:t>'])</a:t>
            </a:r>
            <a:endParaRPr lang="en-US" sz="1200"/>
          </a:p>
          <a:p>
            <a:pPr marL="0" indent="0">
              <a:buClr>
                <a:srgbClr val="1287C3"/>
              </a:buClr>
              <a:buNone/>
            </a:pPr>
            <a:r>
              <a:rPr lang="en-US" sz="1200" dirty="0">
                <a:ea typeface="+mn-lt"/>
                <a:cs typeface="+mn-lt"/>
              </a:rPr>
              <a:t># count frequency of </a:t>
            </a:r>
            <a:r>
              <a:rPr lang="en-US" sz="1200" dirty="0" err="1">
                <a:ea typeface="+mn-lt"/>
                <a:cs typeface="+mn-lt"/>
              </a:rPr>
              <a:t>ngrams</a:t>
            </a:r>
            <a:endParaRPr lang="en-US" sz="1200"/>
          </a:p>
          <a:p>
            <a:pPr marL="0" indent="0">
              <a:buClr>
                <a:srgbClr val="1287C3"/>
              </a:buClr>
              <a:buNone/>
            </a:pPr>
            <a:r>
              <a:rPr lang="en-US" sz="1200" dirty="0" err="1">
                <a:ea typeface="+mn-lt"/>
                <a:cs typeface="+mn-lt"/>
              </a:rPr>
              <a:t>count_values</a:t>
            </a:r>
            <a:r>
              <a:rPr lang="en-US" sz="1200" dirty="0">
                <a:ea typeface="+mn-lt"/>
                <a:cs typeface="+mn-lt"/>
              </a:rPr>
              <a:t> = </a:t>
            </a:r>
            <a:r>
              <a:rPr lang="en-US" sz="1200" dirty="0" err="1">
                <a:ea typeface="+mn-lt"/>
                <a:cs typeface="+mn-lt"/>
              </a:rPr>
              <a:t>ngrams.toarray</a:t>
            </a:r>
            <a:r>
              <a:rPr lang="en-US" sz="1200" dirty="0">
                <a:ea typeface="+mn-lt"/>
                <a:cs typeface="+mn-lt"/>
              </a:rPr>
              <a:t>().sum(axis=0)</a:t>
            </a:r>
            <a:endParaRPr lang="en-US" sz="1200"/>
          </a:p>
          <a:p>
            <a:pPr marL="0" indent="0">
              <a:buClr>
                <a:srgbClr val="1287C3"/>
              </a:buClr>
              <a:buNone/>
            </a:pPr>
            <a:r>
              <a:rPr lang="en-US" sz="1200" dirty="0">
                <a:ea typeface="+mn-lt"/>
                <a:cs typeface="+mn-lt"/>
              </a:rPr>
              <a:t># list of </a:t>
            </a:r>
            <a:r>
              <a:rPr lang="en-US" sz="1200" dirty="0" err="1">
                <a:ea typeface="+mn-lt"/>
                <a:cs typeface="+mn-lt"/>
              </a:rPr>
              <a:t>ngrams</a:t>
            </a:r>
            <a:endParaRPr lang="en-US" sz="1200"/>
          </a:p>
          <a:p>
            <a:pPr marL="0" indent="0">
              <a:buClr>
                <a:srgbClr val="1287C3"/>
              </a:buClr>
              <a:buNone/>
            </a:pPr>
            <a:r>
              <a:rPr lang="en-US" sz="1200" dirty="0">
                <a:ea typeface="+mn-lt"/>
                <a:cs typeface="+mn-lt"/>
              </a:rPr>
              <a:t>vocab = </a:t>
            </a:r>
            <a:r>
              <a:rPr lang="en-US" sz="1200" dirty="0" err="1">
                <a:ea typeface="+mn-lt"/>
                <a:cs typeface="+mn-lt"/>
              </a:rPr>
              <a:t>c_vec.vocabulary</a:t>
            </a:r>
            <a:r>
              <a:rPr lang="en-US" sz="1200" dirty="0">
                <a:ea typeface="+mn-lt"/>
                <a:cs typeface="+mn-lt"/>
              </a:rPr>
              <a:t>_</a:t>
            </a:r>
            <a:endParaRPr lang="en-US" sz="1200"/>
          </a:p>
          <a:p>
            <a:pPr marL="0" indent="0">
              <a:buClr>
                <a:srgbClr val="1287C3"/>
              </a:buClr>
              <a:buNone/>
            </a:pPr>
            <a:r>
              <a:rPr lang="en-US" sz="1200" dirty="0">
                <a:ea typeface="+mn-lt"/>
                <a:cs typeface="+mn-lt"/>
              </a:rPr>
              <a:t>df_ngram5 = </a:t>
            </a:r>
            <a:r>
              <a:rPr lang="en-US" sz="1200" dirty="0" err="1">
                <a:ea typeface="+mn-lt"/>
                <a:cs typeface="+mn-lt"/>
              </a:rPr>
              <a:t>pd.DataFrame</a:t>
            </a:r>
            <a:r>
              <a:rPr lang="en-US" sz="1200" dirty="0">
                <a:ea typeface="+mn-lt"/>
                <a:cs typeface="+mn-lt"/>
              </a:rPr>
              <a:t>(sorted([(</a:t>
            </a:r>
            <a:r>
              <a:rPr lang="en-US" sz="1200" dirty="0" err="1">
                <a:ea typeface="+mn-lt"/>
                <a:cs typeface="+mn-lt"/>
              </a:rPr>
              <a:t>count_values</a:t>
            </a:r>
            <a:r>
              <a:rPr lang="en-US" sz="1200" dirty="0">
                <a:ea typeface="+mn-lt"/>
                <a:cs typeface="+mn-lt"/>
              </a:rPr>
              <a:t>[</a:t>
            </a:r>
            <a:r>
              <a:rPr lang="en-US" sz="1200" dirty="0" err="1">
                <a:ea typeface="+mn-lt"/>
                <a:cs typeface="+mn-lt"/>
              </a:rPr>
              <a:t>i</a:t>
            </a:r>
            <a:r>
              <a:rPr lang="en-US" sz="1200" dirty="0">
                <a:ea typeface="+mn-lt"/>
                <a:cs typeface="+mn-lt"/>
              </a:rPr>
              <a:t>],k) for </a:t>
            </a:r>
            <a:r>
              <a:rPr lang="en-US" sz="1200" dirty="0" err="1">
                <a:ea typeface="+mn-lt"/>
                <a:cs typeface="+mn-lt"/>
              </a:rPr>
              <a:t>k,i</a:t>
            </a:r>
            <a:r>
              <a:rPr lang="en-US" sz="1200" dirty="0">
                <a:ea typeface="+mn-lt"/>
                <a:cs typeface="+mn-lt"/>
              </a:rPr>
              <a:t> in </a:t>
            </a:r>
            <a:r>
              <a:rPr lang="en-US" sz="1200" dirty="0" err="1">
                <a:ea typeface="+mn-lt"/>
                <a:cs typeface="+mn-lt"/>
              </a:rPr>
              <a:t>vocab.items</a:t>
            </a:r>
            <a:r>
              <a:rPr lang="en-US" sz="1200" dirty="0">
                <a:ea typeface="+mn-lt"/>
                <a:cs typeface="+mn-lt"/>
              </a:rPr>
              <a:t>()], reverse=True)).rename(columns={0: 'Frequency', 1:'Trigram'})</a:t>
            </a:r>
            <a:endParaRPr lang="en-US" sz="1200"/>
          </a:p>
          <a:p>
            <a:pPr marL="0" indent="0">
              <a:buClr>
                <a:srgbClr val="1287C3"/>
              </a:buClr>
              <a:buNone/>
            </a:pPr>
            <a:r>
              <a:rPr lang="en-US" sz="1200" dirty="0">
                <a:ea typeface="+mn-lt"/>
                <a:cs typeface="+mn-lt"/>
              </a:rPr>
              <a:t>df_ngram5['Polarity'] = df_ngram5['Trigram'].apply(lambda x: </a:t>
            </a:r>
            <a:r>
              <a:rPr lang="en-US" sz="1200" dirty="0" err="1">
                <a:ea typeface="+mn-lt"/>
                <a:cs typeface="+mn-lt"/>
              </a:rPr>
              <a:t>TextBlob</a:t>
            </a:r>
            <a:r>
              <a:rPr lang="en-US" sz="1200" dirty="0">
                <a:ea typeface="+mn-lt"/>
                <a:cs typeface="+mn-lt"/>
              </a:rPr>
              <a:t>(x).polarity)</a:t>
            </a:r>
            <a:endParaRPr lang="en-US" sz="1200"/>
          </a:p>
          <a:p>
            <a:pPr marL="0" indent="0">
              <a:buClr>
                <a:srgbClr val="1287C3"/>
              </a:buClr>
              <a:buNone/>
            </a:pPr>
            <a:r>
              <a:rPr lang="en-US" sz="1200" dirty="0">
                <a:ea typeface="+mn-lt"/>
                <a:cs typeface="+mn-lt"/>
              </a:rPr>
              <a:t>df_ngram5['Subjective'] = df_ngram5['Trigram'].apply(lambda x: </a:t>
            </a:r>
            <a:r>
              <a:rPr lang="en-US" sz="1200" dirty="0" err="1">
                <a:ea typeface="+mn-lt"/>
                <a:cs typeface="+mn-lt"/>
              </a:rPr>
              <a:t>TextBlob</a:t>
            </a:r>
            <a:r>
              <a:rPr lang="en-US" sz="1200" dirty="0">
                <a:ea typeface="+mn-lt"/>
                <a:cs typeface="+mn-lt"/>
              </a:rPr>
              <a:t>(x).subjectivity)</a:t>
            </a:r>
            <a:endParaRPr lang="en-US" sz="1200"/>
          </a:p>
          <a:p>
            <a:pPr marL="0" indent="0">
              <a:buClr>
                <a:srgbClr val="1287C3"/>
              </a:buClr>
              <a:buNone/>
            </a:pPr>
            <a:r>
              <a:rPr lang="en-US" sz="1200" dirty="0">
                <a:ea typeface="+mn-lt"/>
                <a:cs typeface="+mn-lt"/>
              </a:rPr>
              <a:t>#Sentiment</a:t>
            </a:r>
            <a:endParaRPr lang="en-US" sz="1200"/>
          </a:p>
          <a:p>
            <a:pPr marL="0" indent="0">
              <a:buClr>
                <a:srgbClr val="1287C3"/>
              </a:buClr>
              <a:buNone/>
            </a:pPr>
            <a:r>
              <a:rPr lang="en-US" sz="1200" dirty="0">
                <a:ea typeface="+mn-lt"/>
                <a:cs typeface="+mn-lt"/>
              </a:rPr>
              <a:t>def analysis(score):</a:t>
            </a:r>
            <a:endParaRPr lang="en-US" sz="1200"/>
          </a:p>
          <a:p>
            <a:pPr marL="0" indent="0">
              <a:buClr>
                <a:srgbClr val="1287C3"/>
              </a:buClr>
              <a:buNone/>
            </a:pPr>
            <a:r>
              <a:rPr lang="en-US" sz="1200" dirty="0">
                <a:ea typeface="+mn-lt"/>
                <a:cs typeface="+mn-lt"/>
              </a:rPr>
              <a:t>    if score&lt;=-0.6:</a:t>
            </a:r>
            <a:endParaRPr lang="en-US" sz="1200"/>
          </a:p>
          <a:p>
            <a:pPr marL="0" indent="0">
              <a:buClr>
                <a:srgbClr val="1287C3"/>
              </a:buClr>
              <a:buNone/>
            </a:pPr>
            <a:r>
              <a:rPr lang="en-US" sz="1200" dirty="0">
                <a:ea typeface="+mn-lt"/>
                <a:cs typeface="+mn-lt"/>
              </a:rPr>
              <a:t>        return 'negative'</a:t>
            </a:r>
            <a:endParaRPr lang="en-US" sz="1200"/>
          </a:p>
          <a:p>
            <a:pPr marL="0" indent="0">
              <a:buClr>
                <a:srgbClr val="1287C3"/>
              </a:buClr>
              <a:buNone/>
            </a:pPr>
            <a:r>
              <a:rPr lang="en-US" sz="1200" dirty="0">
                <a:ea typeface="+mn-lt"/>
                <a:cs typeface="+mn-lt"/>
              </a:rPr>
              <a:t>    </a:t>
            </a:r>
            <a:r>
              <a:rPr lang="en-US" sz="1200" dirty="0" err="1">
                <a:ea typeface="+mn-lt"/>
                <a:cs typeface="+mn-lt"/>
              </a:rPr>
              <a:t>elif</a:t>
            </a:r>
            <a:r>
              <a:rPr lang="en-US" sz="1200" dirty="0">
                <a:ea typeface="+mn-lt"/>
                <a:cs typeface="+mn-lt"/>
              </a:rPr>
              <a:t> score==0.4:</a:t>
            </a:r>
            <a:endParaRPr lang="en-US" sz="1200"/>
          </a:p>
          <a:p>
            <a:pPr marL="0" indent="0">
              <a:buClr>
                <a:srgbClr val="1287C3"/>
              </a:buClr>
              <a:buNone/>
            </a:pPr>
            <a:r>
              <a:rPr lang="en-US" sz="1200" dirty="0">
                <a:ea typeface="+mn-lt"/>
                <a:cs typeface="+mn-lt"/>
              </a:rPr>
              <a:t>        return 'neutral'</a:t>
            </a:r>
            <a:endParaRPr lang="en-US" sz="1200"/>
          </a:p>
          <a:p>
            <a:pPr marL="0" indent="0">
              <a:buClr>
                <a:srgbClr val="1287C3"/>
              </a:buClr>
              <a:buNone/>
            </a:pPr>
            <a:r>
              <a:rPr lang="en-US" sz="1200" dirty="0">
                <a:ea typeface="+mn-lt"/>
                <a:cs typeface="+mn-lt"/>
              </a:rPr>
              <a:t>    </a:t>
            </a:r>
            <a:r>
              <a:rPr lang="en-US" sz="1200" dirty="0" err="1">
                <a:ea typeface="+mn-lt"/>
                <a:cs typeface="+mn-lt"/>
              </a:rPr>
              <a:t>elif</a:t>
            </a:r>
            <a:r>
              <a:rPr lang="en-US" sz="1200" dirty="0">
                <a:ea typeface="+mn-lt"/>
                <a:cs typeface="+mn-lt"/>
              </a:rPr>
              <a:t> score&gt;=0.7:</a:t>
            </a:r>
            <a:endParaRPr lang="en-US" sz="1200"/>
          </a:p>
          <a:p>
            <a:pPr marL="0" indent="0">
              <a:buClr>
                <a:srgbClr val="1287C3"/>
              </a:buClr>
              <a:buNone/>
            </a:pPr>
            <a:r>
              <a:rPr lang="en-US" sz="1200" dirty="0">
                <a:ea typeface="+mn-lt"/>
                <a:cs typeface="+mn-lt"/>
              </a:rPr>
              <a:t>        return 'positive'</a:t>
            </a:r>
            <a:endParaRPr lang="en-US" sz="1200"/>
          </a:p>
          <a:p>
            <a:pPr marL="0" indent="0">
              <a:buClr>
                <a:srgbClr val="1287C3"/>
              </a:buClr>
              <a:buNone/>
            </a:pPr>
            <a:r>
              <a:rPr lang="en-US" sz="1200" dirty="0">
                <a:ea typeface="+mn-lt"/>
                <a:cs typeface="+mn-lt"/>
              </a:rPr>
              <a:t>df_ngram5['Sentiment']=df_ngram5['Polarity'].apply(analysis)</a:t>
            </a:r>
            <a:endParaRPr lang="en-US" sz="1200"/>
          </a:p>
          <a:p>
            <a:pPr marL="0" indent="0">
              <a:buClr>
                <a:srgbClr val="1287C3"/>
              </a:buClr>
              <a:buNone/>
            </a:pPr>
            <a:r>
              <a:rPr lang="en-US" sz="1200" dirty="0">
                <a:ea typeface="+mn-lt"/>
                <a:cs typeface="+mn-lt"/>
              </a:rPr>
              <a:t>df_ngram5 = df_ngram5[df_ngram5["Sentiment"].</a:t>
            </a:r>
            <a:r>
              <a:rPr lang="en-US" sz="1200" dirty="0" err="1">
                <a:ea typeface="+mn-lt"/>
                <a:cs typeface="+mn-lt"/>
              </a:rPr>
              <a:t>str.contains</a:t>
            </a:r>
            <a:r>
              <a:rPr lang="en-US" sz="1200" dirty="0">
                <a:ea typeface="+mn-lt"/>
                <a:cs typeface="+mn-lt"/>
              </a:rPr>
              <a:t>("None") == False]</a:t>
            </a:r>
            <a:endParaRPr lang="en-US" sz="1200"/>
          </a:p>
        </p:txBody>
      </p:sp>
    </p:spTree>
    <p:extLst>
      <p:ext uri="{BB962C8B-B14F-4D97-AF65-F5344CB8AC3E}">
        <p14:creationId xmlns:p14="http://schemas.microsoft.com/office/powerpoint/2010/main" val="27967223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3"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1">
            <a:extLst>
              <a:ext uri="{FF2B5EF4-FFF2-40B4-BE49-F238E27FC236}">
                <a16:creationId xmlns:a16="http://schemas.microsoft.com/office/drawing/2014/main" id="{B6AE71E7-DD14-2E1D-B594-D56D363DF884}"/>
              </a:ext>
            </a:extLst>
          </p:cNvPr>
          <p:cNvSpPr txBox="1">
            <a:spLocks/>
          </p:cNvSpPr>
          <p:nvPr/>
        </p:nvSpPr>
        <p:spPr>
          <a:xfrm>
            <a:off x="1018191" y="685800"/>
            <a:ext cx="7411825" cy="17525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b="1"/>
              <a:t>INTRODUCTION</a:t>
            </a:r>
          </a:p>
        </p:txBody>
      </p:sp>
      <p:sp>
        <p:nvSpPr>
          <p:cNvPr id="5" name="Content Placeholder 2">
            <a:extLst>
              <a:ext uri="{FF2B5EF4-FFF2-40B4-BE49-F238E27FC236}">
                <a16:creationId xmlns:a16="http://schemas.microsoft.com/office/drawing/2014/main" id="{DB415040-2BBA-CBC2-7234-BF19E19120CE}"/>
              </a:ext>
            </a:extLst>
          </p:cNvPr>
          <p:cNvSpPr txBox="1">
            <a:spLocks/>
          </p:cNvSpPr>
          <p:nvPr/>
        </p:nvSpPr>
        <p:spPr>
          <a:xfrm>
            <a:off x="778291" y="1983680"/>
            <a:ext cx="9823517" cy="448267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ct val="90000"/>
              </a:lnSpc>
              <a:buNone/>
            </a:pPr>
            <a:r>
              <a:rPr lang="en-US" sz="2000" dirty="0"/>
              <a:t>Sentiment analysis is a</a:t>
            </a:r>
            <a:r>
              <a:rPr lang="en-US" sz="2000" b="1" dirty="0"/>
              <a:t> technique that detects the underlying sentiment in a piece of text</a:t>
            </a:r>
            <a:r>
              <a:rPr lang="en-US" sz="2000" dirty="0"/>
              <a:t>.it is the process of classifying text as either positive, negative, or neutral. Machine learning techniques are used to evaluate a piece of text and determine the sentiment behind it whether it is positive or neutral or negative.</a:t>
            </a:r>
          </a:p>
          <a:p>
            <a:pPr marL="0" indent="0">
              <a:lnSpc>
                <a:spcPct val="90000"/>
              </a:lnSpc>
              <a:buNone/>
            </a:pPr>
            <a:r>
              <a:rPr lang="en-US" sz="2000" dirty="0"/>
              <a:t>There are three types of sentimental analysis are</a:t>
            </a:r>
          </a:p>
          <a:p>
            <a:pPr lvl="2">
              <a:lnSpc>
                <a:spcPct val="90000"/>
              </a:lnSpc>
            </a:pPr>
            <a:r>
              <a:rPr lang="en-US" sz="2000" dirty="0"/>
              <a:t>Fine-grained sentiment analysis</a:t>
            </a:r>
          </a:p>
          <a:p>
            <a:pPr lvl="2">
              <a:lnSpc>
                <a:spcPct val="90000"/>
              </a:lnSpc>
            </a:pPr>
            <a:r>
              <a:rPr lang="en-US" sz="2000" dirty="0"/>
              <a:t>Aspect based sentiment analysis</a:t>
            </a:r>
          </a:p>
          <a:p>
            <a:pPr lvl="2">
              <a:lnSpc>
                <a:spcPct val="90000"/>
              </a:lnSpc>
            </a:pPr>
            <a:r>
              <a:rPr lang="en-US" sz="2000" dirty="0"/>
              <a:t>Emotion analysis</a:t>
            </a:r>
          </a:p>
          <a:p>
            <a:pPr marL="0" indent="0">
              <a:lnSpc>
                <a:spcPct val="90000"/>
              </a:lnSpc>
              <a:buNone/>
            </a:pPr>
            <a:r>
              <a:rPr lang="en-US" sz="2000" dirty="0"/>
              <a:t>Here we use emotion analysis to analyses the  tweets from twitter to </a:t>
            </a:r>
          </a:p>
          <a:p>
            <a:pPr marL="0" indent="0">
              <a:lnSpc>
                <a:spcPct val="90000"/>
              </a:lnSpc>
              <a:buNone/>
            </a:pPr>
            <a:r>
              <a:rPr lang="en-US" sz="2000" dirty="0"/>
              <a:t>compare between two </a:t>
            </a:r>
            <a:r>
              <a:rPr lang="en-US" sz="2000" dirty="0">
                <a:ea typeface="+mn-lt"/>
                <a:cs typeface="+mn-lt"/>
              </a:rPr>
              <a:t>cryptocurrencies</a:t>
            </a:r>
            <a:r>
              <a:rPr lang="en-US" sz="2000" dirty="0"/>
              <a:t> </a:t>
            </a:r>
            <a:endParaRPr lang="en-US"/>
          </a:p>
        </p:txBody>
      </p:sp>
    </p:spTree>
    <p:extLst>
      <p:ext uri="{BB962C8B-B14F-4D97-AF65-F5344CB8AC3E}">
        <p14:creationId xmlns:p14="http://schemas.microsoft.com/office/powerpoint/2010/main" val="4194302241"/>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0FF73-D463-F270-C9F9-0BD4EBF69621}"/>
              </a:ext>
            </a:extLst>
          </p:cNvPr>
          <p:cNvSpPr>
            <a:spLocks noGrp="1"/>
          </p:cNvSpPr>
          <p:nvPr>
            <p:ph type="title"/>
          </p:nvPr>
        </p:nvSpPr>
        <p:spPr>
          <a:xfrm>
            <a:off x="1189702" y="1261872"/>
            <a:ext cx="3145536" cy="4334256"/>
          </a:xfrm>
        </p:spPr>
        <p:txBody>
          <a:bodyPr>
            <a:normAutofit/>
          </a:bodyPr>
          <a:lstStyle/>
          <a:p>
            <a:pPr algn="r"/>
            <a:r>
              <a:rPr lang="en-US" sz="3600" dirty="0"/>
              <a:t>Output</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BAC750D5-EEE0-48CE-3A05-78A1B6247050}"/>
              </a:ext>
            </a:extLst>
          </p:cNvPr>
          <p:cNvPicPr>
            <a:picLocks noGrp="1" noChangeAspect="1"/>
          </p:cNvPicPr>
          <p:nvPr>
            <p:ph idx="1"/>
          </p:nvPr>
        </p:nvPicPr>
        <p:blipFill>
          <a:blip r:embed="rId2"/>
          <a:stretch>
            <a:fillRect/>
          </a:stretch>
        </p:blipFill>
        <p:spPr>
          <a:xfrm>
            <a:off x="4657827" y="1832489"/>
            <a:ext cx="3526060" cy="3105633"/>
          </a:xfrm>
        </p:spPr>
      </p:pic>
      <p:pic>
        <p:nvPicPr>
          <p:cNvPr id="5" name="Picture 5" descr="Chart, bar chart&#10;&#10;Description automatically generated">
            <a:extLst>
              <a:ext uri="{FF2B5EF4-FFF2-40B4-BE49-F238E27FC236}">
                <a16:creationId xmlns:a16="http://schemas.microsoft.com/office/drawing/2014/main" id="{05C5DF56-033A-8AE0-FEAD-6395985B4A34}"/>
              </a:ext>
            </a:extLst>
          </p:cNvPr>
          <p:cNvPicPr>
            <a:picLocks noChangeAspect="1"/>
          </p:cNvPicPr>
          <p:nvPr/>
        </p:nvPicPr>
        <p:blipFill>
          <a:blip r:embed="rId3"/>
          <a:stretch>
            <a:fillRect/>
          </a:stretch>
        </p:blipFill>
        <p:spPr>
          <a:xfrm>
            <a:off x="8167869" y="1832618"/>
            <a:ext cx="3215832" cy="3105954"/>
          </a:xfrm>
          <a:prstGeom prst="rect">
            <a:avLst/>
          </a:prstGeom>
        </p:spPr>
      </p:pic>
    </p:spTree>
    <p:extLst>
      <p:ext uri="{BB962C8B-B14F-4D97-AF65-F5344CB8AC3E}">
        <p14:creationId xmlns:p14="http://schemas.microsoft.com/office/powerpoint/2010/main" val="6525251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28A9DD04-EF28-5D0F-96E6-FC153464176C}"/>
              </a:ext>
            </a:extLst>
          </p:cNvPr>
          <p:cNvSpPr>
            <a:spLocks noGrp="1"/>
          </p:cNvSpPr>
          <p:nvPr>
            <p:ph type="title"/>
          </p:nvPr>
        </p:nvSpPr>
        <p:spPr>
          <a:xfrm>
            <a:off x="8341910" y="1023257"/>
            <a:ext cx="3235083" cy="4767943"/>
          </a:xfrm>
          <a:effectLst/>
        </p:spPr>
        <p:txBody>
          <a:bodyPr anchor="ctr">
            <a:normAutofit/>
          </a:bodyPr>
          <a:lstStyle/>
          <a:p>
            <a:pPr algn="l"/>
            <a:r>
              <a:rPr lang="en-US" sz="3200" dirty="0"/>
              <a:t>Algorithms Used</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2" name="Content Placeholder 2">
            <a:extLst>
              <a:ext uri="{FF2B5EF4-FFF2-40B4-BE49-F238E27FC236}">
                <a16:creationId xmlns:a16="http://schemas.microsoft.com/office/drawing/2014/main" id="{E09C4786-D550-8A13-96D4-62393F3141D6}"/>
              </a:ext>
            </a:extLst>
          </p:cNvPr>
          <p:cNvGraphicFramePr>
            <a:graphicFrameLocks noGrp="1"/>
          </p:cNvGraphicFramePr>
          <p:nvPr>
            <p:ph idx="1"/>
          </p:nvPr>
        </p:nvGraphicFramePr>
        <p:xfrm>
          <a:off x="693035" y="1023257"/>
          <a:ext cx="5968515" cy="4767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17867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FA243-3550-44A2-C74A-B225C1D62461}"/>
              </a:ext>
            </a:extLst>
          </p:cNvPr>
          <p:cNvSpPr>
            <a:spLocks noGrp="1"/>
          </p:cNvSpPr>
          <p:nvPr>
            <p:ph type="title"/>
          </p:nvPr>
        </p:nvSpPr>
        <p:spPr>
          <a:xfrm>
            <a:off x="1189702" y="1261872"/>
            <a:ext cx="3145536" cy="4334256"/>
          </a:xfrm>
        </p:spPr>
        <p:txBody>
          <a:bodyPr>
            <a:normAutofit/>
          </a:bodyPr>
          <a:lstStyle/>
          <a:p>
            <a:pPr>
              <a:spcBef>
                <a:spcPts val="0"/>
              </a:spcBef>
            </a:pPr>
            <a:r>
              <a:rPr lang="en-US" sz="3600" dirty="0">
                <a:ea typeface="+mj-lt"/>
                <a:cs typeface="+mj-lt"/>
              </a:rPr>
              <a:t>NAÏVE BAYERS</a:t>
            </a:r>
            <a:endParaRPr lang="en-US" dirty="0"/>
          </a:p>
          <a:p>
            <a:pPr algn="r"/>
            <a:endParaRPr lang="en-US" sz="3600" dirty="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E7360B-722A-360B-549B-A4DB76B6EE3C}"/>
              </a:ext>
            </a:extLst>
          </p:cNvPr>
          <p:cNvSpPr>
            <a:spLocks noGrp="1"/>
          </p:cNvSpPr>
          <p:nvPr>
            <p:ph idx="1"/>
          </p:nvPr>
        </p:nvSpPr>
        <p:spPr>
          <a:xfrm>
            <a:off x="5007932" y="1261873"/>
            <a:ext cx="5951013" cy="4449422"/>
          </a:xfrm>
        </p:spPr>
        <p:txBody>
          <a:bodyPr>
            <a:normAutofit/>
          </a:bodyPr>
          <a:lstStyle/>
          <a:p>
            <a:r>
              <a:rPr lang="en-US" sz="2000" dirty="0">
                <a:ea typeface="+mn-lt"/>
                <a:cs typeface="+mn-lt"/>
              </a:rPr>
              <a:t>Naive Bayes is a supervised learning algorithm used for classification tasks.</a:t>
            </a:r>
          </a:p>
          <a:p>
            <a:pPr>
              <a:buClr>
                <a:srgbClr val="1287C3"/>
              </a:buClr>
            </a:pPr>
            <a:r>
              <a:rPr lang="en-US" sz="2000" dirty="0">
                <a:ea typeface="+mn-lt"/>
                <a:cs typeface="+mn-lt"/>
              </a:rPr>
              <a:t>As other supervised learning algorithms, naive bayes uses features to make a prediction on a target variable. The key difference is that naive bayes assumes that features are independent of each other and there is no correlation between features. </a:t>
            </a:r>
          </a:p>
          <a:p>
            <a:pPr>
              <a:buClr>
                <a:srgbClr val="1287C3"/>
              </a:buClr>
            </a:pPr>
            <a:r>
              <a:rPr lang="en-IN" sz="2000" dirty="0">
                <a:ea typeface="+mn-lt"/>
                <a:cs typeface="+mn-lt"/>
              </a:rPr>
              <a:t>It is a probabilistic classifier, which means it predicts on the basis of the probability of an object.</a:t>
            </a:r>
            <a:endParaRPr lang="en-US" sz="2000" dirty="0">
              <a:ea typeface="+mn-lt"/>
              <a:cs typeface="+mn-lt"/>
            </a:endParaRPr>
          </a:p>
        </p:txBody>
      </p:sp>
    </p:spTree>
    <p:extLst>
      <p:ext uri="{BB962C8B-B14F-4D97-AF65-F5344CB8AC3E}">
        <p14:creationId xmlns:p14="http://schemas.microsoft.com/office/powerpoint/2010/main" val="2668023424"/>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7DFC2-AEB5-FEB1-D774-A1AFA3DA172D}"/>
              </a:ext>
            </a:extLst>
          </p:cNvPr>
          <p:cNvSpPr>
            <a:spLocks noGrp="1"/>
          </p:cNvSpPr>
          <p:nvPr>
            <p:ph type="title"/>
          </p:nvPr>
        </p:nvSpPr>
        <p:spPr>
          <a:xfrm>
            <a:off x="1218639" y="1628404"/>
            <a:ext cx="3145536" cy="4334256"/>
          </a:xfrm>
        </p:spPr>
        <p:txBody>
          <a:bodyPr>
            <a:normAutofit/>
          </a:bodyPr>
          <a:lstStyle/>
          <a:p>
            <a:pPr>
              <a:spcBef>
                <a:spcPts val="0"/>
              </a:spcBef>
            </a:pPr>
            <a:r>
              <a:rPr lang="en-US" sz="3600" dirty="0"/>
              <a:t>Advantages of NAÏVE BAYERS</a:t>
            </a:r>
            <a:endParaRPr lang="en-US" sz="3600" dirty="0">
              <a:ea typeface="+mj-lt"/>
              <a:cs typeface="+mj-lt"/>
            </a:endParaRPr>
          </a:p>
          <a:p>
            <a:pPr algn="r"/>
            <a:endParaRPr lang="en-US" sz="3600" dirty="0">
              <a:ea typeface="+mj-lt"/>
              <a:cs typeface="+mj-lt"/>
            </a:endParaRPr>
          </a:p>
          <a:p>
            <a:pPr algn="r"/>
            <a:endParaRPr lang="en-US" sz="3600" dirty="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7205FF-887C-8735-3856-9696355CBB55}"/>
              </a:ext>
            </a:extLst>
          </p:cNvPr>
          <p:cNvSpPr>
            <a:spLocks noGrp="1"/>
          </p:cNvSpPr>
          <p:nvPr>
            <p:ph idx="1"/>
          </p:nvPr>
        </p:nvSpPr>
        <p:spPr>
          <a:xfrm>
            <a:off x="5007932" y="1261873"/>
            <a:ext cx="5951013" cy="4449422"/>
          </a:xfrm>
        </p:spPr>
        <p:txBody>
          <a:bodyPr>
            <a:normAutofit/>
          </a:bodyPr>
          <a:lstStyle/>
          <a:p>
            <a:pPr>
              <a:spcBef>
                <a:spcPts val="1000"/>
              </a:spcBef>
              <a:spcAft>
                <a:spcPts val="0"/>
              </a:spcAft>
            </a:pPr>
            <a:r>
              <a:rPr lang="en-GB" sz="2000" dirty="0">
                <a:latin typeface="Century Gothic"/>
              </a:rPr>
              <a:t>It is simple and easy to implement</a:t>
            </a:r>
            <a:endParaRPr lang="en-GB" sz="2000" dirty="0">
              <a:ea typeface="+mn-lt"/>
              <a:cs typeface="+mn-lt"/>
            </a:endParaRPr>
          </a:p>
          <a:p>
            <a:pPr>
              <a:spcBef>
                <a:spcPts val="1000"/>
              </a:spcBef>
              <a:spcAft>
                <a:spcPts val="0"/>
              </a:spcAft>
              <a:buClr>
                <a:srgbClr val="1287C3"/>
              </a:buClr>
            </a:pPr>
            <a:r>
              <a:rPr lang="en-GB" sz="2000" dirty="0">
                <a:latin typeface="Century Gothic"/>
              </a:rPr>
              <a:t>It doesn’t require as much training data</a:t>
            </a:r>
            <a:endParaRPr lang="en-GB" sz="2000" dirty="0">
              <a:ea typeface="+mn-lt"/>
              <a:cs typeface="+mn-lt"/>
            </a:endParaRPr>
          </a:p>
          <a:p>
            <a:pPr>
              <a:spcBef>
                <a:spcPts val="1000"/>
              </a:spcBef>
              <a:spcAft>
                <a:spcPts val="0"/>
              </a:spcAft>
              <a:buClr>
                <a:srgbClr val="1287C3"/>
              </a:buClr>
            </a:pPr>
            <a:r>
              <a:rPr lang="en-GB" sz="2000" dirty="0">
                <a:latin typeface="Century Gothic"/>
              </a:rPr>
              <a:t>It handles both continuous and discrete data</a:t>
            </a:r>
            <a:endParaRPr lang="en-GB" sz="2000" dirty="0">
              <a:ea typeface="+mn-lt"/>
              <a:cs typeface="+mn-lt"/>
            </a:endParaRPr>
          </a:p>
          <a:p>
            <a:pPr>
              <a:spcBef>
                <a:spcPts val="1000"/>
              </a:spcBef>
              <a:spcAft>
                <a:spcPts val="0"/>
              </a:spcAft>
              <a:buClr>
                <a:srgbClr val="1287C3"/>
              </a:buClr>
            </a:pPr>
            <a:r>
              <a:rPr lang="en-GB" sz="2000" dirty="0">
                <a:latin typeface="Century Gothic"/>
              </a:rPr>
              <a:t>It is highly scalable with the number of predictors and data points</a:t>
            </a:r>
            <a:endParaRPr lang="en-GB" sz="2000" dirty="0">
              <a:ea typeface="+mn-lt"/>
              <a:cs typeface="+mn-lt"/>
            </a:endParaRPr>
          </a:p>
          <a:p>
            <a:pPr>
              <a:spcBef>
                <a:spcPts val="1000"/>
              </a:spcBef>
              <a:spcAft>
                <a:spcPts val="0"/>
              </a:spcAft>
              <a:buClr>
                <a:srgbClr val="1287C3"/>
              </a:buClr>
            </a:pPr>
            <a:r>
              <a:rPr lang="en-GB" sz="2000" dirty="0">
                <a:latin typeface="Century Gothic"/>
              </a:rPr>
              <a:t>It is fast and can be used to make real-time predictions</a:t>
            </a:r>
            <a:endParaRPr lang="en-GB" sz="2000" dirty="0">
              <a:ea typeface="+mn-lt"/>
              <a:cs typeface="+mn-lt"/>
            </a:endParaRPr>
          </a:p>
          <a:p>
            <a:pPr>
              <a:spcBef>
                <a:spcPts val="1000"/>
              </a:spcBef>
              <a:spcAft>
                <a:spcPts val="0"/>
              </a:spcAft>
              <a:buClr>
                <a:srgbClr val="1287C3"/>
              </a:buClr>
            </a:pPr>
            <a:r>
              <a:rPr lang="en-GB" sz="2000" dirty="0">
                <a:latin typeface="Century Gothic"/>
              </a:rPr>
              <a:t>It is not sensitive to irrelevant features</a:t>
            </a:r>
            <a:endParaRPr lang="en-GB" sz="2000" dirty="0">
              <a:ea typeface="+mn-lt"/>
              <a:cs typeface="+mn-lt"/>
            </a:endParaRPr>
          </a:p>
        </p:txBody>
      </p:sp>
    </p:spTree>
    <p:extLst>
      <p:ext uri="{BB962C8B-B14F-4D97-AF65-F5344CB8AC3E}">
        <p14:creationId xmlns:p14="http://schemas.microsoft.com/office/powerpoint/2010/main" val="1709275525"/>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5"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7"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9" name="Freeform: Shape 28">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562F3407-82F6-DCAF-B226-7913CAC464A9}"/>
              </a:ext>
            </a:extLst>
          </p:cNvPr>
          <p:cNvSpPr>
            <a:spLocks noGrp="1"/>
          </p:cNvSpPr>
          <p:nvPr>
            <p:ph type="title"/>
          </p:nvPr>
        </p:nvSpPr>
        <p:spPr>
          <a:xfrm>
            <a:off x="8341910" y="1023257"/>
            <a:ext cx="3235083" cy="4767943"/>
          </a:xfrm>
          <a:effectLst/>
        </p:spPr>
        <p:txBody>
          <a:bodyPr anchor="ctr">
            <a:normAutofit/>
          </a:bodyPr>
          <a:lstStyle/>
          <a:p>
            <a:pPr algn="l"/>
            <a:r>
              <a:rPr lang="en-US" dirty="0"/>
              <a:t>Code</a:t>
            </a:r>
          </a:p>
        </p:txBody>
      </p:sp>
      <p:sp>
        <p:nvSpPr>
          <p:cNvPr id="31" name="Freeform: Shape 30">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07E4ABF2-9744-06CE-AD0C-20D9293EBC26}"/>
              </a:ext>
            </a:extLst>
          </p:cNvPr>
          <p:cNvSpPr>
            <a:spLocks noGrp="1"/>
          </p:cNvSpPr>
          <p:nvPr>
            <p:ph idx="1"/>
          </p:nvPr>
        </p:nvSpPr>
        <p:spPr>
          <a:xfrm>
            <a:off x="693035" y="1023257"/>
            <a:ext cx="5968515" cy="4767944"/>
          </a:xfrm>
        </p:spPr>
        <p:txBody>
          <a:bodyPr anchor="ctr">
            <a:normAutofit/>
          </a:bodyPr>
          <a:lstStyle/>
          <a:p>
            <a:pPr marL="0" indent="0">
              <a:lnSpc>
                <a:spcPct val="90000"/>
              </a:lnSpc>
              <a:spcBef>
                <a:spcPct val="0"/>
              </a:spcBef>
              <a:spcAft>
                <a:spcPts val="0"/>
              </a:spcAft>
              <a:buNone/>
            </a:pPr>
            <a:r>
              <a:rPr lang="en-US" sz="2000" dirty="0">
                <a:ea typeface="+mn-lt"/>
                <a:cs typeface="+mn-lt"/>
              </a:rPr>
              <a:t>Encoding Labels and Making Train-Test Splits</a:t>
            </a:r>
          </a:p>
          <a:p>
            <a:pPr marL="0" indent="0">
              <a:lnSpc>
                <a:spcPct val="90000"/>
              </a:lnSpc>
              <a:spcBef>
                <a:spcPct val="0"/>
              </a:spcBef>
              <a:spcAft>
                <a:spcPts val="0"/>
              </a:spcAft>
              <a:buNone/>
            </a:pPr>
            <a:r>
              <a:rPr lang="en-US" sz="2000" dirty="0">
                <a:ea typeface="+mn-lt"/>
                <a:cs typeface="+mn-lt"/>
              </a:rPr>
              <a:t>x= data['</a:t>
            </a:r>
            <a:r>
              <a:rPr lang="en-US" sz="2000" dirty="0" err="1">
                <a:ea typeface="+mn-lt"/>
                <a:cs typeface="+mn-lt"/>
              </a:rPr>
              <a:t>Tweet_Stop</a:t>
            </a:r>
            <a:r>
              <a:rPr lang="en-US" sz="2000" dirty="0">
                <a:ea typeface="+mn-lt"/>
                <a:cs typeface="+mn-lt"/>
              </a:rPr>
              <a:t>'].values</a:t>
            </a:r>
          </a:p>
          <a:p>
            <a:pPr marL="0" indent="0">
              <a:lnSpc>
                <a:spcPct val="90000"/>
              </a:lnSpc>
              <a:spcBef>
                <a:spcPct val="0"/>
              </a:spcBef>
              <a:spcAft>
                <a:spcPts val="0"/>
              </a:spcAft>
              <a:buNone/>
            </a:pPr>
            <a:r>
              <a:rPr lang="en-US" sz="2000" dirty="0">
                <a:ea typeface="+mn-lt"/>
                <a:cs typeface="+mn-lt"/>
              </a:rPr>
              <a:t>y = data['Sentiment'].values</a:t>
            </a:r>
          </a:p>
          <a:p>
            <a:pPr marL="0" indent="0">
              <a:lnSpc>
                <a:spcPct val="90000"/>
              </a:lnSpc>
              <a:spcBef>
                <a:spcPct val="0"/>
              </a:spcBef>
              <a:spcAft>
                <a:spcPts val="0"/>
              </a:spcAft>
              <a:buNone/>
            </a:pPr>
            <a:r>
              <a:rPr lang="en-US" sz="2000" dirty="0">
                <a:ea typeface="+mn-lt"/>
                <a:cs typeface="+mn-lt"/>
              </a:rPr>
              <a:t>x, </a:t>
            </a:r>
            <a:r>
              <a:rPr lang="en-US" sz="2000" dirty="0" err="1">
                <a:ea typeface="+mn-lt"/>
                <a:cs typeface="+mn-lt"/>
              </a:rPr>
              <a:t>x_test</a:t>
            </a:r>
            <a:r>
              <a:rPr lang="en-US" sz="2000" dirty="0">
                <a:ea typeface="+mn-lt"/>
                <a:cs typeface="+mn-lt"/>
              </a:rPr>
              <a:t>, y, </a:t>
            </a:r>
            <a:r>
              <a:rPr lang="en-US" sz="2000" dirty="0" err="1">
                <a:ea typeface="+mn-lt"/>
                <a:cs typeface="+mn-lt"/>
              </a:rPr>
              <a:t>y_test</a:t>
            </a:r>
            <a:r>
              <a:rPr lang="en-US" sz="2000" dirty="0">
                <a:ea typeface="+mn-lt"/>
                <a:cs typeface="+mn-lt"/>
              </a:rPr>
              <a:t> = </a:t>
            </a:r>
            <a:r>
              <a:rPr lang="en-US" sz="2000" dirty="0" err="1">
                <a:ea typeface="+mn-lt"/>
                <a:cs typeface="+mn-lt"/>
              </a:rPr>
              <a:t>train_test_split</a:t>
            </a:r>
            <a:r>
              <a:rPr lang="en-US" sz="2000" dirty="0">
                <a:ea typeface="+mn-lt"/>
                <a:cs typeface="+mn-lt"/>
              </a:rPr>
              <a:t>(</a:t>
            </a:r>
            <a:r>
              <a:rPr lang="en-US" sz="2000" dirty="0" err="1">
                <a:ea typeface="+mn-lt"/>
                <a:cs typeface="+mn-lt"/>
              </a:rPr>
              <a:t>x,y</a:t>
            </a:r>
            <a:r>
              <a:rPr lang="en-US" sz="2000" dirty="0">
                <a:ea typeface="+mn-lt"/>
                <a:cs typeface="+mn-lt"/>
              </a:rPr>
              <a:t>, stratify=y, </a:t>
            </a:r>
            <a:r>
              <a:rPr lang="en-US" sz="2000" dirty="0" err="1">
                <a:ea typeface="+mn-lt"/>
                <a:cs typeface="+mn-lt"/>
              </a:rPr>
              <a:t>test_size</a:t>
            </a:r>
            <a:r>
              <a:rPr lang="en-US" sz="2000" dirty="0">
                <a:ea typeface="+mn-lt"/>
                <a:cs typeface="+mn-lt"/>
              </a:rPr>
              <a:t>=0.25, </a:t>
            </a:r>
            <a:r>
              <a:rPr lang="en-US" sz="2000" dirty="0" err="1">
                <a:ea typeface="+mn-lt"/>
                <a:cs typeface="+mn-lt"/>
              </a:rPr>
              <a:t>random_state</a:t>
            </a:r>
            <a:r>
              <a:rPr lang="en-US" sz="2000" dirty="0">
                <a:ea typeface="+mn-lt"/>
                <a:cs typeface="+mn-lt"/>
              </a:rPr>
              <a:t>=42)</a:t>
            </a:r>
          </a:p>
          <a:p>
            <a:pPr marL="0" indent="0">
              <a:lnSpc>
                <a:spcPct val="90000"/>
              </a:lnSpc>
              <a:spcBef>
                <a:spcPct val="0"/>
              </a:spcBef>
              <a:spcAft>
                <a:spcPts val="0"/>
              </a:spcAft>
              <a:buNone/>
            </a:pPr>
            <a:endParaRPr lang="en-US" sz="2000" dirty="0">
              <a:ea typeface="+mn-lt"/>
              <a:cs typeface="+mn-lt"/>
            </a:endParaRPr>
          </a:p>
          <a:p>
            <a:pPr marL="0" indent="0">
              <a:lnSpc>
                <a:spcPct val="90000"/>
              </a:lnSpc>
              <a:spcBef>
                <a:spcPct val="0"/>
              </a:spcBef>
              <a:spcAft>
                <a:spcPts val="0"/>
              </a:spcAft>
              <a:buNone/>
            </a:pPr>
            <a:r>
              <a:rPr lang="en-US" sz="2000" dirty="0">
                <a:ea typeface="+mn-lt"/>
                <a:cs typeface="+mn-lt"/>
              </a:rPr>
              <a:t># Vectorize text reviews to numbers</a:t>
            </a:r>
          </a:p>
          <a:p>
            <a:pPr marL="0" indent="0">
              <a:lnSpc>
                <a:spcPct val="90000"/>
              </a:lnSpc>
              <a:spcBef>
                <a:spcPct val="0"/>
              </a:spcBef>
              <a:spcAft>
                <a:spcPts val="0"/>
              </a:spcAft>
              <a:buNone/>
            </a:pPr>
            <a:r>
              <a:rPr lang="en-US" sz="2000" dirty="0" err="1">
                <a:ea typeface="+mn-lt"/>
                <a:cs typeface="+mn-lt"/>
              </a:rPr>
              <a:t>vec</a:t>
            </a:r>
            <a:r>
              <a:rPr lang="en-US" sz="2000" dirty="0">
                <a:ea typeface="+mn-lt"/>
                <a:cs typeface="+mn-lt"/>
              </a:rPr>
              <a:t> = </a:t>
            </a:r>
            <a:r>
              <a:rPr lang="en-US" sz="2000" dirty="0" err="1">
                <a:ea typeface="+mn-lt"/>
                <a:cs typeface="+mn-lt"/>
              </a:rPr>
              <a:t>CountVectorizer</a:t>
            </a:r>
            <a:r>
              <a:rPr lang="en-US" sz="2000" dirty="0">
                <a:ea typeface="+mn-lt"/>
                <a:cs typeface="+mn-lt"/>
              </a:rPr>
              <a:t>(</a:t>
            </a:r>
            <a:r>
              <a:rPr lang="en-US" sz="2000" dirty="0" err="1">
                <a:ea typeface="+mn-lt"/>
                <a:cs typeface="+mn-lt"/>
              </a:rPr>
              <a:t>stop_words</a:t>
            </a:r>
            <a:r>
              <a:rPr lang="en-US" sz="2000" dirty="0">
                <a:ea typeface="+mn-lt"/>
                <a:cs typeface="+mn-lt"/>
              </a:rPr>
              <a:t>='</a:t>
            </a:r>
            <a:r>
              <a:rPr lang="en-US" sz="2000" dirty="0" err="1">
                <a:ea typeface="+mn-lt"/>
                <a:cs typeface="+mn-lt"/>
              </a:rPr>
              <a:t>english</a:t>
            </a:r>
            <a:r>
              <a:rPr lang="en-US" sz="2000" dirty="0">
                <a:ea typeface="+mn-lt"/>
                <a:cs typeface="+mn-lt"/>
              </a:rPr>
              <a:t>')</a:t>
            </a:r>
          </a:p>
          <a:p>
            <a:pPr marL="0" indent="0">
              <a:lnSpc>
                <a:spcPct val="90000"/>
              </a:lnSpc>
              <a:spcBef>
                <a:spcPct val="0"/>
              </a:spcBef>
              <a:spcAft>
                <a:spcPts val="0"/>
              </a:spcAft>
              <a:buNone/>
            </a:pPr>
            <a:r>
              <a:rPr lang="en-US" sz="2000" dirty="0">
                <a:ea typeface="+mn-lt"/>
                <a:cs typeface="+mn-lt"/>
              </a:rPr>
              <a:t>x = </a:t>
            </a:r>
            <a:r>
              <a:rPr lang="en-US" sz="2000" dirty="0" err="1">
                <a:ea typeface="+mn-lt"/>
                <a:cs typeface="+mn-lt"/>
              </a:rPr>
              <a:t>vec.fit_transform</a:t>
            </a:r>
            <a:r>
              <a:rPr lang="en-US" sz="2000" dirty="0">
                <a:ea typeface="+mn-lt"/>
                <a:cs typeface="+mn-lt"/>
              </a:rPr>
              <a:t>(x).</a:t>
            </a:r>
            <a:r>
              <a:rPr lang="en-US" sz="2000" dirty="0" err="1">
                <a:ea typeface="+mn-lt"/>
                <a:cs typeface="+mn-lt"/>
              </a:rPr>
              <a:t>toarray</a:t>
            </a:r>
            <a:r>
              <a:rPr lang="en-US" sz="2000" dirty="0">
                <a:ea typeface="+mn-lt"/>
                <a:cs typeface="+mn-lt"/>
              </a:rPr>
              <a:t>()</a:t>
            </a:r>
          </a:p>
          <a:p>
            <a:pPr marL="0" indent="0">
              <a:lnSpc>
                <a:spcPct val="90000"/>
              </a:lnSpc>
              <a:spcBef>
                <a:spcPct val="0"/>
              </a:spcBef>
              <a:spcAft>
                <a:spcPts val="0"/>
              </a:spcAft>
              <a:buNone/>
            </a:pPr>
            <a:r>
              <a:rPr lang="en-US" sz="2000" dirty="0" err="1">
                <a:ea typeface="+mn-lt"/>
                <a:cs typeface="+mn-lt"/>
              </a:rPr>
              <a:t>x_test</a:t>
            </a:r>
            <a:r>
              <a:rPr lang="en-US" sz="2000" dirty="0">
                <a:ea typeface="+mn-lt"/>
                <a:cs typeface="+mn-lt"/>
              </a:rPr>
              <a:t> = </a:t>
            </a:r>
            <a:r>
              <a:rPr lang="en-US" sz="2000" dirty="0" err="1">
                <a:ea typeface="+mn-lt"/>
                <a:cs typeface="+mn-lt"/>
              </a:rPr>
              <a:t>vec.transform</a:t>
            </a:r>
            <a:r>
              <a:rPr lang="en-US" sz="2000" dirty="0">
                <a:ea typeface="+mn-lt"/>
                <a:cs typeface="+mn-lt"/>
              </a:rPr>
              <a:t>(</a:t>
            </a:r>
            <a:r>
              <a:rPr lang="en-US" sz="2000" dirty="0" err="1">
                <a:ea typeface="+mn-lt"/>
                <a:cs typeface="+mn-lt"/>
              </a:rPr>
              <a:t>x_test</a:t>
            </a:r>
            <a:r>
              <a:rPr lang="en-US" sz="2000" dirty="0">
                <a:ea typeface="+mn-lt"/>
                <a:cs typeface="+mn-lt"/>
              </a:rPr>
              <a:t>).</a:t>
            </a:r>
            <a:r>
              <a:rPr lang="en-US" sz="2000" dirty="0" err="1">
                <a:ea typeface="+mn-lt"/>
                <a:cs typeface="+mn-lt"/>
              </a:rPr>
              <a:t>toarray</a:t>
            </a:r>
            <a:r>
              <a:rPr lang="en-US" sz="2000" dirty="0">
                <a:ea typeface="+mn-lt"/>
                <a:cs typeface="+mn-lt"/>
              </a:rPr>
              <a:t>()</a:t>
            </a:r>
          </a:p>
          <a:p>
            <a:pPr marL="0" indent="0">
              <a:lnSpc>
                <a:spcPct val="90000"/>
              </a:lnSpc>
              <a:spcBef>
                <a:spcPct val="0"/>
              </a:spcBef>
              <a:spcAft>
                <a:spcPts val="0"/>
              </a:spcAft>
              <a:buNone/>
            </a:pPr>
            <a:endParaRPr lang="en-US" sz="2000" dirty="0">
              <a:ea typeface="+mn-lt"/>
              <a:cs typeface="+mn-lt"/>
            </a:endParaRPr>
          </a:p>
          <a:p>
            <a:pPr marL="0" indent="0">
              <a:lnSpc>
                <a:spcPct val="90000"/>
              </a:lnSpc>
              <a:spcBef>
                <a:spcPct val="0"/>
              </a:spcBef>
              <a:spcAft>
                <a:spcPts val="0"/>
              </a:spcAft>
              <a:buNone/>
            </a:pPr>
            <a:r>
              <a:rPr lang="en-US" sz="2000" dirty="0">
                <a:ea typeface="+mn-lt"/>
                <a:cs typeface="+mn-lt"/>
              </a:rPr>
              <a:t>#Building the Naive Bayes Classifier</a:t>
            </a:r>
          </a:p>
          <a:p>
            <a:pPr marL="0" indent="0">
              <a:lnSpc>
                <a:spcPct val="90000"/>
              </a:lnSpc>
              <a:spcBef>
                <a:spcPct val="0"/>
              </a:spcBef>
              <a:spcAft>
                <a:spcPts val="0"/>
              </a:spcAft>
              <a:buNone/>
            </a:pPr>
            <a:r>
              <a:rPr lang="en-US" sz="2000" dirty="0">
                <a:ea typeface="+mn-lt"/>
                <a:cs typeface="+mn-lt"/>
              </a:rPr>
              <a:t>model = </a:t>
            </a:r>
            <a:r>
              <a:rPr lang="en-US" sz="2000" dirty="0" err="1">
                <a:ea typeface="+mn-lt"/>
                <a:cs typeface="+mn-lt"/>
              </a:rPr>
              <a:t>MultinomialNB</a:t>
            </a:r>
            <a:r>
              <a:rPr lang="en-US" sz="2000" dirty="0">
                <a:ea typeface="+mn-lt"/>
                <a:cs typeface="+mn-lt"/>
              </a:rPr>
              <a:t>()</a:t>
            </a:r>
          </a:p>
          <a:p>
            <a:pPr marL="0" indent="0">
              <a:lnSpc>
                <a:spcPct val="90000"/>
              </a:lnSpc>
              <a:spcBef>
                <a:spcPct val="0"/>
              </a:spcBef>
              <a:spcAft>
                <a:spcPts val="0"/>
              </a:spcAft>
              <a:buNone/>
            </a:pPr>
            <a:r>
              <a:rPr lang="en-US" sz="2000" dirty="0" err="1">
                <a:ea typeface="+mn-lt"/>
                <a:cs typeface="+mn-lt"/>
              </a:rPr>
              <a:t>model.fit</a:t>
            </a:r>
            <a:r>
              <a:rPr lang="en-US" sz="2000" dirty="0">
                <a:ea typeface="+mn-lt"/>
                <a:cs typeface="+mn-lt"/>
              </a:rPr>
              <a:t>(x, y)</a:t>
            </a:r>
          </a:p>
          <a:p>
            <a:pPr marL="0" indent="0">
              <a:lnSpc>
                <a:spcPct val="90000"/>
              </a:lnSpc>
              <a:spcBef>
                <a:spcPct val="0"/>
              </a:spcBef>
              <a:spcAft>
                <a:spcPts val="0"/>
              </a:spcAft>
              <a:buNone/>
            </a:pPr>
            <a:r>
              <a:rPr lang="en-US" sz="2000" dirty="0">
                <a:ea typeface="+mn-lt"/>
                <a:cs typeface="+mn-lt"/>
              </a:rPr>
              <a:t>a=</a:t>
            </a:r>
            <a:r>
              <a:rPr lang="en-US" sz="2000" dirty="0" err="1">
                <a:ea typeface="+mn-lt"/>
                <a:cs typeface="+mn-lt"/>
              </a:rPr>
              <a:t>model.score</a:t>
            </a:r>
            <a:r>
              <a:rPr lang="en-US" sz="2000" dirty="0">
                <a:ea typeface="+mn-lt"/>
                <a:cs typeface="+mn-lt"/>
              </a:rPr>
              <a:t>(</a:t>
            </a:r>
            <a:r>
              <a:rPr lang="en-US" sz="2000" dirty="0" err="1">
                <a:ea typeface="+mn-lt"/>
                <a:cs typeface="+mn-lt"/>
              </a:rPr>
              <a:t>x_test</a:t>
            </a:r>
            <a:r>
              <a:rPr lang="en-US" sz="2000" dirty="0">
                <a:ea typeface="+mn-lt"/>
                <a:cs typeface="+mn-lt"/>
              </a:rPr>
              <a:t>, </a:t>
            </a:r>
            <a:r>
              <a:rPr lang="en-US" sz="2000" dirty="0" err="1">
                <a:ea typeface="+mn-lt"/>
                <a:cs typeface="+mn-lt"/>
              </a:rPr>
              <a:t>y_test</a:t>
            </a:r>
            <a:r>
              <a:rPr lang="en-US" sz="2000" dirty="0">
                <a:ea typeface="+mn-lt"/>
                <a:cs typeface="+mn-lt"/>
              </a:rPr>
              <a:t>)</a:t>
            </a:r>
          </a:p>
          <a:p>
            <a:pPr marL="0" indent="0">
              <a:lnSpc>
                <a:spcPct val="90000"/>
              </a:lnSpc>
              <a:spcBef>
                <a:spcPct val="0"/>
              </a:spcBef>
              <a:spcAft>
                <a:spcPts val="0"/>
              </a:spcAft>
              <a:buNone/>
            </a:pPr>
            <a:r>
              <a:rPr lang="en-US" sz="2000" dirty="0">
                <a:ea typeface="+mn-lt"/>
                <a:cs typeface="+mn-lt"/>
              </a:rPr>
              <a:t>print("Naive Bayes Accuracy score for </a:t>
            </a:r>
            <a:r>
              <a:rPr lang="en-US" sz="2000" dirty="0" err="1">
                <a:ea typeface="+mn-lt"/>
                <a:cs typeface="+mn-lt"/>
              </a:rPr>
              <a:t>Bitcoin:",a</a:t>
            </a:r>
            <a:r>
              <a:rPr lang="en-US" sz="2000" dirty="0">
                <a:ea typeface="+mn-lt"/>
                <a:cs typeface="+mn-lt"/>
              </a:rPr>
              <a:t>)</a:t>
            </a:r>
          </a:p>
          <a:p>
            <a:pPr marL="0" indent="0">
              <a:buNone/>
            </a:pPr>
            <a:endParaRPr lang="en-US" sz="2000" dirty="0"/>
          </a:p>
        </p:txBody>
      </p:sp>
    </p:spTree>
    <p:extLst>
      <p:ext uri="{BB962C8B-B14F-4D97-AF65-F5344CB8AC3E}">
        <p14:creationId xmlns:p14="http://schemas.microsoft.com/office/powerpoint/2010/main" val="1229284976"/>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BEB6E-7A90-EA53-8EFC-E196066CC931}"/>
              </a:ext>
            </a:extLst>
          </p:cNvPr>
          <p:cNvSpPr>
            <a:spLocks noGrp="1"/>
          </p:cNvSpPr>
          <p:nvPr>
            <p:ph type="title"/>
          </p:nvPr>
        </p:nvSpPr>
        <p:spPr>
          <a:xfrm>
            <a:off x="1189702" y="1261872"/>
            <a:ext cx="3145536" cy="4334256"/>
          </a:xfrm>
        </p:spPr>
        <p:txBody>
          <a:bodyPr>
            <a:normAutofit/>
          </a:bodyPr>
          <a:lstStyle/>
          <a:p>
            <a:pPr algn="r"/>
            <a:r>
              <a:rPr lang="en-US" sz="2800" dirty="0">
                <a:ea typeface="+mj-lt"/>
                <a:cs typeface="+mj-lt"/>
              </a:rPr>
              <a:t>Logistic Regression</a:t>
            </a:r>
            <a:endParaRPr lang="en-US" sz="280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4660A9-7F3A-DE19-B51F-048DBDF98095}"/>
              </a:ext>
            </a:extLst>
          </p:cNvPr>
          <p:cNvSpPr>
            <a:spLocks noGrp="1"/>
          </p:cNvSpPr>
          <p:nvPr>
            <p:ph idx="1"/>
          </p:nvPr>
        </p:nvSpPr>
        <p:spPr>
          <a:xfrm>
            <a:off x="5007932" y="1261873"/>
            <a:ext cx="5951013" cy="4449422"/>
          </a:xfrm>
        </p:spPr>
        <p:txBody>
          <a:bodyPr>
            <a:normAutofit/>
          </a:bodyPr>
          <a:lstStyle/>
          <a:p>
            <a:r>
              <a:rPr lang="en-US" sz="2000" dirty="0">
                <a:ea typeface="+mn-lt"/>
                <a:cs typeface="+mn-lt"/>
              </a:rPr>
              <a:t>Logistic regression is a statistical analysis method to predict a binary outcome, such as yes or no, based on prior observations of a data set. A logistic regression model predicts a dependent data variable by analyzing the relationship between one or more existing independent variables.</a:t>
            </a:r>
            <a:endParaRPr lang="en-US" sz="2000" dirty="0"/>
          </a:p>
        </p:txBody>
      </p:sp>
    </p:spTree>
    <p:extLst>
      <p:ext uri="{BB962C8B-B14F-4D97-AF65-F5344CB8AC3E}">
        <p14:creationId xmlns:p14="http://schemas.microsoft.com/office/powerpoint/2010/main" val="2976010069"/>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1B2DE-6261-194A-4B7E-6E3A2F4E4BFE}"/>
              </a:ext>
            </a:extLst>
          </p:cNvPr>
          <p:cNvSpPr>
            <a:spLocks noGrp="1"/>
          </p:cNvSpPr>
          <p:nvPr>
            <p:ph type="title"/>
          </p:nvPr>
        </p:nvSpPr>
        <p:spPr>
          <a:xfrm>
            <a:off x="1189702" y="1261872"/>
            <a:ext cx="3145536" cy="4334256"/>
          </a:xfrm>
        </p:spPr>
        <p:txBody>
          <a:bodyPr>
            <a:normAutofit/>
          </a:bodyPr>
          <a:lstStyle/>
          <a:p>
            <a:pPr algn="r"/>
            <a:r>
              <a:rPr lang="en-US" sz="3600" dirty="0"/>
              <a:t>Advantages of Logistic Regression</a:t>
            </a:r>
            <a:endParaRPr lang="en-US" sz="3600" dirty="0">
              <a:ea typeface="+mj-lt"/>
              <a:cs typeface="+mj-lt"/>
            </a:endParaRPr>
          </a:p>
          <a:p>
            <a:pPr algn="r"/>
            <a:endParaRPr lang="en-US" sz="3600" dirty="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6A0DEA-EC19-6270-C7E4-BCCA6CB0814D}"/>
              </a:ext>
            </a:extLst>
          </p:cNvPr>
          <p:cNvSpPr>
            <a:spLocks noGrp="1"/>
          </p:cNvSpPr>
          <p:nvPr>
            <p:ph idx="1"/>
          </p:nvPr>
        </p:nvSpPr>
        <p:spPr>
          <a:xfrm>
            <a:off x="4843957" y="1966000"/>
            <a:ext cx="5951013" cy="4449422"/>
          </a:xfrm>
        </p:spPr>
        <p:txBody>
          <a:bodyPr>
            <a:normAutofit lnSpcReduction="10000"/>
          </a:bodyPr>
          <a:lstStyle/>
          <a:p>
            <a:pPr>
              <a:spcBef>
                <a:spcPts val="1000"/>
              </a:spcBef>
              <a:spcAft>
                <a:spcPts val="0"/>
              </a:spcAft>
            </a:pPr>
            <a:r>
              <a:rPr lang="en-GB" sz="2000" dirty="0">
                <a:latin typeface="Century Gothic"/>
              </a:rPr>
              <a:t>Logistic Regression performs well when the </a:t>
            </a:r>
            <a:r>
              <a:rPr lang="en-GB" sz="2000" b="1" dirty="0">
                <a:latin typeface="Century Gothic"/>
              </a:rPr>
              <a:t>dataset is linearly separable</a:t>
            </a:r>
            <a:r>
              <a:rPr lang="en-GB" sz="2000" dirty="0">
                <a:latin typeface="Century Gothic"/>
              </a:rPr>
              <a:t>.</a:t>
            </a:r>
            <a:endParaRPr lang="en-GB" sz="2000" dirty="0">
              <a:latin typeface="Corbel" panose="020B0503020204020204"/>
            </a:endParaRPr>
          </a:p>
          <a:p>
            <a:pPr>
              <a:spcBef>
                <a:spcPts val="1000"/>
              </a:spcBef>
              <a:spcAft>
                <a:spcPts val="0"/>
              </a:spcAft>
              <a:buClr>
                <a:srgbClr val="1287C3"/>
              </a:buClr>
            </a:pPr>
            <a:r>
              <a:rPr lang="en-GB" sz="2000" dirty="0">
                <a:latin typeface="Century Gothic"/>
              </a:rPr>
              <a:t> Logistic regression is less prone to over-fitting but it can overfit in high dimensional datasets. You should consider Regularization (L1 and L2) techniques to avoid over-fitting in these scenarios.</a:t>
            </a:r>
            <a:endParaRPr lang="en-GB" sz="2000" dirty="0">
              <a:latin typeface="Corbel" panose="020B0503020204020204"/>
            </a:endParaRPr>
          </a:p>
          <a:p>
            <a:pPr>
              <a:spcBef>
                <a:spcPts val="1000"/>
              </a:spcBef>
              <a:spcAft>
                <a:spcPts val="0"/>
              </a:spcAft>
              <a:buClr>
                <a:srgbClr val="1287C3"/>
              </a:buClr>
            </a:pPr>
            <a:r>
              <a:rPr lang="en-GB" sz="2000" dirty="0">
                <a:latin typeface="Century Gothic"/>
              </a:rPr>
              <a:t> Logistic Regression not only gives a measure of how relevant a predictor (coefficient size) is, but also its direction of association (positive or negative).</a:t>
            </a:r>
            <a:endParaRPr lang="en-GB" sz="2000" dirty="0">
              <a:latin typeface="Corbel" panose="020B0503020204020204"/>
            </a:endParaRPr>
          </a:p>
          <a:p>
            <a:pPr>
              <a:spcBef>
                <a:spcPts val="1000"/>
              </a:spcBef>
              <a:spcAft>
                <a:spcPts val="0"/>
              </a:spcAft>
              <a:buClr>
                <a:srgbClr val="1287C3"/>
              </a:buClr>
            </a:pPr>
            <a:r>
              <a:rPr lang="en-GB" sz="2000" dirty="0">
                <a:latin typeface="Century Gothic"/>
              </a:rPr>
              <a:t>Logistic regression is easier to implement, interpret and very efficient to train. </a:t>
            </a:r>
            <a:endParaRPr lang="en-GB" sz="2000">
              <a:ea typeface="+mn-lt"/>
              <a:cs typeface="+mn-lt"/>
            </a:endParaRPr>
          </a:p>
          <a:p>
            <a:pPr>
              <a:spcBef>
                <a:spcPts val="1000"/>
              </a:spcBef>
              <a:spcAft>
                <a:spcPts val="0"/>
              </a:spcAft>
              <a:buClr>
                <a:srgbClr val="1287C3"/>
              </a:buClr>
            </a:pPr>
            <a:endParaRPr lang="en-GB" sz="2000" dirty="0">
              <a:ea typeface="+mn-lt"/>
              <a:cs typeface="+mn-lt"/>
            </a:endParaRPr>
          </a:p>
          <a:p>
            <a:pPr>
              <a:buClr>
                <a:srgbClr val="1287C3"/>
              </a:buClr>
            </a:pPr>
            <a:endParaRPr lang="en-US" sz="2000" dirty="0"/>
          </a:p>
        </p:txBody>
      </p:sp>
    </p:spTree>
    <p:extLst>
      <p:ext uri="{BB962C8B-B14F-4D97-AF65-F5344CB8AC3E}">
        <p14:creationId xmlns:p14="http://schemas.microsoft.com/office/powerpoint/2010/main" val="1182271135"/>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76920A69-E911-6618-DC7F-54FF4C749D59}"/>
              </a:ext>
            </a:extLst>
          </p:cNvPr>
          <p:cNvSpPr>
            <a:spLocks noGrp="1"/>
          </p:cNvSpPr>
          <p:nvPr>
            <p:ph type="title"/>
          </p:nvPr>
        </p:nvSpPr>
        <p:spPr>
          <a:xfrm>
            <a:off x="8341910" y="1023257"/>
            <a:ext cx="3235083" cy="4767943"/>
          </a:xfrm>
          <a:effectLst/>
        </p:spPr>
        <p:txBody>
          <a:bodyPr anchor="ctr">
            <a:normAutofit/>
          </a:bodyPr>
          <a:lstStyle/>
          <a:p>
            <a:pPr algn="l"/>
            <a:r>
              <a:rPr lang="en-US" dirty="0"/>
              <a:t>Code</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73254E35-A05D-6F1A-418C-4C99DD6DB68C}"/>
              </a:ext>
            </a:extLst>
          </p:cNvPr>
          <p:cNvSpPr>
            <a:spLocks noGrp="1"/>
          </p:cNvSpPr>
          <p:nvPr>
            <p:ph idx="1"/>
          </p:nvPr>
        </p:nvSpPr>
        <p:spPr>
          <a:xfrm>
            <a:off x="615871" y="569916"/>
            <a:ext cx="6045679" cy="5221285"/>
          </a:xfrm>
        </p:spPr>
        <p:txBody>
          <a:bodyPr vert="horz" lIns="91440" tIns="45720" rIns="91440" bIns="45720" rtlCol="0" anchor="ctr">
            <a:noAutofit/>
          </a:bodyPr>
          <a:lstStyle/>
          <a:p>
            <a:pPr marL="0" indent="0">
              <a:buClr>
                <a:srgbClr val="1287C3"/>
              </a:buClr>
              <a:buNone/>
            </a:pPr>
            <a:r>
              <a:rPr lang="en-US" sz="1800" dirty="0">
                <a:ea typeface="+mn-lt"/>
                <a:cs typeface="+mn-lt"/>
              </a:rPr>
              <a:t>x= data['</a:t>
            </a:r>
            <a:r>
              <a:rPr lang="en-US" sz="1800" dirty="0" err="1">
                <a:ea typeface="+mn-lt"/>
                <a:cs typeface="+mn-lt"/>
              </a:rPr>
              <a:t>Tweet_Stop</a:t>
            </a:r>
            <a:r>
              <a:rPr lang="en-US" sz="1800" dirty="0">
                <a:ea typeface="+mn-lt"/>
                <a:cs typeface="+mn-lt"/>
              </a:rPr>
              <a:t>'].values</a:t>
            </a:r>
            <a:endParaRPr lang="en-US" sz="1800"/>
          </a:p>
          <a:p>
            <a:pPr marL="0" indent="0">
              <a:buClr>
                <a:srgbClr val="1287C3"/>
              </a:buClr>
              <a:buNone/>
            </a:pPr>
            <a:r>
              <a:rPr lang="en-US" sz="1800" dirty="0">
                <a:ea typeface="+mn-lt"/>
                <a:cs typeface="+mn-lt"/>
              </a:rPr>
              <a:t>y = data['Sentiment'].values</a:t>
            </a:r>
            <a:endParaRPr lang="en-US" sz="1800"/>
          </a:p>
          <a:p>
            <a:pPr marL="0" indent="0">
              <a:buClr>
                <a:srgbClr val="1287C3"/>
              </a:buClr>
              <a:buNone/>
            </a:pPr>
            <a:r>
              <a:rPr lang="en-US" sz="1800" dirty="0">
                <a:ea typeface="+mn-lt"/>
                <a:cs typeface="+mn-lt"/>
              </a:rPr>
              <a:t>x, </a:t>
            </a:r>
            <a:r>
              <a:rPr lang="en-US" sz="1800" dirty="0" err="1">
                <a:ea typeface="+mn-lt"/>
                <a:cs typeface="+mn-lt"/>
              </a:rPr>
              <a:t>x_test</a:t>
            </a:r>
            <a:r>
              <a:rPr lang="en-US" sz="1800" dirty="0">
                <a:ea typeface="+mn-lt"/>
                <a:cs typeface="+mn-lt"/>
              </a:rPr>
              <a:t>, y, </a:t>
            </a:r>
            <a:r>
              <a:rPr lang="en-US" sz="1800" dirty="0" err="1">
                <a:ea typeface="+mn-lt"/>
                <a:cs typeface="+mn-lt"/>
              </a:rPr>
              <a:t>y_test</a:t>
            </a:r>
            <a:r>
              <a:rPr lang="en-US" sz="1800" dirty="0">
                <a:ea typeface="+mn-lt"/>
                <a:cs typeface="+mn-lt"/>
              </a:rPr>
              <a:t> = </a:t>
            </a:r>
            <a:r>
              <a:rPr lang="en-US" sz="1800" dirty="0" err="1">
                <a:ea typeface="+mn-lt"/>
                <a:cs typeface="+mn-lt"/>
              </a:rPr>
              <a:t>train_test_split</a:t>
            </a:r>
            <a:r>
              <a:rPr lang="en-US" sz="1800" dirty="0">
                <a:ea typeface="+mn-lt"/>
                <a:cs typeface="+mn-lt"/>
              </a:rPr>
              <a:t>(</a:t>
            </a:r>
            <a:r>
              <a:rPr lang="en-US" sz="1800" dirty="0" err="1">
                <a:ea typeface="+mn-lt"/>
                <a:cs typeface="+mn-lt"/>
              </a:rPr>
              <a:t>x,y</a:t>
            </a:r>
            <a:r>
              <a:rPr lang="en-US" sz="1800" dirty="0">
                <a:ea typeface="+mn-lt"/>
                <a:cs typeface="+mn-lt"/>
              </a:rPr>
              <a:t>, stratify=y, </a:t>
            </a:r>
            <a:r>
              <a:rPr lang="en-US" sz="1800" dirty="0" err="1">
                <a:ea typeface="+mn-lt"/>
                <a:cs typeface="+mn-lt"/>
              </a:rPr>
              <a:t>test_size</a:t>
            </a:r>
            <a:r>
              <a:rPr lang="en-US" sz="1800" dirty="0">
                <a:ea typeface="+mn-lt"/>
                <a:cs typeface="+mn-lt"/>
              </a:rPr>
              <a:t>=0.4, </a:t>
            </a:r>
            <a:r>
              <a:rPr lang="en-US" sz="1800" dirty="0" err="1">
                <a:ea typeface="+mn-lt"/>
                <a:cs typeface="+mn-lt"/>
              </a:rPr>
              <a:t>random_state</a:t>
            </a:r>
            <a:r>
              <a:rPr lang="en-US" sz="1800" dirty="0">
                <a:ea typeface="+mn-lt"/>
                <a:cs typeface="+mn-lt"/>
              </a:rPr>
              <a:t>=101)</a:t>
            </a:r>
            <a:endParaRPr lang="en-US" sz="1800"/>
          </a:p>
          <a:p>
            <a:pPr marL="0" indent="0">
              <a:buClr>
                <a:srgbClr val="1287C3"/>
              </a:buClr>
              <a:buNone/>
            </a:pPr>
            <a:r>
              <a:rPr lang="en-US" sz="1800" dirty="0">
                <a:ea typeface="+mn-lt"/>
                <a:cs typeface="+mn-lt"/>
              </a:rPr>
              <a:t># Vectorize text reviews to numbers</a:t>
            </a:r>
            <a:endParaRPr lang="en-US" sz="1800"/>
          </a:p>
          <a:p>
            <a:pPr marL="0" indent="0">
              <a:buClr>
                <a:srgbClr val="1287C3"/>
              </a:buClr>
              <a:buNone/>
            </a:pPr>
            <a:r>
              <a:rPr lang="en-US" sz="1800" dirty="0" err="1">
                <a:ea typeface="+mn-lt"/>
                <a:cs typeface="+mn-lt"/>
              </a:rPr>
              <a:t>vec</a:t>
            </a:r>
            <a:r>
              <a:rPr lang="en-US" sz="1800" dirty="0">
                <a:ea typeface="+mn-lt"/>
                <a:cs typeface="+mn-lt"/>
              </a:rPr>
              <a:t> = </a:t>
            </a:r>
            <a:r>
              <a:rPr lang="en-US" sz="1800" dirty="0" err="1">
                <a:ea typeface="+mn-lt"/>
                <a:cs typeface="+mn-lt"/>
              </a:rPr>
              <a:t>CountVectorizer</a:t>
            </a:r>
            <a:r>
              <a:rPr lang="en-US" sz="1800" dirty="0">
                <a:ea typeface="+mn-lt"/>
                <a:cs typeface="+mn-lt"/>
              </a:rPr>
              <a:t>(</a:t>
            </a:r>
            <a:r>
              <a:rPr lang="en-US" sz="1800" dirty="0" err="1">
                <a:ea typeface="+mn-lt"/>
                <a:cs typeface="+mn-lt"/>
              </a:rPr>
              <a:t>stop_words</a:t>
            </a:r>
            <a:r>
              <a:rPr lang="en-US" sz="1800" dirty="0">
                <a:ea typeface="+mn-lt"/>
                <a:cs typeface="+mn-lt"/>
              </a:rPr>
              <a:t>='</a:t>
            </a:r>
            <a:r>
              <a:rPr lang="en-US" sz="1800" dirty="0" err="1">
                <a:ea typeface="+mn-lt"/>
                <a:cs typeface="+mn-lt"/>
              </a:rPr>
              <a:t>english</a:t>
            </a:r>
            <a:r>
              <a:rPr lang="en-US" sz="1800" dirty="0">
                <a:ea typeface="+mn-lt"/>
                <a:cs typeface="+mn-lt"/>
              </a:rPr>
              <a:t>')</a:t>
            </a:r>
            <a:endParaRPr lang="en-US" sz="1800"/>
          </a:p>
          <a:p>
            <a:pPr marL="0" indent="0">
              <a:buClr>
                <a:srgbClr val="1287C3"/>
              </a:buClr>
              <a:buNone/>
            </a:pPr>
            <a:r>
              <a:rPr lang="en-US" sz="1800" dirty="0">
                <a:ea typeface="+mn-lt"/>
                <a:cs typeface="+mn-lt"/>
              </a:rPr>
              <a:t>x = </a:t>
            </a:r>
            <a:r>
              <a:rPr lang="en-US" sz="1800" dirty="0" err="1">
                <a:ea typeface="+mn-lt"/>
                <a:cs typeface="+mn-lt"/>
              </a:rPr>
              <a:t>vec.fit_transform</a:t>
            </a:r>
            <a:r>
              <a:rPr lang="en-US" sz="1800" dirty="0">
                <a:ea typeface="+mn-lt"/>
                <a:cs typeface="+mn-lt"/>
              </a:rPr>
              <a:t>(x).</a:t>
            </a:r>
            <a:r>
              <a:rPr lang="en-US" sz="1800" dirty="0" err="1">
                <a:ea typeface="+mn-lt"/>
                <a:cs typeface="+mn-lt"/>
              </a:rPr>
              <a:t>toarray</a:t>
            </a:r>
            <a:r>
              <a:rPr lang="en-US" sz="1800" dirty="0">
                <a:ea typeface="+mn-lt"/>
                <a:cs typeface="+mn-lt"/>
              </a:rPr>
              <a:t>()</a:t>
            </a:r>
            <a:endParaRPr lang="en-US" sz="1800"/>
          </a:p>
          <a:p>
            <a:pPr marL="0" indent="0">
              <a:buClr>
                <a:srgbClr val="1287C3"/>
              </a:buClr>
              <a:buNone/>
            </a:pPr>
            <a:r>
              <a:rPr lang="en-US" sz="1800" dirty="0" err="1">
                <a:ea typeface="+mn-lt"/>
                <a:cs typeface="+mn-lt"/>
              </a:rPr>
              <a:t>x_test</a:t>
            </a:r>
            <a:r>
              <a:rPr lang="en-US" sz="1800" dirty="0">
                <a:ea typeface="+mn-lt"/>
                <a:cs typeface="+mn-lt"/>
              </a:rPr>
              <a:t> = </a:t>
            </a:r>
            <a:r>
              <a:rPr lang="en-US" sz="1800" dirty="0" err="1">
                <a:ea typeface="+mn-lt"/>
                <a:cs typeface="+mn-lt"/>
              </a:rPr>
              <a:t>vec.transform</a:t>
            </a:r>
            <a:r>
              <a:rPr lang="en-US" sz="1800" dirty="0">
                <a:ea typeface="+mn-lt"/>
                <a:cs typeface="+mn-lt"/>
              </a:rPr>
              <a:t>(</a:t>
            </a:r>
            <a:r>
              <a:rPr lang="en-US" sz="1800" dirty="0" err="1">
                <a:ea typeface="+mn-lt"/>
                <a:cs typeface="+mn-lt"/>
              </a:rPr>
              <a:t>x_test</a:t>
            </a:r>
            <a:r>
              <a:rPr lang="en-US" sz="1800" dirty="0">
                <a:ea typeface="+mn-lt"/>
                <a:cs typeface="+mn-lt"/>
              </a:rPr>
              <a:t>).</a:t>
            </a:r>
            <a:r>
              <a:rPr lang="en-US" sz="1800" dirty="0" err="1">
                <a:ea typeface="+mn-lt"/>
                <a:cs typeface="+mn-lt"/>
              </a:rPr>
              <a:t>toarray</a:t>
            </a:r>
            <a:r>
              <a:rPr lang="en-US" sz="1800" dirty="0">
                <a:ea typeface="+mn-lt"/>
                <a:cs typeface="+mn-lt"/>
              </a:rPr>
              <a:t>()</a:t>
            </a:r>
            <a:endParaRPr lang="en-US" sz="1800"/>
          </a:p>
          <a:p>
            <a:pPr marL="0" indent="0">
              <a:buClr>
                <a:srgbClr val="1287C3"/>
              </a:buClr>
              <a:buNone/>
            </a:pPr>
            <a:r>
              <a:rPr lang="en-US" sz="1800" dirty="0">
                <a:ea typeface="+mn-lt"/>
                <a:cs typeface="+mn-lt"/>
              </a:rPr>
              <a:t>classifier= </a:t>
            </a:r>
            <a:r>
              <a:rPr lang="en-US" sz="1800" dirty="0" err="1">
                <a:ea typeface="+mn-lt"/>
                <a:cs typeface="+mn-lt"/>
              </a:rPr>
              <a:t>LogisticRegression</a:t>
            </a:r>
            <a:r>
              <a:rPr lang="en-US" sz="1800" dirty="0">
                <a:ea typeface="+mn-lt"/>
                <a:cs typeface="+mn-lt"/>
              </a:rPr>
              <a:t>(</a:t>
            </a:r>
            <a:r>
              <a:rPr lang="en-US" sz="1800" dirty="0" err="1">
                <a:ea typeface="+mn-lt"/>
                <a:cs typeface="+mn-lt"/>
              </a:rPr>
              <a:t>random_state</a:t>
            </a:r>
            <a:r>
              <a:rPr lang="en-US" sz="1800" dirty="0">
                <a:ea typeface="+mn-lt"/>
                <a:cs typeface="+mn-lt"/>
              </a:rPr>
              <a:t>=0)  </a:t>
            </a:r>
          </a:p>
          <a:p>
            <a:pPr marL="0" indent="0">
              <a:buClr>
                <a:srgbClr val="1287C3"/>
              </a:buClr>
              <a:buNone/>
            </a:pPr>
            <a:r>
              <a:rPr lang="en-US" sz="1800" dirty="0" err="1">
                <a:ea typeface="+mn-lt"/>
                <a:cs typeface="+mn-lt"/>
              </a:rPr>
              <a:t>classifier.fit</a:t>
            </a:r>
            <a:r>
              <a:rPr lang="en-US" sz="1800" dirty="0">
                <a:ea typeface="+mn-lt"/>
                <a:cs typeface="+mn-lt"/>
              </a:rPr>
              <a:t>(x, y)  </a:t>
            </a:r>
            <a:endParaRPr lang="en-US" sz="1800"/>
          </a:p>
          <a:p>
            <a:pPr marL="0" indent="0">
              <a:buClr>
                <a:srgbClr val="1287C3"/>
              </a:buClr>
              <a:buNone/>
            </a:pPr>
            <a:r>
              <a:rPr lang="en-US" sz="1800" dirty="0">
                <a:ea typeface="+mn-lt"/>
                <a:cs typeface="+mn-lt"/>
              </a:rPr>
              <a:t>b=</a:t>
            </a:r>
            <a:r>
              <a:rPr lang="en-US" sz="1800" dirty="0" err="1">
                <a:ea typeface="+mn-lt"/>
                <a:cs typeface="+mn-lt"/>
              </a:rPr>
              <a:t>classifier.score</a:t>
            </a:r>
            <a:r>
              <a:rPr lang="en-US" sz="1800" dirty="0">
                <a:ea typeface="+mn-lt"/>
                <a:cs typeface="+mn-lt"/>
              </a:rPr>
              <a:t>(</a:t>
            </a:r>
            <a:r>
              <a:rPr lang="en-US" sz="1800" dirty="0" err="1">
                <a:ea typeface="+mn-lt"/>
                <a:cs typeface="+mn-lt"/>
              </a:rPr>
              <a:t>x_test,y_test</a:t>
            </a:r>
            <a:r>
              <a:rPr lang="en-US" sz="1800" dirty="0">
                <a:ea typeface="+mn-lt"/>
                <a:cs typeface="+mn-lt"/>
              </a:rPr>
              <a:t>)</a:t>
            </a:r>
            <a:endParaRPr lang="en-US" sz="1800"/>
          </a:p>
          <a:p>
            <a:pPr marL="0" indent="0">
              <a:buClr>
                <a:srgbClr val="1287C3"/>
              </a:buClr>
              <a:buNone/>
            </a:pPr>
            <a:r>
              <a:rPr lang="en-US" sz="1800" dirty="0">
                <a:ea typeface="+mn-lt"/>
                <a:cs typeface="+mn-lt"/>
              </a:rPr>
              <a:t>print("Logistic Regression Accuracy score for </a:t>
            </a:r>
            <a:r>
              <a:rPr lang="en-US" sz="1800" dirty="0" err="1">
                <a:ea typeface="+mn-lt"/>
                <a:cs typeface="+mn-lt"/>
              </a:rPr>
              <a:t>Bitcoin:",a</a:t>
            </a:r>
            <a:r>
              <a:rPr lang="en-US" sz="1800" dirty="0">
                <a:ea typeface="+mn-lt"/>
                <a:cs typeface="+mn-lt"/>
              </a:rPr>
              <a:t>)</a:t>
            </a:r>
            <a:endParaRPr lang="en-US" sz="1800"/>
          </a:p>
        </p:txBody>
      </p:sp>
    </p:spTree>
    <p:extLst>
      <p:ext uri="{BB962C8B-B14F-4D97-AF65-F5344CB8AC3E}">
        <p14:creationId xmlns:p14="http://schemas.microsoft.com/office/powerpoint/2010/main" val="1757262656"/>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FEEF9-E737-96E9-6579-3308FE28E745}"/>
              </a:ext>
            </a:extLst>
          </p:cNvPr>
          <p:cNvSpPr>
            <a:spLocks noGrp="1"/>
          </p:cNvSpPr>
          <p:nvPr>
            <p:ph type="title"/>
          </p:nvPr>
        </p:nvSpPr>
        <p:spPr>
          <a:xfrm>
            <a:off x="1189702" y="1261872"/>
            <a:ext cx="3145536" cy="4334256"/>
          </a:xfrm>
        </p:spPr>
        <p:txBody>
          <a:bodyPr>
            <a:normAutofit/>
          </a:bodyPr>
          <a:lstStyle/>
          <a:p>
            <a:pPr algn="r"/>
            <a:r>
              <a:rPr lang="en-US" sz="3600" dirty="0"/>
              <a:t>KNN</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E5900F-0517-793F-3A42-79DF9121E751}"/>
              </a:ext>
            </a:extLst>
          </p:cNvPr>
          <p:cNvSpPr>
            <a:spLocks noGrp="1"/>
          </p:cNvSpPr>
          <p:nvPr>
            <p:ph idx="1"/>
          </p:nvPr>
        </p:nvSpPr>
        <p:spPr>
          <a:xfrm>
            <a:off x="5007932" y="1261873"/>
            <a:ext cx="5951013" cy="4449422"/>
          </a:xfrm>
        </p:spPr>
        <p:txBody>
          <a:bodyPr>
            <a:normAutofit/>
          </a:bodyPr>
          <a:lstStyle/>
          <a:p>
            <a:r>
              <a:rPr lang="en-US" sz="2000" dirty="0">
                <a:ea typeface="+mn-lt"/>
                <a:cs typeface="+mn-lt"/>
              </a:rPr>
              <a:t>K-nearest neighbors (KNN) is a type of supervised learning algorithm used for both regression and classification. KNN tries to predict the correct class for the test data by calculating the distance between the test data and all the training points. Then select the K number of points which is </a:t>
            </a:r>
            <a:r>
              <a:rPr lang="en-US" sz="2000" dirty="0" err="1">
                <a:ea typeface="+mn-lt"/>
                <a:cs typeface="+mn-lt"/>
              </a:rPr>
              <a:t>closet</a:t>
            </a:r>
            <a:r>
              <a:rPr lang="en-US" sz="2000" dirty="0">
                <a:ea typeface="+mn-lt"/>
                <a:cs typeface="+mn-lt"/>
              </a:rPr>
              <a:t> to the test data.</a:t>
            </a:r>
          </a:p>
          <a:p>
            <a:pPr>
              <a:buClr>
                <a:srgbClr val="1287C3"/>
              </a:buClr>
            </a:pPr>
            <a:r>
              <a:rPr lang="en-US" sz="2000" dirty="0">
                <a:ea typeface="+mn-lt"/>
                <a:cs typeface="+mn-lt"/>
              </a:rPr>
              <a:t>The KNN algorithm calculates the probability of the test data belonging to the classes of ‘K’ training data and class holds the highest probability will be selected. </a:t>
            </a:r>
            <a:endParaRPr lang="en-US" sz="2000" dirty="0"/>
          </a:p>
          <a:p>
            <a:pPr>
              <a:buClr>
                <a:srgbClr val="1287C3"/>
              </a:buClr>
            </a:pPr>
            <a:endParaRPr lang="en-US" sz="2000" dirty="0"/>
          </a:p>
        </p:txBody>
      </p:sp>
    </p:spTree>
    <p:extLst>
      <p:ext uri="{BB962C8B-B14F-4D97-AF65-F5344CB8AC3E}">
        <p14:creationId xmlns:p14="http://schemas.microsoft.com/office/powerpoint/2010/main" val="3255799025"/>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28"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9"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0"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1"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2"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3"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35" name="Rectangle 34">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3DE11-16E6-1CB7-2B82-F40379640B89}"/>
              </a:ext>
            </a:extLst>
          </p:cNvPr>
          <p:cNvSpPr>
            <a:spLocks noGrp="1"/>
          </p:cNvSpPr>
          <p:nvPr>
            <p:ph type="title"/>
          </p:nvPr>
        </p:nvSpPr>
        <p:spPr>
          <a:xfrm>
            <a:off x="1198667" y="1261872"/>
            <a:ext cx="3145536" cy="4334256"/>
          </a:xfrm>
        </p:spPr>
        <p:txBody>
          <a:bodyPr vert="horz" lIns="91440" tIns="45720" rIns="91440" bIns="45720" rtlCol="0" anchor="ctr">
            <a:normAutofit/>
          </a:bodyPr>
          <a:lstStyle/>
          <a:p>
            <a:pPr algn="r"/>
            <a:r>
              <a:rPr lang="en-US" sz="3600" dirty="0"/>
              <a:t>Advantages of KNN</a:t>
            </a:r>
          </a:p>
        </p:txBody>
      </p:sp>
      <p:cxnSp>
        <p:nvCxnSpPr>
          <p:cNvPr id="37" name="Straight Connector 36">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
            <a:extLst>
              <a:ext uri="{FF2B5EF4-FFF2-40B4-BE49-F238E27FC236}">
                <a16:creationId xmlns:a16="http://schemas.microsoft.com/office/drawing/2014/main" id="{13C29667-4FCA-FCA2-503D-777297649512}"/>
              </a:ext>
            </a:extLst>
          </p:cNvPr>
          <p:cNvSpPr txBox="1"/>
          <p:nvPr/>
        </p:nvSpPr>
        <p:spPr>
          <a:xfrm>
            <a:off x="5007932" y="1261873"/>
            <a:ext cx="5951013" cy="4449422"/>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90000"/>
              </a:lnSpc>
              <a:spcBef>
                <a:spcPct val="20000"/>
              </a:spcBef>
              <a:spcAft>
                <a:spcPts val="600"/>
              </a:spcAft>
              <a:buClr>
                <a:schemeClr val="accent1">
                  <a:lumMod val="75000"/>
                </a:schemeClr>
              </a:buClr>
              <a:buSzPct val="145000"/>
              <a:buFont typeface="Arial"/>
              <a:buChar char="•"/>
            </a:pPr>
            <a:r>
              <a:rPr lang="en-US" sz="1700"/>
              <a:t>No Training Period: KNN is called Lazy Learner (Instance based learning). It does not learn anything in the training period. It does not derive any discriminative function from the training data. In other words, there is no training period for it. It stores the training dataset and learns from it only at the time of making real time predictions. This makes the KNN algorithm much faster than other algorithms that require training e.g. SVM, Linear Regression etc.​</a:t>
            </a:r>
          </a:p>
          <a:p>
            <a:pPr marL="285750" indent="-285750">
              <a:lnSpc>
                <a:spcPct val="90000"/>
              </a:lnSpc>
              <a:spcBef>
                <a:spcPct val="20000"/>
              </a:spcBef>
              <a:spcAft>
                <a:spcPts val="600"/>
              </a:spcAft>
              <a:buClr>
                <a:schemeClr val="accent1">
                  <a:lumMod val="75000"/>
                </a:schemeClr>
              </a:buClr>
              <a:buSzPct val="145000"/>
              <a:buFont typeface="Arial"/>
              <a:buChar char="•"/>
            </a:pPr>
            <a:r>
              <a:rPr lang="en-US" sz="1700"/>
              <a:t>Since the KNN algorithm requires no training before making predictions, new data can be added seamlessly which will not impact the accuracy of the algorithm.​</a:t>
            </a:r>
          </a:p>
          <a:p>
            <a:pPr marL="285750" indent="-285750">
              <a:lnSpc>
                <a:spcPct val="90000"/>
              </a:lnSpc>
              <a:spcBef>
                <a:spcPct val="20000"/>
              </a:spcBef>
              <a:spcAft>
                <a:spcPts val="600"/>
              </a:spcAft>
              <a:buClr>
                <a:schemeClr val="accent1">
                  <a:lumMod val="75000"/>
                </a:schemeClr>
              </a:buClr>
              <a:buSzPct val="145000"/>
              <a:buFont typeface="Arial"/>
              <a:buChar char="•"/>
            </a:pPr>
            <a:r>
              <a:rPr lang="en-US" sz="1700"/>
              <a:t>KNN is very easy to implement. There are only two parameters required to implement KNN i.e. the value of K and the distance function (e.g. Euclidean or Manhattan etc.)​</a:t>
            </a:r>
            <a:br>
              <a:rPr lang="en-US" sz="1700"/>
            </a:br>
            <a:r>
              <a:rPr lang="en-US" sz="1700"/>
              <a:t>​</a:t>
            </a:r>
          </a:p>
        </p:txBody>
      </p:sp>
    </p:spTree>
    <p:extLst>
      <p:ext uri="{BB962C8B-B14F-4D97-AF65-F5344CB8AC3E}">
        <p14:creationId xmlns:p14="http://schemas.microsoft.com/office/powerpoint/2010/main" val="12215725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3"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4"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0" name="Rectangle 19">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0418C36-F955-DF7E-19E4-3FA2F764F1F3}"/>
              </a:ext>
            </a:extLst>
          </p:cNvPr>
          <p:cNvSpPr>
            <a:spLocks noGrp="1"/>
          </p:cNvSpPr>
          <p:nvPr>
            <p:ph type="title"/>
          </p:nvPr>
        </p:nvSpPr>
        <p:spPr>
          <a:xfrm>
            <a:off x="1189702" y="1261872"/>
            <a:ext cx="3145536" cy="4334256"/>
          </a:xfrm>
        </p:spPr>
        <p:txBody>
          <a:bodyPr>
            <a:normAutofit/>
          </a:bodyPr>
          <a:lstStyle/>
          <a:p>
            <a:pPr algn="r"/>
            <a:r>
              <a:rPr lang="en-IN" sz="3300"/>
              <a:t>Cryptocurrencies</a:t>
            </a:r>
          </a:p>
        </p:txBody>
      </p:sp>
      <p:cxnSp>
        <p:nvCxnSpPr>
          <p:cNvPr id="22" name="Straight Connector 21">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C662E7CB-137C-BE4D-4E7F-E2A5A2515045}"/>
              </a:ext>
            </a:extLst>
          </p:cNvPr>
          <p:cNvSpPr>
            <a:spLocks noGrp="1"/>
          </p:cNvSpPr>
          <p:nvPr>
            <p:ph idx="1"/>
          </p:nvPr>
        </p:nvSpPr>
        <p:spPr>
          <a:xfrm>
            <a:off x="5007932" y="1261873"/>
            <a:ext cx="5951013" cy="4449422"/>
          </a:xfrm>
        </p:spPr>
        <p:txBody>
          <a:bodyPr>
            <a:normAutofit/>
          </a:bodyPr>
          <a:lstStyle/>
          <a:p>
            <a:pPr marL="0" indent="0">
              <a:buNone/>
            </a:pPr>
            <a:r>
              <a:rPr lang="en-US" sz="2000" dirty="0">
                <a:ea typeface="+mn-lt"/>
                <a:cs typeface="+mn-lt"/>
              </a:rPr>
              <a:t>A cryptocurrency is an encrypted data string that denotes a unit of currency. It is monitored and organized by a peer-to-peer network called a blockchain, which also serves as a secure ledger of transactions, e.g., buying, selling, and transferring. Unlike physical money, cryptocurrencies are decentralized, which means they are not issued by governments or other financial institutions. </a:t>
            </a:r>
            <a:endParaRPr lang="en-US" sz="2000" dirty="0">
              <a:latin typeface="Roboto" panose="02000000000000000000" pitchFamily="2" charset="0"/>
              <a:ea typeface="Roboto"/>
            </a:endParaRPr>
          </a:p>
        </p:txBody>
      </p:sp>
    </p:spTree>
    <p:extLst>
      <p:ext uri="{BB962C8B-B14F-4D97-AF65-F5344CB8AC3E}">
        <p14:creationId xmlns:p14="http://schemas.microsoft.com/office/powerpoint/2010/main" val="2081315540"/>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28F55743-914A-66CF-0F00-EBDF10EF74C8}"/>
              </a:ext>
            </a:extLst>
          </p:cNvPr>
          <p:cNvSpPr>
            <a:spLocks noGrp="1"/>
          </p:cNvSpPr>
          <p:nvPr>
            <p:ph type="title"/>
          </p:nvPr>
        </p:nvSpPr>
        <p:spPr>
          <a:xfrm>
            <a:off x="8341910" y="1023257"/>
            <a:ext cx="3235083" cy="4767943"/>
          </a:xfrm>
          <a:effectLst/>
        </p:spPr>
        <p:txBody>
          <a:bodyPr anchor="ctr">
            <a:normAutofit/>
          </a:bodyPr>
          <a:lstStyle/>
          <a:p>
            <a:pPr algn="l"/>
            <a:r>
              <a:rPr lang="en-US" dirty="0"/>
              <a:t>Code</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56634BDB-636B-B426-7BA1-1E769411F999}"/>
              </a:ext>
            </a:extLst>
          </p:cNvPr>
          <p:cNvSpPr>
            <a:spLocks noGrp="1"/>
          </p:cNvSpPr>
          <p:nvPr>
            <p:ph idx="1"/>
          </p:nvPr>
        </p:nvSpPr>
        <p:spPr>
          <a:xfrm>
            <a:off x="808782" y="917155"/>
            <a:ext cx="6402565" cy="4989792"/>
          </a:xfrm>
        </p:spPr>
        <p:txBody>
          <a:bodyPr vert="horz" lIns="91440" tIns="45720" rIns="91440" bIns="45720" rtlCol="0" anchor="ctr">
            <a:noAutofit/>
          </a:bodyPr>
          <a:lstStyle/>
          <a:p>
            <a:pPr marL="0" indent="0">
              <a:buNone/>
            </a:pPr>
            <a:r>
              <a:rPr lang="en-US" sz="1400" dirty="0" err="1">
                <a:ea typeface="+mn-lt"/>
                <a:cs typeface="+mn-lt"/>
              </a:rPr>
              <a:t>error_rates</a:t>
            </a:r>
            <a:r>
              <a:rPr lang="en-US" sz="1400" dirty="0">
                <a:ea typeface="+mn-lt"/>
                <a:cs typeface="+mn-lt"/>
              </a:rPr>
              <a:t>=[]</a:t>
            </a:r>
            <a:endParaRPr lang="en-US" sz="1400"/>
          </a:p>
          <a:p>
            <a:pPr marL="0" indent="0">
              <a:buClr>
                <a:srgbClr val="1287C3"/>
              </a:buClr>
              <a:buNone/>
            </a:pPr>
            <a:r>
              <a:rPr lang="en-US" sz="1400" dirty="0" err="1">
                <a:ea typeface="+mn-lt"/>
                <a:cs typeface="+mn-lt"/>
              </a:rPr>
              <a:t>for k</a:t>
            </a:r>
            <a:r>
              <a:rPr lang="en-US" sz="1400" dirty="0">
                <a:ea typeface="+mn-lt"/>
                <a:cs typeface="+mn-lt"/>
              </a:rPr>
              <a:t> in range(1,40):</a:t>
            </a:r>
            <a:endParaRPr lang="en-US" sz="1400"/>
          </a:p>
          <a:p>
            <a:pPr marL="0" indent="0">
              <a:buClr>
                <a:srgbClr val="1287C3"/>
              </a:buClr>
              <a:buNone/>
            </a:pPr>
            <a:r>
              <a:rPr lang="en-US" sz="1400" dirty="0">
                <a:ea typeface="+mn-lt"/>
                <a:cs typeface="+mn-lt"/>
              </a:rPr>
              <a:t>    </a:t>
            </a:r>
            <a:r>
              <a:rPr lang="en-US" sz="1400" dirty="0" err="1">
                <a:ea typeface="+mn-lt"/>
                <a:cs typeface="+mn-lt"/>
              </a:rPr>
              <a:t>knn</a:t>
            </a:r>
            <a:r>
              <a:rPr lang="en-US" sz="1400" dirty="0">
                <a:ea typeface="+mn-lt"/>
                <a:cs typeface="+mn-lt"/>
              </a:rPr>
              <a:t>=</a:t>
            </a:r>
            <a:r>
              <a:rPr lang="en-US" sz="1400" dirty="0" err="1">
                <a:ea typeface="+mn-lt"/>
                <a:cs typeface="+mn-lt"/>
              </a:rPr>
              <a:t>KNeighborsClassifier</a:t>
            </a:r>
            <a:r>
              <a:rPr lang="en-US" sz="1400" dirty="0">
                <a:ea typeface="+mn-lt"/>
                <a:cs typeface="+mn-lt"/>
              </a:rPr>
              <a:t>(</a:t>
            </a:r>
            <a:r>
              <a:rPr lang="en-US" sz="1400" dirty="0" err="1">
                <a:ea typeface="+mn-lt"/>
                <a:cs typeface="+mn-lt"/>
              </a:rPr>
              <a:t>n_neighbors</a:t>
            </a:r>
            <a:r>
              <a:rPr lang="en-US" sz="1400" dirty="0">
                <a:ea typeface="+mn-lt"/>
                <a:cs typeface="+mn-lt"/>
              </a:rPr>
              <a:t>=k)</a:t>
            </a:r>
            <a:endParaRPr lang="en-US" sz="1400"/>
          </a:p>
          <a:p>
            <a:pPr marL="0" indent="0">
              <a:buClr>
                <a:srgbClr val="1287C3"/>
              </a:buClr>
              <a:buNone/>
            </a:pPr>
            <a:r>
              <a:rPr lang="en-US" sz="1400" dirty="0">
                <a:ea typeface="+mn-lt"/>
                <a:cs typeface="+mn-lt"/>
              </a:rPr>
              <a:t>x= data['</a:t>
            </a:r>
            <a:r>
              <a:rPr lang="en-US" sz="1400" dirty="0" err="1">
                <a:ea typeface="+mn-lt"/>
                <a:cs typeface="+mn-lt"/>
              </a:rPr>
              <a:t>Tweet_Stop</a:t>
            </a:r>
            <a:r>
              <a:rPr lang="en-US" sz="1400" dirty="0">
                <a:ea typeface="+mn-lt"/>
                <a:cs typeface="+mn-lt"/>
              </a:rPr>
              <a:t>'].values</a:t>
            </a:r>
            <a:endParaRPr lang="en-US" sz="1400"/>
          </a:p>
          <a:p>
            <a:pPr marL="0" indent="0">
              <a:buClr>
                <a:srgbClr val="1287C3"/>
              </a:buClr>
              <a:buNone/>
            </a:pPr>
            <a:r>
              <a:rPr lang="en-US" sz="1400" dirty="0">
                <a:ea typeface="+mn-lt"/>
                <a:cs typeface="+mn-lt"/>
              </a:rPr>
              <a:t>y = data['Sentiment'].values</a:t>
            </a:r>
            <a:endParaRPr lang="en-US" sz="1400"/>
          </a:p>
          <a:p>
            <a:pPr marL="0" indent="0">
              <a:buClr>
                <a:srgbClr val="1287C3"/>
              </a:buClr>
              <a:buNone/>
            </a:pPr>
            <a:r>
              <a:rPr lang="en-US" sz="1400" dirty="0">
                <a:ea typeface="+mn-lt"/>
                <a:cs typeface="+mn-lt"/>
              </a:rPr>
              <a:t>x, </a:t>
            </a:r>
            <a:r>
              <a:rPr lang="en-US" sz="1400" dirty="0" err="1">
                <a:ea typeface="+mn-lt"/>
                <a:cs typeface="+mn-lt"/>
              </a:rPr>
              <a:t>x_test</a:t>
            </a:r>
            <a:r>
              <a:rPr lang="en-US" sz="1400" dirty="0">
                <a:ea typeface="+mn-lt"/>
                <a:cs typeface="+mn-lt"/>
              </a:rPr>
              <a:t>, y, </a:t>
            </a:r>
            <a:r>
              <a:rPr lang="en-US" sz="1400" dirty="0" err="1">
                <a:ea typeface="+mn-lt"/>
                <a:cs typeface="+mn-lt"/>
              </a:rPr>
              <a:t>y_test</a:t>
            </a:r>
            <a:r>
              <a:rPr lang="en-US" sz="1400" dirty="0">
                <a:ea typeface="+mn-lt"/>
                <a:cs typeface="+mn-lt"/>
              </a:rPr>
              <a:t> = </a:t>
            </a:r>
            <a:r>
              <a:rPr lang="en-US" sz="1400" dirty="0" err="1">
                <a:ea typeface="+mn-lt"/>
                <a:cs typeface="+mn-lt"/>
              </a:rPr>
              <a:t>train_test_split</a:t>
            </a:r>
            <a:r>
              <a:rPr lang="en-US" sz="1400" dirty="0">
                <a:ea typeface="+mn-lt"/>
                <a:cs typeface="+mn-lt"/>
              </a:rPr>
              <a:t>(</a:t>
            </a:r>
            <a:r>
              <a:rPr lang="en-US" sz="1400" dirty="0" err="1">
                <a:ea typeface="+mn-lt"/>
                <a:cs typeface="+mn-lt"/>
              </a:rPr>
              <a:t>x,y</a:t>
            </a:r>
            <a:r>
              <a:rPr lang="en-US" sz="1400" dirty="0">
                <a:ea typeface="+mn-lt"/>
                <a:cs typeface="+mn-lt"/>
              </a:rPr>
              <a:t>, stratify=y, </a:t>
            </a:r>
            <a:r>
              <a:rPr lang="en-US" sz="1400" dirty="0" err="1">
                <a:ea typeface="+mn-lt"/>
                <a:cs typeface="+mn-lt"/>
              </a:rPr>
              <a:t>test_size</a:t>
            </a:r>
            <a:r>
              <a:rPr lang="en-US" sz="1400" dirty="0">
                <a:ea typeface="+mn-lt"/>
                <a:cs typeface="+mn-lt"/>
              </a:rPr>
              <a:t>=0.25, </a:t>
            </a:r>
            <a:r>
              <a:rPr lang="en-US" sz="1400" dirty="0" err="1">
                <a:ea typeface="+mn-lt"/>
                <a:cs typeface="+mn-lt"/>
              </a:rPr>
              <a:t>random_state</a:t>
            </a:r>
            <a:r>
              <a:rPr lang="en-US" sz="1400" dirty="0">
                <a:ea typeface="+mn-lt"/>
                <a:cs typeface="+mn-lt"/>
              </a:rPr>
              <a:t>=42)</a:t>
            </a:r>
            <a:endParaRPr lang="en-US" sz="1400"/>
          </a:p>
          <a:p>
            <a:pPr marL="0" indent="0">
              <a:buClr>
                <a:srgbClr val="1287C3"/>
              </a:buClr>
              <a:buNone/>
            </a:pPr>
            <a:r>
              <a:rPr lang="en-US" sz="1400" dirty="0">
                <a:ea typeface="+mn-lt"/>
                <a:cs typeface="+mn-lt"/>
              </a:rPr>
              <a:t># Vectorize text reviews to numbers</a:t>
            </a:r>
            <a:endParaRPr lang="en-US" sz="1400"/>
          </a:p>
          <a:p>
            <a:pPr marL="0" indent="0">
              <a:buClr>
                <a:srgbClr val="1287C3"/>
              </a:buClr>
              <a:buNone/>
            </a:pPr>
            <a:r>
              <a:rPr lang="en-US" sz="1400" dirty="0" err="1">
                <a:ea typeface="+mn-lt"/>
                <a:cs typeface="+mn-lt"/>
              </a:rPr>
              <a:t>vec</a:t>
            </a:r>
            <a:r>
              <a:rPr lang="en-US" sz="1400" dirty="0">
                <a:ea typeface="+mn-lt"/>
                <a:cs typeface="+mn-lt"/>
              </a:rPr>
              <a:t> = </a:t>
            </a:r>
            <a:r>
              <a:rPr lang="en-US" sz="1400" dirty="0" err="1">
                <a:ea typeface="+mn-lt"/>
                <a:cs typeface="+mn-lt"/>
              </a:rPr>
              <a:t>CountVectorizer</a:t>
            </a:r>
            <a:r>
              <a:rPr lang="en-US" sz="1400" dirty="0">
                <a:ea typeface="+mn-lt"/>
                <a:cs typeface="+mn-lt"/>
              </a:rPr>
              <a:t>(</a:t>
            </a:r>
            <a:r>
              <a:rPr lang="en-US" sz="1400" dirty="0" err="1">
                <a:ea typeface="+mn-lt"/>
                <a:cs typeface="+mn-lt"/>
              </a:rPr>
              <a:t>stop_words</a:t>
            </a:r>
            <a:r>
              <a:rPr lang="en-US" sz="1400" dirty="0">
                <a:ea typeface="+mn-lt"/>
                <a:cs typeface="+mn-lt"/>
              </a:rPr>
              <a:t>='</a:t>
            </a:r>
            <a:r>
              <a:rPr lang="en-US" sz="1400" dirty="0" err="1">
                <a:ea typeface="+mn-lt"/>
                <a:cs typeface="+mn-lt"/>
              </a:rPr>
              <a:t>english</a:t>
            </a:r>
            <a:r>
              <a:rPr lang="en-US" sz="1400" dirty="0">
                <a:ea typeface="+mn-lt"/>
                <a:cs typeface="+mn-lt"/>
              </a:rPr>
              <a:t>')</a:t>
            </a:r>
            <a:endParaRPr lang="en-US" sz="1400"/>
          </a:p>
          <a:p>
            <a:pPr marL="0" indent="0">
              <a:buClr>
                <a:srgbClr val="1287C3"/>
              </a:buClr>
              <a:buNone/>
            </a:pPr>
            <a:r>
              <a:rPr lang="en-US" sz="1400" dirty="0">
                <a:ea typeface="+mn-lt"/>
                <a:cs typeface="+mn-lt"/>
              </a:rPr>
              <a:t>x = </a:t>
            </a:r>
            <a:r>
              <a:rPr lang="en-US" sz="1400" dirty="0" err="1">
                <a:ea typeface="+mn-lt"/>
                <a:cs typeface="+mn-lt"/>
              </a:rPr>
              <a:t>vec.fit_transform</a:t>
            </a:r>
            <a:r>
              <a:rPr lang="en-US" sz="1400" dirty="0">
                <a:ea typeface="+mn-lt"/>
                <a:cs typeface="+mn-lt"/>
              </a:rPr>
              <a:t>(x).</a:t>
            </a:r>
            <a:r>
              <a:rPr lang="en-US" sz="1400" dirty="0" err="1">
                <a:ea typeface="+mn-lt"/>
                <a:cs typeface="+mn-lt"/>
              </a:rPr>
              <a:t>toarray</a:t>
            </a:r>
            <a:r>
              <a:rPr lang="en-US" sz="1400" dirty="0">
                <a:ea typeface="+mn-lt"/>
                <a:cs typeface="+mn-lt"/>
              </a:rPr>
              <a:t>()</a:t>
            </a:r>
            <a:endParaRPr lang="en-US" sz="1400"/>
          </a:p>
          <a:p>
            <a:pPr marL="0" indent="0">
              <a:buClr>
                <a:srgbClr val="1287C3"/>
              </a:buClr>
              <a:buNone/>
            </a:pPr>
            <a:r>
              <a:rPr lang="en-US" sz="1400" dirty="0" err="1">
                <a:ea typeface="+mn-lt"/>
                <a:cs typeface="+mn-lt"/>
              </a:rPr>
              <a:t>x_test</a:t>
            </a:r>
            <a:r>
              <a:rPr lang="en-US" sz="1400" dirty="0">
                <a:ea typeface="+mn-lt"/>
                <a:cs typeface="+mn-lt"/>
              </a:rPr>
              <a:t> = </a:t>
            </a:r>
            <a:r>
              <a:rPr lang="en-US" sz="1400" dirty="0" err="1">
                <a:ea typeface="+mn-lt"/>
                <a:cs typeface="+mn-lt"/>
              </a:rPr>
              <a:t>vec.transform</a:t>
            </a:r>
            <a:r>
              <a:rPr lang="en-US" sz="1400" dirty="0">
                <a:ea typeface="+mn-lt"/>
                <a:cs typeface="+mn-lt"/>
              </a:rPr>
              <a:t>(</a:t>
            </a:r>
            <a:r>
              <a:rPr lang="en-US" sz="1400" dirty="0" err="1">
                <a:ea typeface="+mn-lt"/>
                <a:cs typeface="+mn-lt"/>
              </a:rPr>
              <a:t>x_test</a:t>
            </a:r>
            <a:r>
              <a:rPr lang="en-US" sz="1400" dirty="0">
                <a:ea typeface="+mn-lt"/>
                <a:cs typeface="+mn-lt"/>
              </a:rPr>
              <a:t>).</a:t>
            </a:r>
            <a:r>
              <a:rPr lang="en-US" sz="1400" dirty="0" err="1">
                <a:ea typeface="+mn-lt"/>
                <a:cs typeface="+mn-lt"/>
              </a:rPr>
              <a:t>toarray</a:t>
            </a:r>
            <a:r>
              <a:rPr lang="en-US" sz="1400" dirty="0">
                <a:ea typeface="+mn-lt"/>
                <a:cs typeface="+mn-lt"/>
              </a:rPr>
              <a:t>()</a:t>
            </a:r>
            <a:endParaRPr lang="en-US" sz="1400"/>
          </a:p>
          <a:p>
            <a:pPr marL="0" indent="0">
              <a:buClr>
                <a:srgbClr val="1287C3"/>
              </a:buClr>
              <a:buNone/>
            </a:pPr>
            <a:r>
              <a:rPr lang="en-US" sz="1400" dirty="0" err="1">
                <a:ea typeface="+mn-lt"/>
                <a:cs typeface="+mn-lt"/>
              </a:rPr>
              <a:t>knn.fit</a:t>
            </a:r>
            <a:r>
              <a:rPr lang="en-US" sz="1400" dirty="0">
                <a:ea typeface="+mn-lt"/>
                <a:cs typeface="+mn-lt"/>
              </a:rPr>
              <a:t>(</a:t>
            </a:r>
            <a:r>
              <a:rPr lang="en-US" sz="1400" dirty="0" err="1">
                <a:ea typeface="+mn-lt"/>
                <a:cs typeface="+mn-lt"/>
              </a:rPr>
              <a:t>x_test,y_test</a:t>
            </a:r>
            <a:r>
              <a:rPr lang="en-US" sz="1400" dirty="0">
                <a:ea typeface="+mn-lt"/>
                <a:cs typeface="+mn-lt"/>
              </a:rPr>
              <a:t>)</a:t>
            </a:r>
            <a:endParaRPr lang="en-US" sz="1400"/>
          </a:p>
          <a:p>
            <a:pPr marL="0" indent="0">
              <a:buClr>
                <a:srgbClr val="1287C3"/>
              </a:buClr>
              <a:buNone/>
            </a:pPr>
            <a:r>
              <a:rPr lang="en-US" sz="1400" dirty="0">
                <a:ea typeface="+mn-lt"/>
                <a:cs typeface="+mn-lt"/>
              </a:rPr>
              <a:t>    #pred=knn.predict(x_test)</a:t>
            </a:r>
            <a:endParaRPr lang="en-US" sz="1400"/>
          </a:p>
          <a:p>
            <a:pPr marL="0" indent="0">
              <a:buClr>
                <a:srgbClr val="1287C3"/>
              </a:buClr>
              <a:buNone/>
            </a:pPr>
            <a:r>
              <a:rPr lang="en-US" sz="1400" dirty="0">
                <a:ea typeface="+mn-lt"/>
                <a:cs typeface="+mn-lt"/>
              </a:rPr>
              <a:t>    #error_rates.append(np.sum(y_test != pred))</a:t>
            </a:r>
            <a:endParaRPr lang="en-US" sz="1400"/>
          </a:p>
          <a:p>
            <a:pPr marL="0" indent="0">
              <a:buClr>
                <a:srgbClr val="1287C3"/>
              </a:buClr>
              <a:buNone/>
            </a:pPr>
            <a:r>
              <a:rPr lang="en-US" sz="1400" dirty="0" err="1">
                <a:ea typeface="+mn-lt"/>
                <a:cs typeface="+mn-lt"/>
              </a:rPr>
              <a:t>knn</a:t>
            </a:r>
            <a:r>
              <a:rPr lang="en-US" sz="1400" dirty="0">
                <a:ea typeface="+mn-lt"/>
                <a:cs typeface="+mn-lt"/>
              </a:rPr>
              <a:t>=</a:t>
            </a:r>
            <a:r>
              <a:rPr lang="en-US" sz="1400" dirty="0" err="1">
                <a:ea typeface="+mn-lt"/>
                <a:cs typeface="+mn-lt"/>
              </a:rPr>
              <a:t>KNeighborsClassifier</a:t>
            </a:r>
            <a:r>
              <a:rPr lang="en-US" sz="1400" dirty="0">
                <a:ea typeface="+mn-lt"/>
                <a:cs typeface="+mn-lt"/>
              </a:rPr>
              <a:t>(</a:t>
            </a:r>
            <a:r>
              <a:rPr lang="en-US" sz="1400" dirty="0" err="1">
                <a:ea typeface="+mn-lt"/>
                <a:cs typeface="+mn-lt"/>
              </a:rPr>
              <a:t>n_neighbors</a:t>
            </a:r>
            <a:r>
              <a:rPr lang="en-US" sz="1400" dirty="0">
                <a:ea typeface="+mn-lt"/>
                <a:cs typeface="+mn-lt"/>
              </a:rPr>
              <a:t>=10,p=1)</a:t>
            </a:r>
            <a:endParaRPr lang="en-US" sz="1400"/>
          </a:p>
          <a:p>
            <a:pPr marL="0" indent="0">
              <a:buClr>
                <a:srgbClr val="1287C3"/>
              </a:buClr>
              <a:buNone/>
            </a:pPr>
            <a:r>
              <a:rPr lang="en-US" sz="1400" dirty="0" err="1">
                <a:ea typeface="+mn-lt"/>
                <a:cs typeface="+mn-lt"/>
              </a:rPr>
              <a:t>knn.fit</a:t>
            </a:r>
            <a:r>
              <a:rPr lang="en-US" sz="1400" dirty="0">
                <a:ea typeface="+mn-lt"/>
                <a:cs typeface="+mn-lt"/>
              </a:rPr>
              <a:t>(</a:t>
            </a:r>
            <a:r>
              <a:rPr lang="en-US" sz="1400" dirty="0" err="1">
                <a:ea typeface="+mn-lt"/>
                <a:cs typeface="+mn-lt"/>
              </a:rPr>
              <a:t>x_test,y_test</a:t>
            </a:r>
            <a:r>
              <a:rPr lang="en-US" sz="1400" dirty="0">
                <a:ea typeface="+mn-lt"/>
                <a:cs typeface="+mn-lt"/>
              </a:rPr>
              <a:t>)</a:t>
            </a:r>
            <a:endParaRPr lang="en-US" sz="1400"/>
          </a:p>
          <a:p>
            <a:pPr marL="0" indent="0">
              <a:buClr>
                <a:srgbClr val="1287C3"/>
              </a:buClr>
              <a:buNone/>
            </a:pPr>
            <a:r>
              <a:rPr lang="en-US" sz="1400" dirty="0" err="1">
                <a:ea typeface="+mn-lt"/>
                <a:cs typeface="+mn-lt"/>
              </a:rPr>
              <a:t>knn_pred</a:t>
            </a:r>
            <a:r>
              <a:rPr lang="en-US" sz="1400" dirty="0">
                <a:ea typeface="+mn-lt"/>
                <a:cs typeface="+mn-lt"/>
              </a:rPr>
              <a:t>=</a:t>
            </a:r>
            <a:r>
              <a:rPr lang="en-US" sz="1400" dirty="0" err="1">
                <a:ea typeface="+mn-lt"/>
                <a:cs typeface="+mn-lt"/>
              </a:rPr>
              <a:t>knn.predict</a:t>
            </a:r>
            <a:r>
              <a:rPr lang="en-US" sz="1400" dirty="0">
                <a:ea typeface="+mn-lt"/>
                <a:cs typeface="+mn-lt"/>
              </a:rPr>
              <a:t>(</a:t>
            </a:r>
            <a:r>
              <a:rPr lang="en-US" sz="1400" dirty="0" err="1">
                <a:ea typeface="+mn-lt"/>
                <a:cs typeface="+mn-lt"/>
              </a:rPr>
              <a:t>x_test</a:t>
            </a:r>
            <a:r>
              <a:rPr lang="en-US" sz="1400" dirty="0">
                <a:ea typeface="+mn-lt"/>
                <a:cs typeface="+mn-lt"/>
              </a:rPr>
              <a:t>)</a:t>
            </a:r>
            <a:endParaRPr lang="en-US" sz="1400"/>
          </a:p>
          <a:p>
            <a:pPr marL="0" indent="0">
              <a:buClr>
                <a:srgbClr val="1287C3"/>
              </a:buClr>
              <a:buNone/>
            </a:pPr>
            <a:r>
              <a:rPr lang="en-US" sz="1400" dirty="0">
                <a:ea typeface="+mn-lt"/>
                <a:cs typeface="+mn-lt"/>
              </a:rPr>
              <a:t>print(</a:t>
            </a:r>
            <a:r>
              <a:rPr lang="en-US" sz="1400" dirty="0" err="1">
                <a:ea typeface="+mn-lt"/>
                <a:cs typeface="+mn-lt"/>
              </a:rPr>
              <a:t>classification_report</a:t>
            </a:r>
            <a:r>
              <a:rPr lang="en-US" sz="1400" dirty="0">
                <a:ea typeface="+mn-lt"/>
                <a:cs typeface="+mn-lt"/>
              </a:rPr>
              <a:t>(</a:t>
            </a:r>
            <a:r>
              <a:rPr lang="en-US" sz="1400" dirty="0" err="1">
                <a:ea typeface="+mn-lt"/>
                <a:cs typeface="+mn-lt"/>
              </a:rPr>
              <a:t>knn_pred,y_test</a:t>
            </a:r>
            <a:r>
              <a:rPr lang="en-US" sz="1400" dirty="0">
                <a:ea typeface="+mn-lt"/>
                <a:cs typeface="+mn-lt"/>
              </a:rPr>
              <a:t>))</a:t>
            </a:r>
            <a:endParaRPr lang="en-US" sz="1400"/>
          </a:p>
          <a:p>
            <a:pPr marL="0" indent="0">
              <a:buClr>
                <a:srgbClr val="1287C3"/>
              </a:buClr>
              <a:buNone/>
            </a:pPr>
            <a:r>
              <a:rPr lang="en-US" sz="1400" dirty="0">
                <a:ea typeface="+mn-lt"/>
                <a:cs typeface="+mn-lt"/>
              </a:rPr>
              <a:t>#plt.plot(list(range(1,40)),error_rates,marker='o',mfc='red',mec='red',ms=5,ls='--')</a:t>
            </a:r>
            <a:endParaRPr lang="en-US" sz="1400"/>
          </a:p>
          <a:p>
            <a:pPr marL="0" indent="0">
              <a:buClr>
                <a:srgbClr val="1287C3"/>
              </a:buClr>
              <a:buNone/>
            </a:pPr>
            <a:r>
              <a:rPr lang="en-US" sz="1400" dirty="0">
                <a:ea typeface="+mn-lt"/>
                <a:cs typeface="+mn-lt"/>
              </a:rPr>
              <a:t>e=</a:t>
            </a:r>
            <a:r>
              <a:rPr lang="en-US" sz="1400" dirty="0" err="1">
                <a:ea typeface="+mn-lt"/>
                <a:cs typeface="+mn-lt"/>
              </a:rPr>
              <a:t>knn.score</a:t>
            </a:r>
            <a:r>
              <a:rPr lang="en-US" sz="1400" dirty="0">
                <a:ea typeface="+mn-lt"/>
                <a:cs typeface="+mn-lt"/>
              </a:rPr>
              <a:t>(</a:t>
            </a:r>
            <a:r>
              <a:rPr lang="en-US" sz="1400" dirty="0" err="1">
                <a:ea typeface="+mn-lt"/>
                <a:cs typeface="+mn-lt"/>
              </a:rPr>
              <a:t>x_test,y_test</a:t>
            </a:r>
            <a:r>
              <a:rPr lang="en-US" sz="1400" dirty="0">
                <a:ea typeface="+mn-lt"/>
                <a:cs typeface="+mn-lt"/>
              </a:rPr>
              <a:t>)</a:t>
            </a:r>
            <a:endParaRPr lang="en-US" sz="1400"/>
          </a:p>
          <a:p>
            <a:pPr marL="0" indent="0">
              <a:buClr>
                <a:srgbClr val="1287C3"/>
              </a:buClr>
              <a:buNone/>
            </a:pPr>
            <a:r>
              <a:rPr lang="en-US" sz="1400" dirty="0">
                <a:ea typeface="+mn-lt"/>
                <a:cs typeface="+mn-lt"/>
              </a:rPr>
              <a:t>print("Accuracy score in KNN of bitcoin is ",e)</a:t>
            </a:r>
            <a:endParaRPr lang="en-US" sz="1400"/>
          </a:p>
        </p:txBody>
      </p:sp>
    </p:spTree>
    <p:extLst>
      <p:ext uri="{BB962C8B-B14F-4D97-AF65-F5344CB8AC3E}">
        <p14:creationId xmlns:p14="http://schemas.microsoft.com/office/powerpoint/2010/main" val="3117813716"/>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9A152-5EAB-1D4C-1C09-AD79D4C8E502}"/>
              </a:ext>
            </a:extLst>
          </p:cNvPr>
          <p:cNvSpPr>
            <a:spLocks noGrp="1"/>
          </p:cNvSpPr>
          <p:nvPr>
            <p:ph type="title"/>
          </p:nvPr>
        </p:nvSpPr>
        <p:spPr>
          <a:xfrm>
            <a:off x="1189702" y="1261872"/>
            <a:ext cx="3145536" cy="4334256"/>
          </a:xfrm>
        </p:spPr>
        <p:txBody>
          <a:bodyPr>
            <a:normAutofit/>
          </a:bodyPr>
          <a:lstStyle/>
          <a:p>
            <a:pPr algn="r"/>
            <a:r>
              <a:rPr lang="en-US" sz="3600" dirty="0"/>
              <a:t>Random Forest</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553243-E51E-6E79-22DA-BF936D7493C4}"/>
              </a:ext>
            </a:extLst>
          </p:cNvPr>
          <p:cNvSpPr>
            <a:spLocks noGrp="1"/>
          </p:cNvSpPr>
          <p:nvPr>
            <p:ph idx="1"/>
          </p:nvPr>
        </p:nvSpPr>
        <p:spPr>
          <a:xfrm>
            <a:off x="5007932" y="1261873"/>
            <a:ext cx="5951013" cy="4449422"/>
          </a:xfrm>
        </p:spPr>
        <p:txBody>
          <a:bodyPr>
            <a:normAutofit/>
          </a:bodyPr>
          <a:lstStyle/>
          <a:p>
            <a:r>
              <a:rPr lang="en-US" sz="2000" dirty="0">
                <a:ea typeface="+mn-lt"/>
                <a:cs typeface="+mn-lt"/>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US" sz="2000" dirty="0"/>
          </a:p>
        </p:txBody>
      </p:sp>
    </p:spTree>
    <p:extLst>
      <p:ext uri="{BB962C8B-B14F-4D97-AF65-F5344CB8AC3E}">
        <p14:creationId xmlns:p14="http://schemas.microsoft.com/office/powerpoint/2010/main" val="3098188728"/>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AD63F-F3B9-F115-76D7-4E0975FD5B27}"/>
              </a:ext>
            </a:extLst>
          </p:cNvPr>
          <p:cNvSpPr>
            <a:spLocks noGrp="1"/>
          </p:cNvSpPr>
          <p:nvPr>
            <p:ph type="title"/>
          </p:nvPr>
        </p:nvSpPr>
        <p:spPr>
          <a:xfrm>
            <a:off x="1189702" y="1261872"/>
            <a:ext cx="3145536" cy="4334256"/>
          </a:xfrm>
        </p:spPr>
        <p:txBody>
          <a:bodyPr>
            <a:normAutofit/>
          </a:bodyPr>
          <a:lstStyle/>
          <a:p>
            <a:pPr algn="r"/>
            <a:r>
              <a:rPr lang="en-US" sz="3600" dirty="0"/>
              <a:t>Advantages of Random Forest</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CE201D-75D2-72EB-E2C3-C98383BBFB0A}"/>
              </a:ext>
            </a:extLst>
          </p:cNvPr>
          <p:cNvSpPr>
            <a:spLocks noGrp="1"/>
          </p:cNvSpPr>
          <p:nvPr>
            <p:ph idx="1"/>
          </p:nvPr>
        </p:nvSpPr>
        <p:spPr>
          <a:xfrm>
            <a:off x="5007932" y="1261873"/>
            <a:ext cx="5951013" cy="4449422"/>
          </a:xfrm>
        </p:spPr>
        <p:txBody>
          <a:bodyPr>
            <a:normAutofit/>
          </a:bodyPr>
          <a:lstStyle/>
          <a:p>
            <a:pPr>
              <a:spcBef>
                <a:spcPts val="1000"/>
              </a:spcBef>
              <a:spcAft>
                <a:spcPts val="0"/>
              </a:spcAft>
            </a:pPr>
            <a:r>
              <a:rPr lang="en-GB" sz="2000" dirty="0">
                <a:latin typeface="Century Gothic"/>
              </a:rPr>
              <a:t>It can perform both regression and classification tasks. </a:t>
            </a:r>
            <a:endParaRPr lang="en-US" sz="2000" dirty="0">
              <a:ea typeface="+mn-lt"/>
              <a:cs typeface="+mn-lt"/>
            </a:endParaRPr>
          </a:p>
          <a:p>
            <a:pPr>
              <a:spcBef>
                <a:spcPts val="1000"/>
              </a:spcBef>
              <a:spcAft>
                <a:spcPts val="0"/>
              </a:spcAft>
              <a:buClr>
                <a:srgbClr val="1287C3"/>
              </a:buClr>
            </a:pPr>
            <a:r>
              <a:rPr lang="en-GB" sz="2000" dirty="0">
                <a:latin typeface="Century Gothic"/>
              </a:rPr>
              <a:t>A random forest produces good predictions that can be understood easily. </a:t>
            </a:r>
            <a:endParaRPr lang="en-US" sz="2000" dirty="0">
              <a:ea typeface="+mn-lt"/>
              <a:cs typeface="+mn-lt"/>
            </a:endParaRPr>
          </a:p>
          <a:p>
            <a:pPr>
              <a:spcBef>
                <a:spcPts val="1000"/>
              </a:spcBef>
              <a:spcAft>
                <a:spcPts val="0"/>
              </a:spcAft>
              <a:buClr>
                <a:srgbClr val="1287C3"/>
              </a:buClr>
            </a:pPr>
            <a:r>
              <a:rPr lang="en-GB" sz="2000" dirty="0">
                <a:latin typeface="Century Gothic"/>
              </a:rPr>
              <a:t>It can handle large datasets efficiently. </a:t>
            </a:r>
            <a:endParaRPr lang="en-US" sz="2000" dirty="0">
              <a:ea typeface="+mn-lt"/>
              <a:cs typeface="+mn-lt"/>
            </a:endParaRPr>
          </a:p>
          <a:p>
            <a:pPr>
              <a:spcBef>
                <a:spcPts val="1000"/>
              </a:spcBef>
              <a:spcAft>
                <a:spcPts val="0"/>
              </a:spcAft>
              <a:buClr>
                <a:srgbClr val="1287C3"/>
              </a:buClr>
            </a:pPr>
            <a:r>
              <a:rPr lang="en-GB" sz="2000" dirty="0">
                <a:latin typeface="Century Gothic"/>
              </a:rPr>
              <a:t>The random forest algorithm provides a higher level of accuracy in predicting outcomes over the decision tree algorithm.</a:t>
            </a:r>
            <a:endParaRPr lang="en-GB" sz="2000" dirty="0">
              <a:ea typeface="+mn-lt"/>
              <a:cs typeface="+mn-lt"/>
            </a:endParaRPr>
          </a:p>
        </p:txBody>
      </p:sp>
    </p:spTree>
    <p:extLst>
      <p:ext uri="{BB962C8B-B14F-4D97-AF65-F5344CB8AC3E}">
        <p14:creationId xmlns:p14="http://schemas.microsoft.com/office/powerpoint/2010/main" val="2959910609"/>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4965BAF6-F787-CCD1-D15B-2E021998E242}"/>
              </a:ext>
            </a:extLst>
          </p:cNvPr>
          <p:cNvSpPr>
            <a:spLocks noGrp="1"/>
          </p:cNvSpPr>
          <p:nvPr>
            <p:ph type="title"/>
          </p:nvPr>
        </p:nvSpPr>
        <p:spPr>
          <a:xfrm>
            <a:off x="8341910" y="1023257"/>
            <a:ext cx="3235083" cy="4767943"/>
          </a:xfrm>
          <a:effectLst/>
        </p:spPr>
        <p:txBody>
          <a:bodyPr anchor="ctr">
            <a:normAutofit/>
          </a:bodyPr>
          <a:lstStyle/>
          <a:p>
            <a:pPr algn="l"/>
            <a:r>
              <a:rPr lang="en-US" dirty="0"/>
              <a:t>Code</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9CC9CF46-17A1-82E6-E873-72A7013A076B}"/>
              </a:ext>
            </a:extLst>
          </p:cNvPr>
          <p:cNvSpPr>
            <a:spLocks noGrp="1"/>
          </p:cNvSpPr>
          <p:nvPr>
            <p:ph idx="1"/>
          </p:nvPr>
        </p:nvSpPr>
        <p:spPr>
          <a:xfrm>
            <a:off x="693035" y="1023257"/>
            <a:ext cx="5968515" cy="4767944"/>
          </a:xfrm>
        </p:spPr>
        <p:txBody>
          <a:bodyPr anchor="ctr">
            <a:normAutofit/>
          </a:bodyPr>
          <a:lstStyle/>
          <a:p>
            <a:pPr marL="0" indent="0">
              <a:buNone/>
            </a:pPr>
            <a:r>
              <a:rPr lang="en-US" sz="2000" dirty="0">
                <a:ea typeface="+mn-lt"/>
                <a:cs typeface="+mn-lt"/>
              </a:rPr>
              <a:t>x= data['</a:t>
            </a:r>
            <a:r>
              <a:rPr lang="en-US" sz="2000" dirty="0" err="1">
                <a:ea typeface="+mn-lt"/>
                <a:cs typeface="+mn-lt"/>
              </a:rPr>
              <a:t>Tweet_Stop</a:t>
            </a:r>
            <a:r>
              <a:rPr lang="en-US" sz="2000" dirty="0">
                <a:ea typeface="+mn-lt"/>
                <a:cs typeface="+mn-lt"/>
              </a:rPr>
              <a:t>'].values</a:t>
            </a:r>
          </a:p>
          <a:p>
            <a:pPr marL="0" indent="0">
              <a:buNone/>
            </a:pPr>
            <a:r>
              <a:rPr lang="en-US" sz="2000" dirty="0">
                <a:ea typeface="+mn-lt"/>
                <a:cs typeface="+mn-lt"/>
              </a:rPr>
              <a:t>y = data['Sentiment'].values</a:t>
            </a:r>
          </a:p>
          <a:p>
            <a:pPr marL="0" indent="0">
              <a:buNone/>
            </a:pPr>
            <a:r>
              <a:rPr lang="en-US" sz="2000" dirty="0">
                <a:ea typeface="+mn-lt"/>
                <a:cs typeface="+mn-lt"/>
              </a:rPr>
              <a:t>x, </a:t>
            </a:r>
            <a:r>
              <a:rPr lang="en-US" sz="2000" dirty="0" err="1">
                <a:ea typeface="+mn-lt"/>
                <a:cs typeface="+mn-lt"/>
              </a:rPr>
              <a:t>x_test</a:t>
            </a:r>
            <a:r>
              <a:rPr lang="en-US" sz="2000" dirty="0">
                <a:ea typeface="+mn-lt"/>
                <a:cs typeface="+mn-lt"/>
              </a:rPr>
              <a:t>, y, </a:t>
            </a:r>
            <a:r>
              <a:rPr lang="en-US" sz="2000" dirty="0" err="1">
                <a:ea typeface="+mn-lt"/>
                <a:cs typeface="+mn-lt"/>
              </a:rPr>
              <a:t>y_test</a:t>
            </a:r>
            <a:r>
              <a:rPr lang="en-US" sz="2000" dirty="0">
                <a:ea typeface="+mn-lt"/>
                <a:cs typeface="+mn-lt"/>
              </a:rPr>
              <a:t> = </a:t>
            </a:r>
            <a:r>
              <a:rPr lang="en-US" sz="2000" dirty="0" err="1">
                <a:ea typeface="+mn-lt"/>
                <a:cs typeface="+mn-lt"/>
              </a:rPr>
              <a:t>train_test_split</a:t>
            </a:r>
            <a:r>
              <a:rPr lang="en-US" sz="2000" dirty="0">
                <a:ea typeface="+mn-lt"/>
                <a:cs typeface="+mn-lt"/>
              </a:rPr>
              <a:t>(</a:t>
            </a:r>
            <a:r>
              <a:rPr lang="en-US" sz="2000" dirty="0" err="1">
                <a:ea typeface="+mn-lt"/>
                <a:cs typeface="+mn-lt"/>
              </a:rPr>
              <a:t>x,y</a:t>
            </a:r>
            <a:r>
              <a:rPr lang="en-US" sz="2000" dirty="0">
                <a:ea typeface="+mn-lt"/>
                <a:cs typeface="+mn-lt"/>
              </a:rPr>
              <a:t>, stratify=y, </a:t>
            </a:r>
            <a:r>
              <a:rPr lang="en-US" sz="2000" dirty="0" err="1">
                <a:ea typeface="+mn-lt"/>
                <a:cs typeface="+mn-lt"/>
              </a:rPr>
              <a:t>test_size</a:t>
            </a:r>
            <a:r>
              <a:rPr lang="en-US" sz="2000" dirty="0">
                <a:ea typeface="+mn-lt"/>
                <a:cs typeface="+mn-lt"/>
              </a:rPr>
              <a:t>=0.25, </a:t>
            </a:r>
            <a:r>
              <a:rPr lang="en-US" sz="2000" dirty="0" err="1">
                <a:ea typeface="+mn-lt"/>
                <a:cs typeface="+mn-lt"/>
              </a:rPr>
              <a:t>random_state</a:t>
            </a:r>
            <a:r>
              <a:rPr lang="en-US" sz="2000" dirty="0">
                <a:ea typeface="+mn-lt"/>
                <a:cs typeface="+mn-lt"/>
              </a:rPr>
              <a:t>=42)</a:t>
            </a:r>
            <a:endParaRPr lang="en-US" dirty="0"/>
          </a:p>
          <a:p>
            <a:pPr>
              <a:buNone/>
            </a:pPr>
            <a:r>
              <a:rPr lang="en-US" sz="2000" dirty="0">
                <a:ea typeface="+mn-lt"/>
                <a:cs typeface="+mn-lt"/>
              </a:rPr>
              <a:t>rf=</a:t>
            </a:r>
            <a:r>
              <a:rPr lang="en-US" sz="2000" dirty="0" err="1">
                <a:ea typeface="+mn-lt"/>
                <a:cs typeface="+mn-lt"/>
              </a:rPr>
              <a:t>RandomForestClassifier</a:t>
            </a:r>
            <a:r>
              <a:rPr lang="en-US" sz="2000" dirty="0">
                <a:ea typeface="+mn-lt"/>
                <a:cs typeface="+mn-lt"/>
              </a:rPr>
              <a:t>(</a:t>
            </a:r>
            <a:r>
              <a:rPr lang="en-US" sz="2000" dirty="0" err="1">
                <a:ea typeface="+mn-lt"/>
                <a:cs typeface="+mn-lt"/>
              </a:rPr>
              <a:t>n_estimators</a:t>
            </a:r>
            <a:r>
              <a:rPr lang="en-US" sz="2000" dirty="0">
                <a:ea typeface="+mn-lt"/>
                <a:cs typeface="+mn-lt"/>
              </a:rPr>
              <a:t>=20)</a:t>
            </a:r>
            <a:endParaRPr lang="en-US" dirty="0"/>
          </a:p>
          <a:p>
            <a:pPr>
              <a:buNone/>
            </a:pPr>
            <a:r>
              <a:rPr lang="en-US" sz="2000" dirty="0" err="1">
                <a:ea typeface="+mn-lt"/>
                <a:cs typeface="+mn-lt"/>
              </a:rPr>
              <a:t>rf.fit</a:t>
            </a:r>
            <a:r>
              <a:rPr lang="en-US" sz="2000" dirty="0">
                <a:ea typeface="+mn-lt"/>
                <a:cs typeface="+mn-lt"/>
              </a:rPr>
              <a:t>(</a:t>
            </a:r>
            <a:r>
              <a:rPr lang="en-US" sz="2000" dirty="0" err="1">
                <a:ea typeface="+mn-lt"/>
                <a:cs typeface="+mn-lt"/>
              </a:rPr>
              <a:t>x,y</a:t>
            </a:r>
            <a:r>
              <a:rPr lang="en-US" sz="2000" dirty="0">
                <a:ea typeface="+mn-lt"/>
                <a:cs typeface="+mn-lt"/>
              </a:rPr>
              <a:t>)</a:t>
            </a:r>
            <a:endParaRPr lang="en-US" dirty="0"/>
          </a:p>
          <a:p>
            <a:pPr>
              <a:buNone/>
            </a:pPr>
            <a:r>
              <a:rPr lang="en-US" sz="2000" dirty="0">
                <a:ea typeface="+mn-lt"/>
                <a:cs typeface="+mn-lt"/>
              </a:rPr>
              <a:t>h=</a:t>
            </a:r>
            <a:r>
              <a:rPr lang="en-US" sz="2000" dirty="0" err="1">
                <a:ea typeface="+mn-lt"/>
                <a:cs typeface="+mn-lt"/>
              </a:rPr>
              <a:t>rf.score</a:t>
            </a:r>
            <a:r>
              <a:rPr lang="en-US" sz="2000" dirty="0">
                <a:ea typeface="+mn-lt"/>
                <a:cs typeface="+mn-lt"/>
              </a:rPr>
              <a:t>(</a:t>
            </a:r>
            <a:r>
              <a:rPr lang="en-US" sz="2000" dirty="0" err="1">
                <a:ea typeface="+mn-lt"/>
                <a:cs typeface="+mn-lt"/>
              </a:rPr>
              <a:t>x_test,y_test</a:t>
            </a:r>
            <a:r>
              <a:rPr lang="en-US" sz="2000" dirty="0">
                <a:ea typeface="+mn-lt"/>
                <a:cs typeface="+mn-lt"/>
              </a:rPr>
              <a:t>)</a:t>
            </a:r>
            <a:endParaRPr lang="en-US" dirty="0"/>
          </a:p>
          <a:p>
            <a:pPr marL="0" indent="0">
              <a:buNone/>
            </a:pPr>
            <a:r>
              <a:rPr lang="en-US" sz="2000" dirty="0">
                <a:ea typeface="+mn-lt"/>
                <a:cs typeface="+mn-lt"/>
              </a:rPr>
              <a:t>print("Accuracy score in Random Forest Classifier is ",h)</a:t>
            </a:r>
          </a:p>
        </p:txBody>
      </p:sp>
    </p:spTree>
    <p:extLst>
      <p:ext uri="{BB962C8B-B14F-4D97-AF65-F5344CB8AC3E}">
        <p14:creationId xmlns:p14="http://schemas.microsoft.com/office/powerpoint/2010/main" val="650712384"/>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7CE9D-2E32-78A0-A718-FD769A1C4B70}"/>
              </a:ext>
            </a:extLst>
          </p:cNvPr>
          <p:cNvSpPr>
            <a:spLocks noGrp="1"/>
          </p:cNvSpPr>
          <p:nvPr>
            <p:ph type="title"/>
          </p:nvPr>
        </p:nvSpPr>
        <p:spPr>
          <a:xfrm>
            <a:off x="1189702" y="1261872"/>
            <a:ext cx="3145536" cy="4334256"/>
          </a:xfrm>
        </p:spPr>
        <p:txBody>
          <a:bodyPr>
            <a:normAutofit/>
          </a:bodyPr>
          <a:lstStyle/>
          <a:p>
            <a:pPr algn="r"/>
            <a:r>
              <a:rPr lang="en-US" sz="3600" dirty="0"/>
              <a:t>SVM</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CEC8C3-766C-8502-8835-049EE19A5964}"/>
              </a:ext>
            </a:extLst>
          </p:cNvPr>
          <p:cNvSpPr>
            <a:spLocks noGrp="1"/>
          </p:cNvSpPr>
          <p:nvPr>
            <p:ph idx="1"/>
          </p:nvPr>
        </p:nvSpPr>
        <p:spPr>
          <a:xfrm>
            <a:off x="5007932" y="1261873"/>
            <a:ext cx="5951013" cy="4449422"/>
          </a:xfrm>
        </p:spPr>
        <p:txBody>
          <a:bodyPr>
            <a:normAutofit/>
          </a:bodyPr>
          <a:lstStyle/>
          <a:p>
            <a:r>
              <a:rPr lang="en-US" sz="2000" dirty="0">
                <a:ea typeface="+mn-lt"/>
                <a:cs typeface="+mn-lt"/>
              </a:rPr>
              <a:t>The goal of the SVM algorithm is to create the best line or decision boundary that can segregate n-dimensional space into classes so that we can easily put the new data point in the correct category in the future. This best decision boundary is called a hyperplane. </a:t>
            </a:r>
            <a:endParaRPr lang="en-US" sz="2000" dirty="0"/>
          </a:p>
          <a:p>
            <a:pPr>
              <a:buClr>
                <a:srgbClr val="1287C3"/>
              </a:buClr>
            </a:pPr>
            <a:r>
              <a:rPr lang="en-US" sz="2000" dirty="0">
                <a:ea typeface="+mn-lt"/>
                <a:cs typeface="+mn-lt"/>
              </a:rPr>
              <a:t>SVM chooses the extreme points/vectors that help in creating the hyperplane. These extreme cases are called as support vectors, and hence algorithm is termed as Support Vector Machine</a:t>
            </a:r>
            <a:endParaRPr lang="en-US" dirty="0"/>
          </a:p>
        </p:txBody>
      </p:sp>
    </p:spTree>
    <p:extLst>
      <p:ext uri="{BB962C8B-B14F-4D97-AF65-F5344CB8AC3E}">
        <p14:creationId xmlns:p14="http://schemas.microsoft.com/office/powerpoint/2010/main" val="2305602610"/>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F5C38-4484-0B2D-8938-5511C668F473}"/>
              </a:ext>
            </a:extLst>
          </p:cNvPr>
          <p:cNvSpPr>
            <a:spLocks noGrp="1"/>
          </p:cNvSpPr>
          <p:nvPr>
            <p:ph type="title"/>
          </p:nvPr>
        </p:nvSpPr>
        <p:spPr>
          <a:xfrm>
            <a:off x="1189702" y="1261872"/>
            <a:ext cx="3145536" cy="4334256"/>
          </a:xfrm>
        </p:spPr>
        <p:txBody>
          <a:bodyPr>
            <a:normAutofit/>
          </a:bodyPr>
          <a:lstStyle/>
          <a:p>
            <a:pPr algn="r"/>
            <a:r>
              <a:rPr lang="en-US" sz="3600" dirty="0"/>
              <a:t>Advantages of SVM</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97E3E2-F9B9-4B2B-2CF9-D32797956165}"/>
              </a:ext>
            </a:extLst>
          </p:cNvPr>
          <p:cNvSpPr>
            <a:spLocks noGrp="1"/>
          </p:cNvSpPr>
          <p:nvPr>
            <p:ph idx="1"/>
          </p:nvPr>
        </p:nvSpPr>
        <p:spPr>
          <a:xfrm>
            <a:off x="5007932" y="1261873"/>
            <a:ext cx="5951013" cy="4449422"/>
          </a:xfrm>
        </p:spPr>
        <p:txBody>
          <a:bodyPr>
            <a:normAutofit/>
          </a:bodyPr>
          <a:lstStyle/>
          <a:p>
            <a:pPr>
              <a:spcBef>
                <a:spcPts val="1000"/>
              </a:spcBef>
              <a:spcAft>
                <a:spcPts val="0"/>
              </a:spcAft>
            </a:pPr>
            <a:r>
              <a:rPr lang="en-GB" sz="2000" dirty="0">
                <a:latin typeface="Century Gothic"/>
              </a:rPr>
              <a:t>SVM works relatively well when there is a clear margin of separation between classes.</a:t>
            </a:r>
            <a:endParaRPr lang="en-GB" sz="2000" dirty="0">
              <a:ea typeface="+mn-lt"/>
              <a:cs typeface="+mn-lt"/>
            </a:endParaRPr>
          </a:p>
          <a:p>
            <a:pPr>
              <a:spcBef>
                <a:spcPts val="1000"/>
              </a:spcBef>
              <a:spcAft>
                <a:spcPts val="0"/>
              </a:spcAft>
              <a:buClr>
                <a:srgbClr val="1287C3"/>
              </a:buClr>
            </a:pPr>
            <a:r>
              <a:rPr lang="en-GB" sz="2000" dirty="0">
                <a:latin typeface="Century Gothic"/>
              </a:rPr>
              <a:t>SVM is more effective in high dimensional spaces.</a:t>
            </a:r>
            <a:endParaRPr lang="en-GB" sz="2000" dirty="0">
              <a:ea typeface="+mn-lt"/>
              <a:cs typeface="+mn-lt"/>
            </a:endParaRPr>
          </a:p>
          <a:p>
            <a:pPr>
              <a:spcBef>
                <a:spcPts val="1000"/>
              </a:spcBef>
              <a:spcAft>
                <a:spcPts val="0"/>
              </a:spcAft>
              <a:buClr>
                <a:srgbClr val="1287C3"/>
              </a:buClr>
            </a:pPr>
            <a:r>
              <a:rPr lang="en-GB" sz="2000" dirty="0">
                <a:latin typeface="Century Gothic"/>
              </a:rPr>
              <a:t>SVM is effective in cases where the number of dimensions is greater than the number of samples.</a:t>
            </a:r>
            <a:endParaRPr lang="en-GB" sz="2000" dirty="0">
              <a:ea typeface="+mn-lt"/>
              <a:cs typeface="+mn-lt"/>
            </a:endParaRPr>
          </a:p>
          <a:p>
            <a:pPr>
              <a:spcBef>
                <a:spcPts val="1000"/>
              </a:spcBef>
              <a:spcAft>
                <a:spcPts val="0"/>
              </a:spcAft>
              <a:buClr>
                <a:srgbClr val="1287C3"/>
              </a:buClr>
            </a:pPr>
            <a:r>
              <a:rPr lang="en-GB" sz="2000" dirty="0">
                <a:latin typeface="Century Gothic"/>
              </a:rPr>
              <a:t>SVM is relatively memory efficient</a:t>
            </a:r>
            <a:endParaRPr lang="en-GB" sz="2000" dirty="0">
              <a:ea typeface="+mn-lt"/>
              <a:cs typeface="+mn-lt"/>
            </a:endParaRPr>
          </a:p>
        </p:txBody>
      </p:sp>
    </p:spTree>
    <p:extLst>
      <p:ext uri="{BB962C8B-B14F-4D97-AF65-F5344CB8AC3E}">
        <p14:creationId xmlns:p14="http://schemas.microsoft.com/office/powerpoint/2010/main" val="1050080602"/>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0C0E8F23-9543-C81D-A63C-6DE0730A2AFE}"/>
              </a:ext>
            </a:extLst>
          </p:cNvPr>
          <p:cNvSpPr>
            <a:spLocks noGrp="1"/>
          </p:cNvSpPr>
          <p:nvPr>
            <p:ph type="title"/>
          </p:nvPr>
        </p:nvSpPr>
        <p:spPr>
          <a:xfrm>
            <a:off x="8341910" y="1023257"/>
            <a:ext cx="3235083" cy="4767943"/>
          </a:xfrm>
          <a:effectLst/>
        </p:spPr>
        <p:txBody>
          <a:bodyPr anchor="ctr">
            <a:normAutofit/>
          </a:bodyPr>
          <a:lstStyle/>
          <a:p>
            <a:pPr algn="l"/>
            <a:r>
              <a:rPr lang="en-US" dirty="0"/>
              <a:t>Code</a:t>
            </a:r>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0B665F5-016A-1AEA-F124-9B2DBC43D64C}"/>
              </a:ext>
            </a:extLst>
          </p:cNvPr>
          <p:cNvSpPr>
            <a:spLocks noGrp="1"/>
          </p:cNvSpPr>
          <p:nvPr>
            <p:ph idx="1"/>
          </p:nvPr>
        </p:nvSpPr>
        <p:spPr>
          <a:xfrm>
            <a:off x="693035" y="1023257"/>
            <a:ext cx="5968515" cy="4767944"/>
          </a:xfrm>
        </p:spPr>
        <p:txBody>
          <a:bodyPr anchor="ctr">
            <a:normAutofit/>
          </a:bodyPr>
          <a:lstStyle/>
          <a:p>
            <a:pPr marL="0" indent="0">
              <a:buNone/>
            </a:pPr>
            <a:r>
              <a:rPr lang="en-US" sz="2000" dirty="0">
                <a:ea typeface="+mn-lt"/>
                <a:cs typeface="+mn-lt"/>
              </a:rPr>
              <a:t>x= data['</a:t>
            </a:r>
            <a:r>
              <a:rPr lang="en-US" sz="2000" dirty="0" err="1">
                <a:ea typeface="+mn-lt"/>
                <a:cs typeface="+mn-lt"/>
              </a:rPr>
              <a:t>Tweet_Stop</a:t>
            </a:r>
            <a:r>
              <a:rPr lang="en-US" sz="2000" dirty="0">
                <a:ea typeface="+mn-lt"/>
                <a:cs typeface="+mn-lt"/>
              </a:rPr>
              <a:t>'].values</a:t>
            </a:r>
          </a:p>
          <a:p>
            <a:pPr marL="0" indent="0">
              <a:buNone/>
            </a:pPr>
            <a:r>
              <a:rPr lang="en-US" sz="2000" dirty="0">
                <a:ea typeface="+mn-lt"/>
                <a:cs typeface="+mn-lt"/>
              </a:rPr>
              <a:t>y = data['Sentiment'].values</a:t>
            </a:r>
          </a:p>
          <a:p>
            <a:pPr marL="0" indent="0">
              <a:buNone/>
            </a:pPr>
            <a:r>
              <a:rPr lang="en-US" sz="2000" dirty="0">
                <a:ea typeface="+mn-lt"/>
                <a:cs typeface="+mn-lt"/>
              </a:rPr>
              <a:t>x, </a:t>
            </a:r>
            <a:r>
              <a:rPr lang="en-US" sz="2000" dirty="0" err="1">
                <a:ea typeface="+mn-lt"/>
                <a:cs typeface="+mn-lt"/>
              </a:rPr>
              <a:t>x_test</a:t>
            </a:r>
            <a:r>
              <a:rPr lang="en-US" sz="2000" dirty="0">
                <a:ea typeface="+mn-lt"/>
                <a:cs typeface="+mn-lt"/>
              </a:rPr>
              <a:t>, y, </a:t>
            </a:r>
            <a:r>
              <a:rPr lang="en-US" sz="2000" dirty="0" err="1">
                <a:ea typeface="+mn-lt"/>
                <a:cs typeface="+mn-lt"/>
              </a:rPr>
              <a:t>y_test</a:t>
            </a:r>
            <a:r>
              <a:rPr lang="en-US" sz="2000" dirty="0">
                <a:ea typeface="+mn-lt"/>
                <a:cs typeface="+mn-lt"/>
              </a:rPr>
              <a:t> = </a:t>
            </a:r>
            <a:r>
              <a:rPr lang="en-US" sz="2000" dirty="0" err="1">
                <a:ea typeface="+mn-lt"/>
                <a:cs typeface="+mn-lt"/>
              </a:rPr>
              <a:t>train_test_split</a:t>
            </a:r>
            <a:r>
              <a:rPr lang="en-US" sz="2000" dirty="0">
                <a:ea typeface="+mn-lt"/>
                <a:cs typeface="+mn-lt"/>
              </a:rPr>
              <a:t>(</a:t>
            </a:r>
            <a:r>
              <a:rPr lang="en-US" sz="2000" dirty="0" err="1">
                <a:ea typeface="+mn-lt"/>
                <a:cs typeface="+mn-lt"/>
              </a:rPr>
              <a:t>x,y</a:t>
            </a:r>
            <a:r>
              <a:rPr lang="en-US" sz="2000" dirty="0">
                <a:ea typeface="+mn-lt"/>
                <a:cs typeface="+mn-lt"/>
              </a:rPr>
              <a:t>, stratify=y, </a:t>
            </a:r>
            <a:r>
              <a:rPr lang="en-US" sz="2000" dirty="0" err="1">
                <a:ea typeface="+mn-lt"/>
                <a:cs typeface="+mn-lt"/>
              </a:rPr>
              <a:t>test_size</a:t>
            </a:r>
            <a:r>
              <a:rPr lang="en-US" sz="2000" dirty="0">
                <a:ea typeface="+mn-lt"/>
                <a:cs typeface="+mn-lt"/>
              </a:rPr>
              <a:t>=0.25, </a:t>
            </a:r>
            <a:r>
              <a:rPr lang="en-US" sz="2000" dirty="0" err="1">
                <a:ea typeface="+mn-lt"/>
                <a:cs typeface="+mn-lt"/>
              </a:rPr>
              <a:t>random_state</a:t>
            </a:r>
            <a:r>
              <a:rPr lang="en-US" sz="2000" dirty="0">
                <a:ea typeface="+mn-lt"/>
                <a:cs typeface="+mn-lt"/>
              </a:rPr>
              <a:t>=42)</a:t>
            </a:r>
            <a:endParaRPr lang="en-US" dirty="0"/>
          </a:p>
          <a:p>
            <a:pPr marL="0" indent="0">
              <a:buNone/>
            </a:pPr>
            <a:r>
              <a:rPr lang="en-US" sz="2000" dirty="0">
                <a:ea typeface="+mn-lt"/>
                <a:cs typeface="+mn-lt"/>
              </a:rPr>
              <a:t>svc=SVC(C=8,kernel='</a:t>
            </a:r>
            <a:r>
              <a:rPr lang="en-US" sz="2000" dirty="0" err="1">
                <a:ea typeface="+mn-lt"/>
                <a:cs typeface="+mn-lt"/>
              </a:rPr>
              <a:t>linear',degree</a:t>
            </a:r>
            <a:r>
              <a:rPr lang="en-US" sz="2000" dirty="0">
                <a:ea typeface="+mn-lt"/>
                <a:cs typeface="+mn-lt"/>
              </a:rPr>
              <a:t>=4)</a:t>
            </a:r>
            <a:endParaRPr lang="en-US" sz="2000" dirty="0"/>
          </a:p>
          <a:p>
            <a:pPr marL="0" indent="0">
              <a:buClr>
                <a:srgbClr val="1287C3"/>
              </a:buClr>
              <a:buNone/>
            </a:pPr>
            <a:r>
              <a:rPr lang="en-US" sz="2000" dirty="0" err="1">
                <a:ea typeface="+mn-lt"/>
                <a:cs typeface="+mn-lt"/>
              </a:rPr>
              <a:t>svc.fit</a:t>
            </a:r>
            <a:r>
              <a:rPr lang="en-US" sz="2000" dirty="0">
                <a:ea typeface="+mn-lt"/>
                <a:cs typeface="+mn-lt"/>
              </a:rPr>
              <a:t>(</a:t>
            </a:r>
            <a:r>
              <a:rPr lang="en-US" sz="2000" dirty="0" err="1">
                <a:ea typeface="+mn-lt"/>
                <a:cs typeface="+mn-lt"/>
              </a:rPr>
              <a:t>x,y</a:t>
            </a:r>
            <a:r>
              <a:rPr lang="en-US" sz="2000" dirty="0">
                <a:ea typeface="+mn-lt"/>
                <a:cs typeface="+mn-lt"/>
              </a:rPr>
              <a:t>)</a:t>
            </a:r>
            <a:endParaRPr lang="en-US" dirty="0"/>
          </a:p>
          <a:p>
            <a:pPr marL="0" indent="0">
              <a:buClr>
                <a:srgbClr val="1287C3"/>
              </a:buClr>
              <a:buNone/>
            </a:pPr>
            <a:r>
              <a:rPr lang="en-US" sz="2000" dirty="0">
                <a:ea typeface="+mn-lt"/>
                <a:cs typeface="+mn-lt"/>
              </a:rPr>
              <a:t>g=</a:t>
            </a:r>
            <a:r>
              <a:rPr lang="en-US" sz="2000" dirty="0" err="1">
                <a:ea typeface="+mn-lt"/>
                <a:cs typeface="+mn-lt"/>
              </a:rPr>
              <a:t>svc.score</a:t>
            </a:r>
            <a:r>
              <a:rPr lang="en-US" sz="2000" dirty="0">
                <a:ea typeface="+mn-lt"/>
                <a:cs typeface="+mn-lt"/>
              </a:rPr>
              <a:t>(</a:t>
            </a:r>
            <a:r>
              <a:rPr lang="en-US" sz="2000" dirty="0" err="1">
                <a:ea typeface="+mn-lt"/>
                <a:cs typeface="+mn-lt"/>
              </a:rPr>
              <a:t>x_test,y_test</a:t>
            </a:r>
            <a:r>
              <a:rPr lang="en-US" sz="2000" dirty="0">
                <a:ea typeface="+mn-lt"/>
                <a:cs typeface="+mn-lt"/>
              </a:rPr>
              <a:t>)</a:t>
            </a:r>
            <a:endParaRPr lang="en-US" dirty="0"/>
          </a:p>
          <a:p>
            <a:pPr marL="0" indent="0">
              <a:buClr>
                <a:srgbClr val="1287C3"/>
              </a:buClr>
              <a:buNone/>
            </a:pPr>
            <a:r>
              <a:rPr lang="en-US" sz="2000" dirty="0">
                <a:ea typeface="+mn-lt"/>
                <a:cs typeface="+mn-lt"/>
              </a:rPr>
              <a:t>print("Accuracy score in SVM is ",g)</a:t>
            </a:r>
            <a:endParaRPr lang="en-US" dirty="0"/>
          </a:p>
        </p:txBody>
      </p:sp>
    </p:spTree>
    <p:extLst>
      <p:ext uri="{BB962C8B-B14F-4D97-AF65-F5344CB8AC3E}">
        <p14:creationId xmlns:p14="http://schemas.microsoft.com/office/powerpoint/2010/main" val="3906807894"/>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0649D-93B6-8C56-8DC3-0032AF87C531}"/>
              </a:ext>
            </a:extLst>
          </p:cNvPr>
          <p:cNvSpPr>
            <a:spLocks noGrp="1"/>
          </p:cNvSpPr>
          <p:nvPr>
            <p:ph type="title"/>
          </p:nvPr>
        </p:nvSpPr>
        <p:spPr>
          <a:xfrm>
            <a:off x="1189702" y="1261872"/>
            <a:ext cx="3145536" cy="4334256"/>
          </a:xfrm>
        </p:spPr>
        <p:txBody>
          <a:bodyPr>
            <a:normAutofit/>
          </a:bodyPr>
          <a:lstStyle/>
          <a:p>
            <a:pPr algn="r"/>
            <a:r>
              <a:rPr lang="en-US" sz="3600" dirty="0"/>
              <a:t>Output</a:t>
            </a:r>
            <a:endParaRPr lang="en-US" dirty="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2E670B-79AC-1DEC-AC6C-4C07902628BA}"/>
              </a:ext>
            </a:extLst>
          </p:cNvPr>
          <p:cNvSpPr>
            <a:spLocks noGrp="1"/>
          </p:cNvSpPr>
          <p:nvPr>
            <p:ph idx="1"/>
          </p:nvPr>
        </p:nvSpPr>
        <p:spPr>
          <a:xfrm>
            <a:off x="4766793" y="779594"/>
            <a:ext cx="5951013" cy="4449422"/>
          </a:xfrm>
        </p:spPr>
        <p:txBody>
          <a:bodyPr>
            <a:normAutofit/>
          </a:bodyPr>
          <a:lstStyle/>
          <a:p>
            <a:pPr marL="0" indent="0">
              <a:buNone/>
            </a:pPr>
            <a:r>
              <a:rPr lang="en-US" dirty="0"/>
              <a:t>Accuracy Scores from all 5 algorithms for both the cryptocurrencies</a:t>
            </a:r>
          </a:p>
          <a:p>
            <a:pPr marL="0" indent="0">
              <a:buClr>
                <a:srgbClr val="1287C3"/>
              </a:buClr>
              <a:buNone/>
            </a:pPr>
            <a:endParaRPr lang="en-US" sz="2000" dirty="0"/>
          </a:p>
          <a:p>
            <a:pPr marL="0" indent="0">
              <a:buClr>
                <a:srgbClr val="1287C3"/>
              </a:buClr>
              <a:buNone/>
            </a:pPr>
            <a:endParaRPr lang="en-US" sz="2000" dirty="0"/>
          </a:p>
        </p:txBody>
      </p:sp>
      <p:pic>
        <p:nvPicPr>
          <p:cNvPr id="4" name="Picture 4" descr="Table&#10;&#10;Description automatically generated">
            <a:extLst>
              <a:ext uri="{FF2B5EF4-FFF2-40B4-BE49-F238E27FC236}">
                <a16:creationId xmlns:a16="http://schemas.microsoft.com/office/drawing/2014/main" id="{391384E5-108D-3754-4BAD-CD897849EB58}"/>
              </a:ext>
            </a:extLst>
          </p:cNvPr>
          <p:cNvPicPr>
            <a:picLocks noChangeAspect="1"/>
          </p:cNvPicPr>
          <p:nvPr/>
        </p:nvPicPr>
        <p:blipFill>
          <a:blip r:embed="rId2"/>
          <a:stretch>
            <a:fillRect/>
          </a:stretch>
        </p:blipFill>
        <p:spPr>
          <a:xfrm>
            <a:off x="4868897" y="3094356"/>
            <a:ext cx="6514617" cy="1843404"/>
          </a:xfrm>
          <a:prstGeom prst="rect">
            <a:avLst/>
          </a:prstGeom>
        </p:spPr>
      </p:pic>
    </p:spTree>
    <p:extLst>
      <p:ext uri="{BB962C8B-B14F-4D97-AF65-F5344CB8AC3E}">
        <p14:creationId xmlns:p14="http://schemas.microsoft.com/office/powerpoint/2010/main" val="1521195082"/>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66F6A-0953-E95F-451A-6F0B78BC618B}"/>
              </a:ext>
            </a:extLst>
          </p:cNvPr>
          <p:cNvSpPr>
            <a:spLocks noGrp="1"/>
          </p:cNvSpPr>
          <p:nvPr>
            <p:ph type="title"/>
          </p:nvPr>
        </p:nvSpPr>
        <p:spPr>
          <a:xfrm>
            <a:off x="1189702" y="1261872"/>
            <a:ext cx="3145536" cy="4334256"/>
          </a:xfrm>
        </p:spPr>
        <p:txBody>
          <a:bodyPr>
            <a:normAutofit/>
          </a:bodyPr>
          <a:lstStyle/>
          <a:p>
            <a:pPr algn="r"/>
            <a:r>
              <a:rPr lang="en-US" sz="3200" dirty="0"/>
              <a:t>Mean accuracy of algorithm's</a:t>
            </a:r>
            <a:r>
              <a:rPr lang="en-US" sz="3600" dirty="0"/>
              <a:t> </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10;&#10;Description automatically generated">
            <a:extLst>
              <a:ext uri="{FF2B5EF4-FFF2-40B4-BE49-F238E27FC236}">
                <a16:creationId xmlns:a16="http://schemas.microsoft.com/office/drawing/2014/main" id="{950E474B-7C6D-4A8A-DE9F-F5269CAD0C1E}"/>
              </a:ext>
            </a:extLst>
          </p:cNvPr>
          <p:cNvPicPr>
            <a:picLocks noChangeAspect="1"/>
          </p:cNvPicPr>
          <p:nvPr/>
        </p:nvPicPr>
        <p:blipFill>
          <a:blip r:embed="rId2"/>
          <a:stretch>
            <a:fillRect/>
          </a:stretch>
        </p:blipFill>
        <p:spPr>
          <a:xfrm>
            <a:off x="4636561" y="2441943"/>
            <a:ext cx="6263832" cy="1761913"/>
          </a:xfrm>
          <a:prstGeom prst="rect">
            <a:avLst/>
          </a:prstGeom>
        </p:spPr>
      </p:pic>
    </p:spTree>
    <p:extLst>
      <p:ext uri="{BB962C8B-B14F-4D97-AF65-F5344CB8AC3E}">
        <p14:creationId xmlns:p14="http://schemas.microsoft.com/office/powerpoint/2010/main" val="3207234074"/>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00F36-C5B0-AD12-92BB-8F6F7A0EDA97}"/>
              </a:ext>
            </a:extLst>
          </p:cNvPr>
          <p:cNvSpPr>
            <a:spLocks noGrp="1"/>
          </p:cNvSpPr>
          <p:nvPr>
            <p:ph type="title"/>
          </p:nvPr>
        </p:nvSpPr>
        <p:spPr>
          <a:xfrm>
            <a:off x="1189702" y="1261872"/>
            <a:ext cx="3145536" cy="4334256"/>
          </a:xfrm>
        </p:spPr>
        <p:txBody>
          <a:bodyPr>
            <a:normAutofit/>
          </a:bodyPr>
          <a:lstStyle/>
          <a:p>
            <a:pPr algn="r"/>
            <a:r>
              <a:rPr lang="en-US" sz="3200" dirty="0"/>
              <a:t>Comparing the </a:t>
            </a:r>
            <a:br>
              <a:rPr lang="en-US" sz="3200" dirty="0">
                <a:ea typeface="+mj-lt"/>
                <a:cs typeface="+mj-lt"/>
              </a:rPr>
            </a:br>
            <a:r>
              <a:rPr lang="en-US" sz="3200" dirty="0">
                <a:ea typeface="+mj-lt"/>
                <a:cs typeface="+mj-lt"/>
              </a:rPr>
              <a:t>cryptocurrencies</a:t>
            </a:r>
            <a:endParaRPr lang="en-US" sz="3200" dirty="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7C09BED-F63F-7C8E-A1C1-4AB4839CF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624" y="1982456"/>
            <a:ext cx="4930860" cy="2955304"/>
          </a:xfrm>
          <a:prstGeom prst="rect">
            <a:avLst/>
          </a:prstGeom>
        </p:spPr>
      </p:pic>
    </p:spTree>
    <p:extLst>
      <p:ext uri="{BB962C8B-B14F-4D97-AF65-F5344CB8AC3E}">
        <p14:creationId xmlns:p14="http://schemas.microsoft.com/office/powerpoint/2010/main" val="39586218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63C70-C0A8-6945-EDFC-1D8CBF688301}"/>
              </a:ext>
            </a:extLst>
          </p:cNvPr>
          <p:cNvSpPr>
            <a:spLocks noGrp="1"/>
          </p:cNvSpPr>
          <p:nvPr>
            <p:ph type="title"/>
          </p:nvPr>
        </p:nvSpPr>
        <p:spPr>
          <a:xfrm>
            <a:off x="643467" y="639099"/>
            <a:ext cx="3647493" cy="4965833"/>
          </a:xfrm>
        </p:spPr>
        <p:txBody>
          <a:bodyPr>
            <a:normAutofit/>
          </a:bodyPr>
          <a:lstStyle/>
          <a:p>
            <a:pPr algn="r"/>
            <a:r>
              <a:rPr lang="en-US" sz="3700"/>
              <a:t>Cryptocurrencies</a:t>
            </a:r>
            <a:br>
              <a:rPr lang="en-US" sz="3700"/>
            </a:br>
            <a:r>
              <a:rPr lang="en-US" sz="3700"/>
              <a:t>Used</a:t>
            </a:r>
          </a:p>
        </p:txBody>
      </p:sp>
      <p:cxnSp>
        <p:nvCxnSpPr>
          <p:cNvPr id="43" name="Straight Connector 4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AAF87C1C-BD21-D2DA-6037-0A67E5DCC3ED}"/>
              </a:ext>
            </a:extLst>
          </p:cNvPr>
          <p:cNvGraphicFramePr>
            <a:graphicFrameLocks noGrp="1"/>
          </p:cNvGraphicFramePr>
          <p:nvPr>
            <p:ph idx="1"/>
            <p:extLst>
              <p:ext uri="{D42A27DB-BD31-4B8C-83A1-F6EECF244321}">
                <p14:modId xmlns:p14="http://schemas.microsoft.com/office/powerpoint/2010/main" val="2396321537"/>
              </p:ext>
            </p:extLst>
          </p:nvPr>
        </p:nvGraphicFramePr>
        <p:xfrm>
          <a:off x="4979938" y="639099"/>
          <a:ext cx="6591346" cy="4965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299658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35" name="Rectangle 23">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2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4C51D9E-3A09-CF0E-3A95-53B61D46E754}"/>
              </a:ext>
            </a:extLst>
          </p:cNvPr>
          <p:cNvSpPr>
            <a:spLocks noGrp="1"/>
          </p:cNvSpPr>
          <p:nvPr>
            <p:ph type="title"/>
          </p:nvPr>
        </p:nvSpPr>
        <p:spPr>
          <a:xfrm>
            <a:off x="535021" y="685800"/>
            <a:ext cx="2639962" cy="5105400"/>
          </a:xfrm>
        </p:spPr>
        <p:txBody>
          <a:bodyPr>
            <a:normAutofit/>
          </a:bodyPr>
          <a:lstStyle/>
          <a:p>
            <a:r>
              <a:rPr lang="en-US">
                <a:solidFill>
                  <a:srgbClr val="FFFFFF"/>
                </a:solidFill>
              </a:rPr>
              <a:t>Time Line</a:t>
            </a:r>
          </a:p>
        </p:txBody>
      </p:sp>
      <p:grpSp>
        <p:nvGrpSpPr>
          <p:cNvPr id="42" name="Group 2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3B7A5F1A-9B26-8F41-84D1-42F4E80FF742}"/>
              </a:ext>
            </a:extLst>
          </p:cNvPr>
          <p:cNvGraphicFramePr>
            <a:graphicFrameLocks noGrp="1"/>
          </p:cNvGraphicFramePr>
          <p:nvPr>
            <p:ph idx="1"/>
            <p:extLst>
              <p:ext uri="{D42A27DB-BD31-4B8C-83A1-F6EECF244321}">
                <p14:modId xmlns:p14="http://schemas.microsoft.com/office/powerpoint/2010/main" val="392950393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986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74CA9-4B83-563F-87B1-ABA952CB96E5}"/>
              </a:ext>
            </a:extLst>
          </p:cNvPr>
          <p:cNvSpPr>
            <a:spLocks noGrp="1"/>
          </p:cNvSpPr>
          <p:nvPr>
            <p:ph type="title"/>
          </p:nvPr>
        </p:nvSpPr>
        <p:spPr>
          <a:xfrm>
            <a:off x="1189702" y="1261872"/>
            <a:ext cx="3145536" cy="4334256"/>
          </a:xfrm>
        </p:spPr>
        <p:txBody>
          <a:bodyPr>
            <a:normAutofit/>
          </a:bodyPr>
          <a:lstStyle/>
          <a:p>
            <a:pPr algn="r"/>
            <a:r>
              <a:rPr lang="en-US" sz="3600" dirty="0"/>
              <a:t>Conclusion</a:t>
            </a:r>
            <a:endParaRPr lang="en-US" dirty="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A14EA-B1D1-ECA6-A6CD-E23223369DE4}"/>
              </a:ext>
            </a:extLst>
          </p:cNvPr>
          <p:cNvSpPr>
            <a:spLocks noGrp="1"/>
          </p:cNvSpPr>
          <p:nvPr>
            <p:ph idx="1"/>
          </p:nvPr>
        </p:nvSpPr>
        <p:spPr>
          <a:xfrm>
            <a:off x="5007932" y="1261873"/>
            <a:ext cx="5951013" cy="4449422"/>
          </a:xfrm>
        </p:spPr>
        <p:txBody>
          <a:bodyPr>
            <a:normAutofit/>
          </a:bodyPr>
          <a:lstStyle/>
          <a:p>
            <a:r>
              <a:rPr lang="en-US" sz="2000" dirty="0"/>
              <a:t>From the analysis of tweets bitcoin has </a:t>
            </a:r>
            <a:r>
              <a:rPr lang="en-US" sz="2000" dirty="0">
                <a:ea typeface="+mn-lt"/>
                <a:cs typeface="+mn-lt"/>
              </a:rPr>
              <a:t>received</a:t>
            </a:r>
            <a:r>
              <a:rPr lang="en-US" sz="2000" dirty="0"/>
              <a:t> more positive response compared to </a:t>
            </a:r>
            <a:r>
              <a:rPr lang="en-US" sz="2000" dirty="0" err="1"/>
              <a:t>ethereum</a:t>
            </a:r>
            <a:endParaRPr lang="en-US" sz="2000" dirty="0"/>
          </a:p>
          <a:p>
            <a:pPr>
              <a:buClr>
                <a:srgbClr val="1287C3"/>
              </a:buClr>
            </a:pPr>
            <a:r>
              <a:rPr lang="en-US" sz="2000" dirty="0"/>
              <a:t>Algorithm with highest accuracy score is SVM for both the dataset therefore the best algorithm for our sentiment analysis project is SVM</a:t>
            </a:r>
          </a:p>
        </p:txBody>
      </p:sp>
    </p:spTree>
    <p:extLst>
      <p:ext uri="{BB962C8B-B14F-4D97-AF65-F5344CB8AC3E}">
        <p14:creationId xmlns:p14="http://schemas.microsoft.com/office/powerpoint/2010/main" val="4117348148"/>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4EFA2-C970-710E-2012-30A51C9805BB}"/>
              </a:ext>
            </a:extLst>
          </p:cNvPr>
          <p:cNvSpPr>
            <a:spLocks noGrp="1"/>
          </p:cNvSpPr>
          <p:nvPr>
            <p:ph type="title"/>
          </p:nvPr>
        </p:nvSpPr>
        <p:spPr>
          <a:xfrm>
            <a:off x="1189702" y="1261872"/>
            <a:ext cx="3145536" cy="4334256"/>
          </a:xfrm>
        </p:spPr>
        <p:txBody>
          <a:bodyPr>
            <a:normAutofit/>
          </a:bodyPr>
          <a:lstStyle/>
          <a:p>
            <a:pPr algn="r"/>
            <a:r>
              <a:rPr lang="en-US" sz="3600"/>
              <a:t>Reference</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CC428B-6826-0A76-67D8-5AE1BDF08E54}"/>
              </a:ext>
            </a:extLst>
          </p:cNvPr>
          <p:cNvSpPr>
            <a:spLocks noGrp="1"/>
          </p:cNvSpPr>
          <p:nvPr>
            <p:ph idx="1"/>
          </p:nvPr>
        </p:nvSpPr>
        <p:spPr>
          <a:xfrm>
            <a:off x="4699274" y="1599468"/>
            <a:ext cx="6307899" cy="3880334"/>
          </a:xfrm>
        </p:spPr>
        <p:txBody>
          <a:bodyPr>
            <a:normAutofit/>
          </a:bodyPr>
          <a:lstStyle/>
          <a:p>
            <a:pPr marL="0" indent="0">
              <a:lnSpc>
                <a:spcPct val="90000"/>
              </a:lnSpc>
              <a:buNone/>
            </a:pPr>
            <a:r>
              <a:rPr lang="en-IN" sz="1400" b="1" dirty="0">
                <a:ea typeface="+mn-lt"/>
                <a:cs typeface="+mn-lt"/>
              </a:rPr>
              <a:t>1.WEBSITES   </a:t>
            </a:r>
            <a:endParaRPr lang="en-US" sz="1400" dirty="0">
              <a:ea typeface="+mn-lt"/>
              <a:cs typeface="+mn-lt"/>
            </a:endParaRPr>
          </a:p>
          <a:p>
            <a:pPr marL="0" indent="0">
              <a:lnSpc>
                <a:spcPct val="90000"/>
              </a:lnSpc>
              <a:buClr>
                <a:srgbClr val="1287C3"/>
              </a:buClr>
              <a:buNone/>
            </a:pPr>
            <a:r>
              <a:rPr lang="en-IN" sz="1400" b="1" dirty="0">
                <a:ea typeface="+mn-lt"/>
                <a:cs typeface="+mn-lt"/>
              </a:rPr>
              <a:t>     [1].GEEKS FOR GEEKS </a:t>
            </a:r>
            <a:endParaRPr lang="en-US" sz="1400" dirty="0">
              <a:ea typeface="+mn-lt"/>
              <a:cs typeface="+mn-lt"/>
            </a:endParaRPr>
          </a:p>
          <a:p>
            <a:pPr marL="0" indent="0">
              <a:lnSpc>
                <a:spcPct val="90000"/>
              </a:lnSpc>
              <a:buClr>
                <a:srgbClr val="1287C3"/>
              </a:buClr>
              <a:buNone/>
            </a:pPr>
            <a:r>
              <a:rPr lang="en-IN" sz="1400" b="1" dirty="0">
                <a:ea typeface="+mn-lt"/>
                <a:cs typeface="+mn-lt"/>
              </a:rPr>
              <a:t>     [2]. JAVAPOINT </a:t>
            </a:r>
            <a:endParaRPr lang="en-US" sz="1400" dirty="0">
              <a:ea typeface="+mn-lt"/>
              <a:cs typeface="+mn-lt"/>
            </a:endParaRPr>
          </a:p>
          <a:p>
            <a:pPr marL="0" indent="0">
              <a:lnSpc>
                <a:spcPct val="90000"/>
              </a:lnSpc>
              <a:buClr>
                <a:srgbClr val="1287C3"/>
              </a:buClr>
              <a:buNone/>
            </a:pPr>
            <a:r>
              <a:rPr lang="en-IN" sz="1400" b="1" dirty="0">
                <a:ea typeface="+mn-lt"/>
                <a:cs typeface="+mn-lt"/>
              </a:rPr>
              <a:t>     [3]. WEBSITE-STACK OVERFLOW </a:t>
            </a:r>
            <a:endParaRPr lang="en-US" sz="1400" dirty="0">
              <a:ea typeface="+mn-lt"/>
              <a:cs typeface="+mn-lt"/>
            </a:endParaRPr>
          </a:p>
          <a:p>
            <a:pPr marL="0" indent="0">
              <a:lnSpc>
                <a:spcPct val="90000"/>
              </a:lnSpc>
              <a:buClr>
                <a:srgbClr val="1287C3"/>
              </a:buClr>
              <a:buNone/>
            </a:pPr>
            <a:r>
              <a:rPr lang="en-IN" sz="1400" b="1" dirty="0">
                <a:ea typeface="+mn-lt"/>
                <a:cs typeface="+mn-lt"/>
              </a:rPr>
              <a:t>2.BOOK </a:t>
            </a:r>
            <a:endParaRPr lang="en-US" sz="1400" dirty="0">
              <a:ea typeface="+mn-lt"/>
              <a:cs typeface="+mn-lt"/>
            </a:endParaRPr>
          </a:p>
          <a:p>
            <a:pPr marL="0" indent="0">
              <a:lnSpc>
                <a:spcPct val="90000"/>
              </a:lnSpc>
              <a:buClr>
                <a:srgbClr val="1287C3"/>
              </a:buClr>
              <a:buNone/>
            </a:pPr>
            <a:r>
              <a:rPr lang="en-IN" sz="1400" b="1" dirty="0">
                <a:ea typeface="+mn-lt"/>
                <a:cs typeface="+mn-lt"/>
              </a:rPr>
              <a:t>     [1]. ‘Machine learning’ by Tom </a:t>
            </a:r>
            <a:r>
              <a:rPr lang="en-IN" sz="1400" b="1" dirty="0" err="1">
                <a:ea typeface="+mn-lt"/>
                <a:cs typeface="+mn-lt"/>
              </a:rPr>
              <a:t>M.Mitchell</a:t>
            </a:r>
            <a:endParaRPr lang="en-US" sz="1400" dirty="0">
              <a:ea typeface="+mn-lt"/>
              <a:cs typeface="+mn-lt"/>
            </a:endParaRPr>
          </a:p>
          <a:p>
            <a:pPr marL="0" indent="0">
              <a:lnSpc>
                <a:spcPct val="90000"/>
              </a:lnSpc>
              <a:buClr>
                <a:srgbClr val="1287C3"/>
              </a:buClr>
              <a:buNone/>
            </a:pPr>
            <a:r>
              <a:rPr lang="en-IN" sz="1400" b="1" dirty="0">
                <a:ea typeface="+mn-lt"/>
                <a:cs typeface="+mn-lt"/>
              </a:rPr>
              <a:t>3.Research Papers</a:t>
            </a:r>
            <a:endParaRPr lang="en-US" sz="1400" dirty="0">
              <a:ea typeface="+mn-lt"/>
              <a:cs typeface="+mn-lt"/>
            </a:endParaRPr>
          </a:p>
          <a:p>
            <a:pPr marL="0" indent="0">
              <a:lnSpc>
                <a:spcPct val="90000"/>
              </a:lnSpc>
              <a:buClr>
                <a:srgbClr val="1287C3"/>
              </a:buClr>
              <a:buNone/>
            </a:pPr>
            <a:r>
              <a:rPr lang="en-IN" sz="1400" b="1" dirty="0">
                <a:ea typeface="+mn-lt"/>
                <a:cs typeface="+mn-lt"/>
              </a:rPr>
              <a:t>      [1]. Twitter sentiments </a:t>
            </a:r>
            <a:r>
              <a:rPr lang="en-IN" sz="1400" b="1" dirty="0" err="1">
                <a:ea typeface="+mn-lt"/>
                <a:cs typeface="+mn-lt"/>
              </a:rPr>
              <a:t>analyze</a:t>
            </a:r>
            <a:r>
              <a:rPr lang="en-IN" sz="1400" b="1" dirty="0">
                <a:ea typeface="+mn-lt"/>
                <a:cs typeface="+mn-lt"/>
              </a:rPr>
              <a:t> dataset from Kaggle</a:t>
            </a:r>
            <a:endParaRPr lang="en-US" sz="1400" dirty="0">
              <a:ea typeface="+mn-lt"/>
              <a:cs typeface="+mn-lt"/>
            </a:endParaRPr>
          </a:p>
          <a:p>
            <a:pPr marL="0" indent="0">
              <a:lnSpc>
                <a:spcPct val="90000"/>
              </a:lnSpc>
              <a:buClr>
                <a:srgbClr val="1287C3"/>
              </a:buClr>
              <a:buNone/>
            </a:pPr>
            <a:r>
              <a:rPr lang="en-IN" sz="1400" b="1" dirty="0">
                <a:ea typeface="+mn-lt"/>
                <a:cs typeface="+mn-lt"/>
              </a:rPr>
              <a:t>      [2]. </a:t>
            </a:r>
            <a:r>
              <a:rPr lang="en-IN" sz="1400" b="1" dirty="0" err="1">
                <a:ea typeface="+mn-lt"/>
                <a:cs typeface="+mn-lt"/>
              </a:rPr>
              <a:t>Jin</a:t>
            </a:r>
            <a:r>
              <a:rPr lang="en-IN" sz="1400" b="1" dirty="0">
                <a:ea typeface="+mn-lt"/>
                <a:cs typeface="+mn-lt"/>
              </a:rPr>
              <a:t> Bai, Jian-Yun Nie. Using Language Models for Text Classification. </a:t>
            </a:r>
            <a:endParaRPr lang="en-US" sz="1400" dirty="0">
              <a:ea typeface="+mn-lt"/>
              <a:cs typeface="+mn-lt"/>
            </a:endParaRPr>
          </a:p>
          <a:p>
            <a:pPr marL="0" indent="0">
              <a:lnSpc>
                <a:spcPct val="90000"/>
              </a:lnSpc>
              <a:buClr>
                <a:srgbClr val="1287C3"/>
              </a:buClr>
              <a:buNone/>
            </a:pPr>
            <a:r>
              <a:rPr lang="en-IN" sz="1400" b="1" dirty="0">
                <a:ea typeface="+mn-lt"/>
                <a:cs typeface="+mn-lt"/>
              </a:rPr>
              <a:t>      [3]. Twitter sentiment analyses report on </a:t>
            </a:r>
            <a:r>
              <a:rPr lang="en-IN" sz="1400" b="1" dirty="0">
                <a:ea typeface="+mn-lt"/>
                <a:cs typeface="+mn-lt"/>
                <a:hlinkClick r:id="rId2"/>
              </a:rPr>
              <a:t>www.cse.ust.hk</a:t>
            </a:r>
            <a:r>
              <a:rPr lang="en-IN" sz="1400" b="1" dirty="0">
                <a:ea typeface="+mn-lt"/>
                <a:cs typeface="+mn-lt"/>
              </a:rPr>
              <a:t> </a:t>
            </a:r>
            <a:endParaRPr lang="en-US" sz="1400" dirty="0">
              <a:ea typeface="+mn-lt"/>
              <a:cs typeface="+mn-lt"/>
            </a:endParaRPr>
          </a:p>
          <a:p>
            <a:pPr marL="0" indent="0">
              <a:lnSpc>
                <a:spcPct val="90000"/>
              </a:lnSpc>
              <a:buClr>
                <a:srgbClr val="1287C3"/>
              </a:buClr>
              <a:buNone/>
            </a:pPr>
            <a:r>
              <a:rPr lang="en-IN" sz="1400" b="1" dirty="0">
                <a:ea typeface="+mn-lt"/>
                <a:cs typeface="+mn-lt"/>
              </a:rPr>
              <a:t>      [4]. Natural language processing from Wikipedia</a:t>
            </a:r>
            <a:endParaRPr lang="en-US" sz="1400" dirty="0">
              <a:ea typeface="+mn-lt"/>
              <a:cs typeface="+mn-lt"/>
            </a:endParaRPr>
          </a:p>
          <a:p>
            <a:pPr marL="0" indent="0">
              <a:lnSpc>
                <a:spcPct val="90000"/>
              </a:lnSpc>
              <a:buClr>
                <a:srgbClr val="1287C3"/>
              </a:buClr>
              <a:buNone/>
            </a:pPr>
            <a:endParaRPr lang="en-US" sz="1400" dirty="0">
              <a:ea typeface="+mn-lt"/>
              <a:cs typeface="+mn-lt"/>
            </a:endParaRPr>
          </a:p>
        </p:txBody>
      </p:sp>
    </p:spTree>
    <p:extLst>
      <p:ext uri="{BB962C8B-B14F-4D97-AF65-F5344CB8AC3E}">
        <p14:creationId xmlns:p14="http://schemas.microsoft.com/office/powerpoint/2010/main" val="2026597246"/>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A33E231E-E833-E00F-2594-BD722FA5024B}"/>
              </a:ext>
            </a:extLst>
          </p:cNvPr>
          <p:cNvSpPr>
            <a:spLocks noGrp="1"/>
          </p:cNvSpPr>
          <p:nvPr>
            <p:ph type="title"/>
          </p:nvPr>
        </p:nvSpPr>
        <p:spPr>
          <a:xfrm>
            <a:off x="1336494" y="1541548"/>
            <a:ext cx="8174971" cy="3285866"/>
          </a:xfrm>
        </p:spPr>
        <p:txBody>
          <a:bodyPr vert="horz" lIns="91440" tIns="45720" rIns="91440" bIns="45720" rtlCol="0" anchor="b">
            <a:normAutofit/>
          </a:bodyPr>
          <a:lstStyle/>
          <a:p>
            <a:pPr algn="l"/>
            <a:r>
              <a:rPr lang="en-US" sz="6200" dirty="0"/>
              <a:t>Thanks for our mentor for guiding us through the project</a:t>
            </a:r>
          </a:p>
        </p:txBody>
      </p:sp>
    </p:spTree>
    <p:extLst>
      <p:ext uri="{BB962C8B-B14F-4D97-AF65-F5344CB8AC3E}">
        <p14:creationId xmlns:p14="http://schemas.microsoft.com/office/powerpoint/2010/main" val="3378548607"/>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0C7855F3-9C34-C58E-F255-65E0513BE40C}"/>
              </a:ext>
            </a:extLst>
          </p:cNvPr>
          <p:cNvSpPr>
            <a:spLocks noGrp="1"/>
          </p:cNvSpPr>
          <p:nvPr>
            <p:ph type="title"/>
          </p:nvPr>
        </p:nvSpPr>
        <p:spPr>
          <a:xfrm>
            <a:off x="1963456" y="1146081"/>
            <a:ext cx="8174971" cy="3285866"/>
          </a:xfrm>
        </p:spPr>
        <p:txBody>
          <a:bodyPr vert="horz" lIns="91440" tIns="45720" rIns="91440" bIns="45720" rtlCol="0" anchor="b">
            <a:normAutofit/>
          </a:bodyPr>
          <a:lstStyle/>
          <a:p>
            <a:pPr algn="l"/>
            <a:r>
              <a:rPr lang="en-US" sz="9600" dirty="0"/>
              <a:t>THANK  YOU</a:t>
            </a:r>
          </a:p>
        </p:txBody>
      </p:sp>
    </p:spTree>
    <p:extLst>
      <p:ext uri="{BB962C8B-B14F-4D97-AF65-F5344CB8AC3E}">
        <p14:creationId xmlns:p14="http://schemas.microsoft.com/office/powerpoint/2010/main" val="10435249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itle 1">
            <a:extLst>
              <a:ext uri="{FF2B5EF4-FFF2-40B4-BE49-F238E27FC236}">
                <a16:creationId xmlns:a16="http://schemas.microsoft.com/office/drawing/2014/main" id="{9AD158CE-14B3-8557-682B-CF78735E1B0C}"/>
              </a:ext>
            </a:extLst>
          </p:cNvPr>
          <p:cNvSpPr>
            <a:spLocks noGrp="1"/>
          </p:cNvSpPr>
          <p:nvPr>
            <p:ph type="title"/>
          </p:nvPr>
        </p:nvSpPr>
        <p:spPr>
          <a:xfrm>
            <a:off x="496112" y="685801"/>
            <a:ext cx="2743200" cy="5105400"/>
          </a:xfrm>
        </p:spPr>
        <p:txBody>
          <a:bodyPr>
            <a:normAutofit/>
          </a:bodyPr>
          <a:lstStyle/>
          <a:p>
            <a:pPr algn="l"/>
            <a:r>
              <a:rPr lang="en-IN" sz="2400" b="1" dirty="0">
                <a:solidFill>
                  <a:srgbClr val="FFFFFF"/>
                </a:solidFill>
                <a:ea typeface="+mj-lt"/>
                <a:cs typeface="+mj-lt"/>
              </a:rPr>
              <a:t>LIBRARIES USED</a:t>
            </a:r>
            <a:endParaRPr lang="en-IN" sz="2400" dirty="0">
              <a:ea typeface="+mj-lt"/>
              <a:cs typeface="+mj-lt"/>
            </a:endParaRPr>
          </a:p>
          <a:p>
            <a:pPr algn="l"/>
            <a:endParaRPr lang="en-IN" sz="3200" b="1" dirty="0">
              <a:solidFill>
                <a:srgbClr val="FFFFFF"/>
              </a:solidFill>
            </a:endParaRPr>
          </a:p>
        </p:txBody>
      </p:sp>
      <p:grpSp>
        <p:nvGrpSpPr>
          <p:cNvPr id="40" name="Group 3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 name="Content Placeholder 2">
            <a:extLst>
              <a:ext uri="{FF2B5EF4-FFF2-40B4-BE49-F238E27FC236}">
                <a16:creationId xmlns:a16="http://schemas.microsoft.com/office/drawing/2014/main" id="{4524286B-1395-6465-1021-9B4010A619D8}"/>
              </a:ext>
            </a:extLst>
          </p:cNvPr>
          <p:cNvSpPr>
            <a:spLocks noGrp="1"/>
          </p:cNvSpPr>
          <p:nvPr>
            <p:ph idx="1"/>
          </p:nvPr>
        </p:nvSpPr>
        <p:spPr>
          <a:xfrm>
            <a:off x="5117106" y="685801"/>
            <a:ext cx="6385918" cy="5105400"/>
          </a:xfrm>
        </p:spPr>
        <p:txBody>
          <a:bodyPr vert="horz" lIns="91440" tIns="45720" rIns="91440" bIns="45720" rtlCol="0">
            <a:normAutofit/>
          </a:bodyPr>
          <a:lstStyle/>
          <a:p>
            <a:pPr marL="0" indent="0">
              <a:lnSpc>
                <a:spcPct val="90000"/>
              </a:lnSpc>
              <a:buNone/>
            </a:pPr>
            <a:endParaRPr lang="en-IN" sz="1700" b="1" dirty="0"/>
          </a:p>
          <a:p>
            <a:pPr>
              <a:lnSpc>
                <a:spcPct val="90000"/>
              </a:lnSpc>
            </a:pPr>
            <a:endParaRPr lang="en-IN" sz="1700" b="1" dirty="0"/>
          </a:p>
          <a:p>
            <a:pPr>
              <a:lnSpc>
                <a:spcPct val="90000"/>
              </a:lnSpc>
            </a:pPr>
            <a:r>
              <a:rPr lang="en-IN" sz="1700" b="1" dirty="0">
                <a:solidFill>
                  <a:schemeClr val="bg1"/>
                </a:solidFill>
              </a:rPr>
              <a:t>pandas                       -</a:t>
            </a:r>
            <a:r>
              <a:rPr lang="en-IN" sz="1700" dirty="0">
                <a:solidFill>
                  <a:schemeClr val="bg1"/>
                </a:solidFill>
              </a:rPr>
              <a:t> To read the csv file</a:t>
            </a:r>
          </a:p>
          <a:p>
            <a:pPr>
              <a:lnSpc>
                <a:spcPct val="90000"/>
              </a:lnSpc>
            </a:pPr>
            <a:r>
              <a:rPr lang="en-IN" sz="1700" b="1" dirty="0">
                <a:solidFill>
                  <a:schemeClr val="bg1"/>
                </a:solidFill>
              </a:rPr>
              <a:t> </a:t>
            </a:r>
            <a:r>
              <a:rPr lang="en-IN" sz="1700" b="1" dirty="0" err="1">
                <a:solidFill>
                  <a:schemeClr val="bg1"/>
                </a:solidFill>
              </a:rPr>
              <a:t>numpy</a:t>
            </a:r>
            <a:r>
              <a:rPr lang="en-IN" sz="1700" b="1" dirty="0">
                <a:solidFill>
                  <a:schemeClr val="bg1"/>
                </a:solidFill>
              </a:rPr>
              <a:t>                      -</a:t>
            </a:r>
            <a:r>
              <a:rPr lang="en-IN" sz="1700" dirty="0">
                <a:solidFill>
                  <a:schemeClr val="bg1"/>
                </a:solidFill>
              </a:rPr>
              <a:t> For counting purpose</a:t>
            </a:r>
          </a:p>
          <a:p>
            <a:pPr>
              <a:lnSpc>
                <a:spcPct val="90000"/>
              </a:lnSpc>
            </a:pPr>
            <a:r>
              <a:rPr lang="en-IN" sz="1700" b="1" dirty="0" err="1">
                <a:solidFill>
                  <a:schemeClr val="bg1"/>
                </a:solidFill>
              </a:rPr>
              <a:t>tweepy</a:t>
            </a:r>
            <a:r>
              <a:rPr lang="en-IN" sz="1700" b="1" dirty="0">
                <a:solidFill>
                  <a:schemeClr val="bg1"/>
                </a:solidFill>
              </a:rPr>
              <a:t>                      - </a:t>
            </a:r>
            <a:r>
              <a:rPr lang="en-IN" sz="1700" dirty="0">
                <a:solidFill>
                  <a:schemeClr val="bg1"/>
                </a:solidFill>
              </a:rPr>
              <a:t>To access the twitter </a:t>
            </a:r>
            <a:r>
              <a:rPr lang="en-IN" sz="1700" dirty="0" err="1">
                <a:solidFill>
                  <a:schemeClr val="bg1"/>
                </a:solidFill>
              </a:rPr>
              <a:t>api</a:t>
            </a:r>
            <a:r>
              <a:rPr lang="en-IN" sz="1700" dirty="0">
                <a:solidFill>
                  <a:schemeClr val="bg1"/>
                </a:solidFill>
              </a:rPr>
              <a:t> in python</a:t>
            </a:r>
          </a:p>
          <a:p>
            <a:pPr>
              <a:lnSpc>
                <a:spcPct val="90000"/>
              </a:lnSpc>
            </a:pPr>
            <a:r>
              <a:rPr lang="en-IN" sz="1700" b="1" dirty="0" err="1">
                <a:solidFill>
                  <a:schemeClr val="bg1"/>
                </a:solidFill>
              </a:rPr>
              <a:t>configparser</a:t>
            </a:r>
            <a:r>
              <a:rPr lang="en-IN" sz="1700" b="1" dirty="0">
                <a:solidFill>
                  <a:schemeClr val="bg1"/>
                </a:solidFill>
              </a:rPr>
              <a:t>            - </a:t>
            </a:r>
            <a:r>
              <a:rPr lang="en-IN" sz="1700" dirty="0">
                <a:solidFill>
                  <a:schemeClr val="bg1"/>
                </a:solidFill>
              </a:rPr>
              <a:t>Allows</a:t>
            </a:r>
            <a:r>
              <a:rPr lang="en-IN" sz="1700" b="1" dirty="0">
                <a:solidFill>
                  <a:schemeClr val="bg1"/>
                </a:solidFill>
              </a:rPr>
              <a:t> </a:t>
            </a:r>
            <a:r>
              <a:rPr lang="en-IN" sz="1700" dirty="0">
                <a:solidFill>
                  <a:schemeClr val="bg1"/>
                </a:solidFill>
              </a:rPr>
              <a:t>program to customized config files</a:t>
            </a:r>
          </a:p>
          <a:p>
            <a:pPr>
              <a:lnSpc>
                <a:spcPct val="90000"/>
              </a:lnSpc>
            </a:pPr>
            <a:r>
              <a:rPr lang="en-IN" sz="1700" b="1" dirty="0" err="1">
                <a:solidFill>
                  <a:schemeClr val="bg1"/>
                </a:solidFill>
              </a:rPr>
              <a:t>matplotlib.pyplot</a:t>
            </a:r>
            <a:r>
              <a:rPr lang="en-IN" sz="1700" b="1" dirty="0">
                <a:solidFill>
                  <a:schemeClr val="bg1"/>
                </a:solidFill>
              </a:rPr>
              <a:t>  -</a:t>
            </a:r>
            <a:r>
              <a:rPr lang="en-IN" sz="1700" dirty="0">
                <a:solidFill>
                  <a:schemeClr val="bg1"/>
                </a:solidFill>
              </a:rPr>
              <a:t> For data visualization</a:t>
            </a:r>
          </a:p>
          <a:p>
            <a:pPr>
              <a:lnSpc>
                <a:spcPct val="90000"/>
              </a:lnSpc>
            </a:pPr>
            <a:r>
              <a:rPr lang="en-IN" sz="1700" b="1" dirty="0">
                <a:solidFill>
                  <a:schemeClr val="bg1"/>
                </a:solidFill>
              </a:rPr>
              <a:t> </a:t>
            </a:r>
            <a:r>
              <a:rPr lang="en-IN" sz="1700" b="1" dirty="0" err="1">
                <a:solidFill>
                  <a:schemeClr val="bg1"/>
                </a:solidFill>
              </a:rPr>
              <a:t>TextBlob</a:t>
            </a:r>
            <a:r>
              <a:rPr lang="en-IN" sz="1700" b="1" dirty="0">
                <a:solidFill>
                  <a:schemeClr val="bg1"/>
                </a:solidFill>
              </a:rPr>
              <a:t>                   - </a:t>
            </a:r>
            <a:r>
              <a:rPr lang="en-IN" sz="1700" dirty="0">
                <a:solidFill>
                  <a:schemeClr val="bg1"/>
                </a:solidFill>
              </a:rPr>
              <a:t>For processing the textual data</a:t>
            </a:r>
          </a:p>
          <a:p>
            <a:pPr>
              <a:lnSpc>
                <a:spcPct val="90000"/>
              </a:lnSpc>
            </a:pPr>
            <a:r>
              <a:rPr lang="en-IN" sz="1700" b="1" dirty="0">
                <a:solidFill>
                  <a:schemeClr val="bg1"/>
                </a:solidFill>
              </a:rPr>
              <a:t> </a:t>
            </a:r>
            <a:r>
              <a:rPr lang="en-IN" sz="1700" b="1" dirty="0" err="1">
                <a:solidFill>
                  <a:schemeClr val="bg1"/>
                </a:solidFill>
              </a:rPr>
              <a:t>WordCloud</a:t>
            </a:r>
            <a:r>
              <a:rPr lang="en-IN" sz="1700" b="1" dirty="0">
                <a:solidFill>
                  <a:schemeClr val="bg1"/>
                </a:solidFill>
              </a:rPr>
              <a:t>               -</a:t>
            </a:r>
            <a:r>
              <a:rPr lang="en-IN" sz="1700" dirty="0">
                <a:solidFill>
                  <a:schemeClr val="bg1"/>
                </a:solidFill>
              </a:rPr>
              <a:t> To know frequency of word in textual format</a:t>
            </a:r>
          </a:p>
          <a:p>
            <a:pPr>
              <a:lnSpc>
                <a:spcPct val="90000"/>
              </a:lnSpc>
            </a:pPr>
            <a:r>
              <a:rPr lang="en-IN" sz="1700" b="1" dirty="0" err="1">
                <a:solidFill>
                  <a:schemeClr val="bg1"/>
                </a:solidFill>
              </a:rPr>
              <a:t>Stopwords</a:t>
            </a:r>
            <a:r>
              <a:rPr lang="en-IN" sz="1700" b="1" dirty="0">
                <a:solidFill>
                  <a:schemeClr val="bg1"/>
                </a:solidFill>
              </a:rPr>
              <a:t>                 - </a:t>
            </a:r>
            <a:r>
              <a:rPr lang="en-IN" sz="1700" dirty="0">
                <a:solidFill>
                  <a:schemeClr val="bg1"/>
                </a:solidFill>
              </a:rPr>
              <a:t>To eliminate unwanted words</a:t>
            </a:r>
          </a:p>
          <a:p>
            <a:pPr>
              <a:lnSpc>
                <a:spcPct val="90000"/>
              </a:lnSpc>
            </a:pPr>
            <a:r>
              <a:rPr lang="en-IN" sz="1700" b="1" dirty="0">
                <a:solidFill>
                  <a:schemeClr val="bg1"/>
                </a:solidFill>
              </a:rPr>
              <a:t> re                                   - </a:t>
            </a:r>
            <a:r>
              <a:rPr lang="en-IN" sz="1700" dirty="0">
                <a:solidFill>
                  <a:schemeClr val="bg1"/>
                </a:solidFill>
              </a:rPr>
              <a:t>To get the matching values</a:t>
            </a:r>
          </a:p>
          <a:p>
            <a:pPr>
              <a:lnSpc>
                <a:spcPct val="90000"/>
              </a:lnSpc>
            </a:pPr>
            <a:r>
              <a:rPr lang="en-IN" sz="1700" b="1" dirty="0" err="1">
                <a:solidFill>
                  <a:schemeClr val="bg1"/>
                </a:solidFill>
              </a:rPr>
              <a:t>Countvectorizer</a:t>
            </a:r>
            <a:r>
              <a:rPr lang="en-IN" sz="1700" b="1" dirty="0">
                <a:solidFill>
                  <a:schemeClr val="bg1"/>
                </a:solidFill>
              </a:rPr>
              <a:t>       - </a:t>
            </a:r>
            <a:r>
              <a:rPr lang="en-IN" sz="1700" dirty="0">
                <a:solidFill>
                  <a:schemeClr val="bg1"/>
                </a:solidFill>
              </a:rPr>
              <a:t>To convert collected data to vector form</a:t>
            </a:r>
          </a:p>
          <a:p>
            <a:pPr marL="0" indent="0">
              <a:lnSpc>
                <a:spcPct val="90000"/>
              </a:lnSpc>
              <a:buNone/>
            </a:pPr>
            <a:endParaRPr lang="en-IN" sz="1700" dirty="0">
              <a:solidFill>
                <a:schemeClr val="bg1"/>
              </a:solidFill>
            </a:endParaRPr>
          </a:p>
        </p:txBody>
      </p:sp>
    </p:spTree>
    <p:extLst>
      <p:ext uri="{BB962C8B-B14F-4D97-AF65-F5344CB8AC3E}">
        <p14:creationId xmlns:p14="http://schemas.microsoft.com/office/powerpoint/2010/main" val="410705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6"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 name="TextBox 5">
            <a:extLst>
              <a:ext uri="{FF2B5EF4-FFF2-40B4-BE49-F238E27FC236}">
                <a16:creationId xmlns:a16="http://schemas.microsoft.com/office/drawing/2014/main" id="{860D9827-08C8-237E-830E-411C51D01480}"/>
              </a:ext>
            </a:extLst>
          </p:cNvPr>
          <p:cNvSpPr txBox="1"/>
          <p:nvPr/>
        </p:nvSpPr>
        <p:spPr>
          <a:xfrm>
            <a:off x="4803763" y="1375873"/>
            <a:ext cx="6385918" cy="5529942"/>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accent1">
                  <a:lumMod val="75000"/>
                </a:schemeClr>
              </a:buClr>
              <a:buSzPct val="145000"/>
              <a:buFont typeface="Arial"/>
              <a:buChar char="•"/>
            </a:pPr>
            <a:r>
              <a:rPr lang="en-US" sz="1600" b="1" dirty="0" err="1">
                <a:solidFill>
                  <a:schemeClr val="bg1"/>
                </a:solidFill>
              </a:rPr>
              <a:t>Nltk</a:t>
            </a:r>
            <a:r>
              <a:rPr lang="en-US" sz="1600" b="1" dirty="0">
                <a:solidFill>
                  <a:schemeClr val="bg1"/>
                </a:solidFill>
              </a:rPr>
              <a:t>                    -</a:t>
            </a:r>
            <a:r>
              <a:rPr lang="en-US" sz="1600" dirty="0">
                <a:solidFill>
                  <a:schemeClr val="bg1"/>
                </a:solidFill>
              </a:rPr>
              <a:t>To </a:t>
            </a:r>
            <a:r>
              <a:rPr lang="en-US" sz="1600" dirty="0" err="1">
                <a:solidFill>
                  <a:schemeClr val="bg1"/>
                </a:solidFill>
              </a:rPr>
              <a:t>analyse</a:t>
            </a:r>
            <a:r>
              <a:rPr lang="en-US" sz="1600" dirty="0">
                <a:solidFill>
                  <a:schemeClr val="bg1"/>
                </a:solidFill>
              </a:rPr>
              <a:t> textual data</a:t>
            </a:r>
          </a:p>
          <a:p>
            <a:pPr marL="285750" indent="-285750">
              <a:lnSpc>
                <a:spcPct val="90000"/>
              </a:lnSpc>
              <a:spcBef>
                <a:spcPct val="20000"/>
              </a:spcBef>
              <a:spcAft>
                <a:spcPts val="600"/>
              </a:spcAft>
              <a:buClr>
                <a:schemeClr val="accent1">
                  <a:lumMod val="75000"/>
                </a:schemeClr>
              </a:buClr>
              <a:buSzPct val="145000"/>
              <a:buFont typeface="Arial"/>
              <a:buChar char="•"/>
            </a:pPr>
            <a:r>
              <a:rPr lang="en-US" sz="1600" b="1" dirty="0">
                <a:solidFill>
                  <a:schemeClr val="bg1"/>
                </a:solidFill>
              </a:rPr>
              <a:t>String                -</a:t>
            </a:r>
            <a:r>
              <a:rPr lang="en-US" sz="1600" dirty="0">
                <a:solidFill>
                  <a:schemeClr val="bg1"/>
                </a:solidFill>
              </a:rPr>
              <a:t>To handle strings</a:t>
            </a:r>
          </a:p>
          <a:p>
            <a:pPr marL="285750" indent="-285750">
              <a:lnSpc>
                <a:spcPct val="90000"/>
              </a:lnSpc>
              <a:spcBef>
                <a:spcPct val="20000"/>
              </a:spcBef>
              <a:spcAft>
                <a:spcPts val="600"/>
              </a:spcAft>
              <a:buClr>
                <a:schemeClr val="accent1">
                  <a:lumMod val="75000"/>
                </a:schemeClr>
              </a:buClr>
              <a:buSzPct val="145000"/>
              <a:buFont typeface="Arial"/>
              <a:buChar char="•"/>
            </a:pPr>
            <a:r>
              <a:rPr lang="en-US" sz="1600" b="1" dirty="0">
                <a:solidFill>
                  <a:schemeClr val="bg1"/>
                </a:solidFill>
              </a:rPr>
              <a:t>Seaborn </a:t>
            </a:r>
            <a:r>
              <a:rPr lang="en-US" sz="1600" dirty="0">
                <a:solidFill>
                  <a:schemeClr val="bg1"/>
                </a:solidFill>
              </a:rPr>
              <a:t>           </a:t>
            </a:r>
            <a:r>
              <a:rPr lang="en-US" sz="1600" b="1" dirty="0">
                <a:solidFill>
                  <a:schemeClr val="bg1"/>
                </a:solidFill>
              </a:rPr>
              <a:t>-</a:t>
            </a:r>
            <a:r>
              <a:rPr lang="en-US" sz="1600" dirty="0">
                <a:solidFill>
                  <a:schemeClr val="bg1"/>
                </a:solidFill>
              </a:rPr>
              <a:t>For visualization</a:t>
            </a:r>
          </a:p>
          <a:p>
            <a:pPr marL="285750" indent="-285750">
              <a:lnSpc>
                <a:spcPct val="90000"/>
              </a:lnSpc>
              <a:spcBef>
                <a:spcPct val="20000"/>
              </a:spcBef>
              <a:spcAft>
                <a:spcPts val="600"/>
              </a:spcAft>
              <a:buClr>
                <a:schemeClr val="accent1">
                  <a:lumMod val="75000"/>
                </a:schemeClr>
              </a:buClr>
              <a:buSzPct val="145000"/>
              <a:buFont typeface="Arial"/>
              <a:buChar char="•"/>
            </a:pPr>
            <a:r>
              <a:rPr lang="en-US" sz="1600" b="1" dirty="0">
                <a:solidFill>
                  <a:schemeClr val="bg1"/>
                </a:solidFill>
              </a:rPr>
              <a:t>Wordnet</a:t>
            </a:r>
            <a:r>
              <a:rPr lang="en-US" sz="1600" dirty="0">
                <a:solidFill>
                  <a:schemeClr val="bg1"/>
                </a:solidFill>
              </a:rPr>
              <a:t>            </a:t>
            </a:r>
            <a:r>
              <a:rPr lang="en-US" sz="1600" b="1" dirty="0">
                <a:solidFill>
                  <a:schemeClr val="bg1"/>
                </a:solidFill>
              </a:rPr>
              <a:t>-</a:t>
            </a:r>
            <a:r>
              <a:rPr lang="en-US" sz="1600" dirty="0">
                <a:solidFill>
                  <a:schemeClr val="bg1"/>
                </a:solidFill>
              </a:rPr>
              <a:t>To find meanings for words</a:t>
            </a:r>
          </a:p>
          <a:p>
            <a:pPr marL="285750" indent="-285750">
              <a:lnSpc>
                <a:spcPct val="90000"/>
              </a:lnSpc>
              <a:spcBef>
                <a:spcPct val="20000"/>
              </a:spcBef>
              <a:spcAft>
                <a:spcPts val="600"/>
              </a:spcAft>
              <a:buClr>
                <a:schemeClr val="accent1">
                  <a:lumMod val="75000"/>
                </a:schemeClr>
              </a:buClr>
              <a:buSzPct val="145000"/>
              <a:buFont typeface="Arial"/>
              <a:buChar char="•"/>
            </a:pPr>
            <a:r>
              <a:rPr lang="en-US" sz="1600" b="1" dirty="0" err="1">
                <a:solidFill>
                  <a:schemeClr val="bg1"/>
                </a:solidFill>
              </a:rPr>
              <a:t>Tfidvectorizer</a:t>
            </a:r>
            <a:r>
              <a:rPr lang="en-US" sz="1600" b="1" dirty="0">
                <a:solidFill>
                  <a:schemeClr val="bg1"/>
                </a:solidFill>
              </a:rPr>
              <a:t> -</a:t>
            </a:r>
            <a:r>
              <a:rPr lang="en-US" sz="1600" dirty="0">
                <a:solidFill>
                  <a:schemeClr val="bg1"/>
                </a:solidFill>
              </a:rPr>
              <a:t>Helps to handle most frequent words</a:t>
            </a:r>
          </a:p>
          <a:p>
            <a:pPr marL="285750" indent="-285750">
              <a:lnSpc>
                <a:spcPct val="90000"/>
              </a:lnSpc>
              <a:spcBef>
                <a:spcPct val="20000"/>
              </a:spcBef>
              <a:spcAft>
                <a:spcPts val="600"/>
              </a:spcAft>
              <a:buClr>
                <a:schemeClr val="accent1">
                  <a:lumMod val="75000"/>
                </a:schemeClr>
              </a:buClr>
              <a:buSzPct val="145000"/>
              <a:buFont typeface="Arial"/>
              <a:buChar char="•"/>
            </a:pPr>
            <a:r>
              <a:rPr lang="en-US" sz="1600" b="1" dirty="0">
                <a:solidFill>
                  <a:schemeClr val="bg1"/>
                </a:solidFill>
              </a:rPr>
              <a:t>Metrices</a:t>
            </a:r>
            <a:r>
              <a:rPr lang="en-US" sz="1600" dirty="0">
                <a:solidFill>
                  <a:schemeClr val="bg1"/>
                </a:solidFill>
              </a:rPr>
              <a:t>              </a:t>
            </a:r>
            <a:r>
              <a:rPr lang="en-US" sz="1600" b="1" dirty="0">
                <a:solidFill>
                  <a:schemeClr val="bg1"/>
                </a:solidFill>
              </a:rPr>
              <a:t>-</a:t>
            </a:r>
            <a:r>
              <a:rPr lang="en-US" sz="1600" dirty="0">
                <a:solidFill>
                  <a:schemeClr val="bg1"/>
                </a:solidFill>
              </a:rPr>
              <a:t>To perform the model data</a:t>
            </a:r>
          </a:p>
          <a:p>
            <a:pPr marL="285750" indent="-285750">
              <a:lnSpc>
                <a:spcPct val="90000"/>
              </a:lnSpc>
              <a:spcBef>
                <a:spcPct val="20000"/>
              </a:spcBef>
              <a:spcAft>
                <a:spcPts val="600"/>
              </a:spcAft>
              <a:buClr>
                <a:schemeClr val="accent1">
                  <a:lumMod val="75000"/>
                </a:schemeClr>
              </a:buClr>
              <a:buSzPct val="145000"/>
              <a:buFont typeface="Arial"/>
              <a:buChar char="•"/>
            </a:pPr>
            <a:r>
              <a:rPr lang="en-US" sz="1600" b="1" dirty="0" err="1">
                <a:solidFill>
                  <a:schemeClr val="bg1"/>
                </a:solidFill>
              </a:rPr>
              <a:t>Train_test_split</a:t>
            </a:r>
            <a:r>
              <a:rPr lang="en-US" sz="1600" b="1" dirty="0">
                <a:solidFill>
                  <a:schemeClr val="bg1"/>
                </a:solidFill>
              </a:rPr>
              <a:t> -</a:t>
            </a:r>
            <a:r>
              <a:rPr lang="en-US" sz="1600" dirty="0">
                <a:solidFill>
                  <a:schemeClr val="bg1"/>
                </a:solidFill>
              </a:rPr>
              <a:t>Split the data to classification and prediction</a:t>
            </a:r>
          </a:p>
          <a:p>
            <a:pPr marL="285750" indent="-285750">
              <a:lnSpc>
                <a:spcPct val="90000"/>
              </a:lnSpc>
              <a:spcBef>
                <a:spcPct val="20000"/>
              </a:spcBef>
              <a:spcAft>
                <a:spcPts val="600"/>
              </a:spcAft>
              <a:buClr>
                <a:srgbClr val="1287C3"/>
              </a:buClr>
              <a:buSzPct val="145000"/>
              <a:buFont typeface="Arial"/>
              <a:buChar char="•"/>
            </a:pPr>
            <a:r>
              <a:rPr lang="en-US" sz="1600" b="1" dirty="0" err="1">
                <a:solidFill>
                  <a:schemeClr val="bg1"/>
                </a:solidFill>
              </a:rPr>
              <a:t>Classification_report</a:t>
            </a:r>
            <a:r>
              <a:rPr lang="en-US" sz="1600" dirty="0">
                <a:solidFill>
                  <a:schemeClr val="bg1"/>
                </a:solidFill>
              </a:rPr>
              <a:t>-To evaluate the performance of the algorithm</a:t>
            </a:r>
          </a:p>
          <a:p>
            <a:pPr marL="285750" indent="-285750">
              <a:lnSpc>
                <a:spcPct val="90000"/>
              </a:lnSpc>
              <a:spcBef>
                <a:spcPct val="20000"/>
              </a:spcBef>
              <a:spcAft>
                <a:spcPts val="600"/>
              </a:spcAft>
              <a:buClr>
                <a:srgbClr val="1287C3"/>
              </a:buClr>
              <a:buSzPct val="145000"/>
              <a:buFont typeface="Arial"/>
              <a:buChar char="•"/>
            </a:pPr>
            <a:endParaRPr lang="en-US" sz="1600" dirty="0">
              <a:solidFill>
                <a:schemeClr val="bg1"/>
              </a:solidFill>
            </a:endParaRPr>
          </a:p>
          <a:p>
            <a:pPr>
              <a:lnSpc>
                <a:spcPct val="90000"/>
              </a:lnSpc>
              <a:spcBef>
                <a:spcPct val="20000"/>
              </a:spcBef>
              <a:spcAft>
                <a:spcPts val="600"/>
              </a:spcAft>
              <a:buClr>
                <a:schemeClr val="accent1">
                  <a:lumMod val="75000"/>
                </a:schemeClr>
              </a:buClr>
              <a:buSzPct val="145000"/>
              <a:buFont typeface="Arial"/>
              <a:buChar char="•"/>
            </a:pPr>
            <a:endParaRPr lang="en-US" sz="1400"/>
          </a:p>
          <a:p>
            <a:pPr>
              <a:lnSpc>
                <a:spcPct val="90000"/>
              </a:lnSpc>
              <a:spcBef>
                <a:spcPct val="20000"/>
              </a:spcBef>
              <a:spcAft>
                <a:spcPts val="600"/>
              </a:spcAft>
              <a:buClr>
                <a:schemeClr val="accent1">
                  <a:lumMod val="75000"/>
                </a:schemeClr>
              </a:buClr>
              <a:buSzPct val="145000"/>
              <a:buFont typeface="Arial"/>
              <a:buChar char="•"/>
            </a:pPr>
            <a:endParaRPr lang="en-US" sz="1400"/>
          </a:p>
          <a:p>
            <a:pPr>
              <a:lnSpc>
                <a:spcPct val="90000"/>
              </a:lnSpc>
              <a:spcBef>
                <a:spcPct val="20000"/>
              </a:spcBef>
              <a:spcAft>
                <a:spcPts val="600"/>
              </a:spcAft>
              <a:buClr>
                <a:schemeClr val="accent1">
                  <a:lumMod val="75000"/>
                </a:schemeClr>
              </a:buClr>
              <a:buSzPct val="145000"/>
              <a:buFont typeface="Arial"/>
              <a:buChar char="•"/>
            </a:pPr>
            <a:endParaRPr lang="en-US" sz="1400"/>
          </a:p>
        </p:txBody>
      </p:sp>
    </p:spTree>
    <p:extLst>
      <p:ext uri="{BB962C8B-B14F-4D97-AF65-F5344CB8AC3E}">
        <p14:creationId xmlns:p14="http://schemas.microsoft.com/office/powerpoint/2010/main" val="129231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4"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16"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8" name="Freeform: Shape 17">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4" name="Title 1">
            <a:extLst>
              <a:ext uri="{FF2B5EF4-FFF2-40B4-BE49-F238E27FC236}">
                <a16:creationId xmlns:a16="http://schemas.microsoft.com/office/drawing/2014/main" id="{253DC188-522F-84DD-2F59-BCC9C8F441D4}"/>
              </a:ext>
            </a:extLst>
          </p:cNvPr>
          <p:cNvSpPr>
            <a:spLocks noGrp="1"/>
          </p:cNvSpPr>
          <p:nvPr>
            <p:ph type="title"/>
          </p:nvPr>
        </p:nvSpPr>
        <p:spPr>
          <a:xfrm>
            <a:off x="8341910" y="1023257"/>
            <a:ext cx="3235083" cy="4767943"/>
          </a:xfrm>
          <a:effectLst/>
        </p:spPr>
        <p:txBody>
          <a:bodyPr anchor="ctr">
            <a:normAutofit/>
          </a:bodyPr>
          <a:lstStyle/>
          <a:p>
            <a:pPr algn="l"/>
            <a:r>
              <a:rPr lang="en-IN" b="1" dirty="0"/>
              <a:t>Getting Data From Twitter</a:t>
            </a:r>
            <a:endParaRPr lang="en-IN" b="1"/>
          </a:p>
        </p:txBody>
      </p:sp>
      <p:sp>
        <p:nvSpPr>
          <p:cNvPr id="20" name="Freeform: Shape 19">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2" name="Content Placeholder 2">
            <a:extLst>
              <a:ext uri="{FF2B5EF4-FFF2-40B4-BE49-F238E27FC236}">
                <a16:creationId xmlns:a16="http://schemas.microsoft.com/office/drawing/2014/main" id="{85099E35-E192-5A34-0862-3696AA82526E}"/>
              </a:ext>
            </a:extLst>
          </p:cNvPr>
          <p:cNvGraphicFramePr>
            <a:graphicFrameLocks noGrp="1"/>
          </p:cNvGraphicFramePr>
          <p:nvPr>
            <p:ph idx="1"/>
          </p:nvPr>
        </p:nvGraphicFramePr>
        <p:xfrm>
          <a:off x="693035" y="1023257"/>
          <a:ext cx="5968515" cy="4767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12547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61"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63"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65" name="Freeform: Shape 64">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4" name="Title 1">
            <a:extLst>
              <a:ext uri="{FF2B5EF4-FFF2-40B4-BE49-F238E27FC236}">
                <a16:creationId xmlns:a16="http://schemas.microsoft.com/office/drawing/2014/main" id="{0A871F2E-CD4B-F341-443C-2FD9FD51722C}"/>
              </a:ext>
            </a:extLst>
          </p:cNvPr>
          <p:cNvSpPr>
            <a:spLocks noGrp="1"/>
          </p:cNvSpPr>
          <p:nvPr>
            <p:ph type="title"/>
          </p:nvPr>
        </p:nvSpPr>
        <p:spPr>
          <a:xfrm>
            <a:off x="8341910" y="1023257"/>
            <a:ext cx="3235083" cy="4767943"/>
          </a:xfrm>
          <a:effectLst/>
        </p:spPr>
        <p:txBody>
          <a:bodyPr anchor="ctr">
            <a:normAutofit/>
          </a:bodyPr>
          <a:lstStyle/>
          <a:p>
            <a:pPr algn="l"/>
            <a:r>
              <a:rPr lang="en-IN" sz="3700"/>
              <a:t>Code for authenticating and  collecting data from twitter</a:t>
            </a:r>
          </a:p>
        </p:txBody>
      </p:sp>
      <p:sp>
        <p:nvSpPr>
          <p:cNvPr id="67" name="Freeform: Shape 66">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ontent Placeholder 2">
            <a:extLst>
              <a:ext uri="{FF2B5EF4-FFF2-40B4-BE49-F238E27FC236}">
                <a16:creationId xmlns:a16="http://schemas.microsoft.com/office/drawing/2014/main" id="{91D25060-3E46-A428-1313-D7C22E2A1959}"/>
              </a:ext>
            </a:extLst>
          </p:cNvPr>
          <p:cNvSpPr>
            <a:spLocks noGrp="1"/>
          </p:cNvSpPr>
          <p:nvPr>
            <p:ph idx="1"/>
          </p:nvPr>
        </p:nvSpPr>
        <p:spPr>
          <a:xfrm>
            <a:off x="693035" y="1023257"/>
            <a:ext cx="5968515" cy="4767944"/>
          </a:xfrm>
        </p:spPr>
        <p:txBody>
          <a:bodyPr anchor="ctr">
            <a:normAutofit/>
          </a:bodyPr>
          <a:lstStyle/>
          <a:p>
            <a:pPr marL="0" indent="0">
              <a:buNone/>
            </a:pPr>
            <a:endParaRPr lang="en-IN" sz="2000" b="1"/>
          </a:p>
          <a:p>
            <a:pPr marL="0" indent="0">
              <a:buNone/>
            </a:pPr>
            <a:r>
              <a:rPr lang="en-US" sz="2000" b="1" dirty="0"/>
              <a:t>To authenticate as a user other than your developer account, you'll need to obtain their access tokens through the 3-legged OAuth </a:t>
            </a:r>
            <a:endParaRPr lang="en-IN" sz="2000"/>
          </a:p>
          <a:p>
            <a:pPr>
              <a:buNone/>
            </a:pPr>
            <a:r>
              <a:rPr lang="en-US" sz="2000" dirty="0">
                <a:ea typeface="+mn-lt"/>
                <a:cs typeface="+mn-lt"/>
              </a:rPr>
              <a:t>authenticate=</a:t>
            </a:r>
            <a:r>
              <a:rPr lang="en-US" sz="2000">
                <a:ea typeface="+mn-lt"/>
                <a:cs typeface="+mn-lt"/>
              </a:rPr>
              <a:t>tweepy.OAuthHandler</a:t>
            </a:r>
            <a:r>
              <a:rPr lang="en-US" sz="2000" dirty="0">
                <a:ea typeface="+mn-lt"/>
                <a:cs typeface="+mn-lt"/>
              </a:rPr>
              <a:t>(</a:t>
            </a:r>
            <a:r>
              <a:rPr lang="en-US" sz="2000">
                <a:ea typeface="+mn-lt"/>
                <a:cs typeface="+mn-lt"/>
              </a:rPr>
              <a:t>consumerKey,consumerKeySecret</a:t>
            </a:r>
            <a:r>
              <a:rPr lang="en-US" sz="2000" dirty="0">
                <a:ea typeface="+mn-lt"/>
                <a:cs typeface="+mn-lt"/>
              </a:rPr>
              <a:t>)</a:t>
            </a:r>
            <a:endParaRPr lang="en-US" sz="2000"/>
          </a:p>
          <a:p>
            <a:pPr>
              <a:buNone/>
            </a:pPr>
            <a:r>
              <a:rPr lang="en-US" sz="2000">
                <a:ea typeface="+mn-lt"/>
                <a:cs typeface="+mn-lt"/>
              </a:rPr>
              <a:t>authenticate.set_access_token</a:t>
            </a:r>
            <a:r>
              <a:rPr lang="en-US" sz="2000" dirty="0">
                <a:ea typeface="+mn-lt"/>
                <a:cs typeface="+mn-lt"/>
              </a:rPr>
              <a:t>(</a:t>
            </a:r>
            <a:r>
              <a:rPr lang="en-US" sz="2000">
                <a:ea typeface="+mn-lt"/>
                <a:cs typeface="+mn-lt"/>
              </a:rPr>
              <a:t>AccessToken,AccessTokenSecret</a:t>
            </a:r>
            <a:r>
              <a:rPr lang="en-US" sz="2000" dirty="0">
                <a:ea typeface="+mn-lt"/>
                <a:cs typeface="+mn-lt"/>
              </a:rPr>
              <a:t>)</a:t>
            </a:r>
            <a:endParaRPr lang="en-US" sz="2000"/>
          </a:p>
          <a:p>
            <a:pPr marL="0" indent="0">
              <a:buNone/>
            </a:pPr>
            <a:r>
              <a:rPr lang="en-US" sz="2000">
                <a:ea typeface="+mn-lt"/>
                <a:cs typeface="+mn-lt"/>
              </a:rPr>
              <a:t>api</a:t>
            </a:r>
            <a:r>
              <a:rPr lang="en-US" sz="2000" dirty="0">
                <a:ea typeface="+mn-lt"/>
                <a:cs typeface="+mn-lt"/>
              </a:rPr>
              <a:t> = </a:t>
            </a:r>
            <a:r>
              <a:rPr lang="en-US" sz="2000">
                <a:ea typeface="+mn-lt"/>
                <a:cs typeface="+mn-lt"/>
              </a:rPr>
              <a:t>tweepy.API</a:t>
            </a:r>
            <a:r>
              <a:rPr lang="en-US" sz="2000" dirty="0">
                <a:ea typeface="+mn-lt"/>
                <a:cs typeface="+mn-lt"/>
              </a:rPr>
              <a:t>(authenticate, </a:t>
            </a:r>
            <a:r>
              <a:rPr lang="en-US" sz="2000">
                <a:ea typeface="+mn-lt"/>
                <a:cs typeface="+mn-lt"/>
              </a:rPr>
              <a:t>wait_on_rate_limit</a:t>
            </a:r>
            <a:r>
              <a:rPr lang="en-US" sz="2000" dirty="0">
                <a:ea typeface="+mn-lt"/>
                <a:cs typeface="+mn-lt"/>
              </a:rPr>
              <a:t>= True)</a:t>
            </a:r>
            <a:endParaRPr lang="en-US" sz="2000"/>
          </a:p>
        </p:txBody>
      </p:sp>
    </p:spTree>
    <p:extLst>
      <p:ext uri="{BB962C8B-B14F-4D97-AF65-F5344CB8AC3E}">
        <p14:creationId xmlns:p14="http://schemas.microsoft.com/office/powerpoint/2010/main" val="32365207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140</TotalTime>
  <Words>4101</Words>
  <Application>Microsoft Office PowerPoint</Application>
  <PresentationFormat>Widescreen</PresentationFormat>
  <Paragraphs>393</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Century Gothic</vt:lpstr>
      <vt:lpstr>Corbel</vt:lpstr>
      <vt:lpstr>Roboto</vt:lpstr>
      <vt:lpstr>Wingdings</vt:lpstr>
      <vt:lpstr>Parallax</vt:lpstr>
      <vt:lpstr>SENTIMENTAL ANALYSIS  FOR CRYPTOCURRENCY  </vt:lpstr>
      <vt:lpstr>PowerPoint Presentation</vt:lpstr>
      <vt:lpstr>PowerPoint Presentation</vt:lpstr>
      <vt:lpstr>Cryptocurrencies</vt:lpstr>
      <vt:lpstr>Cryptocurrencies Used</vt:lpstr>
      <vt:lpstr>LIBRARIES USED </vt:lpstr>
      <vt:lpstr>PowerPoint Presentation</vt:lpstr>
      <vt:lpstr>Getting Data From Twitter</vt:lpstr>
      <vt:lpstr>Code for authenticating and  collecting data from twitter</vt:lpstr>
      <vt:lpstr>PowerPoint Presentation</vt:lpstr>
      <vt:lpstr>OUTPUT:</vt:lpstr>
      <vt:lpstr>Data Cleaning</vt:lpstr>
      <vt:lpstr>Data Cleaning we included</vt:lpstr>
      <vt:lpstr>Code</vt:lpstr>
      <vt:lpstr>PowerPoint Presentation</vt:lpstr>
      <vt:lpstr>PowerPoint Presentation</vt:lpstr>
      <vt:lpstr>Output</vt:lpstr>
      <vt:lpstr>Polarity</vt:lpstr>
      <vt:lpstr>Subjectivity</vt:lpstr>
      <vt:lpstr>Code</vt:lpstr>
      <vt:lpstr>Classifying Tweets Based on Sentiment</vt:lpstr>
      <vt:lpstr>Output</vt:lpstr>
      <vt:lpstr>Visualization</vt:lpstr>
      <vt:lpstr>N-grams</vt:lpstr>
      <vt:lpstr>Unigram</vt:lpstr>
      <vt:lpstr>Output</vt:lpstr>
      <vt:lpstr>Bigram</vt:lpstr>
      <vt:lpstr>Output</vt:lpstr>
      <vt:lpstr>Trigram</vt:lpstr>
      <vt:lpstr>Output</vt:lpstr>
      <vt:lpstr>Algorithms Used</vt:lpstr>
      <vt:lpstr>NAÏVE BAYERS </vt:lpstr>
      <vt:lpstr>Advantages of NAÏVE BAYERS  </vt:lpstr>
      <vt:lpstr>Code</vt:lpstr>
      <vt:lpstr>Logistic Regression</vt:lpstr>
      <vt:lpstr>Advantages of Logistic Regression </vt:lpstr>
      <vt:lpstr>Code</vt:lpstr>
      <vt:lpstr>KNN</vt:lpstr>
      <vt:lpstr>Advantages of KNN</vt:lpstr>
      <vt:lpstr>Code</vt:lpstr>
      <vt:lpstr>Random Forest</vt:lpstr>
      <vt:lpstr>Advantages of Random Forest</vt:lpstr>
      <vt:lpstr>Code</vt:lpstr>
      <vt:lpstr>SVM</vt:lpstr>
      <vt:lpstr>Advantages of SVM</vt:lpstr>
      <vt:lpstr>Code</vt:lpstr>
      <vt:lpstr>Output</vt:lpstr>
      <vt:lpstr>Mean accuracy of algorithm's </vt:lpstr>
      <vt:lpstr>Comparing the  cryptocurrencies</vt:lpstr>
      <vt:lpstr>Time Line</vt:lpstr>
      <vt:lpstr>Conclusion</vt:lpstr>
      <vt:lpstr>Reference</vt:lpstr>
      <vt:lpstr>Thanks for our mentor for guiding us through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dc:title>
  <dc:creator>HARISH A K</dc:creator>
  <cp:lastModifiedBy>HARISH A K</cp:lastModifiedBy>
  <cp:revision>793</cp:revision>
  <dcterms:created xsi:type="dcterms:W3CDTF">2022-07-28T13:35:36Z</dcterms:created>
  <dcterms:modified xsi:type="dcterms:W3CDTF">2022-08-25T06:12:48Z</dcterms:modified>
</cp:coreProperties>
</file>